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2"/>
  </p:notesMasterIdLst>
  <p:handoutMasterIdLst>
    <p:handoutMasterId r:id="rId153"/>
  </p:handoutMasterIdLst>
  <p:sldIdLst>
    <p:sldId id="256" r:id="rId2"/>
    <p:sldId id="463" r:id="rId3"/>
    <p:sldId id="462" r:id="rId4"/>
    <p:sldId id="271" r:id="rId5"/>
    <p:sldId id="293" r:id="rId6"/>
    <p:sldId id="415" r:id="rId7"/>
    <p:sldId id="433" r:id="rId8"/>
    <p:sldId id="461" r:id="rId9"/>
    <p:sldId id="434" r:id="rId10"/>
    <p:sldId id="431" r:id="rId11"/>
    <p:sldId id="291" r:id="rId12"/>
    <p:sldId id="294" r:id="rId13"/>
    <p:sldId id="416" r:id="rId14"/>
    <p:sldId id="432" r:id="rId15"/>
    <p:sldId id="422" r:id="rId16"/>
    <p:sldId id="437" r:id="rId17"/>
    <p:sldId id="423" r:id="rId18"/>
    <p:sldId id="435" r:id="rId19"/>
    <p:sldId id="424" r:id="rId20"/>
    <p:sldId id="425" r:id="rId21"/>
    <p:sldId id="426" r:id="rId22"/>
    <p:sldId id="427" r:id="rId23"/>
    <p:sldId id="438" r:id="rId24"/>
    <p:sldId id="370" r:id="rId25"/>
    <p:sldId id="301" r:id="rId26"/>
    <p:sldId id="315" r:id="rId27"/>
    <p:sldId id="292" r:id="rId28"/>
    <p:sldId id="417" r:id="rId29"/>
    <p:sldId id="337" r:id="rId30"/>
    <p:sldId id="312" r:id="rId31"/>
    <p:sldId id="364" r:id="rId32"/>
    <p:sldId id="365" r:id="rId33"/>
    <p:sldId id="418" r:id="rId34"/>
    <p:sldId id="371" r:id="rId35"/>
    <p:sldId id="314" r:id="rId36"/>
    <p:sldId id="289" r:id="rId37"/>
    <p:sldId id="366" r:id="rId38"/>
    <p:sldId id="458" r:id="rId39"/>
    <p:sldId id="287" r:id="rId40"/>
    <p:sldId id="368" r:id="rId41"/>
    <p:sldId id="372" r:id="rId42"/>
    <p:sldId id="457" r:id="rId43"/>
    <p:sldId id="367" r:id="rId44"/>
    <p:sldId id="459" r:id="rId45"/>
    <p:sldId id="288" r:id="rId46"/>
    <p:sldId id="369" r:id="rId47"/>
    <p:sldId id="460" r:id="rId48"/>
    <p:sldId id="419" r:id="rId49"/>
    <p:sldId id="290" r:id="rId50"/>
    <p:sldId id="300" r:id="rId51"/>
    <p:sldId id="436" r:id="rId52"/>
    <p:sldId id="313" r:id="rId53"/>
    <p:sldId id="358" r:id="rId54"/>
    <p:sldId id="363" r:id="rId55"/>
    <p:sldId id="302" r:id="rId56"/>
    <p:sldId id="304" r:id="rId57"/>
    <p:sldId id="464" r:id="rId58"/>
    <p:sldId id="305" r:id="rId59"/>
    <p:sldId id="261" r:id="rId60"/>
    <p:sldId id="306" r:id="rId61"/>
    <p:sldId id="262" r:id="rId62"/>
    <p:sldId id="263" r:id="rId63"/>
    <p:sldId id="465" r:id="rId64"/>
    <p:sldId id="466" r:id="rId65"/>
    <p:sldId id="477" r:id="rId66"/>
    <p:sldId id="489" r:id="rId67"/>
    <p:sldId id="471" r:id="rId68"/>
    <p:sldId id="472" r:id="rId69"/>
    <p:sldId id="478" r:id="rId70"/>
    <p:sldId id="479" r:id="rId71"/>
    <p:sldId id="473" r:id="rId72"/>
    <p:sldId id="474" r:id="rId73"/>
    <p:sldId id="475" r:id="rId74"/>
    <p:sldId id="476" r:id="rId75"/>
    <p:sldId id="490" r:id="rId76"/>
    <p:sldId id="491" r:id="rId77"/>
    <p:sldId id="492" r:id="rId78"/>
    <p:sldId id="493" r:id="rId79"/>
    <p:sldId id="319" r:id="rId80"/>
    <p:sldId id="494" r:id="rId81"/>
    <p:sldId id="258" r:id="rId82"/>
    <p:sldId id="496" r:id="rId83"/>
    <p:sldId id="497" r:id="rId84"/>
    <p:sldId id="269" r:id="rId85"/>
    <p:sldId id="270" r:id="rId86"/>
    <p:sldId id="498" r:id="rId87"/>
    <p:sldId id="264" r:id="rId88"/>
    <p:sldId id="265" r:id="rId89"/>
    <p:sldId id="266" r:id="rId90"/>
    <p:sldId id="267" r:id="rId91"/>
    <p:sldId id="259" r:id="rId92"/>
    <p:sldId id="260" r:id="rId93"/>
    <p:sldId id="268" r:id="rId94"/>
    <p:sldId id="499" r:id="rId95"/>
    <p:sldId id="504" r:id="rId96"/>
    <p:sldId id="500" r:id="rId97"/>
    <p:sldId id="501" r:id="rId98"/>
    <p:sldId id="502" r:id="rId99"/>
    <p:sldId id="503" r:id="rId100"/>
    <p:sldId id="480" r:id="rId101"/>
    <p:sldId id="481" r:id="rId102"/>
    <p:sldId id="482" r:id="rId103"/>
    <p:sldId id="483" r:id="rId104"/>
    <p:sldId id="484" r:id="rId105"/>
    <p:sldId id="505" r:id="rId106"/>
    <p:sldId id="506" r:id="rId107"/>
    <p:sldId id="507" r:id="rId108"/>
    <p:sldId id="508" r:id="rId109"/>
    <p:sldId id="509" r:id="rId110"/>
    <p:sldId id="485" r:id="rId111"/>
    <p:sldId id="510" r:id="rId112"/>
    <p:sldId id="511" r:id="rId113"/>
    <p:sldId id="512" r:id="rId114"/>
    <p:sldId id="513" r:id="rId115"/>
    <p:sldId id="514" r:id="rId116"/>
    <p:sldId id="515" r:id="rId117"/>
    <p:sldId id="516" r:id="rId118"/>
    <p:sldId id="517" r:id="rId119"/>
    <p:sldId id="518" r:id="rId120"/>
    <p:sldId id="519" r:id="rId121"/>
    <p:sldId id="520" r:id="rId122"/>
    <p:sldId id="521" r:id="rId123"/>
    <p:sldId id="522" r:id="rId124"/>
    <p:sldId id="523" r:id="rId125"/>
    <p:sldId id="524" r:id="rId126"/>
    <p:sldId id="525" r:id="rId127"/>
    <p:sldId id="526" r:id="rId128"/>
    <p:sldId id="527" r:id="rId129"/>
    <p:sldId id="528" r:id="rId130"/>
    <p:sldId id="529" r:id="rId131"/>
    <p:sldId id="530" r:id="rId132"/>
    <p:sldId id="531" r:id="rId133"/>
    <p:sldId id="532" r:id="rId134"/>
    <p:sldId id="533" r:id="rId135"/>
    <p:sldId id="534" r:id="rId136"/>
    <p:sldId id="535" r:id="rId137"/>
    <p:sldId id="536" r:id="rId138"/>
    <p:sldId id="542" r:id="rId139"/>
    <p:sldId id="537" r:id="rId140"/>
    <p:sldId id="543" r:id="rId141"/>
    <p:sldId id="544" r:id="rId142"/>
    <p:sldId id="545" r:id="rId143"/>
    <p:sldId id="546" r:id="rId144"/>
    <p:sldId id="547" r:id="rId145"/>
    <p:sldId id="538" r:id="rId146"/>
    <p:sldId id="548" r:id="rId147"/>
    <p:sldId id="549" r:id="rId148"/>
    <p:sldId id="550" r:id="rId149"/>
    <p:sldId id="551" r:id="rId150"/>
    <p:sldId id="552" r:id="rId1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26980"/>
    <p:restoredTop sz="82892"/>
  </p:normalViewPr>
  <p:slideViewPr>
    <p:cSldViewPr snapToGrid="0" snapToObjects="1">
      <p:cViewPr varScale="1">
        <p:scale>
          <a:sx n="80" d="100"/>
          <a:sy n="80" d="100"/>
        </p:scale>
        <p:origin x="15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handoutMaster" Target="handoutMasters/handout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presProps" Target="pres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CA4425-FF0A-4E20-AB2E-A65AA5DC3CFB}"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fr-FR"/>
        </a:p>
      </dgm:t>
    </dgm:pt>
    <dgm:pt modelId="{B3867E93-4DEA-4C42-BA22-DF25C6345471}">
      <dgm:prSet phldrT="[Texte]"/>
      <dgm:spPr/>
      <dgm:t>
        <a:bodyPr/>
        <a:lstStyle/>
        <a:p>
          <a:r>
            <a:rPr lang="fr-FR" dirty="0"/>
            <a:t>Audit Interne</a:t>
          </a:r>
        </a:p>
      </dgm:t>
    </dgm:pt>
    <dgm:pt modelId="{02C752F8-D95F-4AD5-8532-20A990F33668}" type="parTrans" cxnId="{7500BD54-7645-4AC0-B219-212BE698460A}">
      <dgm:prSet/>
      <dgm:spPr/>
      <dgm:t>
        <a:bodyPr/>
        <a:lstStyle/>
        <a:p>
          <a:endParaRPr lang="fr-FR"/>
        </a:p>
      </dgm:t>
    </dgm:pt>
    <dgm:pt modelId="{299AEB12-E19A-4FC5-8E5C-023241711113}" type="sibTrans" cxnId="{7500BD54-7645-4AC0-B219-212BE698460A}">
      <dgm:prSet/>
      <dgm:spPr/>
      <dgm:t>
        <a:bodyPr/>
        <a:lstStyle/>
        <a:p>
          <a:endParaRPr lang="fr-FR"/>
        </a:p>
      </dgm:t>
    </dgm:pt>
    <dgm:pt modelId="{863D328A-254D-4C66-A363-35B0AABD1111}">
      <dgm:prSet phldrT="[Texte]"/>
      <dgm:spPr/>
      <dgm:t>
        <a:bodyPr/>
        <a:lstStyle/>
        <a:p>
          <a:r>
            <a:rPr lang="fr-FR" dirty="0"/>
            <a:t>Fonction comptable et financière</a:t>
          </a:r>
        </a:p>
      </dgm:t>
    </dgm:pt>
    <dgm:pt modelId="{116B5E73-E4F2-4AE0-BCB9-E9E3A0F9BF13}" type="parTrans" cxnId="{982EB2C7-CDFF-47A5-AC95-B3192888913A}">
      <dgm:prSet/>
      <dgm:spPr/>
      <dgm:t>
        <a:bodyPr/>
        <a:lstStyle/>
        <a:p>
          <a:endParaRPr lang="fr-FR"/>
        </a:p>
      </dgm:t>
    </dgm:pt>
    <dgm:pt modelId="{A61C7BF5-3CD7-472B-9916-1D20A5F6B685}" type="sibTrans" cxnId="{982EB2C7-CDFF-47A5-AC95-B3192888913A}">
      <dgm:prSet/>
      <dgm:spPr/>
      <dgm:t>
        <a:bodyPr/>
        <a:lstStyle/>
        <a:p>
          <a:endParaRPr lang="fr-FR"/>
        </a:p>
      </dgm:t>
    </dgm:pt>
    <dgm:pt modelId="{2FF6A50E-F44B-4D33-ADBB-3561B3B5AB2A}">
      <dgm:prSet phldrT="[Texte]"/>
      <dgm:spPr/>
      <dgm:t>
        <a:bodyPr/>
        <a:lstStyle/>
        <a:p>
          <a:r>
            <a:rPr lang="fr-FR" dirty="0"/>
            <a:t>Fonction fabrication/</a:t>
          </a:r>
        </a:p>
        <a:p>
          <a:r>
            <a:rPr lang="fr-FR" dirty="0"/>
            <a:t>production</a:t>
          </a:r>
        </a:p>
      </dgm:t>
    </dgm:pt>
    <dgm:pt modelId="{CEB38E8A-29E3-43F3-8206-F857909E207D}" type="parTrans" cxnId="{FB0B9B91-6EFF-4DC4-A84A-49BDD588FC52}">
      <dgm:prSet/>
      <dgm:spPr/>
      <dgm:t>
        <a:bodyPr/>
        <a:lstStyle/>
        <a:p>
          <a:endParaRPr lang="fr-FR"/>
        </a:p>
      </dgm:t>
    </dgm:pt>
    <dgm:pt modelId="{88B1B93D-7073-4256-B2CE-49B9DD47E5B9}" type="sibTrans" cxnId="{FB0B9B91-6EFF-4DC4-A84A-49BDD588FC52}">
      <dgm:prSet/>
      <dgm:spPr/>
      <dgm:t>
        <a:bodyPr/>
        <a:lstStyle/>
        <a:p>
          <a:endParaRPr lang="fr-FR"/>
        </a:p>
      </dgm:t>
    </dgm:pt>
    <dgm:pt modelId="{9FBE48C3-8A47-4427-AFDB-F20692F65FB4}">
      <dgm:prSet phldrT="[Texte]"/>
      <dgm:spPr/>
      <dgm:t>
        <a:bodyPr/>
        <a:lstStyle/>
        <a:p>
          <a:r>
            <a:rPr lang="fr-FR" dirty="0"/>
            <a:t>Fonction informatique</a:t>
          </a:r>
        </a:p>
      </dgm:t>
    </dgm:pt>
    <dgm:pt modelId="{0F99F308-B1E6-4556-982E-283957B54AAC}" type="parTrans" cxnId="{FABB2401-810D-44EF-9EB4-59134D9C57B9}">
      <dgm:prSet/>
      <dgm:spPr/>
      <dgm:t>
        <a:bodyPr/>
        <a:lstStyle/>
        <a:p>
          <a:endParaRPr lang="fr-FR"/>
        </a:p>
      </dgm:t>
    </dgm:pt>
    <dgm:pt modelId="{AD4972E8-79E8-4095-8E84-EC5B6302BE7E}" type="sibTrans" cxnId="{FABB2401-810D-44EF-9EB4-59134D9C57B9}">
      <dgm:prSet/>
      <dgm:spPr/>
      <dgm:t>
        <a:bodyPr/>
        <a:lstStyle/>
        <a:p>
          <a:endParaRPr lang="fr-FR"/>
        </a:p>
      </dgm:t>
    </dgm:pt>
    <dgm:pt modelId="{8E9BD1F2-0D9D-496E-999F-69F51443124D}">
      <dgm:prSet phldrT="[Texte]"/>
      <dgm:spPr/>
      <dgm:t>
        <a:bodyPr/>
        <a:lstStyle/>
        <a:p>
          <a:r>
            <a:rPr lang="fr-FR" dirty="0"/>
            <a:t>Fonction commerciale et marketing</a:t>
          </a:r>
        </a:p>
      </dgm:t>
    </dgm:pt>
    <dgm:pt modelId="{B47413FC-FB93-41CC-AC95-D4BB2CCADEBB}" type="parTrans" cxnId="{C0969B9B-B6C3-4646-BDF4-3B348C5E8DA6}">
      <dgm:prSet/>
      <dgm:spPr/>
      <dgm:t>
        <a:bodyPr/>
        <a:lstStyle/>
        <a:p>
          <a:endParaRPr lang="fr-FR"/>
        </a:p>
      </dgm:t>
    </dgm:pt>
    <dgm:pt modelId="{5DFBCB1E-ABE0-4476-B6E5-92290CCB4AB4}" type="sibTrans" cxnId="{C0969B9B-B6C3-4646-BDF4-3B348C5E8DA6}">
      <dgm:prSet/>
      <dgm:spPr/>
      <dgm:t>
        <a:bodyPr/>
        <a:lstStyle/>
        <a:p>
          <a:endParaRPr lang="fr-FR"/>
        </a:p>
      </dgm:t>
    </dgm:pt>
    <dgm:pt modelId="{93BD295F-2BD0-4741-9569-7925DBE4C82E}">
      <dgm:prSet/>
      <dgm:spPr/>
      <dgm:t>
        <a:bodyPr/>
        <a:lstStyle/>
        <a:p>
          <a:r>
            <a:rPr lang="fr-FR" dirty="0"/>
            <a:t>Fonction Managériale / de gestion</a:t>
          </a:r>
        </a:p>
      </dgm:t>
    </dgm:pt>
    <dgm:pt modelId="{0FC448F9-46A5-4C62-BAE3-1885273653AE}" type="parTrans" cxnId="{472E910E-A75E-4DD3-9BB3-C4B6735BD2D5}">
      <dgm:prSet/>
      <dgm:spPr/>
      <dgm:t>
        <a:bodyPr/>
        <a:lstStyle/>
        <a:p>
          <a:pPr rtl="1"/>
          <a:endParaRPr lang="x-none"/>
        </a:p>
      </dgm:t>
    </dgm:pt>
    <dgm:pt modelId="{C3EDB132-307A-4746-B3AA-72CBF52FCCB1}" type="sibTrans" cxnId="{472E910E-A75E-4DD3-9BB3-C4B6735BD2D5}">
      <dgm:prSet/>
      <dgm:spPr/>
      <dgm:t>
        <a:bodyPr/>
        <a:lstStyle/>
        <a:p>
          <a:pPr rtl="1"/>
          <a:endParaRPr lang="x-none"/>
        </a:p>
      </dgm:t>
    </dgm:pt>
    <dgm:pt modelId="{D6CD0DB9-0B5D-4260-9433-C7AB15F7D84A}" type="pres">
      <dgm:prSet presAssocID="{D8CA4425-FF0A-4E20-AB2E-A65AA5DC3CFB}" presName="composite" presStyleCnt="0">
        <dgm:presLayoutVars>
          <dgm:chMax val="1"/>
          <dgm:dir/>
          <dgm:resizeHandles val="exact"/>
        </dgm:presLayoutVars>
      </dgm:prSet>
      <dgm:spPr/>
    </dgm:pt>
    <dgm:pt modelId="{EFB23C8A-F138-4445-8E35-4D91E97DE386}" type="pres">
      <dgm:prSet presAssocID="{D8CA4425-FF0A-4E20-AB2E-A65AA5DC3CFB}" presName="radial" presStyleCnt="0">
        <dgm:presLayoutVars>
          <dgm:animLvl val="ctr"/>
        </dgm:presLayoutVars>
      </dgm:prSet>
      <dgm:spPr/>
    </dgm:pt>
    <dgm:pt modelId="{93A8712E-8870-4AFB-88F3-2330D5A7313F}" type="pres">
      <dgm:prSet presAssocID="{B3867E93-4DEA-4C42-BA22-DF25C6345471}" presName="centerShape" presStyleLbl="vennNode1" presStyleIdx="0" presStyleCnt="6"/>
      <dgm:spPr/>
    </dgm:pt>
    <dgm:pt modelId="{519FA49B-11AA-47D8-93BC-553F52302379}" type="pres">
      <dgm:prSet presAssocID="{863D328A-254D-4C66-A363-35B0AABD1111}" presName="node" presStyleLbl="vennNode1" presStyleIdx="1" presStyleCnt="6">
        <dgm:presLayoutVars>
          <dgm:bulletEnabled val="1"/>
        </dgm:presLayoutVars>
      </dgm:prSet>
      <dgm:spPr/>
    </dgm:pt>
    <dgm:pt modelId="{57A8498D-FBD2-4BEE-BA66-859D8667B20A}" type="pres">
      <dgm:prSet presAssocID="{2FF6A50E-F44B-4D33-ADBB-3561B3B5AB2A}" presName="node" presStyleLbl="vennNode1" presStyleIdx="2" presStyleCnt="6">
        <dgm:presLayoutVars>
          <dgm:bulletEnabled val="1"/>
        </dgm:presLayoutVars>
      </dgm:prSet>
      <dgm:spPr/>
    </dgm:pt>
    <dgm:pt modelId="{7185A2C8-3374-4ED5-9990-786D2F488076}" type="pres">
      <dgm:prSet presAssocID="{9FBE48C3-8A47-4427-AFDB-F20692F65FB4}" presName="node" presStyleLbl="vennNode1" presStyleIdx="3" presStyleCnt="6">
        <dgm:presLayoutVars>
          <dgm:bulletEnabled val="1"/>
        </dgm:presLayoutVars>
      </dgm:prSet>
      <dgm:spPr/>
    </dgm:pt>
    <dgm:pt modelId="{4521B77B-E76F-4DC8-9550-DBE44A3F2076}" type="pres">
      <dgm:prSet presAssocID="{93BD295F-2BD0-4741-9569-7925DBE4C82E}" presName="node" presStyleLbl="vennNode1" presStyleIdx="4" presStyleCnt="6">
        <dgm:presLayoutVars>
          <dgm:bulletEnabled val="1"/>
        </dgm:presLayoutVars>
      </dgm:prSet>
      <dgm:spPr/>
    </dgm:pt>
    <dgm:pt modelId="{9BFC4A45-E4BD-4E4C-BD66-3DCF80500EEF}" type="pres">
      <dgm:prSet presAssocID="{8E9BD1F2-0D9D-496E-999F-69F51443124D}" presName="node" presStyleLbl="vennNode1" presStyleIdx="5" presStyleCnt="6">
        <dgm:presLayoutVars>
          <dgm:bulletEnabled val="1"/>
        </dgm:presLayoutVars>
      </dgm:prSet>
      <dgm:spPr/>
    </dgm:pt>
  </dgm:ptLst>
  <dgm:cxnLst>
    <dgm:cxn modelId="{FABB2401-810D-44EF-9EB4-59134D9C57B9}" srcId="{B3867E93-4DEA-4C42-BA22-DF25C6345471}" destId="{9FBE48C3-8A47-4427-AFDB-F20692F65FB4}" srcOrd="2" destOrd="0" parTransId="{0F99F308-B1E6-4556-982E-283957B54AAC}" sibTransId="{AD4972E8-79E8-4095-8E84-EC5B6302BE7E}"/>
    <dgm:cxn modelId="{472E910E-A75E-4DD3-9BB3-C4B6735BD2D5}" srcId="{B3867E93-4DEA-4C42-BA22-DF25C6345471}" destId="{93BD295F-2BD0-4741-9569-7925DBE4C82E}" srcOrd="3" destOrd="0" parTransId="{0FC448F9-46A5-4C62-BAE3-1885273653AE}" sibTransId="{C3EDB132-307A-4746-B3AA-72CBF52FCCB1}"/>
    <dgm:cxn modelId="{38CE0F11-AD9E-3144-AE3F-2412F4E71C2F}" type="presOf" srcId="{D8CA4425-FF0A-4E20-AB2E-A65AA5DC3CFB}" destId="{D6CD0DB9-0B5D-4260-9433-C7AB15F7D84A}" srcOrd="0" destOrd="0" presId="urn:microsoft.com/office/officeart/2005/8/layout/radial3"/>
    <dgm:cxn modelId="{54326722-FE59-B844-8363-D301EED382EC}" type="presOf" srcId="{9FBE48C3-8A47-4427-AFDB-F20692F65FB4}" destId="{7185A2C8-3374-4ED5-9990-786D2F488076}" srcOrd="0" destOrd="0" presId="urn:microsoft.com/office/officeart/2005/8/layout/radial3"/>
    <dgm:cxn modelId="{1E28B53D-1A3A-F541-A766-40FB98EEEEF9}" type="presOf" srcId="{B3867E93-4DEA-4C42-BA22-DF25C6345471}" destId="{93A8712E-8870-4AFB-88F3-2330D5A7313F}" srcOrd="0" destOrd="0" presId="urn:microsoft.com/office/officeart/2005/8/layout/radial3"/>
    <dgm:cxn modelId="{7500BD54-7645-4AC0-B219-212BE698460A}" srcId="{D8CA4425-FF0A-4E20-AB2E-A65AA5DC3CFB}" destId="{B3867E93-4DEA-4C42-BA22-DF25C6345471}" srcOrd="0" destOrd="0" parTransId="{02C752F8-D95F-4AD5-8532-20A990F33668}" sibTransId="{299AEB12-E19A-4FC5-8E5C-023241711113}"/>
    <dgm:cxn modelId="{C8A5E977-1AF9-A646-A9B1-FE1FC6DA8E05}" type="presOf" srcId="{863D328A-254D-4C66-A363-35B0AABD1111}" destId="{519FA49B-11AA-47D8-93BC-553F52302379}" srcOrd="0" destOrd="0" presId="urn:microsoft.com/office/officeart/2005/8/layout/radial3"/>
    <dgm:cxn modelId="{8B78A578-CE48-2640-BCC9-328AB8C687BF}" type="presOf" srcId="{2FF6A50E-F44B-4D33-ADBB-3561B3B5AB2A}" destId="{57A8498D-FBD2-4BEE-BA66-859D8667B20A}" srcOrd="0" destOrd="0" presId="urn:microsoft.com/office/officeart/2005/8/layout/radial3"/>
    <dgm:cxn modelId="{FB0B9B91-6EFF-4DC4-A84A-49BDD588FC52}" srcId="{B3867E93-4DEA-4C42-BA22-DF25C6345471}" destId="{2FF6A50E-F44B-4D33-ADBB-3561B3B5AB2A}" srcOrd="1" destOrd="0" parTransId="{CEB38E8A-29E3-43F3-8206-F857909E207D}" sibTransId="{88B1B93D-7073-4256-B2CE-49B9DD47E5B9}"/>
    <dgm:cxn modelId="{C0969B9B-B6C3-4646-BDF4-3B348C5E8DA6}" srcId="{B3867E93-4DEA-4C42-BA22-DF25C6345471}" destId="{8E9BD1F2-0D9D-496E-999F-69F51443124D}" srcOrd="4" destOrd="0" parTransId="{B47413FC-FB93-41CC-AC95-D4BB2CCADEBB}" sibTransId="{5DFBCB1E-ABE0-4476-B6E5-92290CCB4AB4}"/>
    <dgm:cxn modelId="{50CA83C5-9715-DD46-95FE-29AE6E63FD1B}" type="presOf" srcId="{93BD295F-2BD0-4741-9569-7925DBE4C82E}" destId="{4521B77B-E76F-4DC8-9550-DBE44A3F2076}" srcOrd="0" destOrd="0" presId="urn:microsoft.com/office/officeart/2005/8/layout/radial3"/>
    <dgm:cxn modelId="{982EB2C7-CDFF-47A5-AC95-B3192888913A}" srcId="{B3867E93-4DEA-4C42-BA22-DF25C6345471}" destId="{863D328A-254D-4C66-A363-35B0AABD1111}" srcOrd="0" destOrd="0" parTransId="{116B5E73-E4F2-4AE0-BCB9-E9E3A0F9BF13}" sibTransId="{A61C7BF5-3CD7-472B-9916-1D20A5F6B685}"/>
    <dgm:cxn modelId="{A97D85DD-3F8F-AE4B-976C-CCBFFB192752}" type="presOf" srcId="{8E9BD1F2-0D9D-496E-999F-69F51443124D}" destId="{9BFC4A45-E4BD-4E4C-BD66-3DCF80500EEF}" srcOrd="0" destOrd="0" presId="urn:microsoft.com/office/officeart/2005/8/layout/radial3"/>
    <dgm:cxn modelId="{B87C39C6-F0E3-504A-B680-B50168360375}" type="presParOf" srcId="{D6CD0DB9-0B5D-4260-9433-C7AB15F7D84A}" destId="{EFB23C8A-F138-4445-8E35-4D91E97DE386}" srcOrd="0" destOrd="0" presId="urn:microsoft.com/office/officeart/2005/8/layout/radial3"/>
    <dgm:cxn modelId="{3977830B-FEF1-7040-B737-FBC2C7888260}" type="presParOf" srcId="{EFB23C8A-F138-4445-8E35-4D91E97DE386}" destId="{93A8712E-8870-4AFB-88F3-2330D5A7313F}" srcOrd="0" destOrd="0" presId="urn:microsoft.com/office/officeart/2005/8/layout/radial3"/>
    <dgm:cxn modelId="{50F7D555-551A-D24F-9461-2CC4A8B61FE5}" type="presParOf" srcId="{EFB23C8A-F138-4445-8E35-4D91E97DE386}" destId="{519FA49B-11AA-47D8-93BC-553F52302379}" srcOrd="1" destOrd="0" presId="urn:microsoft.com/office/officeart/2005/8/layout/radial3"/>
    <dgm:cxn modelId="{1A8C1770-BA8A-F34F-8FED-25A3DBAF8312}" type="presParOf" srcId="{EFB23C8A-F138-4445-8E35-4D91E97DE386}" destId="{57A8498D-FBD2-4BEE-BA66-859D8667B20A}" srcOrd="2" destOrd="0" presId="urn:microsoft.com/office/officeart/2005/8/layout/radial3"/>
    <dgm:cxn modelId="{9B20626A-33FD-3F4E-A534-860763753E39}" type="presParOf" srcId="{EFB23C8A-F138-4445-8E35-4D91E97DE386}" destId="{7185A2C8-3374-4ED5-9990-786D2F488076}" srcOrd="3" destOrd="0" presId="urn:microsoft.com/office/officeart/2005/8/layout/radial3"/>
    <dgm:cxn modelId="{E9468990-8050-C649-A383-0A77D2E21205}" type="presParOf" srcId="{EFB23C8A-F138-4445-8E35-4D91E97DE386}" destId="{4521B77B-E76F-4DC8-9550-DBE44A3F2076}" srcOrd="4" destOrd="0" presId="urn:microsoft.com/office/officeart/2005/8/layout/radial3"/>
    <dgm:cxn modelId="{40AD444F-46C9-1E41-A811-D7FF6C44A91F}" type="presParOf" srcId="{EFB23C8A-F138-4445-8E35-4D91E97DE386}" destId="{9BFC4A45-E4BD-4E4C-BD66-3DCF80500EEF}"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A8712E-8870-4AFB-88F3-2330D5A7313F}">
      <dsp:nvSpPr>
        <dsp:cNvPr id="0" name=""/>
        <dsp:cNvSpPr/>
      </dsp:nvSpPr>
      <dsp:spPr>
        <a:xfrm>
          <a:off x="2409151" y="1183812"/>
          <a:ext cx="2744175" cy="2744175"/>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fr-FR" sz="4800" kern="1200" dirty="0"/>
            <a:t>Audit Interne</a:t>
          </a:r>
        </a:p>
      </dsp:txBody>
      <dsp:txXfrm>
        <a:off x="2811026" y="1585687"/>
        <a:ext cx="1940425" cy="1940425"/>
      </dsp:txXfrm>
    </dsp:sp>
    <dsp:sp modelId="{519FA49B-11AA-47D8-93BC-553F52302379}">
      <dsp:nvSpPr>
        <dsp:cNvPr id="0" name=""/>
        <dsp:cNvSpPr/>
      </dsp:nvSpPr>
      <dsp:spPr>
        <a:xfrm>
          <a:off x="3095195" y="84664"/>
          <a:ext cx="1372087" cy="1372087"/>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a:t>Fonction comptable et financière</a:t>
          </a:r>
        </a:p>
      </dsp:txBody>
      <dsp:txXfrm>
        <a:off x="3296132" y="285601"/>
        <a:ext cx="970213" cy="970213"/>
      </dsp:txXfrm>
    </dsp:sp>
    <dsp:sp modelId="{57A8498D-FBD2-4BEE-BA66-859D8667B20A}">
      <dsp:nvSpPr>
        <dsp:cNvPr id="0" name=""/>
        <dsp:cNvSpPr/>
      </dsp:nvSpPr>
      <dsp:spPr>
        <a:xfrm>
          <a:off x="4793013" y="1318201"/>
          <a:ext cx="1372087" cy="1372087"/>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a:t>Fonction fabrication/</a:t>
          </a:r>
        </a:p>
        <a:p>
          <a:pPr marL="0" lvl="0" indent="0" algn="ctr" defTabSz="622300">
            <a:lnSpc>
              <a:spcPct val="90000"/>
            </a:lnSpc>
            <a:spcBef>
              <a:spcPct val="0"/>
            </a:spcBef>
            <a:spcAft>
              <a:spcPct val="35000"/>
            </a:spcAft>
            <a:buNone/>
          </a:pPr>
          <a:r>
            <a:rPr lang="fr-FR" sz="1400" kern="1200" dirty="0"/>
            <a:t>production</a:t>
          </a:r>
        </a:p>
      </dsp:txBody>
      <dsp:txXfrm>
        <a:off x="4993950" y="1519138"/>
        <a:ext cx="970213" cy="970213"/>
      </dsp:txXfrm>
    </dsp:sp>
    <dsp:sp modelId="{7185A2C8-3374-4ED5-9990-786D2F488076}">
      <dsp:nvSpPr>
        <dsp:cNvPr id="0" name=""/>
        <dsp:cNvSpPr/>
      </dsp:nvSpPr>
      <dsp:spPr>
        <a:xfrm>
          <a:off x="4144504" y="3314106"/>
          <a:ext cx="1372087" cy="1372087"/>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a:t>Fonction informatique</a:t>
          </a:r>
        </a:p>
      </dsp:txBody>
      <dsp:txXfrm>
        <a:off x="4345441" y="3515043"/>
        <a:ext cx="970213" cy="970213"/>
      </dsp:txXfrm>
    </dsp:sp>
    <dsp:sp modelId="{4521B77B-E76F-4DC8-9550-DBE44A3F2076}">
      <dsp:nvSpPr>
        <dsp:cNvPr id="0" name=""/>
        <dsp:cNvSpPr/>
      </dsp:nvSpPr>
      <dsp:spPr>
        <a:xfrm>
          <a:off x="2045885" y="3314106"/>
          <a:ext cx="1372087" cy="1372087"/>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a:t>Fonction Managériale / de gestion</a:t>
          </a:r>
        </a:p>
      </dsp:txBody>
      <dsp:txXfrm>
        <a:off x="2246822" y="3515043"/>
        <a:ext cx="970213" cy="970213"/>
      </dsp:txXfrm>
    </dsp:sp>
    <dsp:sp modelId="{9BFC4A45-E4BD-4E4C-BD66-3DCF80500EEF}">
      <dsp:nvSpPr>
        <dsp:cNvPr id="0" name=""/>
        <dsp:cNvSpPr/>
      </dsp:nvSpPr>
      <dsp:spPr>
        <a:xfrm>
          <a:off x="1397376" y="1318201"/>
          <a:ext cx="1372087" cy="1372087"/>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a:t>Fonction commerciale et marketing</a:t>
          </a:r>
        </a:p>
      </dsp:txBody>
      <dsp:txXfrm>
        <a:off x="1598313" y="1519138"/>
        <a:ext cx="970213" cy="970213"/>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E72E431F-D170-8838-EBD2-F2965AB075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2B1A37FE-B57C-7292-7E43-99E6E1D63C4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23E823D-2E7C-4101-A2F2-CFC6E8B24F43}" type="datetimeFigureOut">
              <a:rPr lang="fr-FR" smtClean="0"/>
              <a:t>12/08/2026</a:t>
            </a:fld>
            <a:endParaRPr lang="fr-FR"/>
          </a:p>
        </p:txBody>
      </p:sp>
      <p:sp>
        <p:nvSpPr>
          <p:cNvPr id="4" name="Espace réservé du pied de page 3">
            <a:extLst>
              <a:ext uri="{FF2B5EF4-FFF2-40B4-BE49-F238E27FC236}">
                <a16:creationId xmlns:a16="http://schemas.microsoft.com/office/drawing/2014/main" id="{8C638ED1-69A0-2844-D785-0D7C722434B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B847459D-21B9-0BEA-E2A2-531EFCA4811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AA6BC-374C-493A-8769-BF01A8AC218D}" type="slidenum">
              <a:rPr lang="fr-FR" smtClean="0"/>
              <a:t>‹N°›</a:t>
            </a:fld>
            <a:endParaRPr lang="fr-FR"/>
          </a:p>
        </p:txBody>
      </p:sp>
    </p:spTree>
    <p:extLst>
      <p:ext uri="{BB962C8B-B14F-4D97-AF65-F5344CB8AC3E}">
        <p14:creationId xmlns:p14="http://schemas.microsoft.com/office/powerpoint/2010/main" val="15397643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627380-7F1C-D24E-94A7-BFDF11581175}" type="datetimeFigureOut">
              <a:rPr lang="fr-FR" smtClean="0"/>
              <a:t>12/08/2026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E3A006-39E4-494E-A0E4-5751BB4FDB4D}" type="slidenum">
              <a:rPr lang="fr-FR" smtClean="0"/>
              <a:t>‹N°›</a:t>
            </a:fld>
            <a:endParaRPr lang="fr-FR" dirty="0"/>
          </a:p>
        </p:txBody>
      </p:sp>
    </p:spTree>
    <p:extLst>
      <p:ext uri="{BB962C8B-B14F-4D97-AF65-F5344CB8AC3E}">
        <p14:creationId xmlns:p14="http://schemas.microsoft.com/office/powerpoint/2010/main" val="4468781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3</a:t>
            </a:fld>
            <a:endParaRPr lang="fr-FR" dirty="0"/>
          </a:p>
        </p:txBody>
      </p:sp>
    </p:spTree>
    <p:extLst>
      <p:ext uri="{BB962C8B-B14F-4D97-AF65-F5344CB8AC3E}">
        <p14:creationId xmlns:p14="http://schemas.microsoft.com/office/powerpoint/2010/main" val="40975746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64</a:t>
            </a:fld>
            <a:endParaRPr lang="fr-FR" dirty="0"/>
          </a:p>
        </p:txBody>
      </p:sp>
    </p:spTree>
    <p:extLst>
      <p:ext uri="{BB962C8B-B14F-4D97-AF65-F5344CB8AC3E}">
        <p14:creationId xmlns:p14="http://schemas.microsoft.com/office/powerpoint/2010/main" val="16319607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TOUT LE PPT+ La mission d’audit externe conduit à certifier (ou non) les comptes présentés répondent aux qualifications légales de régularité, de sincérité et d’image fidèle.</a:t>
            </a:r>
          </a:p>
          <a:p>
            <a:r>
              <a:rPr lang="fr-FR" dirty="0"/>
              <a:t>Audit l légale : la mission de cet audit est de vérifier la fiabilité des comptes, évaluer la gestion des risques, s’assurer du respect des procédures internes, ect elle est faite par le CAC. Tandis que l’audit contractuel n’’est pas obligatoire et l’entreprise peut choisir librement le prestataire qui réalisera la mission tel que l’expert comptable. L’audit contractuel au Maroc est un examen volontaire des comptes, réalisé par un expert-comptable qui  est défini librement par un contrat entre l’entreprise et l’auditeur.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65</a:t>
            </a:fld>
            <a:endParaRPr lang="fr-FR" dirty="0"/>
          </a:p>
        </p:txBody>
      </p:sp>
    </p:spTree>
    <p:extLst>
      <p:ext uri="{BB962C8B-B14F-4D97-AF65-F5344CB8AC3E}">
        <p14:creationId xmlns:p14="http://schemas.microsoft.com/office/powerpoint/2010/main" val="3072183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latin typeface="Times New Roman" panose="02020603050405020304" pitchFamily="18" charset="0"/>
                <a:cs typeface="Times New Roman" panose="02020603050405020304" pitchFamily="18" charset="0"/>
              </a:rPr>
              <a:t>Le tableau ci-après présente une comparaison des rôles respectifs de l’audit interne et externe</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67</a:t>
            </a:fld>
            <a:endParaRPr lang="fr-FR" dirty="0"/>
          </a:p>
        </p:txBody>
      </p:sp>
    </p:spTree>
    <p:extLst>
      <p:ext uri="{BB962C8B-B14F-4D97-AF65-F5344CB8AC3E}">
        <p14:creationId xmlns:p14="http://schemas.microsoft.com/office/powerpoint/2010/main" val="3429615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L'immixtion est </a:t>
            </a:r>
            <a:r>
              <a:rPr lang="fr-FR" sz="1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le terme juridique qui désigne a la fois la transgression d'une règle, et le résultat d'un acte interdit</a:t>
            </a:r>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a:t>
            </a:r>
          </a:p>
          <a:p>
            <a:pPr algn="just"/>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L'immixtion, plus souvent connue sous le nom d'ingérence, désigne </a:t>
            </a:r>
            <a:r>
              <a:rPr lang="fr-FR" sz="1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le fait d'intervenir directement ou de façon indirecte mais influençant dans les affaires d'autrui</a:t>
            </a:r>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a:t>
            </a:r>
          </a:p>
          <a:p>
            <a:pPr algn="just"/>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Le principe de non-immixtion </a:t>
            </a:r>
            <a:r>
              <a:rPr lang="fr-FR" sz="1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consiste, pour l'administration fiscale, à ne pas s'immiscer dans les décisions du contribuable</a:t>
            </a:r>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a:t>
            </a:r>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70</a:t>
            </a:fld>
            <a:endParaRPr lang="fr-FR" dirty="0"/>
          </a:p>
        </p:txBody>
      </p:sp>
    </p:spTree>
    <p:extLst>
      <p:ext uri="{BB962C8B-B14F-4D97-AF65-F5344CB8AC3E}">
        <p14:creationId xmlns:p14="http://schemas.microsoft.com/office/powerpoint/2010/main" val="3485576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Tout le PPT+ comme définit précédemment, on assiste ici à un examen auquel procède un professionnel compétent et indépendant en vue d’exprimer une opinion motivée sur la fidélité avec laquelle les états financiers d’une entité traduisent sa situation à la date de clôture et ses résultats pour l’exercice considéré, en tenant compte du droit et des usages du pays où l’entreprise a son siège.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73</a:t>
            </a:fld>
            <a:endParaRPr lang="fr-FR" dirty="0"/>
          </a:p>
        </p:txBody>
      </p:sp>
    </p:spTree>
    <p:extLst>
      <p:ext uri="{BB962C8B-B14F-4D97-AF65-F5344CB8AC3E}">
        <p14:creationId xmlns:p14="http://schemas.microsoft.com/office/powerpoint/2010/main" val="239754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régularité:  être conforme aux règles et procédure en vicgeur, ou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74</a:t>
            </a:fld>
            <a:endParaRPr lang="fr-FR" dirty="0"/>
          </a:p>
        </p:txBody>
      </p:sp>
    </p:spTree>
    <p:extLst>
      <p:ext uri="{BB962C8B-B14F-4D97-AF65-F5344CB8AC3E}">
        <p14:creationId xmlns:p14="http://schemas.microsoft.com/office/powerpoint/2010/main" val="1361423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400" b="1" dirty="0">
                <a:latin typeface="Times New Roman" panose="02020603050405020304" pitchFamily="18" charset="0"/>
                <a:cs typeface="Times New Roman" panose="02020603050405020304" pitchFamily="18" charset="0"/>
              </a:rPr>
              <a:t>La confirmation directe ou circularisation </a:t>
            </a:r>
            <a:r>
              <a:rPr lang="fr-FR" dirty="0">
                <a:latin typeface="Times New Roman" panose="02020603050405020304" pitchFamily="18" charset="0"/>
                <a:cs typeface="Times New Roman" panose="02020603050405020304" pitchFamily="18" charset="0"/>
              </a:rPr>
              <a:t>est une technique d’audit qui consiste à demander à un tiers ayant des liens d’affaires avec l’entreprise vérifiée de confirmer directement au CAC des soldes, des opérations ou toute autre information. Elle s’applique au niveau du contrôle des comptes d’évaluation du contrôle interne. </a:t>
            </a:r>
          </a:p>
          <a:p>
            <a:pPr algn="just"/>
            <a:r>
              <a:rPr lang="fr-FR" sz="1400" b="1" dirty="0">
                <a:latin typeface="Times New Roman" panose="02020603050405020304" pitchFamily="18" charset="0"/>
                <a:cs typeface="Times New Roman" panose="02020603050405020304" pitchFamily="18" charset="0"/>
              </a:rPr>
              <a:t>L’examen ou revue Analytique </a:t>
            </a:r>
            <a:r>
              <a:rPr lang="fr-FR" dirty="0">
                <a:latin typeface="Times New Roman" panose="02020603050405020304" pitchFamily="18" charset="0"/>
                <a:cs typeface="Times New Roman" panose="02020603050405020304" pitchFamily="18" charset="0"/>
              </a:rPr>
              <a:t>consiste à faire des comparaisons entre les données annuels et des données antérieures, postérieures et prévisionnelles, d’entreprises similaires et établir des relations entre elles, analyser les fluctuations et les tendances, étudier et analyser les éléments inhabituels résultant de ces comparaisons. C’est une technique d’audit susceptible d’être appliquée à divers stades du déroulement de la mission: prise de connaissance générale, contrôle de comptes, examen des comptes annuels.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76</a:t>
            </a:fld>
            <a:endParaRPr lang="fr-FR" dirty="0"/>
          </a:p>
        </p:txBody>
      </p:sp>
    </p:spTree>
    <p:extLst>
      <p:ext uri="{BB962C8B-B14F-4D97-AF65-F5344CB8AC3E}">
        <p14:creationId xmlns:p14="http://schemas.microsoft.com/office/powerpoint/2010/main" val="295332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Toute la diapositives + Cependant l’auditeur est tenu de les manier (les manipuler et voire des idées ou des personnes, avec une certaine habileté)  dans le respect des normes d’audit.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77</a:t>
            </a:fld>
            <a:endParaRPr lang="fr-FR" dirty="0"/>
          </a:p>
        </p:txBody>
      </p:sp>
    </p:spTree>
    <p:extLst>
      <p:ext uri="{BB962C8B-B14F-4D97-AF65-F5344CB8AC3E}">
        <p14:creationId xmlns:p14="http://schemas.microsoft.com/office/powerpoint/2010/main" val="2484469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79</a:t>
            </a:fld>
            <a:endParaRPr lang="fr-FR" dirty="0"/>
          </a:p>
        </p:txBody>
      </p:sp>
    </p:spTree>
    <p:extLst>
      <p:ext uri="{BB962C8B-B14F-4D97-AF65-F5344CB8AC3E}">
        <p14:creationId xmlns:p14="http://schemas.microsoft.com/office/powerpoint/2010/main" val="13815491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E1761A93-CF4D-AE4E-A61F-BC5D7C2EF28D}" type="slidenum">
              <a:rPr lang="fr-FR" smtClean="0"/>
              <a:t>81</a:t>
            </a:fld>
            <a:endParaRPr lang="fr-FR" dirty="0"/>
          </a:p>
        </p:txBody>
      </p:sp>
    </p:spTree>
    <p:extLst>
      <p:ext uri="{BB962C8B-B14F-4D97-AF65-F5344CB8AC3E}">
        <p14:creationId xmlns:p14="http://schemas.microsoft.com/office/powerpoint/2010/main" val="2609446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Espace réservé de l'image des diapositives 1">
            <a:extLst>
              <a:ext uri="{FF2B5EF4-FFF2-40B4-BE49-F238E27FC236}">
                <a16:creationId xmlns:a16="http://schemas.microsoft.com/office/drawing/2014/main" id="{E3176641-E868-524B-B09E-412A35F64D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Espace réservé des commentaires 2">
            <a:extLst>
              <a:ext uri="{FF2B5EF4-FFF2-40B4-BE49-F238E27FC236}">
                <a16:creationId xmlns:a16="http://schemas.microsoft.com/office/drawing/2014/main" id="{66D9D250-B52E-644F-BE1D-B888ACDF08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dirty="0">
              <a:ea typeface="ＭＳ Ｐゴシック" panose="020B0600070205080204" pitchFamily="34" charset="-128"/>
            </a:endParaRPr>
          </a:p>
        </p:txBody>
      </p:sp>
      <p:sp>
        <p:nvSpPr>
          <p:cNvPr id="17411" name="Espace réservé du numéro de diapositive 3">
            <a:extLst>
              <a:ext uri="{FF2B5EF4-FFF2-40B4-BE49-F238E27FC236}">
                <a16:creationId xmlns:a16="http://schemas.microsoft.com/office/drawing/2014/main" id="{998DEDEA-A136-7A4C-BC1E-A30620C1C7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6FADE69-33CA-3844-8F57-0D68A9EE8093}" type="slidenum">
              <a:rPr lang="fr-FR" altLang="fr-FR" smtClean="0">
                <a:latin typeface="Calibri" panose="020F0502020204030204" pitchFamily="34" charset="0"/>
              </a:rPr>
              <a:pPr/>
              <a:t>4</a:t>
            </a:fld>
            <a:endParaRPr lang="fr-FR" altLang="fr-FR" dirty="0">
              <a:latin typeface="Calibri" panose="020F0502020204030204" pitchFamily="34" charset="0"/>
            </a:endParaRPr>
          </a:p>
        </p:txBody>
      </p:sp>
    </p:spTree>
    <p:extLst>
      <p:ext uri="{BB962C8B-B14F-4D97-AF65-F5344CB8AC3E}">
        <p14:creationId xmlns:p14="http://schemas.microsoft.com/office/powerpoint/2010/main" val="3945159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fr-FR" baseline="0" dirty="0"/>
              <a:t>PPT+ Les normes comptables IFRS sont éditées par le bureau des standards comptables internationaux, désigné sous ses initiales anglaises IASB. Elles remplacent depuis 2005 les normes labellisées IAS ( International Accounting Standards). </a:t>
            </a:r>
          </a:p>
        </p:txBody>
      </p:sp>
      <p:sp>
        <p:nvSpPr>
          <p:cNvPr id="4" name="Espace réservé du numéro de diapositive 3"/>
          <p:cNvSpPr>
            <a:spLocks noGrp="1"/>
          </p:cNvSpPr>
          <p:nvPr>
            <p:ph type="sldNum" sz="quarter" idx="10"/>
          </p:nvPr>
        </p:nvSpPr>
        <p:spPr/>
        <p:txBody>
          <a:bodyPr/>
          <a:lstStyle/>
          <a:p>
            <a:fld id="{E1761A93-CF4D-AE4E-A61F-BC5D7C2EF28D}" type="slidenum">
              <a:rPr lang="fr-FR" smtClean="0"/>
              <a:t>82</a:t>
            </a:fld>
            <a:endParaRPr lang="fr-FR" dirty="0"/>
          </a:p>
        </p:txBody>
      </p:sp>
    </p:spTree>
    <p:extLst>
      <p:ext uri="{BB962C8B-B14F-4D97-AF65-F5344CB8AC3E}">
        <p14:creationId xmlns:p14="http://schemas.microsoft.com/office/powerpoint/2010/main" val="3642626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fr-FR" dirty="0">
                <a:latin typeface="Times New Roman"/>
                <a:cs typeface="Times New Roman"/>
              </a:rPr>
              <a:t>PPT+ L’IASB fut alors crée afin d’harmoniser les rapports comptables au niveau international,</a:t>
            </a:r>
            <a:r>
              <a:rPr lang="fr-FR" baseline="0" dirty="0">
                <a:latin typeface="Times New Roman"/>
                <a:cs typeface="Times New Roman"/>
              </a:rPr>
              <a:t> de permettre aux investisseurs de déterminer la situation financière d’une entreprise. Son objectif est d’assurer l’harmonisation comptable internationale et de faciliter l’acceptation des normes partout dans le monde et auprès de toutes les parties prenantes. </a:t>
            </a:r>
            <a:endParaRPr lang="fr-FR" dirty="0">
              <a:latin typeface="Times New Roman"/>
              <a:cs typeface="Times New Roman"/>
            </a:endParaRPr>
          </a:p>
          <a:p>
            <a:pPr marL="0" marR="0" indent="0" algn="just" defTabSz="457200" rtl="0" eaLnBrk="1" fontAlgn="auto" latinLnBrk="0" hangingPunct="1">
              <a:lnSpc>
                <a:spcPct val="100000"/>
              </a:lnSpc>
              <a:spcBef>
                <a:spcPts val="0"/>
              </a:spcBef>
              <a:spcAft>
                <a:spcPts val="0"/>
              </a:spcAft>
              <a:buClrTx/>
              <a:buSzTx/>
              <a:buFontTx/>
              <a:buNone/>
              <a:tabLst/>
              <a:defRPr/>
            </a:pPr>
            <a:endParaRPr lang="fr-FR" baseline="0" dirty="0"/>
          </a:p>
          <a:p>
            <a:pPr algn="just"/>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E1761A93-CF4D-AE4E-A61F-BC5D7C2EF28D}" type="slidenum">
              <a:rPr lang="fr-FR" smtClean="0"/>
              <a:t>83</a:t>
            </a:fld>
            <a:endParaRPr lang="fr-FR" dirty="0"/>
          </a:p>
        </p:txBody>
      </p:sp>
    </p:spTree>
    <p:extLst>
      <p:ext uri="{BB962C8B-B14F-4D97-AF65-F5344CB8AC3E}">
        <p14:creationId xmlns:p14="http://schemas.microsoft.com/office/powerpoint/2010/main" val="7537741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dirty="0">
                <a:latin typeface="Times New Roman"/>
                <a:cs typeface="Times New Roman"/>
              </a:rPr>
              <a:t>PPT+ L’harmonisation est un terme</a:t>
            </a:r>
            <a:r>
              <a:rPr lang="fr-FR" baseline="0" dirty="0">
                <a:latin typeface="Times New Roman"/>
                <a:cs typeface="Times New Roman"/>
              </a:rPr>
              <a:t> consacré en comptabilité internationale pour désigner la réduction des différentes réglementations comptables nationales.  Il doit être distingué de « la normalisation » qui suppose plutôt l’uniformisation des règles comptables.  </a:t>
            </a:r>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E1761A93-CF4D-AE4E-A61F-BC5D7C2EF28D}" type="slidenum">
              <a:rPr lang="fr-FR" smtClean="0"/>
              <a:t>84</a:t>
            </a:fld>
            <a:endParaRPr lang="fr-FR" dirty="0"/>
          </a:p>
        </p:txBody>
      </p:sp>
    </p:spTree>
    <p:extLst>
      <p:ext uri="{BB962C8B-B14F-4D97-AF65-F5344CB8AC3E}">
        <p14:creationId xmlns:p14="http://schemas.microsoft.com/office/powerpoint/2010/main" val="24529867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L’harmonisation comptable internationale vise à atteindre les objectifs suivants: </a:t>
            </a:r>
          </a:p>
          <a:p>
            <a:pPr algn="just">
              <a:buFont typeface="Arial"/>
              <a:buChar char="•"/>
            </a:pPr>
            <a:r>
              <a:rPr lang="fr-FR" b="1" dirty="0">
                <a:latin typeface="Times New Roman"/>
                <a:cs typeface="Times New Roman"/>
              </a:rPr>
              <a:t>Permettre aux entreprises d’accéder à tous les marchés financiers sans avoir à établir un jeu des comptes particuliers pour chaque  place financière </a:t>
            </a:r>
          </a:p>
          <a:p>
            <a:pPr marL="0" marR="0" indent="0" algn="just" defTabSz="457200" rtl="0" eaLnBrk="1" fontAlgn="auto" latinLnBrk="0" hangingPunct="1">
              <a:lnSpc>
                <a:spcPct val="100000"/>
              </a:lnSpc>
              <a:spcBef>
                <a:spcPts val="0"/>
              </a:spcBef>
              <a:spcAft>
                <a:spcPts val="0"/>
              </a:spcAft>
              <a:buClrTx/>
              <a:buSzTx/>
              <a:buFont typeface="Arial"/>
              <a:buChar char="•"/>
              <a:tabLst/>
              <a:defRPr/>
            </a:pPr>
            <a:r>
              <a:rPr lang="fr-FR" b="1" dirty="0">
                <a:latin typeface="Times New Roman"/>
                <a:cs typeface="Times New Roman"/>
              </a:rPr>
              <a:t>Faciliter pour les investisseurs l’évaluation de la performance de toute entreprise sans avoir à conna</a:t>
            </a:r>
            <a:r>
              <a:rPr lang="ro-RO" b="1" dirty="0">
                <a:latin typeface="Times New Roman"/>
                <a:cs typeface="Times New Roman"/>
              </a:rPr>
              <a:t>itre les spécifictés de chaque comptabilité locale</a:t>
            </a:r>
          </a:p>
          <a:p>
            <a:pPr marL="0" marR="0" indent="0" algn="just" defTabSz="457200" rtl="0" eaLnBrk="1" fontAlgn="auto" latinLnBrk="0" hangingPunct="1">
              <a:lnSpc>
                <a:spcPct val="100000"/>
              </a:lnSpc>
              <a:spcBef>
                <a:spcPts val="0"/>
              </a:spcBef>
              <a:spcAft>
                <a:spcPts val="0"/>
              </a:spcAft>
              <a:buClrTx/>
              <a:buSzTx/>
              <a:buFont typeface="Arial"/>
              <a:buChar char="•"/>
              <a:tabLst/>
              <a:defRPr/>
            </a:pPr>
            <a:r>
              <a:rPr lang="ro-RO" b="1" dirty="0">
                <a:latin typeface="Times New Roman"/>
                <a:cs typeface="Times New Roman"/>
              </a:rPr>
              <a:t>Amèliorer les méthodes de tenue comptable en vue d’amèliorer l’image fidéle et réaliste </a:t>
            </a:r>
            <a:r>
              <a:rPr lang="ro-RO" b="1" dirty="0" err="1">
                <a:latin typeface="Times New Roman"/>
                <a:cs typeface="Times New Roman"/>
              </a:rPr>
              <a:t>apportée</a:t>
            </a:r>
            <a:r>
              <a:rPr lang="ro-RO" b="1" dirty="0">
                <a:latin typeface="Times New Roman"/>
                <a:cs typeface="Times New Roman"/>
              </a:rPr>
              <a:t> par les </a:t>
            </a:r>
            <a:r>
              <a:rPr lang="ro-RO" b="1" dirty="0" err="1">
                <a:latin typeface="Times New Roman"/>
                <a:cs typeface="Times New Roman"/>
              </a:rPr>
              <a:t>états</a:t>
            </a:r>
            <a:r>
              <a:rPr lang="ro-RO" b="1" dirty="0">
                <a:latin typeface="Times New Roman"/>
                <a:cs typeface="Times New Roman"/>
              </a:rPr>
              <a:t> </a:t>
            </a:r>
            <a:r>
              <a:rPr lang="ro-RO" b="1" dirty="0" err="1">
                <a:latin typeface="Times New Roman"/>
                <a:cs typeface="Times New Roman"/>
              </a:rPr>
              <a:t>financiers</a:t>
            </a:r>
            <a:r>
              <a:rPr lang="ro-RO" b="1" dirty="0">
                <a:latin typeface="Times New Roman"/>
                <a:cs typeface="Times New Roman"/>
              </a:rPr>
              <a:t> .</a:t>
            </a:r>
          </a:p>
          <a:p>
            <a:pPr marL="0" marR="0" indent="0" algn="just" defTabSz="457200" rtl="0" eaLnBrk="1" fontAlgn="auto" latinLnBrk="0" hangingPunct="1">
              <a:lnSpc>
                <a:spcPct val="100000"/>
              </a:lnSpc>
              <a:spcBef>
                <a:spcPts val="0"/>
              </a:spcBef>
              <a:spcAft>
                <a:spcPts val="0"/>
              </a:spcAft>
              <a:buClrTx/>
              <a:buSzTx/>
              <a:buFont typeface="Arial"/>
              <a:buChar char="•"/>
              <a:tabLst/>
              <a:defRPr/>
            </a:pPr>
            <a:endParaRPr lang="ro-RO" b="1" dirty="0">
              <a:latin typeface="Times New Roman"/>
              <a:cs typeface="Times New Roman"/>
            </a:endParaRPr>
          </a:p>
          <a:p>
            <a:pPr marL="0" marR="0" indent="0" algn="just" defTabSz="457200" rtl="0" eaLnBrk="1" fontAlgn="auto" latinLnBrk="0" hangingPunct="1">
              <a:lnSpc>
                <a:spcPct val="100000"/>
              </a:lnSpc>
              <a:spcBef>
                <a:spcPts val="0"/>
              </a:spcBef>
              <a:spcAft>
                <a:spcPts val="0"/>
              </a:spcAft>
              <a:buClrTx/>
              <a:buSzTx/>
              <a:buFont typeface="Arial"/>
              <a:buChar char="•"/>
              <a:tabLst/>
              <a:defRPr/>
            </a:pPr>
            <a:r>
              <a:rPr lang="fr-FR" b="1" dirty="0">
                <a:latin typeface="Times New Roman"/>
                <a:cs typeface="Times New Roman"/>
              </a:rPr>
              <a:t>S</a:t>
            </a:r>
            <a:r>
              <a:rPr lang="ro-RO" b="1" dirty="0" err="1">
                <a:latin typeface="Times New Roman"/>
                <a:cs typeface="Times New Roman"/>
              </a:rPr>
              <a:t>ignification</a:t>
            </a:r>
            <a:r>
              <a:rPr lang="ro-RO" b="1" dirty="0">
                <a:latin typeface="Times New Roman"/>
                <a:cs typeface="Times New Roman"/>
              </a:rPr>
              <a:t> de consolidation des comptes “ un </a:t>
            </a:r>
            <a:r>
              <a:rPr lang="ro-RO" b="1" dirty="0" err="1">
                <a:latin typeface="Times New Roman"/>
                <a:cs typeface="Times New Roman"/>
              </a:rPr>
              <a:t>groupe</a:t>
            </a:r>
            <a:r>
              <a:rPr lang="ro-RO" b="1" dirty="0">
                <a:latin typeface="Times New Roman"/>
                <a:cs typeface="Times New Roman"/>
              </a:rPr>
              <a:t> a </a:t>
            </a:r>
            <a:r>
              <a:rPr lang="ro-RO" b="1" dirty="0" err="1">
                <a:latin typeface="Times New Roman"/>
                <a:cs typeface="Times New Roman"/>
              </a:rPr>
              <a:t>recours</a:t>
            </a:r>
            <a:r>
              <a:rPr lang="ro-RO" b="1" dirty="0">
                <a:latin typeface="Times New Roman"/>
                <a:cs typeface="Times New Roman"/>
              </a:rPr>
              <a:t> </a:t>
            </a:r>
            <a:r>
              <a:rPr lang="ro-RO" b="1" dirty="0" err="1">
                <a:latin typeface="Times New Roman"/>
                <a:cs typeface="Times New Roman"/>
              </a:rPr>
              <a:t>aux</a:t>
            </a:r>
            <a:r>
              <a:rPr lang="ro-RO" b="1" dirty="0">
                <a:latin typeface="Times New Roman"/>
                <a:cs typeface="Times New Roman"/>
              </a:rPr>
              <a:t> comptes</a:t>
            </a:r>
            <a:r>
              <a:rPr lang="ro-RO" b="1" baseline="0" dirty="0">
                <a:latin typeface="Times New Roman"/>
                <a:cs typeface="Times New Roman"/>
              </a:rPr>
              <a:t> </a:t>
            </a:r>
            <a:r>
              <a:rPr lang="ro-RO" b="1" baseline="0" dirty="0" err="1">
                <a:latin typeface="Times New Roman"/>
                <a:cs typeface="Times New Roman"/>
              </a:rPr>
              <a:t>consolidés</a:t>
            </a:r>
            <a:r>
              <a:rPr lang="ro-RO" b="1" baseline="0" dirty="0">
                <a:latin typeface="Times New Roman"/>
                <a:cs typeface="Times New Roman"/>
              </a:rPr>
              <a:t> </a:t>
            </a:r>
            <a:r>
              <a:rPr lang="ro-RO" b="1" baseline="0" dirty="0" err="1">
                <a:latin typeface="Times New Roman"/>
                <a:cs typeface="Times New Roman"/>
              </a:rPr>
              <a:t>lorsqu’il</a:t>
            </a:r>
            <a:r>
              <a:rPr lang="ro-RO" b="1" baseline="0" dirty="0">
                <a:latin typeface="Times New Roman"/>
                <a:cs typeface="Times New Roman"/>
              </a:rPr>
              <a:t> est </a:t>
            </a:r>
            <a:r>
              <a:rPr lang="ro-RO" b="1" baseline="0" dirty="0" err="1">
                <a:latin typeface="Times New Roman"/>
                <a:cs typeface="Times New Roman"/>
              </a:rPr>
              <a:t>composé</a:t>
            </a:r>
            <a:r>
              <a:rPr lang="ro-RO" b="1" baseline="0" dirty="0">
                <a:latin typeface="Times New Roman"/>
                <a:cs typeface="Times New Roman"/>
              </a:rPr>
              <a:t> </a:t>
            </a:r>
            <a:r>
              <a:rPr lang="ro-RO" b="1" baseline="0" dirty="0" err="1">
                <a:latin typeface="Times New Roman"/>
                <a:cs typeface="Times New Roman"/>
              </a:rPr>
              <a:t>d’une</a:t>
            </a:r>
            <a:r>
              <a:rPr lang="ro-RO" b="1" baseline="0" dirty="0">
                <a:latin typeface="Times New Roman"/>
                <a:cs typeface="Times New Roman"/>
              </a:rPr>
              <a:t> </a:t>
            </a:r>
            <a:r>
              <a:rPr lang="ro-RO" b="1" baseline="0" dirty="0" err="1">
                <a:latin typeface="Times New Roman"/>
                <a:cs typeface="Times New Roman"/>
              </a:rPr>
              <a:t>société</a:t>
            </a:r>
            <a:r>
              <a:rPr lang="ro-RO" b="1" baseline="0" dirty="0">
                <a:latin typeface="Times New Roman"/>
                <a:cs typeface="Times New Roman"/>
              </a:rPr>
              <a:t> </a:t>
            </a:r>
            <a:r>
              <a:rPr lang="ro-RO" b="1" baseline="0" dirty="0" err="1">
                <a:latin typeface="Times New Roman"/>
                <a:cs typeface="Times New Roman"/>
              </a:rPr>
              <a:t>mére</a:t>
            </a:r>
            <a:r>
              <a:rPr lang="ro-RO" b="1" baseline="0" dirty="0">
                <a:latin typeface="Times New Roman"/>
                <a:cs typeface="Times New Roman"/>
              </a:rPr>
              <a:t> </a:t>
            </a:r>
            <a:r>
              <a:rPr lang="ro-RO" b="1" baseline="0" dirty="0" err="1">
                <a:latin typeface="Times New Roman"/>
                <a:cs typeface="Times New Roman"/>
              </a:rPr>
              <a:t>détenant</a:t>
            </a:r>
            <a:r>
              <a:rPr lang="ro-RO" b="1" baseline="0" dirty="0">
                <a:latin typeface="Times New Roman"/>
                <a:cs typeface="Times New Roman"/>
              </a:rPr>
              <a:t> </a:t>
            </a:r>
            <a:r>
              <a:rPr lang="ro-RO" b="1" baseline="0" dirty="0" err="1">
                <a:latin typeface="Times New Roman"/>
                <a:cs typeface="Times New Roman"/>
              </a:rPr>
              <a:t>plusieurs</a:t>
            </a:r>
            <a:r>
              <a:rPr lang="ro-RO" b="1" baseline="0" dirty="0">
                <a:latin typeface="Times New Roman"/>
                <a:cs typeface="Times New Roman"/>
              </a:rPr>
              <a:t> </a:t>
            </a:r>
            <a:r>
              <a:rPr lang="ro-RO" b="1" baseline="0" dirty="0" err="1">
                <a:latin typeface="Times New Roman"/>
                <a:cs typeface="Times New Roman"/>
              </a:rPr>
              <a:t>filiales</a:t>
            </a:r>
            <a:r>
              <a:rPr lang="ro-RO" b="1" baseline="0" dirty="0">
                <a:latin typeface="Times New Roman"/>
                <a:cs typeface="Times New Roman"/>
              </a:rPr>
              <a:t>. La consolidation </a:t>
            </a:r>
            <a:r>
              <a:rPr lang="ro-RO" b="1" baseline="0" dirty="0" err="1">
                <a:latin typeface="Times New Roman"/>
                <a:cs typeface="Times New Roman"/>
              </a:rPr>
              <a:t>permet</a:t>
            </a:r>
            <a:r>
              <a:rPr lang="ro-RO" b="1" baseline="0" dirty="0">
                <a:latin typeface="Times New Roman"/>
                <a:cs typeface="Times New Roman"/>
              </a:rPr>
              <a:t> de </a:t>
            </a:r>
            <a:r>
              <a:rPr lang="ro-RO" b="1" baseline="0" dirty="0" err="1">
                <a:latin typeface="Times New Roman"/>
                <a:cs typeface="Times New Roman"/>
              </a:rPr>
              <a:t>regrouper</a:t>
            </a:r>
            <a:r>
              <a:rPr lang="ro-RO" b="1" baseline="0" dirty="0">
                <a:latin typeface="Times New Roman"/>
                <a:cs typeface="Times New Roman"/>
              </a:rPr>
              <a:t>  </a:t>
            </a:r>
            <a:r>
              <a:rPr lang="ro-RO" b="1" baseline="0" dirty="0" err="1">
                <a:latin typeface="Times New Roman"/>
                <a:cs typeface="Times New Roman"/>
              </a:rPr>
              <a:t>l’ensemble</a:t>
            </a:r>
            <a:r>
              <a:rPr lang="ro-RO" b="1" baseline="0" dirty="0">
                <a:latin typeface="Times New Roman"/>
                <a:cs typeface="Times New Roman"/>
              </a:rPr>
              <a:t> des comptes </a:t>
            </a:r>
            <a:r>
              <a:rPr lang="ro-RO" b="1" baseline="0" dirty="0" err="1">
                <a:latin typeface="Times New Roman"/>
                <a:cs typeface="Times New Roman"/>
              </a:rPr>
              <a:t>d’une</a:t>
            </a:r>
            <a:r>
              <a:rPr lang="ro-RO" b="1" baseline="0" dirty="0">
                <a:latin typeface="Times New Roman"/>
                <a:cs typeface="Times New Roman"/>
              </a:rPr>
              <a:t> </a:t>
            </a:r>
            <a:r>
              <a:rPr lang="ro-RO" b="1" baseline="0" dirty="0" err="1">
                <a:latin typeface="Times New Roman"/>
                <a:cs typeface="Times New Roman"/>
              </a:rPr>
              <a:t>entreprise</a:t>
            </a:r>
            <a:r>
              <a:rPr lang="ro-RO" b="1" baseline="0" dirty="0">
                <a:latin typeface="Times New Roman"/>
                <a:cs typeface="Times New Roman"/>
              </a:rPr>
              <a:t>, afin de </a:t>
            </a:r>
            <a:r>
              <a:rPr lang="ro-RO" b="1" baseline="0" dirty="0" err="1">
                <a:latin typeface="Times New Roman"/>
                <a:cs typeface="Times New Roman"/>
              </a:rPr>
              <a:t>donner</a:t>
            </a:r>
            <a:r>
              <a:rPr lang="ro-RO" b="1" baseline="0" dirty="0">
                <a:latin typeface="Times New Roman"/>
                <a:cs typeface="Times New Roman"/>
              </a:rPr>
              <a:t> un </a:t>
            </a:r>
            <a:r>
              <a:rPr lang="ro-RO" b="1" baseline="0" dirty="0" err="1">
                <a:latin typeface="Times New Roman"/>
                <a:cs typeface="Times New Roman"/>
              </a:rPr>
              <a:t>bilan</a:t>
            </a:r>
            <a:r>
              <a:rPr lang="ro-RO" b="1" baseline="0" dirty="0">
                <a:latin typeface="Times New Roman"/>
                <a:cs typeface="Times New Roman"/>
              </a:rPr>
              <a:t> plus </a:t>
            </a:r>
            <a:r>
              <a:rPr lang="ro-RO" b="1" baseline="0" dirty="0" err="1">
                <a:latin typeface="Times New Roman"/>
                <a:cs typeface="Times New Roman"/>
              </a:rPr>
              <a:t>objectif</a:t>
            </a:r>
            <a:r>
              <a:rPr lang="ro-RO" b="1" baseline="0" dirty="0">
                <a:latin typeface="Times New Roman"/>
                <a:cs typeface="Times New Roman"/>
              </a:rPr>
              <a:t> de </a:t>
            </a:r>
            <a:r>
              <a:rPr lang="ro-RO" b="1" baseline="0" dirty="0" err="1">
                <a:latin typeface="Times New Roman"/>
                <a:cs typeface="Times New Roman"/>
              </a:rPr>
              <a:t>l’état</a:t>
            </a:r>
            <a:r>
              <a:rPr lang="ro-RO" b="1" baseline="0" dirty="0">
                <a:latin typeface="Times New Roman"/>
                <a:cs typeface="Times New Roman"/>
              </a:rPr>
              <a:t> </a:t>
            </a:r>
            <a:r>
              <a:rPr lang="ro-RO" b="1" baseline="0" dirty="0" err="1">
                <a:latin typeface="Times New Roman"/>
                <a:cs typeface="Times New Roman"/>
              </a:rPr>
              <a:t>financier</a:t>
            </a:r>
            <a:r>
              <a:rPr lang="ro-RO" b="1" baseline="0" dirty="0">
                <a:latin typeface="Times New Roman"/>
                <a:cs typeface="Times New Roman"/>
              </a:rPr>
              <a:t> </a:t>
            </a:r>
            <a:r>
              <a:rPr lang="ro-RO" b="1" baseline="0" dirty="0" err="1">
                <a:latin typeface="Times New Roman"/>
                <a:cs typeface="Times New Roman"/>
              </a:rPr>
              <a:t>d’une</a:t>
            </a:r>
            <a:r>
              <a:rPr lang="ro-RO" b="1" baseline="0" dirty="0">
                <a:latin typeface="Times New Roman"/>
                <a:cs typeface="Times New Roman"/>
              </a:rPr>
              <a:t> </a:t>
            </a:r>
            <a:r>
              <a:rPr lang="ro-RO" b="1" baseline="0" dirty="0" err="1">
                <a:latin typeface="Times New Roman"/>
                <a:cs typeface="Times New Roman"/>
              </a:rPr>
              <a:t>entreprise</a:t>
            </a:r>
            <a:r>
              <a:rPr lang="ro-RO" b="1" baseline="0" dirty="0">
                <a:latin typeface="Times New Roman"/>
                <a:cs typeface="Times New Roman"/>
              </a:rPr>
              <a:t>. “</a:t>
            </a:r>
            <a:endParaRPr lang="fr-FR" b="1" dirty="0">
              <a:latin typeface="Times New Roman"/>
              <a:cs typeface="Times New Roman"/>
            </a:endParaRPr>
          </a:p>
          <a:p>
            <a:pPr marL="0" marR="0" indent="0" algn="just" defTabSz="457200" rtl="0" eaLnBrk="1" fontAlgn="auto" latinLnBrk="0" hangingPunct="1">
              <a:lnSpc>
                <a:spcPct val="100000"/>
              </a:lnSpc>
              <a:spcBef>
                <a:spcPts val="0"/>
              </a:spcBef>
              <a:spcAft>
                <a:spcPts val="0"/>
              </a:spcAft>
              <a:buClrTx/>
              <a:buSzTx/>
              <a:buFont typeface="Arial"/>
              <a:buChar char="•"/>
              <a:tabLst/>
              <a:defRPr/>
            </a:pPr>
            <a:endParaRPr lang="ro-RO" b="1" dirty="0">
              <a:latin typeface="Times New Roman"/>
              <a:cs typeface="Times New Roman"/>
            </a:endParaRPr>
          </a:p>
          <a:p>
            <a:pPr algn="just">
              <a:buFont typeface="Arial"/>
              <a:buChar char="•"/>
            </a:pPr>
            <a:endParaRPr lang="fr-FR" b="1" dirty="0">
              <a:latin typeface="Times New Roman"/>
              <a:cs typeface="Times New Roman"/>
            </a:endParaRPr>
          </a:p>
          <a:p>
            <a:pPr algn="just"/>
            <a:endParaRPr lang="fr-FR" b="1" dirty="0">
              <a:latin typeface="Times New Roman"/>
              <a:cs typeface="Times New Roman"/>
            </a:endParaRPr>
          </a:p>
          <a:p>
            <a:endParaRPr lang="fr-FR" b="1" dirty="0"/>
          </a:p>
        </p:txBody>
      </p:sp>
      <p:sp>
        <p:nvSpPr>
          <p:cNvPr id="4" name="Espace réservé du numéro de diapositive 3"/>
          <p:cNvSpPr>
            <a:spLocks noGrp="1"/>
          </p:cNvSpPr>
          <p:nvPr>
            <p:ph type="sldNum" sz="quarter" idx="10"/>
          </p:nvPr>
        </p:nvSpPr>
        <p:spPr/>
        <p:txBody>
          <a:bodyPr/>
          <a:lstStyle/>
          <a:p>
            <a:fld id="{E1761A93-CF4D-AE4E-A61F-BC5D7C2EF28D}" type="slidenum">
              <a:rPr lang="fr-FR" smtClean="0"/>
              <a:t>85</a:t>
            </a:fld>
            <a:endParaRPr lang="fr-FR"/>
          </a:p>
        </p:txBody>
      </p:sp>
    </p:spTree>
    <p:extLst>
      <p:ext uri="{BB962C8B-B14F-4D97-AF65-F5344CB8AC3E}">
        <p14:creationId xmlns:p14="http://schemas.microsoft.com/office/powerpoint/2010/main" val="25449850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dirty="0">
                <a:latin typeface="Times New Roman "/>
                <a:cs typeface="Times New Roman "/>
              </a:rPr>
              <a:t>L’information comptable doit être pertinente,</a:t>
            </a:r>
            <a:r>
              <a:rPr lang="fr-FR" baseline="0" dirty="0">
                <a:latin typeface="Times New Roman "/>
                <a:cs typeface="Times New Roman "/>
              </a:rPr>
              <a:t> intelligible, fiable et d’une importance relative. +PPT. Ces Principes sont les suivants: </a:t>
            </a:r>
          </a:p>
          <a:p>
            <a:pPr algn="just"/>
            <a:r>
              <a:rPr lang="fr-FR" sz="1600" b="1" dirty="0">
                <a:latin typeface="Times New Roman "/>
                <a:cs typeface="Times New Roman "/>
              </a:rPr>
              <a:t>approche bilancielle:</a:t>
            </a:r>
            <a:r>
              <a:rPr lang="fr-FR" dirty="0">
                <a:latin typeface="Times New Roman "/>
                <a:cs typeface="Times New Roman "/>
              </a:rPr>
              <a:t> (priorité du bilan</a:t>
            </a:r>
            <a:r>
              <a:rPr lang="fr-FR" baseline="0" dirty="0">
                <a:latin typeface="Times New Roman "/>
                <a:cs typeface="Times New Roman "/>
              </a:rPr>
              <a:t> sur le compte de résultat).  </a:t>
            </a:r>
            <a:r>
              <a:rPr lang="fr-FR" b="1" baseline="0" dirty="0">
                <a:latin typeface="Times New Roman "/>
                <a:cs typeface="Times New Roman "/>
              </a:rPr>
              <a:t>La méthode bilancielle consiste à comparer les valeurs bilancielles des actifs et passifs tels qu’elles ressortent du bilan consolidé ( French GAAP,  IFRS, </a:t>
            </a:r>
            <a:r>
              <a:rPr lang="fr-FR" b="1" baseline="0" dirty="0" err="1">
                <a:latin typeface="Times New Roman "/>
                <a:cs typeface="Times New Roman "/>
              </a:rPr>
              <a:t>ect</a:t>
            </a:r>
            <a:r>
              <a:rPr lang="fr-FR" b="1" baseline="0" dirty="0">
                <a:latin typeface="Times New Roman "/>
                <a:cs typeface="Times New Roman "/>
              </a:rPr>
              <a:t>..) aux valeurs fiscales de ces même actifs. En pratique, les sociétés procèdent en deux temps.  Elles comparent d’abord les valeurs consolidées aux valeurs sociales, c’est à dire les valeurs dans les comptes sociaux. Puis elle compare les valeurs sociales aux valeurs fiscales. Cette démarche est le résultat de l’IAS12. Cette méthode répond d’avantage à l’assertion de l’audit d’exhaustivité car elle permet de détecter l’ensemble des sources d’impôt différé, même celles qui n’impactent pas le compte de résultat? </a:t>
            </a:r>
          </a:p>
          <a:p>
            <a:pPr algn="just"/>
            <a:r>
              <a:rPr lang="fr-FR" b="1" baseline="0" dirty="0">
                <a:latin typeface="Times New Roman "/>
                <a:cs typeface="Times New Roman "/>
              </a:rPr>
              <a:t>Le principe de prudence s’applique aux enregistrements comptables réalisés par une entreprise. Ce principe en comptabilité consiste à anticiper toute perte probable, dès que cette perte est envisagée, et ne pas tenir compte des profits, même s’ils sont probables, avant qu’ils ne le soient pas actualisés.  Autrement dit, l’entreprise doit enregistrer  à la clôture de l’exercice toutes les pertes probables ou certaines qui la concernent et ce, même si elles apparaissent après la date de la clôture de l’exercice. </a:t>
            </a:r>
          </a:p>
          <a:p>
            <a:pPr algn="just"/>
            <a:endParaRPr lang="fr-FR" b="1" baseline="0" dirty="0">
              <a:latin typeface="Times New Roman "/>
              <a:cs typeface="Times New Roman "/>
            </a:endParaRPr>
          </a:p>
          <a:p>
            <a:pPr algn="just"/>
            <a:endParaRPr lang="fr-FR" b="1" baseline="0" dirty="0">
              <a:latin typeface="Times New Roman "/>
              <a:cs typeface="Times New Roman "/>
            </a:endParaRPr>
          </a:p>
          <a:p>
            <a:pPr algn="just"/>
            <a:endParaRPr lang="fr-FR" b="1" baseline="0" dirty="0">
              <a:latin typeface="Times New Roman "/>
              <a:cs typeface="Times New Roman "/>
            </a:endParaRPr>
          </a:p>
          <a:p>
            <a:pPr algn="just"/>
            <a:endParaRPr lang="fr-FR" b="1" dirty="0">
              <a:latin typeface="Times New Roman "/>
              <a:cs typeface="Times New Roman "/>
            </a:endParaRPr>
          </a:p>
          <a:p>
            <a:pPr algn="just"/>
            <a:endParaRPr lang="fr-FR" b="1" dirty="0">
              <a:latin typeface="Times New Roman "/>
              <a:cs typeface="Times New Roman "/>
            </a:endParaRPr>
          </a:p>
        </p:txBody>
      </p:sp>
      <p:sp>
        <p:nvSpPr>
          <p:cNvPr id="4" name="Espace réservé du numéro de diapositive 3"/>
          <p:cNvSpPr>
            <a:spLocks noGrp="1"/>
          </p:cNvSpPr>
          <p:nvPr>
            <p:ph type="sldNum" sz="quarter" idx="10"/>
          </p:nvPr>
        </p:nvSpPr>
        <p:spPr/>
        <p:txBody>
          <a:bodyPr/>
          <a:lstStyle/>
          <a:p>
            <a:fld id="{E1761A93-CF4D-AE4E-A61F-BC5D7C2EF28D}" type="slidenum">
              <a:rPr lang="fr-FR" smtClean="0"/>
              <a:t>86</a:t>
            </a:fld>
            <a:endParaRPr lang="fr-FR"/>
          </a:p>
        </p:txBody>
      </p:sp>
    </p:spTree>
    <p:extLst>
      <p:ext uri="{BB962C8B-B14F-4D97-AF65-F5344CB8AC3E}">
        <p14:creationId xmlns:p14="http://schemas.microsoft.com/office/powerpoint/2010/main" val="41683398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Depuis 2002,</a:t>
            </a:r>
            <a:r>
              <a:rPr lang="fr-FR" baseline="0"/>
              <a:t> les entreprises de l’union européenne faisant appel à l’épargne publique sont contraintes de présenter leurs comptes - rendus financiers en utilisant la standardisation IFRS. +PPT + </a:t>
            </a:r>
          </a:p>
          <a:p>
            <a:r>
              <a:rPr lang="fr-FR" baseline="0"/>
              <a:t>Les autres sociétés n’ont aucune obligation en la matière. Les PME peuvent aussi les respecter en se basant sur un référentiel simplifié baptisé «  Référentiel IFRS entités  privée » ou IFRS PME. </a:t>
            </a:r>
            <a:endParaRPr lang="fr-FR"/>
          </a:p>
        </p:txBody>
      </p:sp>
      <p:sp>
        <p:nvSpPr>
          <p:cNvPr id="4" name="Espace réservé du numéro de diapositive 3"/>
          <p:cNvSpPr>
            <a:spLocks noGrp="1"/>
          </p:cNvSpPr>
          <p:nvPr>
            <p:ph type="sldNum" sz="quarter" idx="10"/>
          </p:nvPr>
        </p:nvSpPr>
        <p:spPr/>
        <p:txBody>
          <a:bodyPr/>
          <a:lstStyle/>
          <a:p>
            <a:fld id="{E1761A93-CF4D-AE4E-A61F-BC5D7C2EF28D}" type="slidenum">
              <a:rPr lang="fr-FR" smtClean="0"/>
              <a:t>87</a:t>
            </a:fld>
            <a:endParaRPr lang="fr-FR"/>
          </a:p>
        </p:txBody>
      </p:sp>
    </p:spTree>
    <p:extLst>
      <p:ext uri="{BB962C8B-B14F-4D97-AF65-F5344CB8AC3E}">
        <p14:creationId xmlns:p14="http://schemas.microsoft.com/office/powerpoint/2010/main" val="21406452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1761A93-CF4D-AE4E-A61F-BC5D7C2EF28D}" type="slidenum">
              <a:rPr lang="fr-FR" smtClean="0"/>
              <a:t>89</a:t>
            </a:fld>
            <a:endParaRPr lang="fr-FR"/>
          </a:p>
        </p:txBody>
      </p:sp>
    </p:spTree>
    <p:extLst>
      <p:ext uri="{BB962C8B-B14F-4D97-AF65-F5344CB8AC3E}">
        <p14:creationId xmlns:p14="http://schemas.microsoft.com/office/powerpoint/2010/main" val="15332354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fr-FR" b="1" dirty="0">
                <a:solidFill>
                  <a:srgbClr val="FFFF00"/>
                </a:solidFill>
              </a:rPr>
              <a:t>Voici</a:t>
            </a:r>
            <a:r>
              <a:rPr lang="fr-FR" b="1" baseline="0" dirty="0">
                <a:solidFill>
                  <a:srgbClr val="FFFF00"/>
                </a:solidFill>
              </a:rPr>
              <a:t> Karim</a:t>
            </a:r>
            <a:r>
              <a:rPr lang="fr-FR" baseline="0" dirty="0">
                <a:solidFill>
                  <a:srgbClr val="FFFF00"/>
                </a:solidFill>
              </a:rPr>
              <a:t>, </a:t>
            </a:r>
            <a:r>
              <a:rPr lang="fr-FR" sz="1400" b="1" baseline="0" dirty="0"/>
              <a:t>il est dirigeant d’entreprise, régulièrement il doit publier les comptes de son entreprise car au Maroc, la tenue d’une comptabilité générale est  une obligation légale pour les sociétés industrielles et commerciales. La comptabilité générale et la publication des différents flux, à savoir commerciaux, de matériels ou de dépenses ou  de rentrées économiques généré par une entreprise. Elle a pour but d’informer le public sur la valeur de l’entreprise. Au Maroc, Karim a publié  tout document: la bilan et le compte de résultat. Dans le cadre de l’écriture de ses comptes, Karim devra respecter certaines normes comptables, c’est à dire des règles et des principes qui fixent le mode de fonctionnement de la comptabilité, grâce à ses normes, les comptes de l’entreprise de Karim peuvent être comparée à ceux des autres entreprises. Le respect des normes comptables permet le contrôle des comptes de chaque entreprise et en facilite la compréhension pour le public. Il existe des normes comptables nationales et internationales. Au Maroc, le régulateur de ces normes est l’autorité des normes comptables. Au niveau international, il s ‘agit de International Accounting standards Bord (IASB) qui est en charge  d’éditer, d’harmoniser et de faire respecter les normes comptables internationales (Normes IFRS: </a:t>
            </a:r>
            <a:r>
              <a:rPr lang="fr-FR" sz="1400" b="1" dirty="0">
                <a:latin typeface="Times New Roman"/>
                <a:cs typeface="Times New Roman"/>
              </a:rPr>
              <a:t>International Financial reporting standards</a:t>
            </a:r>
            <a:r>
              <a:rPr lang="fr-FR" sz="1400" b="1" baseline="0" dirty="0"/>
              <a:t>).IASB a été crée en 2001 pour remplacer le précédent IASC (International Accounting standards </a:t>
            </a:r>
            <a:r>
              <a:rPr lang="fr-FR" sz="1400" b="1" baseline="0" dirty="0" err="1"/>
              <a:t>comity</a:t>
            </a:r>
            <a:r>
              <a:rPr lang="fr-FR" sz="1400" b="1" baseline="0" dirty="0"/>
              <a:t>)dans les IAS (les normes international Accounting standards) manquer de transparence. </a:t>
            </a:r>
          </a:p>
          <a:p>
            <a:pPr algn="just"/>
            <a:endParaRPr lang="fr-FR" sz="1400" b="1" dirty="0">
              <a:latin typeface="Times New Roman"/>
              <a:cs typeface="Times New Roman"/>
            </a:endParaRPr>
          </a:p>
          <a:p>
            <a:endParaRPr lang="fr-FR" sz="1400" b="1" dirty="0"/>
          </a:p>
        </p:txBody>
      </p:sp>
      <p:sp>
        <p:nvSpPr>
          <p:cNvPr id="4" name="Espace réservé du numéro de diapositive 3"/>
          <p:cNvSpPr>
            <a:spLocks noGrp="1"/>
          </p:cNvSpPr>
          <p:nvPr>
            <p:ph type="sldNum" sz="quarter" idx="10"/>
          </p:nvPr>
        </p:nvSpPr>
        <p:spPr/>
        <p:txBody>
          <a:bodyPr/>
          <a:lstStyle/>
          <a:p>
            <a:fld id="{E1761A93-CF4D-AE4E-A61F-BC5D7C2EF28D}" type="slidenum">
              <a:rPr lang="fr-FR" smtClean="0"/>
              <a:t>93</a:t>
            </a:fld>
            <a:endParaRPr lang="fr-FR"/>
          </a:p>
        </p:txBody>
      </p:sp>
    </p:spTree>
    <p:extLst>
      <p:ext uri="{BB962C8B-B14F-4D97-AF65-F5344CB8AC3E}">
        <p14:creationId xmlns:p14="http://schemas.microsoft.com/office/powerpoint/2010/main" val="3530937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dirty="0">
                <a:latin typeface="Times New Roman"/>
                <a:cs typeface="Times New Roman"/>
              </a:rPr>
              <a:t>L’harmonisation est un terme</a:t>
            </a:r>
            <a:r>
              <a:rPr lang="fr-FR" baseline="0" dirty="0">
                <a:latin typeface="Times New Roman"/>
                <a:cs typeface="Times New Roman"/>
              </a:rPr>
              <a:t> consacré en comptabilité internationale pour désigner la réduction des différentes réglementations comptables nationales.  Il doit être distingué de « la normalisation » qui suppose plutôt l’uniformisation des règles comptables.  </a:t>
            </a:r>
            <a:endParaRPr lang="fr-FR" dirty="0">
              <a:latin typeface="Times New Roman"/>
              <a:cs typeface="Times New Roman"/>
            </a:endParaRPr>
          </a:p>
          <a:p>
            <a:endParaRPr lang="fr-FR" dirty="0"/>
          </a:p>
        </p:txBody>
      </p:sp>
      <p:sp>
        <p:nvSpPr>
          <p:cNvPr id="4" name="Espace réservé du numéro de diapositive 3"/>
          <p:cNvSpPr>
            <a:spLocks noGrp="1"/>
          </p:cNvSpPr>
          <p:nvPr>
            <p:ph type="sldNum" sz="quarter" idx="10"/>
          </p:nvPr>
        </p:nvSpPr>
        <p:spPr/>
        <p:txBody>
          <a:bodyPr/>
          <a:lstStyle/>
          <a:p>
            <a:fld id="{E1761A93-CF4D-AE4E-A61F-BC5D7C2EF28D}" type="slidenum">
              <a:rPr lang="fr-FR" smtClean="0"/>
              <a:t>94</a:t>
            </a:fld>
            <a:endParaRPr lang="fr-FR"/>
          </a:p>
        </p:txBody>
      </p:sp>
    </p:spTree>
    <p:extLst>
      <p:ext uri="{BB962C8B-B14F-4D97-AF65-F5344CB8AC3E}">
        <p14:creationId xmlns:p14="http://schemas.microsoft.com/office/powerpoint/2010/main" val="39381344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a:latin typeface="Times New Roman"/>
                <a:cs typeface="Times New Roman"/>
              </a:rPr>
              <a:t>Se mettre en diapason: c’est à dire se mettre en accord et</a:t>
            </a:r>
            <a:r>
              <a:rPr lang="fr-FR" baseline="0">
                <a:latin typeface="Times New Roman"/>
                <a:cs typeface="Times New Roman"/>
              </a:rPr>
              <a:t>  en harmonie </a:t>
            </a:r>
            <a:endParaRPr lang="fr-FR">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E1761A93-CF4D-AE4E-A61F-BC5D7C2EF28D}" type="slidenum">
              <a:rPr lang="fr-FR" smtClean="0"/>
              <a:t>96</a:t>
            </a:fld>
            <a:endParaRPr lang="fr-FR"/>
          </a:p>
        </p:txBody>
      </p:sp>
    </p:spTree>
    <p:extLst>
      <p:ext uri="{BB962C8B-B14F-4D97-AF65-F5344CB8AC3E}">
        <p14:creationId xmlns:p14="http://schemas.microsoft.com/office/powerpoint/2010/main" val="2447381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e l'image des diapositives 1">
            <a:extLst>
              <a:ext uri="{FF2B5EF4-FFF2-40B4-BE49-F238E27FC236}">
                <a16:creationId xmlns:a16="http://schemas.microsoft.com/office/drawing/2014/main" id="{ABAA208B-7BEE-834A-854D-CAEA4A9DFF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Espace réservé des commentaires 2">
            <a:extLst>
              <a:ext uri="{FF2B5EF4-FFF2-40B4-BE49-F238E27FC236}">
                <a16:creationId xmlns:a16="http://schemas.microsoft.com/office/drawing/2014/main" id="{0EC7F3B5-A8FB-AF4F-87A0-B158749A25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fr-FR" altLang="fr-FR" dirty="0">
                <a:latin typeface="Times New Roman" panose="02020603050405020304" pitchFamily="18" charset="0"/>
                <a:ea typeface="ＭＳ Ｐゴシック" panose="020B0600070205080204" pitchFamily="34" charset="-128"/>
              </a:rPr>
              <a:t>La pratique de l’audit, d’abord dans le domaine financier et comptable, puis par extension dans les autres fonctions de l’entreprise ( Audit opérationnel), a connu ces dernières années un développement considérable. Il s’est construit autour de l’audit une image de modernité et d’efficacité qui provient de trois principaux facteurs: la richesse du concept, l’exigence de compétences étendues des auditeurs, la rigueur de la méthode. + PPT total</a:t>
            </a:r>
          </a:p>
          <a:p>
            <a:pPr algn="just"/>
            <a:r>
              <a:rPr lang="fr-FR" altLang="fr-FR" b="1" dirty="0">
                <a:latin typeface="Times New Roman" panose="02020603050405020304" pitchFamily="18" charset="0"/>
                <a:ea typeface="ＭＳ Ｐゴシック" panose="020B0600070205080204" pitchFamily="34" charset="-128"/>
              </a:rPr>
              <a:t>Au même tire que d’autres professions ou fonctions voisines, souvent plus répondues ou mieux connues, telles que le contrôle de gestion, l’organisation, le conseil économique, etc.,.. L’Audit est un outil dont la vocation essentielle est d’améliorer l’efficacité dans l’entreprise, c’est à dire, d’une façon générale, atteindre les objectifs. </a:t>
            </a:r>
          </a:p>
        </p:txBody>
      </p:sp>
      <p:sp>
        <p:nvSpPr>
          <p:cNvPr id="21507" name="Espace réservé du numéro de diapositive 3">
            <a:extLst>
              <a:ext uri="{FF2B5EF4-FFF2-40B4-BE49-F238E27FC236}">
                <a16:creationId xmlns:a16="http://schemas.microsoft.com/office/drawing/2014/main" id="{ABFE8A53-9A7F-314D-B986-C5D6E985A9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C81983B-8921-E948-AAB5-3ADF57E44579}" type="slidenum">
              <a:rPr lang="fr-FR" altLang="fr-FR" smtClean="0">
                <a:latin typeface="Calibri" panose="020F0502020204030204" pitchFamily="34" charset="0"/>
              </a:rPr>
              <a:pPr/>
              <a:t>10</a:t>
            </a:fld>
            <a:endParaRPr lang="fr-FR" altLang="fr-FR" dirty="0">
              <a:latin typeface="Calibri" panose="020F0502020204030204" pitchFamily="34" charset="0"/>
            </a:endParaRPr>
          </a:p>
        </p:txBody>
      </p:sp>
    </p:spTree>
    <p:extLst>
      <p:ext uri="{BB962C8B-B14F-4D97-AF65-F5344CB8AC3E}">
        <p14:creationId xmlns:p14="http://schemas.microsoft.com/office/powerpoint/2010/main" val="28995227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dirty="0">
                <a:latin typeface="Times New Roman"/>
                <a:cs typeface="Times New Roman"/>
              </a:rPr>
              <a:t>L’application des normes IAS/ IFRS au Maroc concernes</a:t>
            </a:r>
            <a:r>
              <a:rPr lang="fr-FR" baseline="0" dirty="0">
                <a:latin typeface="Times New Roman"/>
                <a:cs typeface="Times New Roman"/>
              </a:rPr>
              <a:t> les groupes qui présentent des comptes consolidés (les comptes en sens de la consolidation d’un groupe, qui sont publiés pour l’information des investisseurs). Il s’agit : </a:t>
            </a:r>
          </a:p>
          <a:p>
            <a:pPr marL="171450" indent="-171450" algn="just">
              <a:buFont typeface="Wingdings" charset="2"/>
              <a:buChar char="ü"/>
            </a:pPr>
            <a:r>
              <a:rPr lang="fr-FR" baseline="0" dirty="0">
                <a:latin typeface="Times New Roman"/>
                <a:cs typeface="Times New Roman"/>
              </a:rPr>
              <a:t>Des établissement publics d’après la loi 38/05 relatives aux comptes consolidés </a:t>
            </a:r>
          </a:p>
          <a:p>
            <a:pPr marL="171450" indent="-171450" algn="just">
              <a:buFont typeface="Wingdings" charset="2"/>
              <a:buChar char="ü"/>
            </a:pPr>
            <a:r>
              <a:rPr lang="fr-FR" baseline="0" dirty="0">
                <a:latin typeface="Times New Roman"/>
                <a:cs typeface="Times New Roman"/>
              </a:rPr>
              <a:t>Des sociétés côtés à la bourse des valeurs Casablanca </a:t>
            </a:r>
          </a:p>
          <a:p>
            <a:pPr marL="171450" indent="-171450" algn="just">
              <a:buFont typeface="Wingdings" charset="2"/>
              <a:buChar char="ü"/>
            </a:pPr>
            <a:r>
              <a:rPr lang="fr-FR" baseline="0" dirty="0">
                <a:latin typeface="Times New Roman"/>
                <a:cs typeface="Times New Roman"/>
              </a:rPr>
              <a:t>Des établissement de crédit  </a:t>
            </a:r>
          </a:p>
          <a:p>
            <a:pPr marL="0" indent="0" algn="just">
              <a:buFont typeface="Wingdings" charset="2"/>
              <a:buNone/>
            </a:pPr>
            <a:r>
              <a:rPr lang="fr-FR" baseline="0" dirty="0">
                <a:latin typeface="Times New Roman"/>
                <a:cs typeface="Times New Roman"/>
              </a:rPr>
              <a:t>Le conseil National de la comptabilité a publié un avis invitant les sociétés </a:t>
            </a:r>
            <a:r>
              <a:rPr lang="fr-FR" baseline="0" dirty="0" err="1">
                <a:latin typeface="Times New Roman"/>
                <a:cs typeface="Times New Roman"/>
              </a:rPr>
              <a:t>côtées</a:t>
            </a:r>
            <a:r>
              <a:rPr lang="fr-FR" baseline="0" dirty="0">
                <a:latin typeface="Times New Roman"/>
                <a:cs typeface="Times New Roman"/>
              </a:rPr>
              <a:t> à adopter un référentiel international. </a:t>
            </a:r>
            <a:endParaRPr lang="fr-FR"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E1761A93-CF4D-AE4E-A61F-BC5D7C2EF28D}" type="slidenum">
              <a:rPr lang="fr-FR" smtClean="0"/>
              <a:t>97</a:t>
            </a:fld>
            <a:endParaRPr lang="fr-FR"/>
          </a:p>
        </p:txBody>
      </p:sp>
    </p:spTree>
    <p:extLst>
      <p:ext uri="{BB962C8B-B14F-4D97-AF65-F5344CB8AC3E}">
        <p14:creationId xmlns:p14="http://schemas.microsoft.com/office/powerpoint/2010/main" val="183718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a:latin typeface="Times New Roman"/>
                <a:cs typeface="Times New Roman"/>
              </a:rPr>
              <a:t>La</a:t>
            </a:r>
            <a:r>
              <a:rPr lang="fr-FR" baseline="0">
                <a:latin typeface="Times New Roman"/>
                <a:cs typeface="Times New Roman"/>
              </a:rPr>
              <a:t> mise en place au niveau de la bourse d’un compartiment dédié aux PME désirant lever des fonds par l’intermédiaire du marché financier engendre la nécessité pour les PME de se préparer en se structurant et en optant pour la transparence des comptes pour être éligibles à la cotation. De ce fait, le champ d’application des IFRS au Maroc se trouve plus élargi. Selon la fédération de PME affiliée à la CGEM, les PME marocaines constituent 95% du tissu économique du pays. </a:t>
            </a:r>
          </a:p>
          <a:p>
            <a:pPr algn="just"/>
            <a:r>
              <a:rPr lang="fr-FR" baseline="0">
                <a:latin typeface="Times New Roman"/>
                <a:cs typeface="Times New Roman"/>
              </a:rPr>
              <a:t>Le développement des normes IFRS au Maroc est incontestable. Il concerne aussi bien les sociétés cotées que les sociétés non cotées qui souhaitent aller vers une plus grande transparence et améliorer leur gestion et leur politique de communication.  +PPT </a:t>
            </a:r>
          </a:p>
          <a:p>
            <a:pPr algn="just"/>
            <a:r>
              <a:rPr lang="fr-FR" b="1" baseline="0">
                <a:latin typeface="Times New Roman"/>
                <a:cs typeface="Times New Roman"/>
              </a:rPr>
              <a:t>BAM: Bank al Marghrib/   GPBM est le groupement professionnel des banques du Maroc </a:t>
            </a:r>
            <a:endParaRPr lang="fr-FR" b="1">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E1761A93-CF4D-AE4E-A61F-BC5D7C2EF28D}" type="slidenum">
              <a:rPr lang="fr-FR" smtClean="0"/>
              <a:t>98</a:t>
            </a:fld>
            <a:endParaRPr lang="fr-FR"/>
          </a:p>
        </p:txBody>
      </p:sp>
    </p:spTree>
    <p:extLst>
      <p:ext uri="{BB962C8B-B14F-4D97-AF65-F5344CB8AC3E}">
        <p14:creationId xmlns:p14="http://schemas.microsoft.com/office/powerpoint/2010/main" val="2818742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b="1" dirty="0">
                <a:latin typeface="Times New Roman"/>
                <a:cs typeface="Times New Roman"/>
              </a:rPr>
              <a:t>CGNC: Code général de la normalisation comptable (La comptabilité normalisée doit respecter le plan de comptes proposé par le CGNC, qui peut être subdivisé</a:t>
            </a:r>
            <a:r>
              <a:rPr lang="fr-FR" b="1" baseline="0" dirty="0">
                <a:latin typeface="Times New Roman"/>
                <a:cs typeface="Times New Roman"/>
              </a:rPr>
              <a:t> en fonction des besoins de l’entreprise. </a:t>
            </a:r>
            <a:endParaRPr lang="fr-FR"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E1761A93-CF4D-AE4E-A61F-BC5D7C2EF28D}" type="slidenum">
              <a:rPr lang="fr-FR" smtClean="0"/>
              <a:t>99</a:t>
            </a:fld>
            <a:endParaRPr lang="fr-FR"/>
          </a:p>
        </p:txBody>
      </p:sp>
    </p:spTree>
    <p:extLst>
      <p:ext uri="{BB962C8B-B14F-4D97-AF65-F5344CB8AC3E}">
        <p14:creationId xmlns:p14="http://schemas.microsoft.com/office/powerpoint/2010/main" val="821689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Une analyse comparative entre les normes IAS/ IFRS et les normes comptables marocaines: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101</a:t>
            </a:fld>
            <a:endParaRPr lang="fr-FR"/>
          </a:p>
        </p:txBody>
      </p:sp>
    </p:spTree>
    <p:extLst>
      <p:ext uri="{BB962C8B-B14F-4D97-AF65-F5344CB8AC3E}">
        <p14:creationId xmlns:p14="http://schemas.microsoft.com/office/powerpoint/2010/main" val="39985258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CNCC: </a:t>
            </a:r>
            <a:r>
              <a:rPr lang="fr-FR" dirty="0">
                <a:latin typeface="Times New Roman" panose="02020603050405020304" pitchFamily="18" charset="0"/>
                <a:cs typeface="Times New Roman" panose="02020603050405020304" pitchFamily="18" charset="0"/>
              </a:rPr>
              <a:t>la compagnie nationale des commissaires aux comptes </a:t>
            </a:r>
          </a:p>
          <a:p>
            <a:pPr algn="just"/>
            <a:r>
              <a:rPr lang="fr-FR" sz="1800" b="1" i="1" u="sng" dirty="0">
                <a:latin typeface="Times New Roman" panose="02020603050405020304" pitchFamily="18" charset="0"/>
                <a:cs typeface="Times New Roman" panose="02020603050405020304" pitchFamily="18" charset="0"/>
              </a:rPr>
              <a:t>Intégrité: </a:t>
            </a:r>
            <a:r>
              <a:rPr lang="fr-FR" dirty="0">
                <a:latin typeface="Times New Roman" panose="02020603050405020304" pitchFamily="18" charset="0"/>
                <a:cs typeface="Times New Roman" panose="02020603050405020304" pitchFamily="18" charset="0"/>
              </a:rPr>
              <a:t>le CAC exerce sa profession avec honnêteté et droiture. Il s’abstient, en toutes circonstances, de tout agissement contraire à l’honneur et à la probité . / </a:t>
            </a:r>
            <a:r>
              <a:rPr lang="fr-FR" sz="1600" b="1" u="sng" dirty="0">
                <a:latin typeface="Times New Roman" panose="02020603050405020304" pitchFamily="18" charset="0"/>
                <a:cs typeface="Times New Roman" panose="02020603050405020304" pitchFamily="18" charset="0"/>
              </a:rPr>
              <a:t>Impartialité</a:t>
            </a:r>
            <a:r>
              <a:rPr lang="fr-FR" u="sng" dirty="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dans l’exercice de ses missions, le CAC conserve en toutes circonstances une attitude impartiale. Il fonde ses conclusions et ses jugements sur une analyse objective de l’ensemble des données dont il a connaissance, sans préjugé ni parti pris. Il évite toute situation qui l’exposerait à des influences susceptibles de porter atteinte à son impartialité.  / </a:t>
            </a:r>
            <a:r>
              <a:rPr lang="fr-FR" sz="1600" b="1" u="sng" kern="1200" dirty="0">
                <a:solidFill>
                  <a:schemeClr val="tx1"/>
                </a:solidFill>
                <a:latin typeface="Times New Roman" panose="02020603050405020304" pitchFamily="18" charset="0"/>
                <a:ea typeface="+mn-ea"/>
                <a:cs typeface="Times New Roman" panose="02020603050405020304" pitchFamily="18" charset="0"/>
              </a:rPr>
              <a:t>L’indépendance: le </a:t>
            </a:r>
            <a:r>
              <a:rPr lang="fr-FR" dirty="0">
                <a:latin typeface="Times New Roman" panose="02020603050405020304" pitchFamily="18" charset="0"/>
                <a:cs typeface="Times New Roman" panose="02020603050405020304" pitchFamily="18" charset="0"/>
              </a:rPr>
              <a:t>CAC doit être indépendant de la personne ou de l’entité dont il est appelé à certifier les comptes. L’indépendance du CAC se caractérise notamment par l’exercice en toute </a:t>
            </a:r>
            <a:r>
              <a:rPr lang="fr-FR" dirty="0" err="1">
                <a:latin typeface="Times New Roman" panose="02020603050405020304" pitchFamily="18" charset="0"/>
                <a:cs typeface="Times New Roman" panose="02020603050405020304" pitchFamily="18" charset="0"/>
              </a:rPr>
              <a:t>libérté</a:t>
            </a:r>
            <a:r>
              <a:rPr lang="fr-FR" dirty="0">
                <a:latin typeface="Times New Roman" panose="02020603050405020304" pitchFamily="18" charset="0"/>
                <a:cs typeface="Times New Roman" panose="02020603050405020304" pitchFamily="18" charset="0"/>
              </a:rPr>
              <a:t>, en réalité et en apparence, des pouvoirs et des compétences qui lui sont conférés par la loi. </a:t>
            </a:r>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103</a:t>
            </a:fld>
            <a:endParaRPr lang="fr-FR"/>
          </a:p>
        </p:txBody>
      </p:sp>
    </p:spTree>
    <p:extLst>
      <p:ext uri="{BB962C8B-B14F-4D97-AF65-F5344CB8AC3E}">
        <p14:creationId xmlns:p14="http://schemas.microsoft.com/office/powerpoint/2010/main" val="21118053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600" b="1" i="1" u="sng">
                <a:latin typeface="Times New Roman" panose="02020603050405020304" pitchFamily="18" charset="0"/>
                <a:cs typeface="Times New Roman" panose="02020603050405020304" pitchFamily="18" charset="0"/>
              </a:rPr>
              <a:t>Conflit d’intérêts</a:t>
            </a:r>
            <a:r>
              <a:rPr lang="fr-FR" b="1" i="1">
                <a:latin typeface="Times New Roman" panose="02020603050405020304" pitchFamily="18" charset="0"/>
                <a:cs typeface="Times New Roman" panose="02020603050405020304" pitchFamily="18" charset="0"/>
              </a:rPr>
              <a:t>: </a:t>
            </a:r>
            <a:r>
              <a:rPr lang="fr-FR" b="0" i="0">
                <a:latin typeface="Times New Roman" panose="02020603050405020304" pitchFamily="18" charset="0"/>
                <a:cs typeface="Times New Roman" panose="02020603050405020304" pitchFamily="18" charset="0"/>
              </a:rPr>
              <a:t>le CAC évite toute situation de conflit d’intérêts. Tant à l’occasion qu’en dehors de l’exercice de sa mission, le CAC évite de se placer dans une situation qui compromettrait  son indépendance à l’égard de la personne ou de l’entité dont il est appelé à certifier les comptes ou qui pourrait être perçue comme de nature à compromettre l’exercice impartial de cette mission. </a:t>
            </a:r>
            <a:r>
              <a:rPr lang="fr-FR" sz="1800" b="1" i="1" u="sng">
                <a:latin typeface="Times New Roman" panose="02020603050405020304" pitchFamily="18" charset="0"/>
                <a:cs typeface="Times New Roman" panose="02020603050405020304" pitchFamily="18" charset="0"/>
              </a:rPr>
              <a:t>Compétence: </a:t>
            </a:r>
            <a:r>
              <a:rPr lang="fr-FR" b="0" i="0">
                <a:latin typeface="Times New Roman" panose="02020603050405020304" pitchFamily="18" charset="0"/>
                <a:cs typeface="Times New Roman" panose="02020603050405020304" pitchFamily="18" charset="0"/>
              </a:rPr>
              <a:t>le CAC doit posséder les connaissances théoriques et pratiques nécessaires à l’exercices de ses missions. Il maintient un niveau élevé de compétence notamment par la mise à jour régulière de ses connaissances et la participation aux actions de formation. </a:t>
            </a:r>
            <a:r>
              <a:rPr lang="fr-FR" sz="1800" b="1" i="1" u="sng">
                <a:latin typeface="Times New Roman" panose="02020603050405020304" pitchFamily="18" charset="0"/>
                <a:cs typeface="Times New Roman" panose="02020603050405020304" pitchFamily="18" charset="0"/>
              </a:rPr>
              <a:t>Confraternité:</a:t>
            </a:r>
            <a:r>
              <a:rPr lang="fr-FR" b="0" i="0">
                <a:latin typeface="Times New Roman" panose="02020603050405020304" pitchFamily="18" charset="0"/>
                <a:cs typeface="Times New Roman" panose="02020603050405020304" pitchFamily="18" charset="0"/>
              </a:rPr>
              <a:t> Dans le respect des obligations de la mission de contrôle légal, les CAC entretiennent entre eux des rapports de confraternités. ils  se gardent de tout acte ou propos déloyal à l’égard d’un confrère ou susceptible de ternir l’image de la profession. </a:t>
            </a:r>
            <a:r>
              <a:rPr lang="fr-FR" sz="2400" b="1" i="1" u="sng">
                <a:latin typeface="Times New Roman" panose="02020603050405020304" pitchFamily="18" charset="0"/>
                <a:cs typeface="Times New Roman" panose="02020603050405020304" pitchFamily="18" charset="0"/>
              </a:rPr>
              <a:t>Discrétion:</a:t>
            </a:r>
            <a:r>
              <a:rPr lang="fr-FR" b="0" i="0">
                <a:latin typeface="Times New Roman" panose="02020603050405020304" pitchFamily="18" charset="0"/>
                <a:cs typeface="Times New Roman" panose="02020603050405020304" pitchFamily="18" charset="0"/>
              </a:rPr>
              <a:t> Le CAC respecte le secret professionnel auquel la loi le soumet. Il fait preuve de prudence et de discrétion dans l’utilisation des informations qui concernent des personnes ou entités à l’égard desquelles il n’a pas de mission légale. Il ne communique les informations qu’il détient qu’aux personnes légalement qualifiées pour en connaître.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104</a:t>
            </a:fld>
            <a:endParaRPr lang="fr-FR"/>
          </a:p>
        </p:txBody>
      </p:sp>
    </p:spTree>
    <p:extLst>
      <p:ext uri="{BB962C8B-B14F-4D97-AF65-F5344CB8AC3E}">
        <p14:creationId xmlns:p14="http://schemas.microsoft.com/office/powerpoint/2010/main" val="29758803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a:t>PPT+ ces étapes concernent la conduite de la mission, mais avant d’accepter de s’y engager, le CAC doit vérifier la faisabilité de la mission, dés sa nomination entant que commissaire aux comptes, et avant d’accepter une mission de certification, l’auditeur vérifie que son accomplissement est compatible avec les exigences légales et réglementaires et celles du présent code.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106</a:t>
            </a:fld>
            <a:endParaRPr lang="fr-FR"/>
          </a:p>
        </p:txBody>
      </p:sp>
    </p:spTree>
    <p:extLst>
      <p:ext uri="{BB962C8B-B14F-4D97-AF65-F5344CB8AC3E}">
        <p14:creationId xmlns:p14="http://schemas.microsoft.com/office/powerpoint/2010/main" val="32858458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a:t>PPT+ Etudier la faisabilité de la mission revient également à vérifier le nombre des CAC ainsi que les conditions et incompatibilités relatives à l’exercice de la profession.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107</a:t>
            </a:fld>
            <a:endParaRPr lang="fr-FR"/>
          </a:p>
        </p:txBody>
      </p:sp>
    </p:spTree>
    <p:extLst>
      <p:ext uri="{BB962C8B-B14F-4D97-AF65-F5344CB8AC3E}">
        <p14:creationId xmlns:p14="http://schemas.microsoft.com/office/powerpoint/2010/main" val="25209328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Tout le PPT+ </a:t>
            </a:r>
            <a:r>
              <a:rPr lang="fr-FR" dirty="0">
                <a:latin typeface="Times New Roman" panose="02020603050405020304" pitchFamily="18" charset="0"/>
                <a:cs typeface="Times New Roman" panose="02020603050405020304" pitchFamily="18" charset="0"/>
              </a:rPr>
              <a:t>parfois même si le seuil indiqué n’est pas atteint, la nomination d’un CAC peut être demandée au président du tribunal par un ou plusieurs associés représentant au moins le quart du capital. </a:t>
            </a:r>
          </a:p>
          <a:p>
            <a:pPr algn="just"/>
            <a:r>
              <a:rPr lang="fr-FR" b="1" dirty="0">
                <a:latin typeface="Times New Roman" panose="02020603050405020304" pitchFamily="18" charset="0"/>
                <a:cs typeface="Times New Roman" panose="02020603050405020304" pitchFamily="18" charset="0"/>
              </a:rPr>
              <a:t>Un exercice social est une période qui représente un cycle complet de l’activité de l’entreprise, elle sert de référence pour la détermination des résultats. Un exercice social est borné par une date d’ouverture et une date de clôture. L’exercice social correspond à l’exercice comptable de l’entreprise.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109</a:t>
            </a:fld>
            <a:endParaRPr lang="fr-FR"/>
          </a:p>
        </p:txBody>
      </p:sp>
    </p:spTree>
    <p:extLst>
      <p:ext uri="{BB962C8B-B14F-4D97-AF65-F5344CB8AC3E}">
        <p14:creationId xmlns:p14="http://schemas.microsoft.com/office/powerpoint/2010/main" val="31507033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PPT+ Si l’une des causes d’incompatibilité ci-dessus indiquées survient en cours de mandat, l’intéressé doit cesser </a:t>
            </a:r>
            <a:r>
              <a:rPr lang="fr-FR" dirty="0" err="1"/>
              <a:t>immèdiatement</a:t>
            </a:r>
            <a:r>
              <a:rPr lang="fr-FR" dirty="0"/>
              <a:t> d’exercer ses fonctions et en informer le conseil d’administration ou le conseil de surveillance, au plus tard 15 jours après la survenance de cette incompatibilité.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113</a:t>
            </a:fld>
            <a:endParaRPr lang="fr-FR" dirty="0"/>
          </a:p>
        </p:txBody>
      </p:sp>
    </p:spTree>
    <p:extLst>
      <p:ext uri="{BB962C8B-B14F-4D97-AF65-F5344CB8AC3E}">
        <p14:creationId xmlns:p14="http://schemas.microsoft.com/office/powerpoint/2010/main" val="282450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a:extLst>
              <a:ext uri="{FF2B5EF4-FFF2-40B4-BE49-F238E27FC236}">
                <a16:creationId xmlns:a16="http://schemas.microsoft.com/office/drawing/2014/main" id="{E92C7B5F-2933-B545-9E60-A7DC0C8085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Espace réservé des commentaires 2">
            <a:extLst>
              <a:ext uri="{FF2B5EF4-FFF2-40B4-BE49-F238E27FC236}">
                <a16:creationId xmlns:a16="http://schemas.microsoft.com/office/drawing/2014/main" id="{E2046A26-A656-214D-8D70-88E16964FA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fr-FR" altLang="fr-FR" dirty="0">
                <a:ea typeface="ＭＳ Ｐゴシック" panose="020B0600070205080204" pitchFamily="34" charset="-128"/>
              </a:rPr>
              <a:t>PPT+ </a:t>
            </a:r>
            <a:r>
              <a:rPr lang="fr-FR" altLang="fr-FR" i="1" dirty="0">
                <a:latin typeface="Times New Roman" panose="02020603050405020304" pitchFamily="18" charset="0"/>
                <a:ea typeface="ＭＳ Ｐゴシック" panose="020B0600070205080204" pitchFamily="34" charset="-128"/>
              </a:rPr>
              <a:t> Il aide cette organisation à atteindre ses objectifs en évaluant, par une approche systématique et méthodique, ses processus de management des </a:t>
            </a:r>
            <a:r>
              <a:rPr lang="fr-FR" altLang="fr-FR" b="1" i="1" dirty="0">
                <a:latin typeface="Times New Roman" panose="02020603050405020304" pitchFamily="18" charset="0"/>
                <a:ea typeface="ＭＳ Ｐゴシック" panose="020B0600070205080204" pitchFamily="34" charset="-128"/>
              </a:rPr>
              <a:t>risques</a:t>
            </a:r>
            <a:r>
              <a:rPr lang="fr-FR" altLang="fr-FR" i="1" dirty="0">
                <a:latin typeface="Times New Roman" panose="02020603050405020304" pitchFamily="18" charset="0"/>
                <a:ea typeface="ＭＳ Ｐゴシック" panose="020B0600070205080204" pitchFamily="34" charset="-128"/>
              </a:rPr>
              <a:t>, de contrôle et de gouvernement d</a:t>
            </a:r>
            <a:r>
              <a:rPr lang="ja-JP" altLang="fr-FR" i="1">
                <a:latin typeface="Times New Roman" panose="02020603050405020304" pitchFamily="18" charset="0"/>
                <a:ea typeface="ＭＳ Ｐゴシック" panose="020B0600070205080204" pitchFamily="34" charset="-128"/>
              </a:rPr>
              <a:t>’</a:t>
            </a:r>
            <a:r>
              <a:rPr lang="fr-FR" altLang="ja-JP" i="1" dirty="0">
                <a:latin typeface="Times New Roman" panose="02020603050405020304" pitchFamily="18" charset="0"/>
                <a:ea typeface="ＭＳ Ｐゴシック" panose="020B0600070205080204" pitchFamily="34" charset="-128"/>
              </a:rPr>
              <a:t>entreprise et en faisant des propositions pour renforcer son efficacité. </a:t>
            </a:r>
            <a:r>
              <a:rPr lang="fr-FR" altLang="ja-JP" dirty="0">
                <a:latin typeface="Times New Roman" panose="02020603050405020304" pitchFamily="18" charset="0"/>
                <a:ea typeface="ＭＳ Ｐゴシック" panose="020B0600070205080204" pitchFamily="34" charset="-128"/>
              </a:rPr>
              <a:t>»</a:t>
            </a:r>
          </a:p>
          <a:p>
            <a:endParaRPr lang="fr-FR" altLang="fr-FR" dirty="0">
              <a:ea typeface="ＭＳ Ｐゴシック" panose="020B0600070205080204" pitchFamily="34" charset="-128"/>
            </a:endParaRPr>
          </a:p>
        </p:txBody>
      </p:sp>
      <p:sp>
        <p:nvSpPr>
          <p:cNvPr id="25603" name="Espace réservé du numéro de diapositive 3">
            <a:extLst>
              <a:ext uri="{FF2B5EF4-FFF2-40B4-BE49-F238E27FC236}">
                <a16:creationId xmlns:a16="http://schemas.microsoft.com/office/drawing/2014/main" id="{CC9CF4D6-2B98-174E-B707-F479BF91C70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88F489-ABD6-8147-BC46-301A7CF304DB}" type="slidenum">
              <a:rPr lang="fr-FR" altLang="fr-FR" smtClean="0">
                <a:latin typeface="Calibri" panose="020F0502020204030204" pitchFamily="34" charset="0"/>
              </a:rPr>
              <a:pPr/>
              <a:t>11</a:t>
            </a:fld>
            <a:endParaRPr lang="fr-FR" altLang="fr-FR" dirty="0">
              <a:latin typeface="Calibri" panose="020F0502020204030204" pitchFamily="34" charset="0"/>
            </a:endParaRPr>
          </a:p>
        </p:txBody>
      </p:sp>
    </p:spTree>
    <p:extLst>
      <p:ext uri="{BB962C8B-B14F-4D97-AF65-F5344CB8AC3E}">
        <p14:creationId xmlns:p14="http://schemas.microsoft.com/office/powerpoint/2010/main" val="25440260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Tout le PPT+ Le CAC doit demander à la personne ou à l’entité d’accuser réception de la lettre et de confirmer son accord sur les termes et conditions exposées. Il doit consigner dans son dossier de travail tout désaccord éventuel. Lorsque le désaccord remet en cause le bon déroulement de la mission, le CAC doit appliquer les mesures de sauvegarde telles que prévues par le code de déontologie et en tirer toutes les conséquences sur le maintien de son mandat auprès de la personne ou de l’entité concernée. </a:t>
            </a:r>
          </a:p>
          <a:p>
            <a:pPr algn="just"/>
            <a:r>
              <a:rPr lang="fr-FR" dirty="0"/>
              <a:t>Dans certaines circonstances, </a:t>
            </a:r>
            <a:r>
              <a:rPr lang="fr-FR" b="1" dirty="0"/>
              <a:t>le CAC doit complét</a:t>
            </a:r>
            <a:r>
              <a:rPr lang="fr-FR" dirty="0"/>
              <a:t>er la lettre de mission en mentionnant d’autres éléments , tel qu’il détermine d’une part, s’il lui parait nécessaire de rappeler à la personne ou à l’entité le contenu de la lettre de mission, il détermine d’autre part, si les circonstances exigent sa révision. </a:t>
            </a:r>
          </a:p>
          <a:p>
            <a:pPr algn="just"/>
            <a:r>
              <a:rPr lang="fr-FR" dirty="0"/>
              <a:t>NB2/ L’</a:t>
            </a:r>
            <a:r>
              <a:rPr lang="fr-FR" dirty="0" err="1"/>
              <a:t>inéxécution</a:t>
            </a:r>
            <a:r>
              <a:rPr lang="fr-FR" dirty="0"/>
              <a:t>, par le commissaire aux comptes, de l’un de ses engagements, en vertu de la lettre de mission, engage sa </a:t>
            </a:r>
            <a:r>
              <a:rPr lang="fr-FR" dirty="0" err="1"/>
              <a:t>résponsabilité</a:t>
            </a:r>
            <a:r>
              <a:rPr lang="fr-FR" dirty="0"/>
              <a:t> </a:t>
            </a:r>
            <a:r>
              <a:rPr lang="fr-FR" dirty="0" err="1"/>
              <a:t>contracutelle</a:t>
            </a:r>
            <a:r>
              <a:rPr lang="fr-FR" dirty="0"/>
              <a:t> . (ex: l’absence du contrôle du rapport de gestion destiné à l’AG. )</a:t>
            </a:r>
          </a:p>
          <a:p>
            <a:pPr algn="just"/>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114</a:t>
            </a:fld>
            <a:endParaRPr lang="fr-FR" dirty="0"/>
          </a:p>
        </p:txBody>
      </p:sp>
    </p:spTree>
    <p:extLst>
      <p:ext uri="{BB962C8B-B14F-4D97-AF65-F5344CB8AC3E}">
        <p14:creationId xmlns:p14="http://schemas.microsoft.com/office/powerpoint/2010/main" val="41732172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latin typeface="Times New Roman" panose="02020603050405020304" pitchFamily="18" charset="0"/>
                <a:cs typeface="Times New Roman" panose="02020603050405020304" pitchFamily="18" charset="0"/>
              </a:rPr>
              <a:t>Il s’agit ici d’une phase de préparation préalable à la réalisation effective de la mission. + PPT</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b="1" i="1" u="sng" dirty="0">
                <a:latin typeface="Times New Roman" panose="02020603050405020304" pitchFamily="18" charset="0"/>
                <a:cs typeface="Times New Roman" panose="02020603050405020304" pitchFamily="18" charset="0"/>
              </a:rPr>
              <a:t>Une prise de connaissance générale de l’entité </a:t>
            </a:r>
            <a:r>
              <a:rPr lang="fr-FR" dirty="0">
                <a:latin typeface="Times New Roman" panose="02020603050405020304" pitchFamily="18" charset="0"/>
                <a:cs typeface="Times New Roman" panose="02020603050405020304" pitchFamily="18" charset="0"/>
              </a:rPr>
              <a:t>: Connaître les particularités de l’entreprise pour identifier les risques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i="1" u="sng" kern="1200" dirty="0">
                <a:solidFill>
                  <a:schemeClr val="tx1"/>
                </a:solidFill>
                <a:latin typeface="Times New Roman" panose="02020603050405020304" pitchFamily="18" charset="0"/>
                <a:ea typeface="+mn-ea"/>
                <a:cs typeface="Times New Roman" panose="02020603050405020304" pitchFamily="18" charset="0"/>
              </a:rPr>
              <a:t>Une identification des domaines et systèmes significatifs: </a:t>
            </a:r>
            <a:r>
              <a:rPr lang="fr-FR" dirty="0">
                <a:latin typeface="Times New Roman" panose="02020603050405020304" pitchFamily="18" charset="0"/>
                <a:cs typeface="Times New Roman" panose="02020603050405020304" pitchFamily="18" charset="0"/>
              </a:rPr>
              <a:t>déterminer les éléments sur lesquels les travaux doivent être concentrés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b="1" i="1" u="sng" dirty="0">
                <a:latin typeface="Times New Roman" panose="02020603050405020304" pitchFamily="18" charset="0"/>
                <a:cs typeface="Times New Roman" panose="02020603050405020304" pitchFamily="18" charset="0"/>
              </a:rPr>
              <a:t>L’établissement du plan de mission</a:t>
            </a:r>
            <a:r>
              <a:rPr lang="fr-FR" dirty="0">
                <a:latin typeface="Times New Roman" panose="02020603050405020304" pitchFamily="18" charset="0"/>
                <a:cs typeface="Times New Roman" panose="02020603050405020304" pitchFamily="18" charset="0"/>
              </a:rPr>
              <a:t>: Préciser et formaliser la nature, l’étendue et le calendrier des travaux (orientation générale)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116</a:t>
            </a:fld>
            <a:endParaRPr lang="fr-FR" dirty="0"/>
          </a:p>
        </p:txBody>
      </p:sp>
    </p:spTree>
    <p:extLst>
      <p:ext uri="{BB962C8B-B14F-4D97-AF65-F5344CB8AC3E}">
        <p14:creationId xmlns:p14="http://schemas.microsoft.com/office/powerpoint/2010/main" val="21171019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Times New Roman" panose="02020603050405020304" pitchFamily="18" charset="0"/>
                <a:cs typeface="Times New Roman" panose="02020603050405020304" pitchFamily="18" charset="0"/>
              </a:rPr>
              <a:t>Examen analytique eu moyen de ratios  (comparaison avec les données absolues, comparaison avec les données relatives)</a:t>
            </a:r>
          </a:p>
          <a:p>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117</a:t>
            </a:fld>
            <a:endParaRPr lang="fr-FR" dirty="0"/>
          </a:p>
        </p:txBody>
      </p:sp>
    </p:spTree>
    <p:extLst>
      <p:ext uri="{BB962C8B-B14F-4D97-AF65-F5344CB8AC3E}">
        <p14:creationId xmlns:p14="http://schemas.microsoft.com/office/powerpoint/2010/main" val="5329429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PPT+ </a:t>
            </a:r>
            <a:r>
              <a:rPr lang="fr-FR" dirty="0">
                <a:latin typeface="Times New Roman" panose="02020603050405020304" pitchFamily="18" charset="0"/>
                <a:cs typeface="Times New Roman" panose="02020603050405020304" pitchFamily="18" charset="0"/>
              </a:rPr>
              <a:t>L’auditeur doit disposer à ce niveau d’un ensemble d’informations sur l’entreprise: secteur d’activité, structure, organisation générale, politiques, organisation administrative, comptable et financière.. Le questionnaire de revue préliminaire de l’environnement et les dossiers de travail constituent les outils les plus efficaces pour la collecte et l’archivage de cette quantité d’information.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118</a:t>
            </a:fld>
            <a:endParaRPr lang="fr-FR" dirty="0"/>
          </a:p>
        </p:txBody>
      </p:sp>
    </p:spTree>
    <p:extLst>
      <p:ext uri="{BB962C8B-B14F-4D97-AF65-F5344CB8AC3E}">
        <p14:creationId xmlns:p14="http://schemas.microsoft.com/office/powerpoint/2010/main" val="41166923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Times New Roman" panose="02020603050405020304" pitchFamily="18" charset="0"/>
                <a:cs typeface="Times New Roman" panose="02020603050405020304" pitchFamily="18" charset="0"/>
              </a:rPr>
              <a:t>C’est une sorte de brise-glace qui permet de comprendre et analyser les caractéristiques principales de l’entreprise </a:t>
            </a:r>
            <a:r>
              <a:rPr lang="fr-FR" b="1" i="1" dirty="0">
                <a:latin typeface="Times New Roman" panose="02020603050405020304" pitchFamily="18" charset="0"/>
                <a:cs typeface="Times New Roman" panose="02020603050405020304" pitchFamily="18" charset="0"/>
              </a:rPr>
              <a:t>(activité, organisation interne, particularités juridiques et sociales, méthodes comptables</a:t>
            </a:r>
            <a:r>
              <a:rPr lang="fr-FR" dirty="0">
                <a:latin typeface="Times New Roman" panose="02020603050405020304" pitchFamily="18" charset="0"/>
                <a:cs typeface="Times New Roman" panose="02020603050405020304" pitchFamily="18" charset="0"/>
              </a:rPr>
              <a:t>…). </a:t>
            </a:r>
          </a:p>
          <a:p>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119</a:t>
            </a:fld>
            <a:endParaRPr lang="fr-FR" dirty="0"/>
          </a:p>
        </p:txBody>
      </p:sp>
    </p:spTree>
    <p:extLst>
      <p:ext uri="{BB962C8B-B14F-4D97-AF65-F5344CB8AC3E}">
        <p14:creationId xmlns:p14="http://schemas.microsoft.com/office/powerpoint/2010/main" val="25778988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latin typeface="Times New Roman" panose="02020603050405020304" pitchFamily="18" charset="0"/>
                <a:cs typeface="Times New Roman" panose="02020603050405020304" pitchFamily="18" charset="0"/>
              </a:rPr>
              <a:t>un questionnaire de revue préliminaire de l’environnement (QRPE) </a:t>
            </a:r>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120</a:t>
            </a:fld>
            <a:endParaRPr lang="fr-FR" dirty="0"/>
          </a:p>
        </p:txBody>
      </p:sp>
    </p:spTree>
    <p:extLst>
      <p:ext uri="{BB962C8B-B14F-4D97-AF65-F5344CB8AC3E}">
        <p14:creationId xmlns:p14="http://schemas.microsoft.com/office/powerpoint/2010/main" val="25536863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i="1" u="sng" dirty="0">
                <a:latin typeface="Times New Roman" panose="02020603050405020304" pitchFamily="18" charset="0"/>
                <a:cs typeface="Times New Roman" panose="02020603050405020304" pitchFamily="18" charset="0"/>
              </a:rPr>
              <a:t>Localisation de l’entreprise</a:t>
            </a:r>
            <a:r>
              <a:rPr lang="fr-FR" sz="1200" dirty="0">
                <a:latin typeface="Times New Roman" panose="02020603050405020304" pitchFamily="18" charset="0"/>
                <a:cs typeface="Times New Roman" panose="02020603050405020304" pitchFamily="18" charset="0"/>
              </a:rPr>
              <a:t>: repérer les caractéristiques et les spécificités de son environnement géographique sur le plan, notamment, commercial et concurrentiel.  </a:t>
            </a:r>
            <a:r>
              <a:rPr lang="fr-FR" sz="1200" b="1" i="1" u="sng" dirty="0">
                <a:latin typeface="Times New Roman" panose="02020603050405020304" pitchFamily="18" charset="0"/>
                <a:cs typeface="Times New Roman" panose="02020603050405020304" pitchFamily="18" charset="0"/>
              </a:rPr>
              <a:t>Secteur d’activité de l’entreprise</a:t>
            </a:r>
            <a:r>
              <a:rPr lang="fr-FR" sz="1200" b="1" i="0" u="none" dirty="0">
                <a:latin typeface="Times New Roman" panose="02020603050405020304" pitchFamily="18" charset="0"/>
                <a:cs typeface="Times New Roman" panose="02020603050405020304" pitchFamily="18" charset="0"/>
              </a:rPr>
              <a:t>: repérer les particularités du secteur d’activité de l’entreprise (</a:t>
            </a:r>
            <a:r>
              <a:rPr lang="fr-FR" sz="1200" b="0" i="0" u="none" dirty="0">
                <a:latin typeface="Times New Roman" panose="02020603050405020304" pitchFamily="18" charset="0"/>
                <a:cs typeface="Times New Roman" panose="02020603050405020304" pitchFamily="18" charset="0"/>
              </a:rPr>
              <a:t>on aborde à ce stade  les produits de l’entreprise également) </a:t>
            </a:r>
            <a:r>
              <a:rPr lang="fr-FR" sz="1200" b="1" i="0" u="sng" dirty="0">
                <a:latin typeface="Times New Roman" panose="02020603050405020304" pitchFamily="18" charset="0"/>
                <a:cs typeface="Times New Roman" panose="02020603050405020304" pitchFamily="18" charset="0"/>
              </a:rPr>
              <a:t>Concurrents de l’entreprise: </a:t>
            </a:r>
            <a:r>
              <a:rPr lang="fr-FR" sz="1200" b="0" i="0" u="none" dirty="0">
                <a:latin typeface="Times New Roman" panose="02020603050405020304" pitchFamily="18" charset="0"/>
                <a:cs typeface="Times New Roman" panose="02020603050405020304" pitchFamily="18" charset="0"/>
              </a:rPr>
              <a:t>est ce qu’il s’agit d’un secteur en monopole ou en concurrence, réglementé ou non? Un secteur réglementé est un secteur protégé contre la concurrence où les entreprises  qui y font parti payent des droits importants (barrières à l’entrée) pour qu’elles soient, bien entendu, </a:t>
            </a:r>
            <a:r>
              <a:rPr lang="fr-FR" sz="1200" b="0" i="0" u="none" dirty="0" err="1">
                <a:latin typeface="Times New Roman" panose="02020603050405020304" pitchFamily="18" charset="0"/>
                <a:cs typeface="Times New Roman" panose="02020603050405020304" pitchFamily="18" charset="0"/>
              </a:rPr>
              <a:t>protègèes</a:t>
            </a:r>
            <a:r>
              <a:rPr lang="fr-FR" sz="1200" b="0" i="0" u="none" dirty="0">
                <a:latin typeface="Times New Roman" panose="02020603050405020304" pitchFamily="18" charset="0"/>
                <a:cs typeface="Times New Roman" panose="02020603050405020304" pitchFamily="18" charset="0"/>
              </a:rPr>
              <a:t> contre la concurrence .</a:t>
            </a:r>
            <a:r>
              <a:rPr lang="fr-FR" sz="1200" b="1" i="1" u="none" dirty="0">
                <a:latin typeface="Times New Roman" panose="02020603050405020304" pitchFamily="18" charset="0"/>
                <a:cs typeface="Times New Roman" panose="02020603050405020304" pitchFamily="18" charset="0"/>
              </a:rPr>
              <a:t>ex: secteurs de télécommunications et de l’activité </a:t>
            </a:r>
            <a:r>
              <a:rPr lang="fr-FR" sz="1200" b="1" i="1" u="none" dirty="0" err="1">
                <a:latin typeface="Times New Roman" panose="02020603050405020304" pitchFamily="18" charset="0"/>
                <a:cs typeface="Times New Roman" panose="02020603050405020304" pitchFamily="18" charset="0"/>
              </a:rPr>
              <a:t>hôteliére</a:t>
            </a:r>
            <a:r>
              <a:rPr lang="fr-FR" sz="1200" b="1" i="1" u="none" dirty="0">
                <a:latin typeface="Times New Roman" panose="02020603050405020304" pitchFamily="18" charset="0"/>
                <a:cs typeface="Times New Roman" panose="02020603050405020304" pitchFamily="18" charset="0"/>
              </a:rPr>
              <a:t> au Maroc ou le secteur urbain qui appartient uniquement à la </a:t>
            </a:r>
            <a:r>
              <a:rPr lang="fr-FR" sz="1200" b="1" i="1" u="none" dirty="0" err="1">
                <a:latin typeface="Times New Roman" panose="02020603050405020304" pitchFamily="18" charset="0"/>
                <a:cs typeface="Times New Roman" panose="02020603050405020304" pitchFamily="18" charset="0"/>
              </a:rPr>
              <a:t>communité</a:t>
            </a:r>
            <a:r>
              <a:rPr lang="fr-FR" sz="1200" b="1" i="1" u="none" dirty="0">
                <a:latin typeface="Times New Roman" panose="02020603050405020304" pitchFamily="18" charset="0"/>
                <a:cs typeface="Times New Roman" panose="02020603050405020304" pitchFamily="18" charset="0"/>
              </a:rPr>
              <a:t> urbaine. Toujours au niveau de la concurrence, il faut étudier entre autres: (produit de l’entreprise: leurs caractéristiques et positionnement face à la concurrence et Recherches et développement: quels efforts déployés par l’entreprise en la matière? </a:t>
            </a:r>
          </a:p>
          <a:p>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121</a:t>
            </a:fld>
            <a:endParaRPr lang="fr-FR" dirty="0"/>
          </a:p>
        </p:txBody>
      </p:sp>
    </p:spTree>
    <p:extLst>
      <p:ext uri="{BB962C8B-B14F-4D97-AF65-F5344CB8AC3E}">
        <p14:creationId xmlns:p14="http://schemas.microsoft.com/office/powerpoint/2010/main" val="40537076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b="1" i="1" u="sng" dirty="0">
                <a:latin typeface="Times New Roman" panose="02020603050405020304" pitchFamily="18" charset="0"/>
                <a:cs typeface="Times New Roman" panose="02020603050405020304" pitchFamily="18" charset="0"/>
              </a:rPr>
              <a:t>FRS et clients de l’entreprise</a:t>
            </a:r>
            <a:r>
              <a:rPr lang="fr-FR" dirty="0">
                <a:latin typeface="Times New Roman" panose="02020603050405020304" pitchFamily="18" charset="0"/>
                <a:cs typeface="Times New Roman" panose="02020603050405020304" pitchFamily="18" charset="0"/>
              </a:rPr>
              <a:t>: voir si l’entreprise se trouve dans une situation de dépendance vis-à-vis de ses FRS et ou client. Evaluer le risque d’augmentation du taux de change dans le cas de FRS étrangers (import) et de diminution du taux de change dans le cas de clients é</a:t>
            </a:r>
            <a:r>
              <a:rPr lang="fr-FR" dirty="0"/>
              <a:t>trangers (export)/</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i="1" u="sng" kern="1200" dirty="0">
                <a:solidFill>
                  <a:schemeClr val="tx1"/>
                </a:solidFill>
                <a:latin typeface="Times New Roman" panose="02020603050405020304" pitchFamily="18" charset="0"/>
                <a:ea typeface="+mn-ea"/>
                <a:cs typeface="Times New Roman" panose="02020603050405020304" pitchFamily="18" charset="0"/>
              </a:rPr>
              <a:t>Aspects fiscales de l’entreprise:  </a:t>
            </a:r>
            <a:r>
              <a:rPr lang="fr-FR" sz="1200" b="0" i="0" u="none" kern="1200" dirty="0">
                <a:solidFill>
                  <a:schemeClr val="tx1"/>
                </a:solidFill>
                <a:latin typeface="Times New Roman" panose="02020603050405020304" pitchFamily="18" charset="0"/>
                <a:ea typeface="+mn-ea"/>
                <a:cs typeface="Times New Roman" panose="02020603050405020304" pitchFamily="18" charset="0"/>
              </a:rPr>
              <a:t>étudier les documents fiscales relatives à l’entreprise, entre autres la vérification de son identification fiscale pour s’assurer que la situation fiscale de l’entreprise est saine/</a:t>
            </a:r>
            <a:r>
              <a:rPr lang="fr-FR" sz="1200" b="0" i="0" u="none" kern="1200" dirty="0" err="1">
                <a:solidFill>
                  <a:schemeClr val="tx1"/>
                </a:solidFill>
                <a:latin typeface="Times New Roman" panose="02020603050405020304" pitchFamily="18" charset="0"/>
                <a:ea typeface="+mn-ea"/>
                <a:cs typeface="Times New Roman" panose="02020603050405020304" pitchFamily="18" charset="0"/>
              </a:rPr>
              <a:t>régulaire</a:t>
            </a:r>
            <a:r>
              <a:rPr lang="fr-FR" sz="1200" b="0" i="0" u="none" kern="1200" dirty="0">
                <a:solidFill>
                  <a:schemeClr val="tx1"/>
                </a:solidFill>
                <a:latin typeface="Times New Roman" panose="02020603050405020304" pitchFamily="18" charset="0"/>
                <a:ea typeface="+mn-ea"/>
                <a:cs typeface="Times New Roman" panose="02020603050405020304" pitchFamily="18" charset="0"/>
              </a:rPr>
              <a:t> par rapport au fisc.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i="1" u="sng" kern="1200" dirty="0">
                <a:solidFill>
                  <a:schemeClr val="tx1"/>
                </a:solidFill>
                <a:latin typeface="Times New Roman" panose="02020603050405020304" pitchFamily="18" charset="0"/>
                <a:ea typeface="+mn-ea"/>
                <a:cs typeface="Times New Roman" panose="02020603050405020304" pitchFamily="18" charset="0"/>
              </a:rPr>
              <a:t>Aspects sociaux de l’entreprise: </a:t>
            </a:r>
            <a:r>
              <a:rPr lang="fr-FR" sz="1200" b="0" i="0" u="none" kern="1200" dirty="0">
                <a:solidFill>
                  <a:schemeClr val="tx1"/>
                </a:solidFill>
                <a:latin typeface="Times New Roman" panose="02020603050405020304" pitchFamily="18" charset="0"/>
                <a:ea typeface="+mn-ea"/>
                <a:cs typeface="Times New Roman" panose="02020603050405020304" pitchFamily="18" charset="0"/>
              </a:rPr>
              <a:t>étudier la politique sociale de l’entreprise vis-à-vis de son environnement et de ses salariés. Il s’agit de déduire la probabilité d’occurrence des risques sociaux tels que les </a:t>
            </a:r>
            <a:r>
              <a:rPr lang="fr-FR" sz="1200" b="0" i="0" u="none" kern="1200" dirty="0" err="1">
                <a:solidFill>
                  <a:schemeClr val="tx1"/>
                </a:solidFill>
                <a:latin typeface="Times New Roman" panose="02020603050405020304" pitchFamily="18" charset="0"/>
                <a:ea typeface="+mn-ea"/>
                <a:cs typeface="Times New Roman" panose="02020603050405020304" pitchFamily="18" charset="0"/>
              </a:rPr>
              <a:t>gréves</a:t>
            </a:r>
            <a:r>
              <a:rPr lang="fr-FR" sz="1200" b="0" i="0" u="none" kern="1200" dirty="0">
                <a:solidFill>
                  <a:schemeClr val="tx1"/>
                </a:solidFill>
                <a:latin typeface="Times New Roman" panose="02020603050405020304" pitchFamily="18" charset="0"/>
                <a:ea typeface="+mn-ea"/>
                <a:cs typeface="Times New Roman" panose="02020603050405020304" pitchFamily="18" charset="0"/>
              </a:rPr>
              <a:t>. Par ailleurs, il est nécessaire de savoir s’il y a entre l’entreprise et les syndicats des contrats et œuvres sociales. Enfin, parmi les documents essentiels à y référer sur ce point, il y a le tableau de bord social ainsi que le droit de travail permettant de vérifier éventuellement la conformité de la politique sociale de l’entreprise par rapport à la loi en vigueur. </a:t>
            </a:r>
            <a:endParaRPr lang="fr-FR" sz="1200" b="1" i="1" u="sng" kern="1200" dirty="0">
              <a:solidFill>
                <a:schemeClr val="tx1"/>
              </a:solidFill>
              <a:latin typeface="Times New Roman" panose="02020603050405020304" pitchFamily="18" charset="0"/>
              <a:ea typeface="+mn-ea"/>
              <a:cs typeface="Times New Roman" panose="02020603050405020304" pitchFamily="18" charset="0"/>
            </a:endParaRPr>
          </a:p>
          <a:p>
            <a:pPr algn="just"/>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122</a:t>
            </a:fld>
            <a:endParaRPr lang="fr-FR" dirty="0"/>
          </a:p>
        </p:txBody>
      </p:sp>
    </p:spTree>
    <p:extLst>
      <p:ext uri="{BB962C8B-B14F-4D97-AF65-F5344CB8AC3E}">
        <p14:creationId xmlns:p14="http://schemas.microsoft.com/office/powerpoint/2010/main" val="16983146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dirty="0"/>
              <a:t>Parmi les points à étudier à cet égard, on cite:+ PPT + </a:t>
            </a:r>
            <a:r>
              <a:rPr lang="fr-FR" sz="1200" dirty="0">
                <a:latin typeface="Times New Roman" panose="02020603050405020304" pitchFamily="18" charset="0"/>
                <a:cs typeface="Times New Roman" panose="02020603050405020304" pitchFamily="18" charset="0"/>
              </a:rPr>
              <a:t>Demander à l’entreprise où se situe son actif, question qui doit être posée durant cette phase. Dans le cas où il s’avère qu’un actif est comptabilisé mais qu’il ne figure pas dans le cite déclaré par l’entreprise. L’auditeur est censé demander à l’entreprise de lui communiquer tous les actes de location dont elle dispose car cette option est valable</a:t>
            </a:r>
            <a:r>
              <a:rPr lang="fr-FR" sz="1200" b="1" dirty="0">
                <a:latin typeface="Times New Roman" panose="02020603050405020304" pitchFamily="18" charset="0"/>
                <a:cs typeface="Times New Roman" panose="02020603050405020304" pitchFamily="18" charset="0"/>
              </a:rPr>
              <a:t>.  Autrement dit, il se peut que l’entreprise loue cet actif à une  autre entreprise (sur le plan juridique, il est permis à l’entreprise de louer une partie de son actif à une autre entité).</a:t>
            </a:r>
          </a:p>
          <a:p>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124</a:t>
            </a:fld>
            <a:endParaRPr lang="fr-FR" dirty="0"/>
          </a:p>
        </p:txBody>
      </p:sp>
    </p:spTree>
    <p:extLst>
      <p:ext uri="{BB962C8B-B14F-4D97-AF65-F5344CB8AC3E}">
        <p14:creationId xmlns:p14="http://schemas.microsoft.com/office/powerpoint/2010/main" val="3053867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b="1" i="1" u="sng" dirty="0">
                <a:latin typeface="Times New Roman" panose="02020603050405020304" pitchFamily="18" charset="0"/>
                <a:cs typeface="Times New Roman" panose="02020603050405020304" pitchFamily="18" charset="0"/>
              </a:rPr>
              <a:t>Répartition des tâches et responsabilités au sein de l’entreprise</a:t>
            </a:r>
            <a:r>
              <a:rPr lang="fr-FR" dirty="0">
                <a:latin typeface="Times New Roman" panose="02020603050405020304" pitchFamily="18" charset="0"/>
                <a:cs typeface="Times New Roman" panose="02020603050405020304" pitchFamily="18" charset="0"/>
              </a:rPr>
              <a:t>: qui détient le pouvoir décisionnel (notamment en matière financière)?  Quel est le niveau  de qualification du personnel de la fonction comptable et financière (étudier l’adéquation: profil/poste..)</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b="1" i="1" u="sng" dirty="0">
                <a:latin typeface="Times New Roman" panose="02020603050405020304" pitchFamily="18" charset="0"/>
                <a:cs typeface="Times New Roman" panose="02020603050405020304" pitchFamily="18" charset="0"/>
              </a:rPr>
              <a:t>Politiques fonctionnelles de l’entreprise : avoir </a:t>
            </a:r>
            <a:r>
              <a:rPr lang="fr-FR" dirty="0">
                <a:latin typeface="Times New Roman" panose="02020603050405020304" pitchFamily="18" charset="0"/>
                <a:cs typeface="Times New Roman" panose="02020603050405020304" pitchFamily="18" charset="0"/>
              </a:rPr>
              <a:t>une idée sur les perspectives d’avenir, les objectifs ainsi que les moyens </a:t>
            </a:r>
            <a:r>
              <a:rPr lang="fr-FR" dirty="0" err="1">
                <a:latin typeface="Times New Roman" panose="02020603050405020304" pitchFamily="18" charset="0"/>
                <a:cs typeface="Times New Roman" panose="02020603050405020304" pitchFamily="18" charset="0"/>
              </a:rPr>
              <a:t>allouès</a:t>
            </a:r>
            <a:r>
              <a:rPr lang="fr-FR" dirty="0">
                <a:latin typeface="Times New Roman" panose="02020603050405020304" pitchFamily="18" charset="0"/>
                <a:cs typeface="Times New Roman" panose="02020603050405020304" pitchFamily="18" charset="0"/>
              </a:rPr>
              <a:t> déclinées par fonction, notamment celle financière, commerciale, de production et de GRH.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dirty="0">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125</a:t>
            </a:fld>
            <a:endParaRPr lang="fr-FR" dirty="0"/>
          </a:p>
        </p:txBody>
      </p:sp>
    </p:spTree>
    <p:extLst>
      <p:ext uri="{BB962C8B-B14F-4D97-AF65-F5344CB8AC3E}">
        <p14:creationId xmlns:p14="http://schemas.microsoft.com/office/powerpoint/2010/main" val="1923710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14</a:t>
            </a:fld>
            <a:endParaRPr lang="fr-FR" dirty="0"/>
          </a:p>
        </p:txBody>
      </p:sp>
    </p:spTree>
    <p:extLst>
      <p:ext uri="{BB962C8B-B14F-4D97-AF65-F5344CB8AC3E}">
        <p14:creationId xmlns:p14="http://schemas.microsoft.com/office/powerpoint/2010/main" val="6155037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latin typeface="Times New Roman" panose="02020603050405020304" pitchFamily="18" charset="0"/>
                <a:cs typeface="Times New Roman" panose="02020603050405020304" pitchFamily="18" charset="0"/>
              </a:rPr>
              <a:t>Ces </a:t>
            </a:r>
            <a:r>
              <a:rPr lang="fr-FR" dirty="0" err="1">
                <a:latin typeface="Times New Roman" panose="02020603050405020304" pitchFamily="18" charset="0"/>
                <a:cs typeface="Times New Roman" panose="02020603050405020304" pitchFamily="18" charset="0"/>
              </a:rPr>
              <a:t>régles</a:t>
            </a:r>
            <a:r>
              <a:rPr lang="fr-FR" dirty="0">
                <a:latin typeface="Times New Roman" panose="02020603050405020304" pitchFamily="18" charset="0"/>
                <a:cs typeface="Times New Roman" panose="02020603050405020304" pitchFamily="18" charset="0"/>
              </a:rPr>
              <a:t> sont principalement tirées des éléments suivants: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dirty="0">
                <a:latin typeface="Times New Roman" panose="02020603050405020304" pitchFamily="18" charset="0"/>
                <a:cs typeface="Times New Roman" panose="02020603050405020304" pitchFamily="18" charset="0"/>
              </a:rPr>
              <a:t>Observation propres à l’auditeur  il s’agit d’un suivi dans le sens de vérifier si les méthodes lises en causes précédemment (audits antérieurs internes ou externes) exigent toujours. Parmi ces méthodes on cite à titre d’exemple, les écritures de régularisation, qui quand elles sont fréquentes remettent en cause la qualification du personnel </a:t>
            </a:r>
            <a:r>
              <a:rPr lang="fr-FR" dirty="0" err="1">
                <a:latin typeface="Times New Roman" panose="02020603050405020304" pitchFamily="18" charset="0"/>
                <a:cs typeface="Times New Roman" panose="02020603050405020304" pitchFamily="18" charset="0"/>
              </a:rPr>
              <a:t>chargè</a:t>
            </a:r>
            <a:r>
              <a:rPr lang="fr-FR" dirty="0">
                <a:latin typeface="Times New Roman" panose="02020603050405020304" pitchFamily="18" charset="0"/>
                <a:cs typeface="Times New Roman" panose="02020603050405020304" pitchFamily="18" charset="0"/>
              </a:rPr>
              <a:t> de la comptabilité. Dans ce cas, l’auditeur doit prendre attention des autres écritures de même. </a:t>
            </a:r>
          </a:p>
          <a:p>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126</a:t>
            </a:fld>
            <a:endParaRPr lang="fr-FR" dirty="0"/>
          </a:p>
        </p:txBody>
      </p:sp>
    </p:spTree>
    <p:extLst>
      <p:ext uri="{BB962C8B-B14F-4D97-AF65-F5344CB8AC3E}">
        <p14:creationId xmlns:p14="http://schemas.microsoft.com/office/powerpoint/2010/main" val="38810748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L’auditeur établit les dossiers de travail, d’abord, par obligation légale mais aussi pour garantir une bonne organisation de sa mission.+ PPT</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127</a:t>
            </a:fld>
            <a:endParaRPr lang="fr-FR" dirty="0"/>
          </a:p>
        </p:txBody>
      </p:sp>
    </p:spTree>
    <p:extLst>
      <p:ext uri="{BB962C8B-B14F-4D97-AF65-F5344CB8AC3E}">
        <p14:creationId xmlns:p14="http://schemas.microsoft.com/office/powerpoint/2010/main" val="19844745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b="1" dirty="0">
                <a:latin typeface="Times New Roman" panose="02020603050405020304" pitchFamily="18" charset="0"/>
                <a:cs typeface="Times New Roman" panose="02020603050405020304" pitchFamily="18" charset="0"/>
              </a:rPr>
              <a:t>Les dossiers de travail </a:t>
            </a:r>
            <a:r>
              <a:rPr lang="fr-FR" b="0" dirty="0">
                <a:latin typeface="Times New Roman" panose="02020603050405020304" pitchFamily="18" charset="0"/>
                <a:cs typeface="Times New Roman" panose="02020603050405020304" pitchFamily="18" charset="0"/>
              </a:rPr>
              <a:t>constituent une documentation efficace pour une prise de connaissance générale de l’entreprise et la planification de la mission lors des exercices ultérieures. Ils sont indispensables lorsque les travaux d’audit ont été délégués afin de pouvoir exercer une supervision effective. + PPT </a:t>
            </a:r>
            <a:endParaRPr lang="fr-FR" b="1"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1"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latin typeface="Times New Roman" panose="02020603050405020304" pitchFamily="18" charset="0"/>
                <a:cs typeface="Times New Roman" panose="02020603050405020304" pitchFamily="18" charset="0"/>
              </a:rPr>
              <a:t>Dossier permanent: contient </a:t>
            </a:r>
            <a:r>
              <a:rPr lang="fr-FR" dirty="0">
                <a:latin typeface="Times New Roman" panose="02020603050405020304" pitchFamily="18" charset="0"/>
                <a:cs typeface="Times New Roman" panose="02020603050405020304" pitchFamily="18" charset="0"/>
              </a:rPr>
              <a:t>les documents à caractère permanent , c’est-à-dire utilisables pendant toute la durée du mandat, même si des mises à jour sont parfois nécessaires </a:t>
            </a:r>
          </a:p>
          <a:p>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128</a:t>
            </a:fld>
            <a:endParaRPr lang="fr-FR" dirty="0"/>
          </a:p>
        </p:txBody>
      </p:sp>
    </p:spTree>
    <p:extLst>
      <p:ext uri="{BB962C8B-B14F-4D97-AF65-F5344CB8AC3E}">
        <p14:creationId xmlns:p14="http://schemas.microsoft.com/office/powerpoint/2010/main" val="33351713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latin typeface="Times New Roman" panose="02020603050405020304" pitchFamily="18" charset="0"/>
                <a:cs typeface="Times New Roman" panose="02020603050405020304" pitchFamily="18" charset="0"/>
              </a:rPr>
              <a:t>Tout le PPT+ À la fin de cette phase, il est préférable pour l’auditeur de rédiger une note de synthèse retraçant d’une manière concise mais condensée les principales caractéristiques de l’entreprise ainsi que les observations de l’auditeur y afférentes notamment en matière de risques. Cette synthèse va guider l’auditeur dans sa prochaine étape, celle de l’identification des données significatifs.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129</a:t>
            </a:fld>
            <a:endParaRPr lang="fr-FR" dirty="0"/>
          </a:p>
        </p:txBody>
      </p:sp>
    </p:spTree>
    <p:extLst>
      <p:ext uri="{BB962C8B-B14F-4D97-AF65-F5344CB8AC3E}">
        <p14:creationId xmlns:p14="http://schemas.microsoft.com/office/powerpoint/2010/main" val="23640549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latin typeface="Times New Roman" panose="02020603050405020304" pitchFamily="18" charset="0"/>
                <a:cs typeface="Times New Roman" panose="02020603050405020304" pitchFamily="18" charset="0"/>
              </a:rPr>
              <a:t>Tout le PPT+ on continue l’analyse… Egalement, une petite analyse financière par les ratios peut être envisagée ..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130</a:t>
            </a:fld>
            <a:endParaRPr lang="fr-FR" dirty="0"/>
          </a:p>
        </p:txBody>
      </p:sp>
    </p:spTree>
    <p:extLst>
      <p:ext uri="{BB962C8B-B14F-4D97-AF65-F5344CB8AC3E}">
        <p14:creationId xmlns:p14="http://schemas.microsoft.com/office/powerpoint/2010/main" val="357932274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latin typeface="Times New Roman" panose="02020603050405020304" pitchFamily="18" charset="0"/>
                <a:cs typeface="Times New Roman" panose="02020603050405020304" pitchFamily="18" charset="0"/>
              </a:rPr>
              <a:t>Suites à la revue analytique des comptes, l’auditeur cherchera à déceler les éléments significatifs devant faire l’objet de contrôles approfondis. + PPT+ </a:t>
            </a:r>
          </a:p>
          <a:p>
            <a:pPr algn="just"/>
            <a:r>
              <a:rPr lang="fr-FR" b="1" dirty="0">
                <a:latin typeface="Times New Roman" panose="02020603050405020304" pitchFamily="18" charset="0"/>
                <a:cs typeface="Times New Roman" panose="02020603050405020304" pitchFamily="18" charset="0"/>
              </a:rPr>
              <a:t>Risques généraux liés à l’entreprise , de nature à influencer l’ensemble des opérations de l’entreprise. </a:t>
            </a:r>
          </a:p>
          <a:p>
            <a:pPr algn="just"/>
            <a:r>
              <a:rPr lang="fr-FR" b="1" u="sng" dirty="0">
                <a:latin typeface="Times New Roman" panose="02020603050405020304" pitchFamily="18" charset="0"/>
                <a:cs typeface="Times New Roman" panose="02020603050405020304" pitchFamily="18" charset="0"/>
              </a:rPr>
              <a:t>Opérations répétitives</a:t>
            </a:r>
            <a:r>
              <a:rPr lang="fr-FR" b="1" dirty="0">
                <a:latin typeface="Times New Roman" panose="02020603050405020304" pitchFamily="18" charset="0"/>
                <a:cs typeface="Times New Roman" panose="02020603050405020304" pitchFamily="18" charset="0"/>
              </a:rPr>
              <a:t>: dépendance vis-à-vis des clients et/ou des FRS; </a:t>
            </a:r>
            <a:r>
              <a:rPr lang="fr-FR" b="1" u="sng" dirty="0">
                <a:latin typeface="Times New Roman" panose="02020603050405020304" pitchFamily="18" charset="0"/>
                <a:cs typeface="Times New Roman" panose="02020603050405020304" pitchFamily="18" charset="0"/>
              </a:rPr>
              <a:t>Opérations ponctuelles</a:t>
            </a:r>
            <a:r>
              <a:rPr lang="fr-FR" b="1" dirty="0">
                <a:latin typeface="Times New Roman" panose="02020603050405020304" pitchFamily="18" charset="0"/>
                <a:cs typeface="Times New Roman" panose="02020603050405020304" pitchFamily="18" charset="0"/>
              </a:rPr>
              <a:t>: cette opération est importante pour l’auditeur parce qu’elle présente un désinvestissement, d’où le risque qu’elle incarne. Montant des opérations: lorsque ce montant est important qui nécessite des fonds énormes.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131</a:t>
            </a:fld>
            <a:endParaRPr lang="fr-FR" dirty="0"/>
          </a:p>
        </p:txBody>
      </p:sp>
    </p:spTree>
    <p:extLst>
      <p:ext uri="{BB962C8B-B14F-4D97-AF65-F5344CB8AC3E}">
        <p14:creationId xmlns:p14="http://schemas.microsoft.com/office/powerpoint/2010/main" val="146341094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PPT+ </a:t>
            </a:r>
            <a:r>
              <a:rPr lang="fr-FR" dirty="0">
                <a:latin typeface="Times New Roman" panose="02020603050405020304" pitchFamily="18" charset="0"/>
                <a:cs typeface="Times New Roman" panose="02020603050405020304" pitchFamily="18" charset="0"/>
              </a:rPr>
              <a:t>l’auditeur doit concevoir son programme de travail de façon à obtenir une assurance raisonnable (et non absolue) qu’il n’existe pas d’erreurs significatives des comptes annuels et limiter ainsi le risque d’audit à un niveau minimum acceptable.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132</a:t>
            </a:fld>
            <a:endParaRPr lang="fr-FR" dirty="0"/>
          </a:p>
        </p:txBody>
      </p:sp>
    </p:spTree>
    <p:extLst>
      <p:ext uri="{BB962C8B-B14F-4D97-AF65-F5344CB8AC3E}">
        <p14:creationId xmlns:p14="http://schemas.microsoft.com/office/powerpoint/2010/main" val="22526874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Le seuil de signification (ou de matérialité appelé encore l’importance relative) est la mesure que peut faire l’auditeur du montant à partir duquel une ou plusieurs erreurs, inexactitudes ou omissions cumulées, peuvent affecter la régularité et la sincérité des comptes annuels ainsi que l’image fidèle des résultats des opérations, de la situation financière et du patrimoine de l’entreprise. + PPT</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133</a:t>
            </a:fld>
            <a:endParaRPr lang="fr-FR" dirty="0"/>
          </a:p>
        </p:txBody>
      </p:sp>
    </p:spTree>
    <p:extLst>
      <p:ext uri="{BB962C8B-B14F-4D97-AF65-F5344CB8AC3E}">
        <p14:creationId xmlns:p14="http://schemas.microsoft.com/office/powerpoint/2010/main" val="272128777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Tout le PPT+ Le SDS est une notion relative. Il s’agit d’un montant en % modulable en fonction de critères qualitatifs qui diffère d’une entreprise à une autre. Parmi ces critères, on peut citer (les caractéristiques de l’environnement, de l’entreprise, du système de comptabilité et des méthodes comptables de l’entreprise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Times New Roman" panose="02020603050405020304" pitchFamily="18" charset="0"/>
                <a:cs typeface="Times New Roman" panose="02020603050405020304" pitchFamily="18" charset="0"/>
              </a:rPr>
              <a:t>Les taux les plus appliqués sont: 5% à 10% du Résultat courant avant impôt</a:t>
            </a:r>
          </a:p>
          <a:p>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134</a:t>
            </a:fld>
            <a:endParaRPr lang="fr-FR" dirty="0"/>
          </a:p>
        </p:txBody>
      </p:sp>
    </p:spTree>
    <p:extLst>
      <p:ext uri="{BB962C8B-B14F-4D97-AF65-F5344CB8AC3E}">
        <p14:creationId xmlns:p14="http://schemas.microsoft.com/office/powerpoint/2010/main" val="139994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135</a:t>
            </a:fld>
            <a:endParaRPr lang="fr-FR" dirty="0"/>
          </a:p>
        </p:txBody>
      </p:sp>
    </p:spTree>
    <p:extLst>
      <p:ext uri="{BB962C8B-B14F-4D97-AF65-F5344CB8AC3E}">
        <p14:creationId xmlns:p14="http://schemas.microsoft.com/office/powerpoint/2010/main" val="536634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Espace réservé de l'image des diapositives 1">
            <a:extLst>
              <a:ext uri="{FF2B5EF4-FFF2-40B4-BE49-F238E27FC236}">
                <a16:creationId xmlns:a16="http://schemas.microsoft.com/office/drawing/2014/main" id="{E1A54DE9-C0DB-C54B-86BE-FF9CD31275C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Espace réservé des commentaires 2">
            <a:extLst>
              <a:ext uri="{FF2B5EF4-FFF2-40B4-BE49-F238E27FC236}">
                <a16:creationId xmlns:a16="http://schemas.microsoft.com/office/drawing/2014/main" id="{14225964-9F05-6D4C-AA63-4353309B36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fr-FR" altLang="fr-FR" dirty="0">
                <a:latin typeface="Times New Roman" panose="02020603050405020304" pitchFamily="18" charset="0"/>
                <a:ea typeface="ＭＳ Ｐゴシック" panose="020B0600070205080204" pitchFamily="34" charset="-128"/>
              </a:rPr>
              <a:t>Lors d’un audit, le seuil de signification est le niveau au-dessous duquel les erreurs (ou risque d’erreurs) relevés ne sont pas de nature à remettre en cause la régularité et la sincérité des états financiers. </a:t>
            </a:r>
          </a:p>
        </p:txBody>
      </p:sp>
      <p:sp>
        <p:nvSpPr>
          <p:cNvPr id="33795" name="Espace réservé du numéro de diapositive 3">
            <a:extLst>
              <a:ext uri="{FF2B5EF4-FFF2-40B4-BE49-F238E27FC236}">
                <a16:creationId xmlns:a16="http://schemas.microsoft.com/office/drawing/2014/main" id="{FBA64CC4-42C9-BD4C-A845-E4141298355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2494774-26F5-514C-84EC-F87B469B2C91}" type="slidenum">
              <a:rPr lang="fr-FR" altLang="fr-FR" smtClean="0">
                <a:latin typeface="Calibri" panose="020F0502020204030204" pitchFamily="34" charset="0"/>
              </a:rPr>
              <a:pPr/>
              <a:t>21</a:t>
            </a:fld>
            <a:endParaRPr lang="fr-FR" altLang="fr-FR" dirty="0">
              <a:latin typeface="Calibri" panose="020F0502020204030204" pitchFamily="34" charset="0"/>
            </a:endParaRPr>
          </a:p>
        </p:txBody>
      </p:sp>
    </p:spTree>
    <p:extLst>
      <p:ext uri="{BB962C8B-B14F-4D97-AF65-F5344CB8AC3E}">
        <p14:creationId xmlns:p14="http://schemas.microsoft.com/office/powerpoint/2010/main" val="34790586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b="1" i="1" u="sng" dirty="0">
                <a:latin typeface="Times New Roman" panose="02020603050405020304" pitchFamily="18" charset="0"/>
                <a:cs typeface="Times New Roman" panose="02020603050405020304" pitchFamily="18" charset="0"/>
              </a:rPr>
              <a:t>Objectifs spécifiques:</a:t>
            </a:r>
            <a:r>
              <a:rPr lang="fr-FR" dirty="0">
                <a:latin typeface="Times New Roman" panose="02020603050405020304" pitchFamily="18" charset="0"/>
                <a:cs typeface="Times New Roman" panose="02020603050405020304" pitchFamily="18" charset="0"/>
              </a:rPr>
              <a:t> Ils sont spécifiques à l’entreprise objet de la mission. Il s’agit en effet d’identifier les zones de risques, voire les cycles à étudier en profondeur lors des prochaines étapes. Ceci revient à effectuer un arbitrage entre les différentes zones/cycles en fonction de l’existence ou non de dispositifs de contrôle interne  jugés efficaces. </a:t>
            </a:r>
            <a:endParaRPr lang="fr-FR" b="1" i="1" u="sng" dirty="0">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400" b="1" i="1" u="sng" dirty="0">
                <a:latin typeface="Times New Roman" panose="02020603050405020304" pitchFamily="18" charset="0"/>
                <a:cs typeface="Times New Roman" panose="02020603050405020304" pitchFamily="18" charset="0"/>
              </a:rPr>
              <a:t>Budget-homme:</a:t>
            </a:r>
            <a:r>
              <a:rPr lang="fr-FR" sz="1400" b="0" i="0" u="none" dirty="0">
                <a:latin typeface="Times New Roman" panose="02020603050405020304" pitchFamily="18" charset="0"/>
                <a:cs typeface="Times New Roman" panose="02020603050405020304" pitchFamily="18" charset="0"/>
              </a:rPr>
              <a:t> membre de l’équipe de la mission. La nomination de ces personnes relèves des prérogatives du CAC. A noter que dans certains cas de missions, le CAC peut </a:t>
            </a:r>
            <a:r>
              <a:rPr lang="fr-FR" sz="1400" b="0" i="0" u="none" dirty="0" err="1">
                <a:latin typeface="Times New Roman" panose="02020603050405020304" pitchFamily="18" charset="0"/>
                <a:cs typeface="Times New Roman" panose="02020603050405020304" pitchFamily="18" charset="0"/>
              </a:rPr>
              <a:t>intègrer</a:t>
            </a:r>
            <a:r>
              <a:rPr lang="fr-FR" sz="1400" b="0" i="0" u="none" dirty="0">
                <a:latin typeface="Times New Roman" panose="02020603050405020304" pitchFamily="18" charset="0"/>
                <a:cs typeface="Times New Roman" panose="02020603050405020304" pitchFamily="18" charset="0"/>
              </a:rPr>
              <a:t> dans l’équipe une personne spécialiste en relation avec l’objet de la mission. Ex: Fiscaliste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400" b="1" i="1" u="sng" kern="1200" dirty="0">
                <a:solidFill>
                  <a:schemeClr val="tx1"/>
                </a:solidFill>
                <a:latin typeface="Times New Roman" panose="02020603050405020304" pitchFamily="18" charset="0"/>
                <a:ea typeface="+mn-ea"/>
                <a:cs typeface="Times New Roman" panose="02020603050405020304" pitchFamily="18" charset="0"/>
              </a:rPr>
              <a:t>Budget-temps: </a:t>
            </a:r>
            <a:r>
              <a:rPr lang="fr-FR" sz="1400" b="0" i="0" u="none" kern="1200" dirty="0">
                <a:solidFill>
                  <a:schemeClr val="tx1"/>
                </a:solidFill>
                <a:latin typeface="Times New Roman" panose="02020603050405020304" pitchFamily="18" charset="0"/>
                <a:ea typeface="+mn-ea"/>
                <a:cs typeface="Times New Roman" panose="02020603050405020304" pitchFamily="18" charset="0"/>
              </a:rPr>
              <a:t>ici on peut raisonner soit en terme auditeur ou cycle. Lorsqu’on opte pour la deuxième option, on détermine le temps nécessaire pour chaque cycle en fonction de l’identification préliminaire des risques y afférents (risques correspondant à chaque cycle). </a:t>
            </a:r>
            <a:r>
              <a:rPr lang="fr-FR" sz="1400" b="1" i="1" u="sng" dirty="0">
                <a:latin typeface="Times New Roman" panose="02020603050405020304" pitchFamily="18" charset="0"/>
                <a:cs typeface="Times New Roman" panose="02020603050405020304" pitchFamily="18" charset="0"/>
              </a:rPr>
              <a:t>Budget-moyens: </a:t>
            </a:r>
            <a:r>
              <a:rPr lang="fr-FR" sz="1400" b="0" i="0" u="none" dirty="0">
                <a:latin typeface="Times New Roman" panose="02020603050405020304" pitchFamily="18" charset="0"/>
                <a:cs typeface="Times New Roman" panose="02020603050405020304" pitchFamily="18" charset="0"/>
              </a:rPr>
              <a:t>voiture de déplacement, </a:t>
            </a:r>
            <a:r>
              <a:rPr lang="fr-FR" sz="1400" b="0" i="0" u="none" dirty="0" err="1">
                <a:latin typeface="Times New Roman" panose="02020603050405020304" pitchFamily="18" charset="0"/>
                <a:cs typeface="Times New Roman" panose="02020603050405020304" pitchFamily="18" charset="0"/>
              </a:rPr>
              <a:t>ect</a:t>
            </a:r>
            <a:r>
              <a:rPr lang="fr-FR" sz="1400" b="0" i="0" u="none" dirty="0">
                <a:latin typeface="Times New Roman" panose="02020603050405020304" pitchFamily="18" charset="0"/>
                <a:cs typeface="Times New Roman" panose="02020603050405020304" pitchFamily="18"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400" b="0" i="0" u="none" kern="1200" dirty="0">
                <a:solidFill>
                  <a:schemeClr val="tx1"/>
                </a:solidFill>
                <a:latin typeface="Times New Roman" panose="02020603050405020304" pitchFamily="18" charset="0"/>
                <a:ea typeface="+mn-ea"/>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400" b="0" i="0" u="none" dirty="0">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400" b="0" i="0" u="none"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136</a:t>
            </a:fld>
            <a:endParaRPr lang="fr-FR" dirty="0"/>
          </a:p>
        </p:txBody>
      </p:sp>
    </p:spTree>
    <p:extLst>
      <p:ext uri="{BB962C8B-B14F-4D97-AF65-F5344CB8AC3E}">
        <p14:creationId xmlns:p14="http://schemas.microsoft.com/office/powerpoint/2010/main" val="40750699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137</a:t>
            </a:fld>
            <a:endParaRPr lang="fr-FR" dirty="0"/>
          </a:p>
        </p:txBody>
      </p:sp>
    </p:spTree>
    <p:extLst>
      <p:ext uri="{BB962C8B-B14F-4D97-AF65-F5344CB8AC3E}">
        <p14:creationId xmlns:p14="http://schemas.microsoft.com/office/powerpoint/2010/main" val="109800175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contrôle interne: ne permet pas de prétendre avoir éliminé tous les risques afférents à une organisation. </a:t>
            </a:r>
          </a:p>
          <a:p>
            <a:r>
              <a:rPr lang="fr-FR" dirty="0"/>
              <a:t>                                 C’est un dispositif dynamique, en adéquation avec l’environnement </a:t>
            </a:r>
          </a:p>
          <a:p>
            <a:r>
              <a:rPr lang="fr-FR" dirty="0"/>
              <a:t>                                  Le CI n’est pas une simple fonction mais une méthode, un état d’esprit visant à améliorer la gestion des activités et il n’est pas une inspection. Il s’agit d’impliquer chaque acteur, de lui démontrer l’utilité des procédures en l’intégrant dans le cadre des contrôles à l’aide d’une: diplomatie, pédagogie et motivation des acteurs.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138</a:t>
            </a:fld>
            <a:endParaRPr lang="fr-FR" dirty="0"/>
          </a:p>
        </p:txBody>
      </p:sp>
    </p:spTree>
    <p:extLst>
      <p:ext uri="{BB962C8B-B14F-4D97-AF65-F5344CB8AC3E}">
        <p14:creationId xmlns:p14="http://schemas.microsoft.com/office/powerpoint/2010/main" val="13509010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139</a:t>
            </a:fld>
            <a:endParaRPr lang="fr-FR" dirty="0"/>
          </a:p>
        </p:txBody>
      </p:sp>
    </p:spTree>
    <p:extLst>
      <p:ext uri="{BB962C8B-B14F-4D97-AF65-F5344CB8AC3E}">
        <p14:creationId xmlns:p14="http://schemas.microsoft.com/office/powerpoint/2010/main" val="8533322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latin typeface="Times New Roman" panose="02020603050405020304" pitchFamily="18" charset="0"/>
                <a:cs typeface="Times New Roman" panose="02020603050405020304" pitchFamily="18" charset="0"/>
              </a:rPr>
              <a:t>L’importance du CI vient du fait qu’il permet: le suivi et l’amélioration de l’efficacité et de l’efficience en matière de gestion; d’assurer la sincérité et la fiabilité des informations enregistrées dans les comptes donc la qualité des comptes.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140</a:t>
            </a:fld>
            <a:endParaRPr lang="fr-FR" dirty="0"/>
          </a:p>
        </p:txBody>
      </p:sp>
    </p:spTree>
    <p:extLst>
      <p:ext uri="{BB962C8B-B14F-4D97-AF65-F5344CB8AC3E}">
        <p14:creationId xmlns:p14="http://schemas.microsoft.com/office/powerpoint/2010/main" val="44958819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141</a:t>
            </a:fld>
            <a:endParaRPr lang="fr-FR" dirty="0"/>
          </a:p>
        </p:txBody>
      </p:sp>
    </p:spTree>
    <p:extLst>
      <p:ext uri="{BB962C8B-B14F-4D97-AF65-F5344CB8AC3E}">
        <p14:creationId xmlns:p14="http://schemas.microsoft.com/office/powerpoint/2010/main" val="9215902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142</a:t>
            </a:fld>
            <a:endParaRPr lang="fr-FR" dirty="0"/>
          </a:p>
        </p:txBody>
      </p:sp>
    </p:spTree>
    <p:extLst>
      <p:ext uri="{BB962C8B-B14F-4D97-AF65-F5344CB8AC3E}">
        <p14:creationId xmlns:p14="http://schemas.microsoft.com/office/powerpoint/2010/main" val="186137640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u="sng" dirty="0">
                <a:latin typeface="Times New Roman" panose="02020603050405020304" pitchFamily="18" charset="0"/>
                <a:cs typeface="Times New Roman" panose="02020603050405020304" pitchFamily="18" charset="0"/>
              </a:rPr>
              <a:t>Approche quantitative</a:t>
            </a:r>
            <a:r>
              <a:rPr lang="fr-FR" sz="1200" b="1" dirty="0">
                <a:latin typeface="Times New Roman" panose="02020603050405020304" pitchFamily="18" charset="0"/>
                <a:cs typeface="Times New Roman" panose="02020603050405020304" pitchFamily="18" charset="0"/>
              </a:rPr>
              <a:t>:</a:t>
            </a:r>
            <a:r>
              <a:rPr lang="fr-FR" sz="1200" dirty="0">
                <a:latin typeface="Times New Roman" panose="02020603050405020304" pitchFamily="18" charset="0"/>
                <a:cs typeface="Times New Roman" panose="02020603050405020304" pitchFamily="18" charset="0"/>
              </a:rPr>
              <a:t> basée sur le seuil de signification qui consiste à concentrer les contrôles sur les zones ou postes à risque;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i="1" u="sng" dirty="0">
                <a:latin typeface="Times New Roman" panose="02020603050405020304" pitchFamily="18" charset="0"/>
                <a:cs typeface="Times New Roman" panose="02020603050405020304" pitchFamily="18" charset="0"/>
              </a:rPr>
              <a:t>Approche qualitative</a:t>
            </a:r>
            <a:r>
              <a:rPr lang="fr-FR" sz="1200" dirty="0">
                <a:latin typeface="Times New Roman" panose="02020603050405020304" pitchFamily="18" charset="0"/>
                <a:cs typeface="Times New Roman" panose="02020603050405020304" pitchFamily="18" charset="0"/>
              </a:rPr>
              <a:t>: qui </a:t>
            </a:r>
            <a:r>
              <a:rPr lang="fr-FR" sz="1200" dirty="0" err="1">
                <a:latin typeface="Times New Roman" panose="02020603050405020304" pitchFamily="18" charset="0"/>
                <a:cs typeface="Times New Roman" panose="02020603050405020304" pitchFamily="18" charset="0"/>
              </a:rPr>
              <a:t>intégre</a:t>
            </a:r>
            <a:r>
              <a:rPr lang="fr-FR" sz="1200" dirty="0">
                <a:latin typeface="Times New Roman" panose="02020603050405020304" pitchFamily="18" charset="0"/>
                <a:cs typeface="Times New Roman" panose="02020603050405020304" pitchFamily="18" charset="0"/>
              </a:rPr>
              <a:t> tous les risques qui n’entrent pas dans le seuil DS mais qui sont susceptibles d’avoir un impact sur l’atteinte des objectifs de </a:t>
            </a:r>
          </a:p>
          <a:p>
            <a:pPr algn="just"/>
            <a:r>
              <a:rPr lang="fr-FR" dirty="0">
                <a:latin typeface="Times New Roman" panose="02020603050405020304" pitchFamily="18" charset="0"/>
                <a:cs typeface="Times New Roman" panose="02020603050405020304" pitchFamily="18" charset="0"/>
              </a:rPr>
              <a:t>L’entreprise.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143</a:t>
            </a:fld>
            <a:endParaRPr lang="fr-FR" dirty="0"/>
          </a:p>
        </p:txBody>
      </p:sp>
    </p:spTree>
    <p:extLst>
      <p:ext uri="{BB962C8B-B14F-4D97-AF65-F5344CB8AC3E}">
        <p14:creationId xmlns:p14="http://schemas.microsoft.com/office/powerpoint/2010/main" val="306961451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latin typeface="Times New Roman" panose="02020603050405020304" pitchFamily="18" charset="0"/>
                <a:cs typeface="Times New Roman" panose="02020603050405020304" pitchFamily="18" charset="0"/>
              </a:rPr>
              <a:t>Tout le PPT+ il faut noter des remarques au fur et à mesure afin de faciliter la rédaction du rapport (remplir le formulaire de travail)</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144</a:t>
            </a:fld>
            <a:endParaRPr lang="fr-FR" dirty="0"/>
          </a:p>
        </p:txBody>
      </p:sp>
    </p:spTree>
    <p:extLst>
      <p:ext uri="{BB962C8B-B14F-4D97-AF65-F5344CB8AC3E}">
        <p14:creationId xmlns:p14="http://schemas.microsoft.com/office/powerpoint/2010/main" val="90569247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latin typeface="Times New Roman" panose="02020603050405020304" pitchFamily="18" charset="0"/>
                <a:cs typeface="Times New Roman" panose="02020603050405020304" pitchFamily="18" charset="0"/>
              </a:rPr>
              <a:t>Tout le </a:t>
            </a:r>
            <a:r>
              <a:rPr lang="fr-FR" dirty="0" err="1">
                <a:latin typeface="Times New Roman" panose="02020603050405020304" pitchFamily="18" charset="0"/>
                <a:cs typeface="Times New Roman" panose="02020603050405020304" pitchFamily="18" charset="0"/>
              </a:rPr>
              <a:t>ppt</a:t>
            </a:r>
            <a:r>
              <a:rPr lang="fr-FR" dirty="0">
                <a:latin typeface="Times New Roman" panose="02020603050405020304" pitchFamily="18" charset="0"/>
                <a:cs typeface="Times New Roman" panose="02020603050405020304" pitchFamily="18" charset="0"/>
              </a:rPr>
              <a:t>+ L’uniformisation de la forme et du contenu du rapport du CAC est fortement souhaitable dans la mesure où elle facilite la compréhension du lecteur afin qu’il identifie les circonstances inhabituelles.  </a:t>
            </a: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146</a:t>
            </a:fld>
            <a:endParaRPr lang="fr-FR" dirty="0"/>
          </a:p>
        </p:txBody>
      </p:sp>
    </p:spTree>
    <p:extLst>
      <p:ext uri="{BB962C8B-B14F-4D97-AF65-F5344CB8AC3E}">
        <p14:creationId xmlns:p14="http://schemas.microsoft.com/office/powerpoint/2010/main" val="2299568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Espace réservé de l'image des diapositives 1">
            <a:extLst>
              <a:ext uri="{FF2B5EF4-FFF2-40B4-BE49-F238E27FC236}">
                <a16:creationId xmlns:a16="http://schemas.microsoft.com/office/drawing/2014/main" id="{AF310468-9EED-924B-AE4A-3BEB37AB25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Espace réservé des commentaires 2">
            <a:extLst>
              <a:ext uri="{FF2B5EF4-FFF2-40B4-BE49-F238E27FC236}">
                <a16:creationId xmlns:a16="http://schemas.microsoft.com/office/drawing/2014/main" id="{0FAC46BA-BA04-5249-9CD2-91F7B62C8F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dirty="0">
                <a:ea typeface="ＭＳ Ｐゴシック" panose="020B0600070205080204" pitchFamily="34" charset="-128"/>
              </a:rPr>
              <a:t>Le seuil de signification peut représenter un CA entre 1 et 5% des CP, 5 à 10% du résultat net ou du résultat courant ou encore de 1% à 3% du CA. Tout montant inférieur au seuil de signification sera écarté des travaux de révision. </a:t>
            </a:r>
          </a:p>
          <a:p>
            <a:r>
              <a:rPr lang="fr-FR" altLang="fr-FR" dirty="0">
                <a:ea typeface="ＭＳ Ｐゴシック" panose="020B0600070205080204" pitchFamily="34" charset="-128"/>
              </a:rPr>
              <a:t>Plus le seuil de signification est élevé, plus le risque d’audit est faible et vice versa.</a:t>
            </a:r>
          </a:p>
        </p:txBody>
      </p:sp>
      <p:sp>
        <p:nvSpPr>
          <p:cNvPr id="35843" name="Espace réservé du numéro de diapositive 3">
            <a:extLst>
              <a:ext uri="{FF2B5EF4-FFF2-40B4-BE49-F238E27FC236}">
                <a16:creationId xmlns:a16="http://schemas.microsoft.com/office/drawing/2014/main" id="{CEB194FF-A9E8-0B43-BF7C-A761AAB3EB8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6B07106-4018-F14E-8254-2E13EEFF7374}" type="slidenum">
              <a:rPr lang="fr-FR" altLang="fr-FR" smtClean="0">
                <a:latin typeface="Calibri" panose="020F0502020204030204" pitchFamily="34" charset="0"/>
              </a:rPr>
              <a:pPr/>
              <a:t>22</a:t>
            </a:fld>
            <a:endParaRPr lang="fr-FR" altLang="fr-FR" dirty="0">
              <a:latin typeface="Calibri" panose="020F0502020204030204" pitchFamily="34" charset="0"/>
            </a:endParaRPr>
          </a:p>
        </p:txBody>
      </p:sp>
    </p:spTree>
    <p:extLst>
      <p:ext uri="{BB962C8B-B14F-4D97-AF65-F5344CB8AC3E}">
        <p14:creationId xmlns:p14="http://schemas.microsoft.com/office/powerpoint/2010/main" val="5479817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i="1" u="sng" dirty="0">
                <a:latin typeface="Times New Roman" panose="02020603050405020304" pitchFamily="18" charset="0"/>
                <a:cs typeface="Times New Roman" panose="02020603050405020304" pitchFamily="18" charset="0"/>
              </a:rPr>
              <a:t>Certifier les comptes</a:t>
            </a:r>
            <a:r>
              <a:rPr lang="fr-FR" sz="1200" dirty="0">
                <a:latin typeface="Times New Roman" panose="02020603050405020304" pitchFamily="18" charset="0"/>
                <a:cs typeface="Times New Roman" panose="02020603050405020304" pitchFamily="18" charset="0"/>
              </a:rPr>
              <a:t>: cela veut dire qu’il n’a pas dégagé des observations qui affectent l’image fidèle ou le de l’entreprise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i="1" u="sng" dirty="0">
                <a:latin typeface="Times New Roman" panose="02020603050405020304" pitchFamily="18" charset="0"/>
                <a:cs typeface="Times New Roman" panose="02020603050405020304" pitchFamily="18" charset="0"/>
              </a:rPr>
              <a:t>Ne pas certifier les comptes </a:t>
            </a:r>
            <a:r>
              <a:rPr lang="fr-FR" sz="1200" dirty="0">
                <a:latin typeface="Times New Roman" panose="02020603050405020304" pitchFamily="18" charset="0"/>
                <a:cs typeface="Times New Roman" panose="02020603050405020304" pitchFamily="18" charset="0"/>
              </a:rPr>
              <a:t>: cas où il existe des anomalies affectant la régularité des comptes, l’image fidèle ou le patrimoine de l’entreprise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latin typeface="Times New Roman" panose="02020603050405020304" pitchFamily="18" charset="0"/>
                <a:cs typeface="Times New Roman" panose="02020603050405020304" pitchFamily="18" charset="0"/>
              </a:rPr>
              <a:t>Certifier les comptes avec réserve: si la régularité des comptes est saine, l’image fidèle n’est pas affectée et le patrimoine est sauvegardé mais avec des  anomalies qui peuvent encourir l’entreprise des risques et </a:t>
            </a:r>
            <a:r>
              <a:rPr lang="fr-FR" sz="1200" dirty="0" err="1">
                <a:latin typeface="Times New Roman" panose="02020603050405020304" pitchFamily="18" charset="0"/>
                <a:cs typeface="Times New Roman" panose="02020603050405020304" pitchFamily="18" charset="0"/>
              </a:rPr>
              <a:t>pénaités</a:t>
            </a:r>
            <a:r>
              <a:rPr lang="fr-FR" sz="1200" dirty="0">
                <a:latin typeface="Times New Roman" panose="02020603050405020304" pitchFamily="18" charset="0"/>
                <a:cs typeface="Times New Roman" panose="02020603050405020304" pitchFamily="18"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149</a:t>
            </a:fld>
            <a:endParaRPr lang="fr-FR" dirty="0"/>
          </a:p>
        </p:txBody>
      </p:sp>
    </p:spTree>
    <p:extLst>
      <p:ext uri="{BB962C8B-B14F-4D97-AF65-F5344CB8AC3E}">
        <p14:creationId xmlns:p14="http://schemas.microsoft.com/office/powerpoint/2010/main" val="941669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Espace réservé de l'image des diapositives 1">
            <a:extLst>
              <a:ext uri="{FF2B5EF4-FFF2-40B4-BE49-F238E27FC236}">
                <a16:creationId xmlns:a16="http://schemas.microsoft.com/office/drawing/2014/main" id="{AB042BAE-2AC4-E84C-B4F5-2128B50E56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Espace réservé des commentaires 2">
            <a:extLst>
              <a:ext uri="{FF2B5EF4-FFF2-40B4-BE49-F238E27FC236}">
                <a16:creationId xmlns:a16="http://schemas.microsoft.com/office/drawing/2014/main" id="{72F86287-49E6-C34F-B065-F13DD7A85D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dirty="0">
                <a:ea typeface="ＭＳ Ｐゴシック" panose="020B0600070205080204" pitchFamily="34" charset="-128"/>
              </a:rPr>
              <a:t>Ce pendant un audit ne peut être mener sans un référentiel (des normes) qui sert à apprécier les résultats obtenus, car c’est un avantage pour certains et d’autres peut être perçu comme un inconvénient par d’autre, d’où l’importance du référentiel pour interpréter  objectivement une situation observée. Le référentiel de l’audit de communication est constitué par 14  dispositifs dont le dispositif  d’écoute organisée.  </a:t>
            </a:r>
          </a:p>
          <a:p>
            <a:r>
              <a:rPr lang="fr-FR" altLang="fr-FR" dirty="0">
                <a:ea typeface="ＭＳ Ｐゴシック" panose="020B0600070205080204" pitchFamily="34" charset="-128"/>
              </a:rPr>
              <a:t>Un dispositif  d’écoute organisée, c’est un ensemble d’</a:t>
            </a:r>
            <a:r>
              <a:rPr lang="fr-FR" altLang="ja-JP" dirty="0">
                <a:ea typeface="ＭＳ Ｐゴシック" panose="020B0600070205080204" pitchFamily="34" charset="-128"/>
              </a:rPr>
              <a:t>outils mise en place pour atteindre un objectif spécifique auprès d</a:t>
            </a:r>
            <a:r>
              <a:rPr lang="fr-FR" altLang="fr-FR" dirty="0">
                <a:ea typeface="ＭＳ Ｐゴシック" panose="020B0600070205080204" pitchFamily="34" charset="-128"/>
              </a:rPr>
              <a:t>’</a:t>
            </a:r>
            <a:r>
              <a:rPr lang="fr-FR" altLang="ja-JP" dirty="0">
                <a:ea typeface="ＭＳ Ｐゴシック" panose="020B0600070205080204" pitchFamily="34" charset="-128"/>
              </a:rPr>
              <a:t>une cible donnée. Le dispositif d</a:t>
            </a:r>
            <a:r>
              <a:rPr lang="fr-FR" altLang="fr-FR" dirty="0">
                <a:ea typeface="ＭＳ Ｐゴシック" panose="020B0600070205080204" pitchFamily="34" charset="-128"/>
              </a:rPr>
              <a:t>’</a:t>
            </a:r>
            <a:r>
              <a:rPr lang="fr-FR" altLang="ja-JP" dirty="0">
                <a:ea typeface="ＭＳ Ｐゴシック" panose="020B0600070205080204" pitchFamily="34" charset="-128"/>
              </a:rPr>
              <a:t>écoute organisée consiste à se poser trois questions: </a:t>
            </a:r>
          </a:p>
          <a:p>
            <a:pPr>
              <a:buFont typeface="Calibri" panose="020F0502020204030204" pitchFamily="34" charset="0"/>
              <a:buAutoNum type="arabicPeriod"/>
            </a:pPr>
            <a:r>
              <a:rPr lang="fr-FR" altLang="fr-FR" dirty="0">
                <a:ea typeface="ＭＳ Ｐゴシック" panose="020B0600070205080204" pitchFamily="34" charset="-128"/>
              </a:rPr>
              <a:t>L’entreprise dispose-t-elle d’un système d’information sur le personnel </a:t>
            </a:r>
          </a:p>
          <a:p>
            <a:pPr>
              <a:buFont typeface="Calibri" panose="020F0502020204030204" pitchFamily="34" charset="0"/>
              <a:buAutoNum type="arabicPeriod"/>
            </a:pPr>
            <a:r>
              <a:rPr lang="fr-FR" altLang="fr-FR" dirty="0">
                <a:ea typeface="ＭＳ Ｐゴシック" panose="020B0600070205080204" pitchFamily="34" charset="-128"/>
              </a:rPr>
              <a:t>Est ce qu’elle mène des enquêtes d’opinion de façon régulière?</a:t>
            </a:r>
          </a:p>
          <a:p>
            <a:pPr>
              <a:buFont typeface="Calibri" panose="020F0502020204030204" pitchFamily="34" charset="0"/>
              <a:buAutoNum type="arabicPeriod"/>
            </a:pPr>
            <a:r>
              <a:rPr lang="fr-FR" altLang="fr-FR" dirty="0">
                <a:ea typeface="ＭＳ Ｐゴシック" panose="020B0600070205080204" pitchFamily="34" charset="-128"/>
              </a:rPr>
              <a:t>Dispose t elle d’un tableau de bord social?</a:t>
            </a:r>
          </a:p>
          <a:p>
            <a:pPr>
              <a:buFont typeface="+mj-lt" charset="0"/>
              <a:buNone/>
            </a:pPr>
            <a:endParaRPr lang="fr-FR" altLang="fr-FR" dirty="0">
              <a:ea typeface="ＭＳ Ｐゴシック" panose="020B0600070205080204" pitchFamily="34" charset="-128"/>
            </a:endParaRPr>
          </a:p>
          <a:p>
            <a:pPr>
              <a:buFont typeface="+mj-lt" charset="0"/>
              <a:buNone/>
            </a:pPr>
            <a:r>
              <a:rPr lang="fr-FR" altLang="fr-FR" dirty="0">
                <a:ea typeface="ＭＳ Ｐゴシック" panose="020B0600070205080204" pitchFamily="34" charset="-128"/>
              </a:rPr>
              <a:t>Le tableau de bord social est un outil de pilotage qui met en évidence de façon systémique et conviviale. Les écarts entre les objectifs recherchés par l’entreprise et la réalité, présente sous forme d’indicateurs de performance. Il donne les repères au responsable, il reflète ce qui se passe car il donne un sens à l’information . Le TBS permet aussi d’étudier d’une manière approfondie du système , de mettre au point des stratégies pour atteindre les objectifs. Grâce aux informations qu’il donne , le responsable a les moyens de décider pour agir. </a:t>
            </a:r>
          </a:p>
          <a:p>
            <a:endParaRPr lang="fr-FR" altLang="fr-FR" dirty="0">
              <a:ea typeface="ＭＳ Ｐゴシック" panose="020B0600070205080204" pitchFamily="34" charset="-128"/>
            </a:endParaRPr>
          </a:p>
        </p:txBody>
      </p:sp>
      <p:sp>
        <p:nvSpPr>
          <p:cNvPr id="37891" name="Espace réservé du numéro de diapositive 3">
            <a:extLst>
              <a:ext uri="{FF2B5EF4-FFF2-40B4-BE49-F238E27FC236}">
                <a16:creationId xmlns:a16="http://schemas.microsoft.com/office/drawing/2014/main" id="{626A13B6-C9C5-7D40-92D2-C1DF2446E3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6DBB760-CEED-F946-BEDC-F3FE0741A534}" type="slidenum">
              <a:rPr lang="fr-FR" altLang="fr-FR" smtClean="0">
                <a:latin typeface="Calibri" panose="020F0502020204030204" pitchFamily="34" charset="0"/>
              </a:rPr>
              <a:pPr/>
              <a:t>24</a:t>
            </a:fld>
            <a:endParaRPr lang="fr-FR" altLang="fr-FR" dirty="0">
              <a:latin typeface="Calibri" panose="020F0502020204030204" pitchFamily="34" charset="0"/>
            </a:endParaRPr>
          </a:p>
        </p:txBody>
      </p:sp>
    </p:spTree>
    <p:extLst>
      <p:ext uri="{BB962C8B-B14F-4D97-AF65-F5344CB8AC3E}">
        <p14:creationId xmlns:p14="http://schemas.microsoft.com/office/powerpoint/2010/main" val="2454394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Espace réservé de l'image des diapositives 1">
            <a:extLst>
              <a:ext uri="{FF2B5EF4-FFF2-40B4-BE49-F238E27FC236}">
                <a16:creationId xmlns:a16="http://schemas.microsoft.com/office/drawing/2014/main" id="{6D35B8D4-1B93-564C-991D-CAA5F0329D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Espace réservé des commentaires 2">
            <a:extLst>
              <a:ext uri="{FF2B5EF4-FFF2-40B4-BE49-F238E27FC236}">
                <a16:creationId xmlns:a16="http://schemas.microsoft.com/office/drawing/2014/main" id="{B8F9C90E-7094-F747-B267-AE098DBE43A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fr-FR" altLang="fr-FR" dirty="0">
                <a:ea typeface="ＭＳ Ｐゴシック" panose="020B0600070205080204" pitchFamily="34" charset="-128"/>
              </a:rPr>
              <a:t>L’audit interne permet d’aider une organisation ou une entreprise à atteindre les objectifs fixés en évaluant l’efficacité des moyens mis en œuvre. Il vise donc à améliorer les performances de l’entreprise en mesurant les processus de management des risques, de surveillance et de gouvernance. </a:t>
            </a:r>
          </a:p>
        </p:txBody>
      </p:sp>
      <p:sp>
        <p:nvSpPr>
          <p:cNvPr id="41987" name="Espace réservé du numéro de diapositive 3">
            <a:extLst>
              <a:ext uri="{FF2B5EF4-FFF2-40B4-BE49-F238E27FC236}">
                <a16:creationId xmlns:a16="http://schemas.microsoft.com/office/drawing/2014/main" id="{253699EA-1C12-0549-A0ED-7BDB00AFA1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EF9BEF8-622D-6C4E-9FC8-E834CE73A0A2}" type="slidenum">
              <a:rPr lang="fr-FR" altLang="fr-FR" smtClean="0">
                <a:latin typeface="Calibri" panose="020F0502020204030204" pitchFamily="34" charset="0"/>
              </a:rPr>
              <a:pPr/>
              <a:t>27</a:t>
            </a:fld>
            <a:endParaRPr lang="fr-FR" altLang="fr-FR" dirty="0">
              <a:latin typeface="Calibri" panose="020F0502020204030204" pitchFamily="34" charset="0"/>
            </a:endParaRPr>
          </a:p>
        </p:txBody>
      </p:sp>
    </p:spTree>
    <p:extLst>
      <p:ext uri="{BB962C8B-B14F-4D97-AF65-F5344CB8AC3E}">
        <p14:creationId xmlns:p14="http://schemas.microsoft.com/office/powerpoint/2010/main" val="2008872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fr-FR"/>
              <a:t>Modifiez le style du titre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45DA5DA-6295-4CEC-B1BB-B5F9021A6CBD}" type="datetime1">
              <a:rPr lang="en-US" smtClean="0"/>
              <a:t>8/12/2026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1380981" y="5609098"/>
            <a:ext cx="811019" cy="503578"/>
          </a:xfrm>
        </p:spPr>
        <p:txBody>
          <a:bodyPr/>
          <a:lstStyle/>
          <a:p>
            <a:fld id="{6D22F896-40B5-4ADD-8801-0D06FADFA095}" type="slidenum">
              <a:rPr lang="en-US"/>
              <a:t>‹N°›</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0FD460B-658B-4494-9534-DE4866EB7C0D}" type="datetime1">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‹N°›</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53BABF7-9269-41C1-A5E7-2FA5F6A4754A}" type="datetime1">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‹N°›</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334F41E-077C-4746-BD51-E374FF50FF6D}" type="datetime1">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‹N°›</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fr-FR"/>
              <a:t>Modifiez le style du titre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C42D411-726E-40FD-BD60-F85337F7354A}" type="datetime1">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‹N°›</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F8863A3D-3D4D-412D-9F0F-154877E5A4CC}" type="datetime1">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‹N°›</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447191" y="2824269"/>
            <a:ext cx="4645152" cy="26444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412362" y="2821491"/>
            <a:ext cx="4645152" cy="263737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2699ECC-D1BE-4135-969F-6C92CD957618}" type="datetime1">
              <a:rPr lang="en-US" smtClean="0"/>
              <a:t>8/12/2026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a:t>‹N°›</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D366ACC-C769-40CE-A212-D31D005C02D8}" type="datetime1">
              <a:rPr lang="en-US" smtClean="0"/>
              <a:t>8/12/2026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a:t>‹N°›</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A0AD71-2AE5-4801-915C-AA1057FA26E8}" type="datetime1">
              <a:rPr lang="en-US" smtClean="0"/>
              <a:t>8/12/2026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DE1D3D0-E686-425F-AF65-A2E0E97DE5F4}" type="datetime1">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‹N°›</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6CDEDFF4-6BF3-46FB-8956-708FDD867705}" type="datetime1">
              <a:rPr lang="en-US" smtClean="0"/>
              <a:t>8/12/2026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‹N°›</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C07E5A5-18C7-4A44-8A04-45D0646B56E2}" type="datetime1">
              <a:rPr lang="en-US" smtClean="0"/>
              <a:t>8/12/2026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1380981" y="5624835"/>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a:pPr/>
              <a:t>‹N°›</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2BEDB3-2493-914C-9EC6-3430D052D16B}"/>
              </a:ext>
            </a:extLst>
          </p:cNvPr>
          <p:cNvSpPr>
            <a:spLocks noGrp="1"/>
          </p:cNvSpPr>
          <p:nvPr>
            <p:ph type="ctrTitle"/>
          </p:nvPr>
        </p:nvSpPr>
        <p:spPr/>
        <p:txBody>
          <a:bodyPr>
            <a:normAutofit/>
          </a:bodyPr>
          <a:lstStyle/>
          <a:p>
            <a:pPr algn="ctr"/>
            <a:r>
              <a:rPr lang="fr-FR" dirty="0">
                <a:latin typeface="Times New Roman" panose="02020603050405020304" pitchFamily="18" charset="0"/>
                <a:cs typeface="Times New Roman" panose="02020603050405020304" pitchFamily="18" charset="0"/>
              </a:rPr>
              <a:t>Audit Comptable et Financier</a:t>
            </a:r>
          </a:p>
        </p:txBody>
      </p:sp>
      <p:sp>
        <p:nvSpPr>
          <p:cNvPr id="3" name="Sous-titre 2">
            <a:extLst>
              <a:ext uri="{FF2B5EF4-FFF2-40B4-BE49-F238E27FC236}">
                <a16:creationId xmlns:a16="http://schemas.microsoft.com/office/drawing/2014/main" id="{B136B2BE-627C-FE48-8D1A-F86A4539C93B}"/>
              </a:ext>
            </a:extLst>
          </p:cNvPr>
          <p:cNvSpPr>
            <a:spLocks noGrp="1"/>
          </p:cNvSpPr>
          <p:nvPr>
            <p:ph type="subTitle" idx="1"/>
          </p:nvPr>
        </p:nvSpPr>
        <p:spPr/>
        <p:txBody>
          <a:bodyPr/>
          <a:lstStyle/>
          <a:p>
            <a:r>
              <a:rPr lang="fr-FR" b="1" i="1" u="sng" dirty="0">
                <a:latin typeface="Times New Roman" panose="02020603050405020304" pitchFamily="18" charset="0"/>
                <a:cs typeface="Times New Roman" panose="02020603050405020304" pitchFamily="18" charset="0"/>
              </a:rPr>
              <a:t>Préparé par</a:t>
            </a:r>
            <a:r>
              <a:rPr lang="fr-FR" dirty="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pr. sarra mrani zentar </a:t>
            </a:r>
          </a:p>
        </p:txBody>
      </p:sp>
      <p:sp>
        <p:nvSpPr>
          <p:cNvPr id="5" name="Espace réservé du numéro de diapositive 4">
            <a:extLst>
              <a:ext uri="{FF2B5EF4-FFF2-40B4-BE49-F238E27FC236}">
                <a16:creationId xmlns:a16="http://schemas.microsoft.com/office/drawing/2014/main" id="{1FB1989E-C5BD-AAAA-CE0B-AE52547FE24E}"/>
              </a:ext>
            </a:extLst>
          </p:cNvPr>
          <p:cNvSpPr>
            <a:spLocks noGrp="1"/>
          </p:cNvSpPr>
          <p:nvPr>
            <p:ph type="sldNum" sz="quarter" idx="12"/>
          </p:nvPr>
        </p:nvSpPr>
        <p:spPr/>
        <p:txBody>
          <a:bodyPr/>
          <a:lstStyle/>
          <a:p>
            <a:fld id="{6D22F896-40B5-4ADD-8801-0D06FADFA095}" type="slidenum">
              <a:rPr lang="en-US" smtClean="0"/>
              <a:t>1</a:t>
            </a:fld>
            <a:endParaRPr lang="en-US" dirty="0"/>
          </a:p>
        </p:txBody>
      </p:sp>
    </p:spTree>
    <p:extLst>
      <p:ext uri="{BB962C8B-B14F-4D97-AF65-F5344CB8AC3E}">
        <p14:creationId xmlns:p14="http://schemas.microsoft.com/office/powerpoint/2010/main" val="1017958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5261464-3EEA-2F48-B1BA-2BBBAE0E61A5}"/>
              </a:ext>
            </a:extLst>
          </p:cNvPr>
          <p:cNvSpPr>
            <a:spLocks noGrp="1"/>
          </p:cNvSpPr>
          <p:nvPr>
            <p:ph idx="1"/>
          </p:nvPr>
        </p:nvSpPr>
        <p:spPr/>
        <p:txBody>
          <a:bodyPr/>
          <a:lstStyle/>
          <a:p>
            <a:pPr algn="just"/>
            <a:r>
              <a:rPr lang="fr-FR" altLang="fr-FR" dirty="0">
                <a:latin typeface="Times New Roman" panose="02020603050405020304" pitchFamily="18" charset="0"/>
                <a:ea typeface="ＭＳ Ｐゴシック" panose="020B0600070205080204" pitchFamily="34" charset="-128"/>
              </a:rPr>
              <a:t>L’audit est un métier et une fonction, désormais à part entière, dans un grand nombre d’entreprises et d’organisations de par le monde. </a:t>
            </a:r>
          </a:p>
          <a:p>
            <a:pPr marL="0" indent="0" algn="just">
              <a:buNone/>
            </a:pPr>
            <a:endParaRPr lang="fr-FR" altLang="fr-FR" dirty="0">
              <a:latin typeface="Times New Roman" panose="02020603050405020304" pitchFamily="18" charset="0"/>
              <a:ea typeface="ＭＳ Ｐゴシック" panose="020B0600070205080204" pitchFamily="34" charset="-128"/>
            </a:endParaRPr>
          </a:p>
          <a:p>
            <a:pPr lvl="4" algn="just">
              <a:buFont typeface="Wingdings" pitchFamily="2" charset="2"/>
              <a:buChar char="u"/>
            </a:pPr>
            <a:r>
              <a:rPr lang="fr-FR" altLang="fr-FR" sz="1600" dirty="0">
                <a:latin typeface="Times New Roman" panose="02020603050405020304" pitchFamily="18" charset="0"/>
                <a:ea typeface="ＭＳ Ｐゴシック" panose="020B0600070205080204" pitchFamily="34" charset="-128"/>
              </a:rPr>
              <a:t>C’est une profession organisée; </a:t>
            </a:r>
          </a:p>
          <a:p>
            <a:pPr lvl="4" algn="just">
              <a:buFont typeface="Wingdings" pitchFamily="2" charset="2"/>
              <a:buChar char="u"/>
            </a:pPr>
            <a:r>
              <a:rPr lang="fr-FR" altLang="fr-FR" sz="1600" dirty="0">
                <a:latin typeface="Times New Roman" panose="02020603050405020304" pitchFamily="18" charset="0"/>
                <a:ea typeface="ＭＳ Ｐゴシック" panose="020B0600070205080204" pitchFamily="34" charset="-128"/>
              </a:rPr>
              <a:t>C’est un outil structuré, au service d’une direction générale ou d’un comité d’audit représentant les intérêts des actionnaires; </a:t>
            </a:r>
          </a:p>
          <a:p>
            <a:pPr lvl="4" algn="just">
              <a:buFont typeface="Wingdings" pitchFamily="2" charset="2"/>
              <a:buChar char="u"/>
            </a:pPr>
            <a:r>
              <a:rPr lang="fr-FR" altLang="fr-FR" sz="1600" dirty="0">
                <a:latin typeface="Times New Roman" panose="02020603050405020304" pitchFamily="18" charset="0"/>
                <a:ea typeface="ＭＳ Ｐゴシック" panose="020B0600070205080204" pitchFamily="34" charset="-128"/>
              </a:rPr>
              <a:t>C’est une fonction de contrôle, au départ, qui s’oriente de plus en plus vers un rôle de généraliste et évolue désormais vers celui de consulting. </a:t>
            </a:r>
          </a:p>
        </p:txBody>
      </p:sp>
      <p:sp>
        <p:nvSpPr>
          <p:cNvPr id="6" name="ZoneTexte 5">
            <a:extLst>
              <a:ext uri="{FF2B5EF4-FFF2-40B4-BE49-F238E27FC236}">
                <a16:creationId xmlns:a16="http://schemas.microsoft.com/office/drawing/2014/main" id="{A4ED6B5C-7A9F-F14C-B4B4-D957E130AFBC}"/>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4" name="Espace réservé du numéro de diapositive 3">
            <a:extLst>
              <a:ext uri="{FF2B5EF4-FFF2-40B4-BE49-F238E27FC236}">
                <a16:creationId xmlns:a16="http://schemas.microsoft.com/office/drawing/2014/main" id="{6377C098-2144-D40E-5A39-ECEFEC145E82}"/>
              </a:ext>
            </a:extLst>
          </p:cNvPr>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22183270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
                                        <p:tgtEl>
                                          <p:spTgt spid="3">
                                            <p:txEl>
                                              <p:pRg st="3" end="3"/>
                                            </p:txEl>
                                          </p:spTgt>
                                        </p:tgtEl>
                                      </p:cBhvr>
                                    </p:animEffect>
                                    <p:anim calcmode="lin" valueType="num">
                                      <p:cBhvr>
                                        <p:cTn id="26"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
                                        <p:tgtEl>
                                          <p:spTgt spid="3">
                                            <p:txEl>
                                              <p:pRg st="4" end="4"/>
                                            </p:txEl>
                                          </p:spTgt>
                                        </p:tgtEl>
                                      </p:cBhvr>
                                    </p:animEffect>
                                    <p:anim calcmode="lin" valueType="num">
                                      <p:cBhvr>
                                        <p:cTn id="35"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DA74EE1-BE12-4F40-81AC-85459F18CB8C}"/>
              </a:ext>
            </a:extLst>
          </p:cNvPr>
          <p:cNvSpPr>
            <a:spLocks noGrp="1"/>
          </p:cNvSpPr>
          <p:nvPr>
            <p:ph idx="1"/>
          </p:nvPr>
        </p:nvSpPr>
        <p:spPr/>
        <p:txBody>
          <a:bodyPr/>
          <a:lstStyle/>
          <a:p>
            <a:r>
              <a:rPr lang="fr-FR" b="1" i="1" u="sng" dirty="0">
                <a:latin typeface="Times New Roman" panose="02020603050405020304" pitchFamily="18" charset="0"/>
                <a:cs typeface="Times New Roman" panose="02020603050405020304" pitchFamily="18" charset="0"/>
              </a:rPr>
              <a:t>En France</a:t>
            </a:r>
          </a:p>
          <a:p>
            <a:pPr lvl="1"/>
            <a:r>
              <a:rPr lang="fr-FR" dirty="0">
                <a:latin typeface="Times New Roman" panose="02020603050405020304" pitchFamily="18" charset="0"/>
                <a:cs typeface="Times New Roman" panose="02020603050405020304" pitchFamily="18" charset="0"/>
              </a:rPr>
              <a:t>Les normes d’exercice professionnel de la compagnie nationale des commissaires aux comptes (CNCC); les normes de l’Ordre des Experts Comptables (OEC). </a:t>
            </a:r>
          </a:p>
          <a:p>
            <a:pPr lvl="1" algn="just"/>
            <a:r>
              <a:rPr lang="fr-FR" dirty="0">
                <a:latin typeface="Times New Roman" panose="02020603050405020304" pitchFamily="18" charset="0"/>
                <a:cs typeface="Times New Roman" panose="02020603050405020304" pitchFamily="18" charset="0"/>
              </a:rPr>
              <a:t>Le conseil National de la comptabilité (CNC) publie des avis et recommandations sur les normes comptables (adoptés en assemblée plénière ou par le comité d’urgence). </a:t>
            </a:r>
          </a:p>
          <a:p>
            <a:pPr lvl="1" algn="just"/>
            <a:r>
              <a:rPr lang="fr-FR" dirty="0">
                <a:latin typeface="Times New Roman" panose="02020603050405020304" pitchFamily="18" charset="0"/>
                <a:cs typeface="Times New Roman" panose="02020603050405020304" pitchFamily="18" charset="0"/>
              </a:rPr>
              <a:t>Le comité de réglementation comptable (CRC) établit les règlements comptables</a:t>
            </a:r>
          </a:p>
          <a:p>
            <a:pPr lvl="1" algn="just"/>
            <a:r>
              <a:rPr lang="fr-FR" dirty="0">
                <a:latin typeface="Times New Roman" panose="02020603050405020304" pitchFamily="18" charset="0"/>
                <a:cs typeface="Times New Roman" panose="02020603050405020304" pitchFamily="18" charset="0"/>
              </a:rPr>
              <a:t>L’autorité des marchés financiers (AMF) précise la doctrine.  </a:t>
            </a:r>
          </a:p>
          <a:p>
            <a:endParaRPr lang="fr-FR" dirty="0"/>
          </a:p>
        </p:txBody>
      </p:sp>
      <p:sp>
        <p:nvSpPr>
          <p:cNvPr id="4" name="Rectangle 3">
            <a:extLst>
              <a:ext uri="{FF2B5EF4-FFF2-40B4-BE49-F238E27FC236}">
                <a16:creationId xmlns:a16="http://schemas.microsoft.com/office/drawing/2014/main" id="{A0587A22-FAFB-DF47-AEAD-7F487134B026}"/>
              </a:ext>
            </a:extLst>
          </p:cNvPr>
          <p:cNvSpPr/>
          <p:nvPr/>
        </p:nvSpPr>
        <p:spPr>
          <a:xfrm>
            <a:off x="1351723" y="895386"/>
            <a:ext cx="9872868" cy="584775"/>
          </a:xfrm>
          <a:prstGeom prst="rect">
            <a:avLst/>
          </a:prstGeom>
        </p:spPr>
        <p:txBody>
          <a:bodyPr wrap="square">
            <a:spAutoFit/>
          </a:bodyPr>
          <a:lstStyle/>
          <a:p>
            <a:pPr algn="ctr"/>
            <a:r>
              <a:rPr lang="fr-FR" sz="3200" b="1" i="1">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9BA8C96E-0E31-6C2C-2FAB-D1ADBE83C497}"/>
              </a:ext>
            </a:extLst>
          </p:cNvPr>
          <p:cNvSpPr>
            <a:spLocks noGrp="1"/>
          </p:cNvSpPr>
          <p:nvPr>
            <p:ph type="sldNum" sz="quarter" idx="12"/>
          </p:nvPr>
        </p:nvSpPr>
        <p:spPr/>
        <p:txBody>
          <a:bodyPr/>
          <a:lstStyle/>
          <a:p>
            <a:fld id="{6D22F896-40B5-4ADD-8801-0D06FADFA095}" type="slidenum">
              <a:rPr lang="en-US" smtClean="0"/>
              <a:t>100</a:t>
            </a:fld>
            <a:endParaRPr lang="en-US" dirty="0"/>
          </a:p>
        </p:txBody>
      </p:sp>
    </p:spTree>
    <p:extLst>
      <p:ext uri="{BB962C8B-B14F-4D97-AF65-F5344CB8AC3E}">
        <p14:creationId xmlns:p14="http://schemas.microsoft.com/office/powerpoint/2010/main" val="75057752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E94E05-6A45-D84F-9D81-47E28A5ECFFD}"/>
              </a:ext>
            </a:extLst>
          </p:cNvPr>
          <p:cNvSpPr/>
          <p:nvPr/>
        </p:nvSpPr>
        <p:spPr>
          <a:xfrm>
            <a:off x="1159565" y="295311"/>
            <a:ext cx="9872868" cy="584775"/>
          </a:xfrm>
          <a:prstGeom prst="rect">
            <a:avLst/>
          </a:prstGeom>
        </p:spPr>
        <p:txBody>
          <a:bodyPr wrap="square">
            <a:spAutoFit/>
          </a:bodyPr>
          <a:lstStyle/>
          <a:p>
            <a:pPr algn="ctr"/>
            <a:r>
              <a:rPr lang="fr-FR" sz="3200" b="1" i="1">
                <a:latin typeface="Times New Roman" panose="02020603050405020304" pitchFamily="18" charset="0"/>
                <a:cs typeface="Times New Roman" panose="02020603050405020304" pitchFamily="18" charset="0"/>
              </a:rPr>
              <a:t>Chapitre II</a:t>
            </a:r>
          </a:p>
        </p:txBody>
      </p:sp>
      <p:graphicFrame>
        <p:nvGraphicFramePr>
          <p:cNvPr id="5" name="Tableau 4">
            <a:extLst>
              <a:ext uri="{FF2B5EF4-FFF2-40B4-BE49-F238E27FC236}">
                <a16:creationId xmlns:a16="http://schemas.microsoft.com/office/drawing/2014/main" id="{102D2B1B-F1AA-894E-9D21-3919F3A0F69F}"/>
              </a:ext>
            </a:extLst>
          </p:cNvPr>
          <p:cNvGraphicFramePr>
            <a:graphicFrameLocks noGrp="1"/>
          </p:cNvGraphicFramePr>
          <p:nvPr>
            <p:extLst>
              <p:ext uri="{D42A27DB-BD31-4B8C-83A1-F6EECF244321}">
                <p14:modId xmlns:p14="http://schemas.microsoft.com/office/powerpoint/2010/main" val="3323194583"/>
              </p:ext>
            </p:extLst>
          </p:nvPr>
        </p:nvGraphicFramePr>
        <p:xfrm>
          <a:off x="228600" y="880086"/>
          <a:ext cx="11572875" cy="6050304"/>
        </p:xfrm>
        <a:graphic>
          <a:graphicData uri="http://schemas.openxmlformats.org/drawingml/2006/table">
            <a:tbl>
              <a:tblPr firstRow="1" bandRow="1">
                <a:tableStyleId>{21E4AEA4-8DFA-4A89-87EB-49C32662AFE0}</a:tableStyleId>
              </a:tblPr>
              <a:tblGrid>
                <a:gridCol w="3857625">
                  <a:extLst>
                    <a:ext uri="{9D8B030D-6E8A-4147-A177-3AD203B41FA5}">
                      <a16:colId xmlns:a16="http://schemas.microsoft.com/office/drawing/2014/main" val="4152623793"/>
                    </a:ext>
                  </a:extLst>
                </a:gridCol>
                <a:gridCol w="3857625">
                  <a:extLst>
                    <a:ext uri="{9D8B030D-6E8A-4147-A177-3AD203B41FA5}">
                      <a16:colId xmlns:a16="http://schemas.microsoft.com/office/drawing/2014/main" val="2793752799"/>
                    </a:ext>
                  </a:extLst>
                </a:gridCol>
                <a:gridCol w="3857625">
                  <a:extLst>
                    <a:ext uri="{9D8B030D-6E8A-4147-A177-3AD203B41FA5}">
                      <a16:colId xmlns:a16="http://schemas.microsoft.com/office/drawing/2014/main" val="3864629875"/>
                    </a:ext>
                  </a:extLst>
                </a:gridCol>
              </a:tblGrid>
              <a:tr h="359790">
                <a:tc>
                  <a:txBody>
                    <a:bodyPr/>
                    <a:lstStyle/>
                    <a:p>
                      <a:pPr algn="ctr"/>
                      <a:r>
                        <a:rPr lang="fr-FR">
                          <a:latin typeface="Times New Roman" panose="02020603050405020304" pitchFamily="18" charset="0"/>
                          <a:cs typeface="Times New Roman" panose="02020603050405020304" pitchFamily="18" charset="0"/>
                        </a:rPr>
                        <a:t>Comptes </a:t>
                      </a:r>
                    </a:p>
                  </a:txBody>
                  <a:tcPr/>
                </a:tc>
                <a:tc>
                  <a:txBody>
                    <a:bodyPr/>
                    <a:lstStyle/>
                    <a:p>
                      <a:pPr algn="ctr"/>
                      <a:r>
                        <a:rPr lang="fr-FR">
                          <a:latin typeface="Times New Roman" panose="02020603050405020304" pitchFamily="18" charset="0"/>
                          <a:cs typeface="Times New Roman" panose="02020603050405020304" pitchFamily="18" charset="0"/>
                        </a:rPr>
                        <a:t>Normes IAS/IFRS </a:t>
                      </a:r>
                    </a:p>
                  </a:txBody>
                  <a:tcPr/>
                </a:tc>
                <a:tc>
                  <a:txBody>
                    <a:bodyPr/>
                    <a:lstStyle/>
                    <a:p>
                      <a:pPr algn="ctr"/>
                      <a:r>
                        <a:rPr lang="fr-FR">
                          <a:latin typeface="Times New Roman" panose="02020603050405020304" pitchFamily="18" charset="0"/>
                          <a:cs typeface="Times New Roman" panose="02020603050405020304" pitchFamily="18" charset="0"/>
                        </a:rPr>
                        <a:t>Normes Comptables marocaines </a:t>
                      </a:r>
                    </a:p>
                  </a:txBody>
                  <a:tcPr/>
                </a:tc>
                <a:extLst>
                  <a:ext uri="{0D108BD9-81ED-4DB2-BD59-A6C34878D82A}">
                    <a16:rowId xmlns:a16="http://schemas.microsoft.com/office/drawing/2014/main" val="1086498888"/>
                  </a:ext>
                </a:extLst>
              </a:tr>
              <a:tr h="947898">
                <a:tc>
                  <a:txBody>
                    <a:bodyPr/>
                    <a:lstStyle/>
                    <a:p>
                      <a:pPr algn="ctr"/>
                      <a:r>
                        <a:rPr lang="fr-FR" sz="1400" b="1">
                          <a:latin typeface="Times New Roman" panose="02020603050405020304" pitchFamily="18" charset="0"/>
                          <a:cs typeface="Times New Roman" panose="02020603050405020304" pitchFamily="18" charset="0"/>
                        </a:rPr>
                        <a:t>Amortissement de certaines immobilisations incorporelles </a:t>
                      </a:r>
                    </a:p>
                  </a:txBody>
                  <a:tcPr/>
                </a:tc>
                <a:tc>
                  <a:txBody>
                    <a:bodyPr/>
                    <a:lstStyle/>
                    <a:p>
                      <a:pPr algn="ctr"/>
                      <a:r>
                        <a:rPr lang="fr-FR" sz="1400">
                          <a:latin typeface="Times New Roman" panose="02020603050405020304" pitchFamily="18" charset="0"/>
                          <a:cs typeface="Times New Roman" panose="02020603050405020304" pitchFamily="18" charset="0"/>
                        </a:rPr>
                        <a:t>Réévaluation possible </a:t>
                      </a:r>
                    </a:p>
                    <a:p>
                      <a:pPr algn="ctr"/>
                      <a:r>
                        <a:rPr lang="fr-FR" sz="1400">
                          <a:latin typeface="Times New Roman" panose="02020603050405020304" pitchFamily="18" charset="0"/>
                          <a:cs typeface="Times New Roman" panose="02020603050405020304" pitchFamily="18" charset="0"/>
                        </a:rPr>
                        <a:t>Mode d’amortissement linéaire </a:t>
                      </a:r>
                    </a:p>
                  </a:txBody>
                  <a:tcPr/>
                </a:tc>
                <a:tc>
                  <a:txBody>
                    <a:bodyPr/>
                    <a:lstStyle/>
                    <a:p>
                      <a:pPr marL="285750" indent="-285750" algn="just">
                        <a:buFont typeface="Arial" panose="020B0604020202020204" pitchFamily="34" charset="0"/>
                        <a:buChar char="•"/>
                      </a:pPr>
                      <a:r>
                        <a:rPr lang="fr-FR" sz="1400">
                          <a:latin typeface="Times New Roman" panose="02020603050405020304" pitchFamily="18" charset="0"/>
                          <a:cs typeface="Times New Roman" panose="02020603050405020304" pitchFamily="18" charset="0"/>
                        </a:rPr>
                        <a:t>Amortissement obligatoire des immobilisations incorporelles </a:t>
                      </a:r>
                    </a:p>
                    <a:p>
                      <a:pPr marL="285750" indent="-285750" algn="just">
                        <a:buFont typeface="Arial" panose="020B0604020202020204" pitchFamily="34" charset="0"/>
                        <a:buChar char="•"/>
                      </a:pPr>
                      <a:r>
                        <a:rPr lang="fr-FR" sz="1400">
                          <a:latin typeface="Times New Roman" panose="02020603050405020304" pitchFamily="18" charset="0"/>
                          <a:cs typeface="Times New Roman" panose="02020603050405020304" pitchFamily="18" charset="0"/>
                        </a:rPr>
                        <a:t>Réévaluation interdite </a:t>
                      </a:r>
                    </a:p>
                    <a:p>
                      <a:pPr marL="285750" indent="-285750" algn="just">
                        <a:buFont typeface="Arial" panose="020B0604020202020204" pitchFamily="34" charset="0"/>
                        <a:buChar char="•"/>
                      </a:pPr>
                      <a:r>
                        <a:rPr lang="fr-FR" sz="1400">
                          <a:latin typeface="Times New Roman" panose="02020603050405020304" pitchFamily="18" charset="0"/>
                          <a:cs typeface="Times New Roman" panose="02020603050405020304" pitchFamily="18" charset="0"/>
                        </a:rPr>
                        <a:t>Mode d’amortissement linéaire </a:t>
                      </a:r>
                    </a:p>
                  </a:txBody>
                  <a:tcPr/>
                </a:tc>
                <a:extLst>
                  <a:ext uri="{0D108BD9-81ED-4DB2-BD59-A6C34878D82A}">
                    <a16:rowId xmlns:a16="http://schemas.microsoft.com/office/drawing/2014/main" val="3304605710"/>
                  </a:ext>
                </a:extLst>
              </a:tr>
              <a:tr h="2206806">
                <a:tc>
                  <a:txBody>
                    <a:bodyPr/>
                    <a:lstStyle/>
                    <a:p>
                      <a:pPr algn="ctr"/>
                      <a:r>
                        <a:rPr lang="fr-FR" sz="1400" b="1">
                          <a:latin typeface="Times New Roman" panose="02020603050405020304" pitchFamily="18" charset="0"/>
                          <a:cs typeface="Times New Roman" panose="02020603050405020304" pitchFamily="18" charset="0"/>
                        </a:rPr>
                        <a:t>Le Goodwill ou écart d’acquisition </a:t>
                      </a:r>
                    </a:p>
                  </a:txBody>
                  <a:tcPr/>
                </a:tc>
                <a:tc>
                  <a:txBody>
                    <a:bodyPr/>
                    <a:lstStyle/>
                    <a:p>
                      <a:pPr algn="ctr"/>
                      <a:r>
                        <a:rPr lang="fr-FR" sz="1400" dirty="0">
                          <a:latin typeface="Times New Roman" panose="02020603050405020304" pitchFamily="18" charset="0"/>
                          <a:cs typeface="Times New Roman" panose="02020603050405020304" pitchFamily="18" charset="0"/>
                        </a:rPr>
                        <a:t>Comptabilité en tant qu’actif </a:t>
                      </a:r>
                    </a:p>
                    <a:p>
                      <a:pPr algn="ctr"/>
                      <a:r>
                        <a:rPr lang="fr-FR" sz="1400" dirty="0">
                          <a:latin typeface="Times New Roman" panose="02020603050405020304" pitchFamily="18" charset="0"/>
                          <a:cs typeface="Times New Roman" panose="02020603050405020304" pitchFamily="18" charset="0"/>
                        </a:rPr>
                        <a:t>Amortissement non autorisé suite à la révision d’IAS38. </a:t>
                      </a:r>
                    </a:p>
                  </a:txBody>
                  <a:tcPr/>
                </a:tc>
                <a:tc>
                  <a:txBody>
                    <a:bodyPr/>
                    <a:lstStyle/>
                    <a:p>
                      <a:pPr marL="285750" indent="-285750" algn="just">
                        <a:buFont typeface="Arial" panose="020B0604020202020204" pitchFamily="34" charset="0"/>
                        <a:buChar char="•"/>
                      </a:pPr>
                      <a:r>
                        <a:rPr lang="fr-FR" sz="1400" dirty="0">
                          <a:latin typeface="Times New Roman" panose="02020603050405020304" pitchFamily="18" charset="0"/>
                          <a:cs typeface="Times New Roman" panose="02020603050405020304" pitchFamily="18" charset="0"/>
                        </a:rPr>
                        <a:t>Comptabilité en tant qu’actif </a:t>
                      </a:r>
                    </a:p>
                    <a:p>
                      <a:pPr marL="285750" indent="-285750" algn="just">
                        <a:buFont typeface="Arial" panose="020B0604020202020204" pitchFamily="34" charset="0"/>
                        <a:buChar char="•"/>
                      </a:pPr>
                      <a:r>
                        <a:rPr lang="fr-FR" sz="1400" dirty="0">
                          <a:latin typeface="Times New Roman" panose="02020603050405020304" pitchFamily="18" charset="0"/>
                          <a:cs typeface="Times New Roman" panose="02020603050405020304" pitchFamily="18" charset="0"/>
                        </a:rPr>
                        <a:t>Mode d’amortissement linéaire</a:t>
                      </a:r>
                    </a:p>
                    <a:p>
                      <a:pPr marL="285750" indent="-285750" algn="just">
                        <a:buFont typeface="Arial" panose="020B0604020202020204" pitchFamily="34" charset="0"/>
                        <a:buChar char="•"/>
                      </a:pPr>
                      <a:r>
                        <a:rPr lang="fr-FR" sz="1400" dirty="0">
                          <a:latin typeface="Times New Roman" panose="02020603050405020304" pitchFamily="18" charset="0"/>
                          <a:cs typeface="Times New Roman" panose="02020603050405020304" pitchFamily="18" charset="0"/>
                        </a:rPr>
                        <a:t>Durée maximum d’utilité de l’immobilisation concernée= 20 ans</a:t>
                      </a:r>
                    </a:p>
                    <a:p>
                      <a:pPr marL="285750" indent="-285750" algn="just">
                        <a:buFont typeface="Arial" panose="020B0604020202020204" pitchFamily="34" charset="0"/>
                        <a:buChar char="•"/>
                      </a:pPr>
                      <a:r>
                        <a:rPr lang="fr-FR" sz="1400" dirty="0">
                          <a:latin typeface="Times New Roman" panose="02020603050405020304" pitchFamily="18" charset="0"/>
                          <a:cs typeface="Times New Roman" panose="02020603050405020304" pitchFamily="18" charset="0"/>
                        </a:rPr>
                        <a:t>Le PCG (Plan comptable Général) prévoit que l’écart d’acquisition soit amorti, sans exception, selon un plan d’amortissement dont la durée doit refléter les hypothèses retenues et les objectifs fixés lors de l’acquisition.  </a:t>
                      </a:r>
                    </a:p>
                  </a:txBody>
                  <a:tcPr/>
                </a:tc>
                <a:extLst>
                  <a:ext uri="{0D108BD9-81ED-4DB2-BD59-A6C34878D82A}">
                    <a16:rowId xmlns:a16="http://schemas.microsoft.com/office/drawing/2014/main" val="2378294959"/>
                  </a:ext>
                </a:extLst>
              </a:tr>
              <a:tr h="729153">
                <a:tc>
                  <a:txBody>
                    <a:bodyPr/>
                    <a:lstStyle/>
                    <a:p>
                      <a:pPr algn="ctr"/>
                      <a:r>
                        <a:rPr lang="fr-FR" sz="1400" b="1">
                          <a:latin typeface="Times New Roman" panose="02020603050405020304" pitchFamily="18" charset="0"/>
                          <a:cs typeface="Times New Roman" panose="02020603050405020304" pitchFamily="18" charset="0"/>
                        </a:rPr>
                        <a:t>Frais d’établissement et frais à étaler </a:t>
                      </a:r>
                    </a:p>
                  </a:txBody>
                  <a:tcPr/>
                </a:tc>
                <a:tc>
                  <a:txBody>
                    <a:bodyPr/>
                    <a:lstStyle/>
                    <a:p>
                      <a:pPr algn="ctr"/>
                      <a:r>
                        <a:rPr lang="fr-FR" sz="1400">
                          <a:latin typeface="Times New Roman" panose="02020603050405020304" pitchFamily="18" charset="0"/>
                          <a:cs typeface="Times New Roman" panose="02020603050405020304" pitchFamily="18" charset="0"/>
                        </a:rPr>
                        <a:t>IAS38 </a:t>
                      </a:r>
                      <a:r>
                        <a:rPr lang="fr-FR" sz="1400" err="1">
                          <a:latin typeface="Times New Roman" panose="02020603050405020304" pitchFamily="18" charset="0"/>
                          <a:cs typeface="Times New Roman" panose="02020603050405020304" pitchFamily="18" charset="0"/>
                        </a:rPr>
                        <a:t>intérdit</a:t>
                      </a:r>
                      <a:r>
                        <a:rPr lang="fr-FR" sz="1400">
                          <a:latin typeface="Times New Roman" panose="02020603050405020304" pitchFamily="18" charset="0"/>
                          <a:cs typeface="Times New Roman" panose="02020603050405020304" pitchFamily="18" charset="0"/>
                        </a:rPr>
                        <a:t> la comptabilisation parmi l’actif des frais à étaler ou des frais d’établissement  </a:t>
                      </a:r>
                    </a:p>
                  </a:txBody>
                  <a:tcPr/>
                </a:tc>
                <a:tc>
                  <a:txBody>
                    <a:bodyPr/>
                    <a:lstStyle/>
                    <a:p>
                      <a:pPr algn="just"/>
                      <a:r>
                        <a:rPr lang="fr-FR" sz="1400">
                          <a:latin typeface="Times New Roman" panose="02020603050405020304" pitchFamily="18" charset="0"/>
                          <a:cs typeface="Times New Roman" panose="02020603050405020304" pitchFamily="18" charset="0"/>
                        </a:rPr>
                        <a:t>Les frais étaler et d’établissement sont comptabilisés à l’actif et amortis sur une durée maximum de 5ans. </a:t>
                      </a:r>
                    </a:p>
                  </a:txBody>
                  <a:tcPr/>
                </a:tc>
                <a:extLst>
                  <a:ext uri="{0D108BD9-81ED-4DB2-BD59-A6C34878D82A}">
                    <a16:rowId xmlns:a16="http://schemas.microsoft.com/office/drawing/2014/main" val="2006921449"/>
                  </a:ext>
                </a:extLst>
              </a:tr>
              <a:tr h="947898">
                <a:tc>
                  <a:txBody>
                    <a:bodyPr/>
                    <a:lstStyle/>
                    <a:p>
                      <a:pPr algn="ctr"/>
                      <a:r>
                        <a:rPr lang="fr-FR" sz="1400" b="1">
                          <a:latin typeface="Times New Roman" panose="02020603050405020304" pitchFamily="18" charset="0"/>
                          <a:cs typeface="Times New Roman" panose="02020603050405020304" pitchFamily="18" charset="0"/>
                        </a:rPr>
                        <a:t>Frais de recherche et développement </a:t>
                      </a:r>
                    </a:p>
                  </a:txBody>
                  <a:tcPr/>
                </a:tc>
                <a:tc>
                  <a:txBody>
                    <a:bodyPr/>
                    <a:lstStyle/>
                    <a:p>
                      <a:pPr algn="just"/>
                      <a:r>
                        <a:rPr lang="fr-FR" sz="1400">
                          <a:latin typeface="Times New Roman" panose="02020603050405020304" pitchFamily="18" charset="0"/>
                          <a:cs typeface="Times New Roman" panose="02020603050405020304" pitchFamily="18" charset="0"/>
                        </a:rPr>
                        <a:t>Frais de la recherche fondamentale doivent être comptabilisés en charge.  </a:t>
                      </a:r>
                    </a:p>
                    <a:p>
                      <a:pPr algn="just"/>
                      <a:r>
                        <a:rPr lang="fr-FR" sz="1400">
                          <a:latin typeface="Times New Roman" panose="02020603050405020304" pitchFamily="18" charset="0"/>
                          <a:cs typeface="Times New Roman" panose="02020603050405020304" pitchFamily="18" charset="0"/>
                        </a:rPr>
                        <a:t>Frais de la recherche appliquée doivent être comptabilisés en charge. </a:t>
                      </a:r>
                    </a:p>
                    <a:p>
                      <a:pPr algn="just"/>
                      <a:r>
                        <a:rPr lang="fr-FR" sz="1400">
                          <a:latin typeface="Times New Roman" panose="02020603050405020304" pitchFamily="18" charset="0"/>
                          <a:cs typeface="Times New Roman" panose="02020603050405020304" pitchFamily="18" charset="0"/>
                        </a:rPr>
                        <a:t>Frais de développement peuvent être  immobilisés sous certaines conditions. </a:t>
                      </a:r>
                    </a:p>
                    <a:p>
                      <a:pPr algn="just"/>
                      <a:r>
                        <a:rPr lang="fr-FR" sz="1400">
                          <a:latin typeface="Times New Roman" panose="02020603050405020304" pitchFamily="18" charset="0"/>
                          <a:cs typeface="Times New Roman" panose="02020603050405020304" pitchFamily="18" charset="0"/>
                        </a:rPr>
                        <a:t>Amortissement sur la durée prévisionnelle d’utilisation. </a:t>
                      </a:r>
                    </a:p>
                  </a:txBody>
                  <a:tcPr/>
                </a:tc>
                <a:tc>
                  <a:txBody>
                    <a:bodyPr/>
                    <a:lstStyle/>
                    <a:p>
                      <a:pPr algn="just"/>
                      <a:r>
                        <a:rPr lang="fr-FR" sz="1400">
                          <a:latin typeface="Times New Roman" panose="02020603050405020304" pitchFamily="18" charset="0"/>
                          <a:cs typeface="Times New Roman" panose="02020603050405020304" pitchFamily="18" charset="0"/>
                        </a:rPr>
                        <a:t>Frais de la recherche fondamentale doivent être comptabilisés en charge. </a:t>
                      </a:r>
                    </a:p>
                    <a:p>
                      <a:pPr algn="just"/>
                      <a:r>
                        <a:rPr lang="fr-FR" sz="1400">
                          <a:latin typeface="Times New Roman" panose="02020603050405020304" pitchFamily="18" charset="0"/>
                          <a:cs typeface="Times New Roman" panose="02020603050405020304" pitchFamily="18" charset="0"/>
                        </a:rPr>
                        <a:t>Frais de la recherche appliquée peuvent être comptabilisés en immobilisation. </a:t>
                      </a:r>
                    </a:p>
                    <a:p>
                      <a:pPr algn="just"/>
                      <a:r>
                        <a:rPr lang="fr-FR" sz="1400">
                          <a:latin typeface="Times New Roman" panose="02020603050405020304" pitchFamily="18" charset="0"/>
                          <a:cs typeface="Times New Roman" panose="02020603050405020304" pitchFamily="18" charset="0"/>
                        </a:rPr>
                        <a:t>Frais de développement peuvent être immobilisés sous certaines conditions.</a:t>
                      </a:r>
                    </a:p>
                    <a:p>
                      <a:pPr algn="just"/>
                      <a:r>
                        <a:rPr lang="fr-FR" sz="1400">
                          <a:latin typeface="Times New Roman" panose="02020603050405020304" pitchFamily="18" charset="0"/>
                          <a:cs typeface="Times New Roman" panose="02020603050405020304" pitchFamily="18" charset="0"/>
                        </a:rPr>
                        <a:t>Amortissement sur 5 ans maximum. </a:t>
                      </a:r>
                    </a:p>
                  </a:txBody>
                  <a:tcPr/>
                </a:tc>
                <a:extLst>
                  <a:ext uri="{0D108BD9-81ED-4DB2-BD59-A6C34878D82A}">
                    <a16:rowId xmlns:a16="http://schemas.microsoft.com/office/drawing/2014/main" val="458901178"/>
                  </a:ext>
                </a:extLst>
              </a:tr>
            </a:tbl>
          </a:graphicData>
        </a:graphic>
      </p:graphicFrame>
      <p:sp>
        <p:nvSpPr>
          <p:cNvPr id="3" name="Espace réservé du numéro de diapositive 2">
            <a:extLst>
              <a:ext uri="{FF2B5EF4-FFF2-40B4-BE49-F238E27FC236}">
                <a16:creationId xmlns:a16="http://schemas.microsoft.com/office/drawing/2014/main" id="{6855D56A-4B31-1565-80C1-3592E751CA3D}"/>
              </a:ext>
            </a:extLst>
          </p:cNvPr>
          <p:cNvSpPr>
            <a:spLocks noGrp="1"/>
          </p:cNvSpPr>
          <p:nvPr>
            <p:ph type="sldNum" sz="quarter" idx="12"/>
          </p:nvPr>
        </p:nvSpPr>
        <p:spPr/>
        <p:txBody>
          <a:bodyPr/>
          <a:lstStyle/>
          <a:p>
            <a:fld id="{6D22F896-40B5-4ADD-8801-0D06FADFA095}" type="slidenum">
              <a:rPr lang="en-US" smtClean="0"/>
              <a:t>101</a:t>
            </a:fld>
            <a:endParaRPr lang="en-US" dirty="0"/>
          </a:p>
        </p:txBody>
      </p:sp>
    </p:spTree>
    <p:extLst>
      <p:ext uri="{BB962C8B-B14F-4D97-AF65-F5344CB8AC3E}">
        <p14:creationId xmlns:p14="http://schemas.microsoft.com/office/powerpoint/2010/main" val="244102038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5F20786-1652-3B4A-A701-075D46ADB99C}"/>
              </a:ext>
            </a:extLst>
          </p:cNvPr>
          <p:cNvSpPr/>
          <p:nvPr/>
        </p:nvSpPr>
        <p:spPr>
          <a:xfrm>
            <a:off x="1159566" y="295311"/>
            <a:ext cx="9872868" cy="584775"/>
          </a:xfrm>
          <a:prstGeom prst="rect">
            <a:avLst/>
          </a:prstGeom>
        </p:spPr>
        <p:txBody>
          <a:bodyPr wrap="square">
            <a:spAutoFit/>
          </a:bodyPr>
          <a:lstStyle/>
          <a:p>
            <a:pPr algn="ctr"/>
            <a:r>
              <a:rPr lang="fr-FR" sz="3200" b="1" i="1">
                <a:latin typeface="Times New Roman" panose="02020603050405020304" pitchFamily="18" charset="0"/>
                <a:cs typeface="Times New Roman" panose="02020603050405020304" pitchFamily="18" charset="0"/>
              </a:rPr>
              <a:t>Chapitre II</a:t>
            </a:r>
          </a:p>
        </p:txBody>
      </p:sp>
      <p:graphicFrame>
        <p:nvGraphicFramePr>
          <p:cNvPr id="5" name="Tableau 4">
            <a:extLst>
              <a:ext uri="{FF2B5EF4-FFF2-40B4-BE49-F238E27FC236}">
                <a16:creationId xmlns:a16="http://schemas.microsoft.com/office/drawing/2014/main" id="{B947030C-B11B-A54C-A631-7D45B6058550}"/>
              </a:ext>
            </a:extLst>
          </p:cNvPr>
          <p:cNvGraphicFramePr>
            <a:graphicFrameLocks noGrp="1"/>
          </p:cNvGraphicFramePr>
          <p:nvPr>
            <p:extLst>
              <p:ext uri="{D42A27DB-BD31-4B8C-83A1-F6EECF244321}">
                <p14:modId xmlns:p14="http://schemas.microsoft.com/office/powerpoint/2010/main" val="1700182659"/>
              </p:ext>
            </p:extLst>
          </p:nvPr>
        </p:nvGraphicFramePr>
        <p:xfrm>
          <a:off x="228600" y="880086"/>
          <a:ext cx="11572875" cy="5295132"/>
        </p:xfrm>
        <a:graphic>
          <a:graphicData uri="http://schemas.openxmlformats.org/drawingml/2006/table">
            <a:tbl>
              <a:tblPr firstRow="1" bandRow="1">
                <a:tableStyleId>{21E4AEA4-8DFA-4A89-87EB-49C32662AFE0}</a:tableStyleId>
              </a:tblPr>
              <a:tblGrid>
                <a:gridCol w="3857625">
                  <a:extLst>
                    <a:ext uri="{9D8B030D-6E8A-4147-A177-3AD203B41FA5}">
                      <a16:colId xmlns:a16="http://schemas.microsoft.com/office/drawing/2014/main" val="4152623793"/>
                    </a:ext>
                  </a:extLst>
                </a:gridCol>
                <a:gridCol w="3857625">
                  <a:extLst>
                    <a:ext uri="{9D8B030D-6E8A-4147-A177-3AD203B41FA5}">
                      <a16:colId xmlns:a16="http://schemas.microsoft.com/office/drawing/2014/main" val="2793752799"/>
                    </a:ext>
                  </a:extLst>
                </a:gridCol>
                <a:gridCol w="3857625">
                  <a:extLst>
                    <a:ext uri="{9D8B030D-6E8A-4147-A177-3AD203B41FA5}">
                      <a16:colId xmlns:a16="http://schemas.microsoft.com/office/drawing/2014/main" val="3864629875"/>
                    </a:ext>
                  </a:extLst>
                </a:gridCol>
              </a:tblGrid>
              <a:tr h="359790">
                <a:tc>
                  <a:txBody>
                    <a:bodyPr/>
                    <a:lstStyle/>
                    <a:p>
                      <a:pPr algn="ctr"/>
                      <a:r>
                        <a:rPr lang="fr-FR">
                          <a:latin typeface="Times New Roman" panose="02020603050405020304" pitchFamily="18" charset="0"/>
                          <a:cs typeface="Times New Roman" panose="02020603050405020304" pitchFamily="18" charset="0"/>
                        </a:rPr>
                        <a:t>Comptes </a:t>
                      </a:r>
                    </a:p>
                  </a:txBody>
                  <a:tcPr/>
                </a:tc>
                <a:tc>
                  <a:txBody>
                    <a:bodyPr/>
                    <a:lstStyle/>
                    <a:p>
                      <a:pPr algn="ctr"/>
                      <a:r>
                        <a:rPr lang="fr-FR">
                          <a:latin typeface="Times New Roman" panose="02020603050405020304" pitchFamily="18" charset="0"/>
                          <a:cs typeface="Times New Roman" panose="02020603050405020304" pitchFamily="18" charset="0"/>
                        </a:rPr>
                        <a:t>Normes IAS/IFRS </a:t>
                      </a:r>
                    </a:p>
                  </a:txBody>
                  <a:tcPr/>
                </a:tc>
                <a:tc>
                  <a:txBody>
                    <a:bodyPr/>
                    <a:lstStyle/>
                    <a:p>
                      <a:pPr algn="ctr"/>
                      <a:r>
                        <a:rPr lang="fr-FR">
                          <a:latin typeface="Times New Roman" panose="02020603050405020304" pitchFamily="18" charset="0"/>
                          <a:cs typeface="Times New Roman" panose="02020603050405020304" pitchFamily="18" charset="0"/>
                        </a:rPr>
                        <a:t>Normes Comptables marocaines </a:t>
                      </a:r>
                    </a:p>
                  </a:txBody>
                  <a:tcPr/>
                </a:tc>
                <a:extLst>
                  <a:ext uri="{0D108BD9-81ED-4DB2-BD59-A6C34878D82A}">
                    <a16:rowId xmlns:a16="http://schemas.microsoft.com/office/drawing/2014/main" val="1086498888"/>
                  </a:ext>
                </a:extLst>
              </a:tr>
              <a:tr h="947898">
                <a:tc>
                  <a:txBody>
                    <a:bodyPr/>
                    <a:lstStyle/>
                    <a:p>
                      <a:pPr algn="ctr"/>
                      <a:r>
                        <a:rPr lang="fr-FR" sz="1400" b="1">
                          <a:latin typeface="Times New Roman" panose="02020603050405020304" pitchFamily="18" charset="0"/>
                          <a:cs typeface="Times New Roman" panose="02020603050405020304" pitchFamily="18" charset="0"/>
                        </a:rPr>
                        <a:t>Réévaluation des immobilisations corporelles </a:t>
                      </a:r>
                    </a:p>
                  </a:txBody>
                  <a:tcPr/>
                </a:tc>
                <a:tc>
                  <a:txBody>
                    <a:bodyPr/>
                    <a:lstStyle/>
                    <a:p>
                      <a:pPr algn="ctr"/>
                      <a:r>
                        <a:rPr lang="fr-FR" sz="1400">
                          <a:latin typeface="Times New Roman" panose="02020603050405020304" pitchFamily="18" charset="0"/>
                          <a:cs typeface="Times New Roman" panose="02020603050405020304" pitchFamily="18" charset="0"/>
                        </a:rPr>
                        <a:t>Permise </a:t>
                      </a:r>
                    </a:p>
                    <a:p>
                      <a:pPr algn="ctr"/>
                      <a:r>
                        <a:rPr lang="fr-FR" sz="1400">
                          <a:latin typeface="Times New Roman" panose="02020603050405020304" pitchFamily="18" charset="0"/>
                          <a:cs typeface="Times New Roman" panose="02020603050405020304" pitchFamily="18" charset="0"/>
                        </a:rPr>
                        <a:t>Non Taxée </a:t>
                      </a:r>
                    </a:p>
                    <a:p>
                      <a:pPr algn="ctr"/>
                      <a:r>
                        <a:rPr lang="fr-FR" sz="1400">
                          <a:latin typeface="Times New Roman" panose="02020603050405020304" pitchFamily="18" charset="0"/>
                          <a:cs typeface="Times New Roman" panose="02020603050405020304" pitchFamily="18" charset="0"/>
                        </a:rPr>
                        <a:t>Pratiquée </a:t>
                      </a:r>
                    </a:p>
                  </a:txBody>
                  <a:tcPr/>
                </a:tc>
                <a:tc>
                  <a:txBody>
                    <a:bodyPr/>
                    <a:lstStyle/>
                    <a:p>
                      <a:pPr marL="0" indent="0" algn="just">
                        <a:buFont typeface="Arial" panose="020B0604020202020204" pitchFamily="34" charset="0"/>
                        <a:buNone/>
                      </a:pPr>
                      <a:r>
                        <a:rPr lang="fr-FR" sz="1400">
                          <a:latin typeface="Times New Roman" panose="02020603050405020304" pitchFamily="18" charset="0"/>
                          <a:cs typeface="Times New Roman" panose="02020603050405020304" pitchFamily="18" charset="0"/>
                        </a:rPr>
                        <a:t>Permise </a:t>
                      </a:r>
                    </a:p>
                    <a:p>
                      <a:pPr marL="0" indent="0" algn="just">
                        <a:buFont typeface="Arial" panose="020B0604020202020204" pitchFamily="34" charset="0"/>
                        <a:buNone/>
                      </a:pPr>
                      <a:r>
                        <a:rPr lang="fr-FR" sz="1400">
                          <a:latin typeface="Times New Roman" panose="02020603050405020304" pitchFamily="18" charset="0"/>
                          <a:cs typeface="Times New Roman" panose="02020603050405020304" pitchFamily="18" charset="0"/>
                        </a:rPr>
                        <a:t>Taxée </a:t>
                      </a:r>
                    </a:p>
                    <a:p>
                      <a:pPr marL="0" indent="0" algn="just">
                        <a:buFont typeface="Arial" panose="020B0604020202020204" pitchFamily="34" charset="0"/>
                        <a:buNone/>
                      </a:pPr>
                      <a:r>
                        <a:rPr lang="fr-FR" sz="1400">
                          <a:latin typeface="Times New Roman" panose="02020603050405020304" pitchFamily="18" charset="0"/>
                          <a:cs typeface="Times New Roman" panose="02020603050405020304" pitchFamily="18" charset="0"/>
                        </a:rPr>
                        <a:t>Pratiquée rarement </a:t>
                      </a:r>
                    </a:p>
                  </a:txBody>
                  <a:tcPr/>
                </a:tc>
                <a:extLst>
                  <a:ext uri="{0D108BD9-81ED-4DB2-BD59-A6C34878D82A}">
                    <a16:rowId xmlns:a16="http://schemas.microsoft.com/office/drawing/2014/main" val="3304605710"/>
                  </a:ext>
                </a:extLst>
              </a:tr>
              <a:tr h="1235256">
                <a:tc>
                  <a:txBody>
                    <a:bodyPr/>
                    <a:lstStyle/>
                    <a:p>
                      <a:pPr algn="ctr"/>
                      <a:r>
                        <a:rPr lang="fr-FR" sz="1400">
                          <a:latin typeface="Times New Roman" panose="02020603050405020304" pitchFamily="18" charset="0"/>
                          <a:cs typeface="Times New Roman" panose="02020603050405020304" pitchFamily="18" charset="0"/>
                        </a:rPr>
                        <a:t>Amortissements des immobilisations corporelles </a:t>
                      </a:r>
                    </a:p>
                  </a:txBody>
                  <a:tcPr/>
                </a:tc>
                <a:tc>
                  <a:txBody>
                    <a:bodyPr/>
                    <a:lstStyle/>
                    <a:p>
                      <a:pPr algn="just"/>
                      <a:r>
                        <a:rPr lang="fr-FR" sz="1400">
                          <a:latin typeface="Times New Roman" panose="02020603050405020304" pitchFamily="18" charset="0"/>
                          <a:cs typeface="Times New Roman" panose="02020603050405020304" pitchFamily="18" charset="0"/>
                        </a:rPr>
                        <a:t>La durée d’amortissement est la durée de vie économique prévue </a:t>
                      </a:r>
                    </a:p>
                    <a:p>
                      <a:pPr algn="just"/>
                      <a:r>
                        <a:rPr lang="fr-FR" sz="1400">
                          <a:latin typeface="Times New Roman" panose="02020603050405020304" pitchFamily="18" charset="0"/>
                          <a:cs typeface="Times New Roman" panose="02020603050405020304" pitchFamily="18" charset="0"/>
                        </a:rPr>
                        <a:t>Mode d’amortissement non précisé </a:t>
                      </a:r>
                    </a:p>
                    <a:p>
                      <a:pPr algn="just"/>
                      <a:r>
                        <a:rPr lang="fr-FR" sz="1400">
                          <a:latin typeface="Times New Roman" panose="02020603050405020304" pitchFamily="18" charset="0"/>
                          <a:cs typeface="Times New Roman" panose="02020603050405020304" pitchFamily="18" charset="0"/>
                        </a:rPr>
                        <a:t>Durée  fiscale non applicable </a:t>
                      </a:r>
                    </a:p>
                  </a:txBody>
                  <a:tcPr/>
                </a:tc>
                <a:tc>
                  <a:txBody>
                    <a:bodyPr/>
                    <a:lstStyle/>
                    <a:p>
                      <a:pPr marL="285750" indent="-285750" algn="just">
                        <a:buFont typeface="Arial" panose="020B0604020202020204" pitchFamily="34" charset="0"/>
                        <a:buChar char="•"/>
                      </a:pPr>
                      <a:r>
                        <a:rPr lang="fr-FR" sz="1400">
                          <a:latin typeface="Times New Roman" panose="02020603050405020304" pitchFamily="18" charset="0"/>
                          <a:cs typeface="Times New Roman" panose="02020603050405020304" pitchFamily="18" charset="0"/>
                        </a:rPr>
                        <a:t>La durée d’amortissement est la durée de vie économique prévue </a:t>
                      </a:r>
                    </a:p>
                    <a:p>
                      <a:pPr marL="285750" indent="-285750" algn="just">
                        <a:buFont typeface="Arial" panose="020B0604020202020204" pitchFamily="34" charset="0"/>
                        <a:buChar char="•"/>
                      </a:pPr>
                      <a:r>
                        <a:rPr lang="fr-FR" sz="1400">
                          <a:latin typeface="Times New Roman" panose="02020603050405020304" pitchFamily="18" charset="0"/>
                          <a:cs typeface="Times New Roman" panose="02020603050405020304" pitchFamily="18" charset="0"/>
                        </a:rPr>
                        <a:t>Mode linéaire dégressif </a:t>
                      </a:r>
                    </a:p>
                    <a:p>
                      <a:pPr marL="285750" indent="-285750" algn="just">
                        <a:buFont typeface="Arial" panose="020B0604020202020204" pitchFamily="34" charset="0"/>
                        <a:buChar char="•"/>
                      </a:pPr>
                      <a:r>
                        <a:rPr lang="fr-FR" sz="1400">
                          <a:latin typeface="Times New Roman" panose="02020603050405020304" pitchFamily="18" charset="0"/>
                          <a:cs typeface="Times New Roman" panose="02020603050405020304" pitchFamily="18" charset="0"/>
                        </a:rPr>
                        <a:t>Durée </a:t>
                      </a:r>
                      <a:r>
                        <a:rPr lang="fr-FR" sz="1400" err="1">
                          <a:latin typeface="Times New Roman" panose="02020603050405020304" pitchFamily="18" charset="0"/>
                          <a:cs typeface="Times New Roman" panose="02020603050405020304" pitchFamily="18" charset="0"/>
                        </a:rPr>
                        <a:t>fisclale</a:t>
                      </a:r>
                      <a:r>
                        <a:rPr lang="fr-FR" sz="1400">
                          <a:latin typeface="Times New Roman" panose="02020603050405020304" pitchFamily="18" charset="0"/>
                          <a:cs typeface="Times New Roman" panose="02020603050405020304" pitchFamily="18" charset="0"/>
                        </a:rPr>
                        <a:t> fréquemment choisie comme durée d’amortissement. </a:t>
                      </a:r>
                    </a:p>
                  </a:txBody>
                  <a:tcPr/>
                </a:tc>
                <a:extLst>
                  <a:ext uri="{0D108BD9-81ED-4DB2-BD59-A6C34878D82A}">
                    <a16:rowId xmlns:a16="http://schemas.microsoft.com/office/drawing/2014/main" val="2378294959"/>
                  </a:ext>
                </a:extLst>
              </a:tr>
              <a:tr h="729153">
                <a:tc>
                  <a:txBody>
                    <a:bodyPr/>
                    <a:lstStyle/>
                    <a:p>
                      <a:pPr algn="ctr"/>
                      <a:r>
                        <a:rPr lang="fr-FR" sz="1400">
                          <a:latin typeface="Times New Roman" panose="02020603050405020304" pitchFamily="18" charset="0"/>
                          <a:cs typeface="Times New Roman" panose="02020603050405020304" pitchFamily="18" charset="0"/>
                        </a:rPr>
                        <a:t>Contrat de location </a:t>
                      </a:r>
                    </a:p>
                  </a:txBody>
                  <a:tcPr/>
                </a:tc>
                <a:tc>
                  <a:txBody>
                    <a:bodyPr/>
                    <a:lstStyle/>
                    <a:p>
                      <a:pPr algn="just"/>
                      <a:r>
                        <a:rPr lang="fr-FR" sz="1400">
                          <a:latin typeface="Times New Roman" panose="02020603050405020304" pitchFamily="18" charset="0"/>
                          <a:cs typeface="Times New Roman" panose="02020603050405020304" pitchFamily="18" charset="0"/>
                        </a:rPr>
                        <a:t>Location-financement à enregistrer en tant qu’actif. </a:t>
                      </a:r>
                    </a:p>
                    <a:p>
                      <a:pPr algn="just"/>
                      <a:r>
                        <a:rPr lang="fr-FR" sz="1400">
                          <a:latin typeface="Times New Roman" panose="02020603050405020304" pitchFamily="18" charset="0"/>
                          <a:cs typeface="Times New Roman" panose="02020603050405020304" pitchFamily="18" charset="0"/>
                        </a:rPr>
                        <a:t>Location-exploitation à enregistrer en tant que charge. </a:t>
                      </a:r>
                    </a:p>
                  </a:txBody>
                  <a:tcPr/>
                </a:tc>
                <a:tc>
                  <a:txBody>
                    <a:bodyPr/>
                    <a:lstStyle/>
                    <a:p>
                      <a:pPr marL="285750" indent="-285750" algn="just">
                        <a:buFont typeface="Arial" panose="020B0604020202020204" pitchFamily="34" charset="0"/>
                        <a:buChar char="•"/>
                      </a:pPr>
                      <a:r>
                        <a:rPr lang="fr-FR" sz="1400">
                          <a:latin typeface="Times New Roman" panose="02020603050405020304" pitchFamily="18" charset="0"/>
                          <a:cs typeface="Times New Roman" panose="02020603050405020304" pitchFamily="18" charset="0"/>
                        </a:rPr>
                        <a:t>Dans les comptes individuels, la comptabilisation ne distingue pas la nature des contrats de location. </a:t>
                      </a:r>
                    </a:p>
                    <a:p>
                      <a:pPr marL="285750" indent="-285750" algn="just">
                        <a:buFont typeface="Arial" panose="020B0604020202020204" pitchFamily="34" charset="0"/>
                        <a:buChar char="•"/>
                      </a:pPr>
                      <a:r>
                        <a:rPr lang="fr-FR" sz="1400">
                          <a:latin typeface="Times New Roman" panose="02020603050405020304" pitchFamily="18" charset="0"/>
                          <a:cs typeface="Times New Roman" panose="02020603050405020304" pitchFamily="18" charset="0"/>
                        </a:rPr>
                        <a:t>Dans les comptes consolidés, il peut être procédé au retraitement des contrats de location. </a:t>
                      </a:r>
                    </a:p>
                    <a:p>
                      <a:pPr marL="285750" indent="-285750" algn="just">
                        <a:buFont typeface="Arial" panose="020B0604020202020204" pitchFamily="34" charset="0"/>
                        <a:buChar char="•"/>
                      </a:pPr>
                      <a:r>
                        <a:rPr lang="fr-FR" sz="1400">
                          <a:latin typeface="Times New Roman" panose="02020603050405020304" pitchFamily="18" charset="0"/>
                          <a:cs typeface="Times New Roman" panose="02020603050405020304" pitchFamily="18" charset="0"/>
                        </a:rPr>
                        <a:t>Les loyers dus à raison du contrat sont comptabilisés dans les charges d’exploitation. </a:t>
                      </a:r>
                    </a:p>
                  </a:txBody>
                  <a:tcPr/>
                </a:tc>
                <a:extLst>
                  <a:ext uri="{0D108BD9-81ED-4DB2-BD59-A6C34878D82A}">
                    <a16:rowId xmlns:a16="http://schemas.microsoft.com/office/drawing/2014/main" val="2006921449"/>
                  </a:ext>
                </a:extLst>
              </a:tr>
              <a:tr h="947898">
                <a:tc>
                  <a:txBody>
                    <a:bodyPr/>
                    <a:lstStyle/>
                    <a:p>
                      <a:pPr algn="ctr"/>
                      <a:r>
                        <a:rPr lang="fr-FR" sz="1400">
                          <a:latin typeface="Times New Roman" panose="02020603050405020304" pitchFamily="18" charset="0"/>
                          <a:cs typeface="Times New Roman" panose="02020603050405020304" pitchFamily="18" charset="0"/>
                        </a:rPr>
                        <a:t>Stocks , Traitement des créances, subventions, immobilisations financières, écarts de conversion, provisions, impôt différés, avantage du personnel , </a:t>
                      </a:r>
                      <a:r>
                        <a:rPr lang="fr-FR" sz="1400" err="1">
                          <a:latin typeface="Times New Roman" panose="02020603050405020304" pitchFamily="18" charset="0"/>
                          <a:cs typeface="Times New Roman" panose="02020603050405020304" pitchFamily="18" charset="0"/>
                        </a:rPr>
                        <a:t>ect</a:t>
                      </a:r>
                      <a:r>
                        <a:rPr lang="fr-FR" sz="1400">
                          <a:latin typeface="Times New Roman" panose="02020603050405020304" pitchFamily="18" charset="0"/>
                          <a:cs typeface="Times New Roman" panose="02020603050405020304" pitchFamily="18" charset="0"/>
                        </a:rPr>
                        <a:t>…</a:t>
                      </a:r>
                    </a:p>
                  </a:txBody>
                  <a:tcPr/>
                </a:tc>
                <a:tc>
                  <a:txBody>
                    <a:bodyPr/>
                    <a:lstStyle/>
                    <a:p>
                      <a:pPr algn="just"/>
                      <a:r>
                        <a:rPr lang="fr-FR" sz="1400">
                          <a:latin typeface="Times New Roman" panose="02020603050405020304" pitchFamily="18" charset="0"/>
                          <a:cs typeface="Times New Roman" panose="02020603050405020304" pitchFamily="18" charset="0"/>
                        </a:rPr>
                        <a:t>….</a:t>
                      </a:r>
                    </a:p>
                  </a:txBody>
                  <a:tcPr/>
                </a:tc>
                <a:tc>
                  <a:txBody>
                    <a:bodyPr/>
                    <a:lstStyle/>
                    <a:p>
                      <a:pPr algn="just"/>
                      <a:r>
                        <a:rPr lang="fr-FR" sz="140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458901178"/>
                  </a:ext>
                </a:extLst>
              </a:tr>
            </a:tbl>
          </a:graphicData>
        </a:graphic>
      </p:graphicFrame>
      <p:sp>
        <p:nvSpPr>
          <p:cNvPr id="3" name="Espace réservé du numéro de diapositive 2">
            <a:extLst>
              <a:ext uri="{FF2B5EF4-FFF2-40B4-BE49-F238E27FC236}">
                <a16:creationId xmlns:a16="http://schemas.microsoft.com/office/drawing/2014/main" id="{5D99173B-7ADD-6761-36CD-F9AE20D93528}"/>
              </a:ext>
            </a:extLst>
          </p:cNvPr>
          <p:cNvSpPr>
            <a:spLocks noGrp="1"/>
          </p:cNvSpPr>
          <p:nvPr>
            <p:ph type="sldNum" sz="quarter" idx="12"/>
          </p:nvPr>
        </p:nvSpPr>
        <p:spPr/>
        <p:txBody>
          <a:bodyPr/>
          <a:lstStyle/>
          <a:p>
            <a:fld id="{6D22F896-40B5-4ADD-8801-0D06FADFA095}" type="slidenum">
              <a:rPr lang="en-US" smtClean="0"/>
              <a:t>102</a:t>
            </a:fld>
            <a:endParaRPr lang="en-US" dirty="0"/>
          </a:p>
        </p:txBody>
      </p:sp>
    </p:spTree>
    <p:extLst>
      <p:ext uri="{BB962C8B-B14F-4D97-AF65-F5344CB8AC3E}">
        <p14:creationId xmlns:p14="http://schemas.microsoft.com/office/powerpoint/2010/main" val="86233154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9ACC049-81B8-BB4B-BB9E-FFC49B9667E5}"/>
              </a:ext>
            </a:extLst>
          </p:cNvPr>
          <p:cNvSpPr>
            <a:spLocks noGrp="1"/>
          </p:cNvSpPr>
          <p:nvPr>
            <p:ph idx="1"/>
          </p:nvPr>
        </p:nvSpPr>
        <p:spPr>
          <a:xfrm>
            <a:off x="1451579" y="2015732"/>
            <a:ext cx="10264171" cy="4127893"/>
          </a:xfrm>
        </p:spPr>
        <p:txBody>
          <a:bodyPr/>
          <a:lstStyle/>
          <a:p>
            <a:pPr marL="0" indent="0">
              <a:buNone/>
            </a:pPr>
            <a:r>
              <a:rPr lang="fr-FR" b="1" i="1" u="sng">
                <a:latin typeface="Times New Roman" panose="02020603050405020304" pitchFamily="18" charset="0"/>
                <a:cs typeface="Times New Roman" panose="02020603050405020304" pitchFamily="18" charset="0"/>
              </a:rPr>
              <a:t>II. Les normes d’audit </a:t>
            </a:r>
          </a:p>
          <a:p>
            <a:pPr algn="just"/>
            <a:r>
              <a:rPr lang="fr-FR">
                <a:latin typeface="Times New Roman" panose="02020603050405020304" pitchFamily="18" charset="0"/>
                <a:cs typeface="Times New Roman" panose="02020603050405020304" pitchFamily="18" charset="0"/>
              </a:rPr>
              <a:t>Le code de déontologie de la profession de commissaire aux comptes établis par CNCC française, met en relief sept principes fondamentaux de comportement des CAC: </a:t>
            </a:r>
          </a:p>
          <a:p>
            <a:pPr algn="just"/>
            <a:endParaRPr lang="fr-FR">
              <a:latin typeface="Times New Roman" panose="02020603050405020304" pitchFamily="18" charset="0"/>
              <a:cs typeface="Times New Roman" panose="02020603050405020304" pitchFamily="18" charset="0"/>
            </a:endParaRPr>
          </a:p>
          <a:p>
            <a:pPr marL="1371600" lvl="2" indent="-457200" algn="just">
              <a:buFont typeface="+mj-lt"/>
              <a:buAutoNum type="arabicPeriod"/>
            </a:pPr>
            <a:r>
              <a:rPr lang="fr-FR" sz="2000">
                <a:latin typeface="Times New Roman" panose="02020603050405020304" pitchFamily="18" charset="0"/>
                <a:cs typeface="Times New Roman" panose="02020603050405020304" pitchFamily="18" charset="0"/>
              </a:rPr>
              <a:t>Intégrité</a:t>
            </a:r>
          </a:p>
          <a:p>
            <a:pPr marL="1371600" lvl="2" indent="-457200" algn="just">
              <a:buFont typeface="+mj-lt"/>
              <a:buAutoNum type="arabicPeriod"/>
            </a:pPr>
            <a:r>
              <a:rPr lang="fr-FR" sz="2000">
                <a:latin typeface="Times New Roman" panose="02020603050405020304" pitchFamily="18" charset="0"/>
                <a:cs typeface="Times New Roman" panose="02020603050405020304" pitchFamily="18" charset="0"/>
              </a:rPr>
              <a:t>Impartialité </a:t>
            </a:r>
          </a:p>
          <a:p>
            <a:pPr marL="1371600" lvl="2" indent="-457200" algn="just">
              <a:buFont typeface="+mj-lt"/>
              <a:buAutoNum type="arabicPeriod"/>
            </a:pPr>
            <a:r>
              <a:rPr lang="fr-FR" sz="2000">
                <a:latin typeface="Times New Roman" panose="02020603050405020304" pitchFamily="18" charset="0"/>
                <a:cs typeface="Times New Roman" panose="02020603050405020304" pitchFamily="18" charset="0"/>
              </a:rPr>
              <a:t>Indépendance </a:t>
            </a:r>
          </a:p>
          <a:p>
            <a:pPr marL="1371600" lvl="2" indent="-457200" algn="just">
              <a:buFont typeface="+mj-lt"/>
              <a:buAutoNum type="arabicPeriod"/>
            </a:pPr>
            <a:endParaRPr lang="fr-FR">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8FB65547-3880-C746-A7AE-31D217CFCA35}"/>
              </a:ext>
            </a:extLst>
          </p:cNvPr>
          <p:cNvSpPr/>
          <p:nvPr/>
        </p:nvSpPr>
        <p:spPr>
          <a:xfrm>
            <a:off x="1159566" y="295311"/>
            <a:ext cx="9872868" cy="584775"/>
          </a:xfrm>
          <a:prstGeom prst="rect">
            <a:avLst/>
          </a:prstGeom>
        </p:spPr>
        <p:txBody>
          <a:bodyPr wrap="square">
            <a:spAutoFit/>
          </a:bodyPr>
          <a:lstStyle/>
          <a:p>
            <a:pPr algn="ctr"/>
            <a:r>
              <a:rPr lang="fr-FR" sz="3200" b="1" i="1">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B18F9D9C-0049-E271-013D-E8B62F030B3A}"/>
              </a:ext>
            </a:extLst>
          </p:cNvPr>
          <p:cNvSpPr>
            <a:spLocks noGrp="1"/>
          </p:cNvSpPr>
          <p:nvPr>
            <p:ph type="sldNum" sz="quarter" idx="12"/>
          </p:nvPr>
        </p:nvSpPr>
        <p:spPr/>
        <p:txBody>
          <a:bodyPr/>
          <a:lstStyle/>
          <a:p>
            <a:fld id="{6D22F896-40B5-4ADD-8801-0D06FADFA095}" type="slidenum">
              <a:rPr lang="en-US" smtClean="0"/>
              <a:t>103</a:t>
            </a:fld>
            <a:endParaRPr lang="en-US" dirty="0"/>
          </a:p>
        </p:txBody>
      </p:sp>
    </p:spTree>
    <p:extLst>
      <p:ext uri="{BB962C8B-B14F-4D97-AF65-F5344CB8AC3E}">
        <p14:creationId xmlns:p14="http://schemas.microsoft.com/office/powerpoint/2010/main" val="11270002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1568703-8AE9-EA49-AD32-BEEEA3EF8A94}"/>
              </a:ext>
            </a:extLst>
          </p:cNvPr>
          <p:cNvSpPr>
            <a:spLocks noGrp="1"/>
          </p:cNvSpPr>
          <p:nvPr>
            <p:ph idx="1"/>
          </p:nvPr>
        </p:nvSpPr>
        <p:spPr/>
        <p:txBody>
          <a:bodyPr/>
          <a:lstStyle/>
          <a:p>
            <a:pPr marL="914400" lvl="2" indent="0" algn="just">
              <a:buNone/>
            </a:pPr>
            <a:r>
              <a:rPr lang="fr-FR" sz="2000">
                <a:latin typeface="Times New Roman" panose="02020603050405020304" pitchFamily="18" charset="0"/>
                <a:cs typeface="Times New Roman" panose="02020603050405020304" pitchFamily="18" charset="0"/>
              </a:rPr>
              <a:t>4. Conflits d’intérêts </a:t>
            </a:r>
          </a:p>
          <a:p>
            <a:pPr marL="914400" lvl="2" indent="0" algn="just">
              <a:buNone/>
            </a:pPr>
            <a:r>
              <a:rPr lang="fr-FR" sz="2000">
                <a:latin typeface="Times New Roman" panose="02020603050405020304" pitchFamily="18" charset="0"/>
                <a:cs typeface="Times New Roman" panose="02020603050405020304" pitchFamily="18" charset="0"/>
              </a:rPr>
              <a:t>5. Compétence </a:t>
            </a:r>
          </a:p>
          <a:p>
            <a:pPr marL="914400" lvl="2" indent="0" algn="just">
              <a:buNone/>
            </a:pPr>
            <a:r>
              <a:rPr lang="fr-FR" sz="2000">
                <a:latin typeface="Times New Roman" panose="02020603050405020304" pitchFamily="18" charset="0"/>
                <a:cs typeface="Times New Roman" panose="02020603050405020304" pitchFamily="18" charset="0"/>
              </a:rPr>
              <a:t>6. Confraternité </a:t>
            </a:r>
          </a:p>
          <a:p>
            <a:pPr marL="914400" lvl="2" indent="0" algn="just">
              <a:buNone/>
            </a:pPr>
            <a:r>
              <a:rPr lang="fr-FR" sz="2000">
                <a:latin typeface="Times New Roman" panose="02020603050405020304" pitchFamily="18" charset="0"/>
                <a:cs typeface="Times New Roman" panose="02020603050405020304" pitchFamily="18" charset="0"/>
              </a:rPr>
              <a:t>7. Discrétion</a:t>
            </a:r>
          </a:p>
        </p:txBody>
      </p:sp>
      <p:sp>
        <p:nvSpPr>
          <p:cNvPr id="4" name="Rectangle 3">
            <a:extLst>
              <a:ext uri="{FF2B5EF4-FFF2-40B4-BE49-F238E27FC236}">
                <a16:creationId xmlns:a16="http://schemas.microsoft.com/office/drawing/2014/main" id="{76B7F706-1F56-A044-B521-A7129395E54E}"/>
              </a:ext>
            </a:extLst>
          </p:cNvPr>
          <p:cNvSpPr/>
          <p:nvPr/>
        </p:nvSpPr>
        <p:spPr>
          <a:xfrm>
            <a:off x="1159566" y="295311"/>
            <a:ext cx="9872868" cy="584775"/>
          </a:xfrm>
          <a:prstGeom prst="rect">
            <a:avLst/>
          </a:prstGeom>
        </p:spPr>
        <p:txBody>
          <a:bodyPr wrap="square">
            <a:spAutoFit/>
          </a:bodyPr>
          <a:lstStyle/>
          <a:p>
            <a:pPr algn="ctr"/>
            <a:r>
              <a:rPr lang="fr-FR" sz="3200" b="1" i="1">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9E6CC363-8C98-4CC3-F33C-D388780B0EE2}"/>
              </a:ext>
            </a:extLst>
          </p:cNvPr>
          <p:cNvSpPr>
            <a:spLocks noGrp="1"/>
          </p:cNvSpPr>
          <p:nvPr>
            <p:ph type="sldNum" sz="quarter" idx="12"/>
          </p:nvPr>
        </p:nvSpPr>
        <p:spPr/>
        <p:txBody>
          <a:bodyPr/>
          <a:lstStyle/>
          <a:p>
            <a:fld id="{6D22F896-40B5-4ADD-8801-0D06FADFA095}" type="slidenum">
              <a:rPr lang="en-US" smtClean="0"/>
              <a:t>104</a:t>
            </a:fld>
            <a:endParaRPr lang="en-US" dirty="0"/>
          </a:p>
        </p:txBody>
      </p:sp>
    </p:spTree>
    <p:extLst>
      <p:ext uri="{BB962C8B-B14F-4D97-AF65-F5344CB8AC3E}">
        <p14:creationId xmlns:p14="http://schemas.microsoft.com/office/powerpoint/2010/main" val="421661769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1568703-8AE9-EA49-AD32-BEEEA3EF8A94}"/>
              </a:ext>
            </a:extLst>
          </p:cNvPr>
          <p:cNvSpPr>
            <a:spLocks noGrp="1"/>
          </p:cNvSpPr>
          <p:nvPr>
            <p:ph idx="1"/>
          </p:nvPr>
        </p:nvSpPr>
        <p:spPr/>
        <p:txBody>
          <a:bodyPr/>
          <a:lstStyle/>
          <a:p>
            <a:pPr marL="457200" indent="-457200" algn="just">
              <a:buFont typeface="+mj-lt"/>
              <a:buAutoNum type="arabicPeriod"/>
            </a:pPr>
            <a:r>
              <a:rPr lang="fr-FR" b="1" u="sng">
                <a:latin typeface="Times New Roman" panose="02020603050405020304" pitchFamily="18" charset="0"/>
                <a:cs typeface="Times New Roman" panose="02020603050405020304" pitchFamily="18" charset="0"/>
              </a:rPr>
              <a:t>Etape préliminaire: Faisabilité et acceptation de la mission </a:t>
            </a:r>
          </a:p>
          <a:p>
            <a:pPr lvl="2" algn="just"/>
            <a:endParaRPr lang="fr-FR" sz="1800">
              <a:latin typeface="Times New Roman" panose="02020603050405020304" pitchFamily="18" charset="0"/>
              <a:cs typeface="Times New Roman" panose="02020603050405020304" pitchFamily="18" charset="0"/>
            </a:endParaRPr>
          </a:p>
          <a:p>
            <a:pPr lvl="2" algn="just"/>
            <a:r>
              <a:rPr lang="fr-FR" sz="1800">
                <a:latin typeface="Times New Roman" panose="02020603050405020304" pitchFamily="18" charset="0"/>
                <a:cs typeface="Times New Roman" panose="02020603050405020304" pitchFamily="18" charset="0"/>
              </a:rPr>
              <a:t>Nomination et nombre des CAC</a:t>
            </a:r>
          </a:p>
          <a:p>
            <a:pPr lvl="2" algn="just"/>
            <a:r>
              <a:rPr lang="fr-FR" sz="1800">
                <a:latin typeface="Times New Roman" panose="02020603050405020304" pitchFamily="18" charset="0"/>
                <a:cs typeface="Times New Roman" panose="02020603050405020304" pitchFamily="18" charset="0"/>
              </a:rPr>
              <a:t>Conditions et incompatibilités pour l’exercice de la profession </a:t>
            </a:r>
          </a:p>
          <a:p>
            <a:pPr lvl="2" algn="just"/>
            <a:r>
              <a:rPr lang="fr-FR" sz="1800">
                <a:latin typeface="Times New Roman" panose="02020603050405020304" pitchFamily="18" charset="0"/>
                <a:cs typeface="Times New Roman" panose="02020603050405020304" pitchFamily="18" charset="0"/>
              </a:rPr>
              <a:t>Etablissement de la lettre de mission </a:t>
            </a:r>
          </a:p>
        </p:txBody>
      </p:sp>
      <p:sp>
        <p:nvSpPr>
          <p:cNvPr id="4" name="Rectangle 3">
            <a:extLst>
              <a:ext uri="{FF2B5EF4-FFF2-40B4-BE49-F238E27FC236}">
                <a16:creationId xmlns:a16="http://schemas.microsoft.com/office/drawing/2014/main" id="{76B7F706-1F56-A044-B521-A7129395E54E}"/>
              </a:ext>
            </a:extLst>
          </p:cNvPr>
          <p:cNvSpPr/>
          <p:nvPr/>
        </p:nvSpPr>
        <p:spPr>
          <a:xfrm>
            <a:off x="1159566" y="295311"/>
            <a:ext cx="9872868" cy="584775"/>
          </a:xfrm>
          <a:prstGeom prst="rect">
            <a:avLst/>
          </a:prstGeom>
        </p:spPr>
        <p:txBody>
          <a:bodyPr wrap="square">
            <a:spAutoFit/>
          </a:bodyPr>
          <a:lstStyle/>
          <a:p>
            <a:pPr algn="ctr"/>
            <a:r>
              <a:rPr lang="fr-FR" sz="3200" b="1" i="1">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EB6BB885-96C2-F001-E2CA-92E2A93C68D5}"/>
              </a:ext>
            </a:extLst>
          </p:cNvPr>
          <p:cNvSpPr>
            <a:spLocks noGrp="1"/>
          </p:cNvSpPr>
          <p:nvPr>
            <p:ph type="sldNum" sz="quarter" idx="12"/>
          </p:nvPr>
        </p:nvSpPr>
        <p:spPr/>
        <p:txBody>
          <a:bodyPr/>
          <a:lstStyle/>
          <a:p>
            <a:fld id="{6D22F896-40B5-4ADD-8801-0D06FADFA095}" type="slidenum">
              <a:rPr lang="en-US" smtClean="0"/>
              <a:t>105</a:t>
            </a:fld>
            <a:endParaRPr lang="en-US" dirty="0"/>
          </a:p>
        </p:txBody>
      </p:sp>
    </p:spTree>
    <p:extLst>
      <p:ext uri="{BB962C8B-B14F-4D97-AF65-F5344CB8AC3E}">
        <p14:creationId xmlns:p14="http://schemas.microsoft.com/office/powerpoint/2010/main" val="335767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1568703-8AE9-EA49-AD32-BEEEA3EF8A94}"/>
              </a:ext>
            </a:extLst>
          </p:cNvPr>
          <p:cNvSpPr>
            <a:spLocks noGrp="1"/>
          </p:cNvSpPr>
          <p:nvPr>
            <p:ph idx="1"/>
          </p:nvPr>
        </p:nvSpPr>
        <p:spPr/>
        <p:txBody>
          <a:bodyPr/>
          <a:lstStyle/>
          <a:p>
            <a:pPr marL="457200" indent="-457200" algn="just">
              <a:buFont typeface="+mj-lt"/>
              <a:buAutoNum type="arabicPeriod"/>
            </a:pPr>
            <a:r>
              <a:rPr lang="fr-FR" b="1" i="1" u="sng">
                <a:latin typeface="Times New Roman" panose="02020603050405020304" pitchFamily="18" charset="0"/>
                <a:cs typeface="Times New Roman" panose="02020603050405020304" pitchFamily="18" charset="0"/>
              </a:rPr>
              <a:t>Etape préliminaire</a:t>
            </a:r>
            <a:r>
              <a:rPr lang="fr-FR">
                <a:latin typeface="Times New Roman" panose="02020603050405020304" pitchFamily="18" charset="0"/>
                <a:cs typeface="Times New Roman" panose="02020603050405020304" pitchFamily="18" charset="0"/>
              </a:rPr>
              <a:t>: </a:t>
            </a:r>
            <a:r>
              <a:rPr lang="fr-FR" b="1" i="1">
                <a:latin typeface="Times New Roman" panose="02020603050405020304" pitchFamily="18" charset="0"/>
                <a:cs typeface="Times New Roman" panose="02020603050405020304" pitchFamily="18" charset="0"/>
              </a:rPr>
              <a:t>Faisabilité et acceptation de la mission </a:t>
            </a:r>
          </a:p>
          <a:p>
            <a:pPr marL="0" indent="0" algn="just">
              <a:buNone/>
            </a:pPr>
            <a:r>
              <a:rPr lang="fr-FR">
                <a:latin typeface="Times New Roman" panose="02020603050405020304" pitchFamily="18" charset="0"/>
                <a:cs typeface="Times New Roman" panose="02020603050405020304" pitchFamily="18" charset="0"/>
              </a:rPr>
              <a:t>L’audit se dégage en trois phases principales dans la démarche d’un CAC qui précédent à la formulation de ses conclusions et présentation de son rapport: </a:t>
            </a:r>
          </a:p>
          <a:p>
            <a:pPr lvl="2" algn="just"/>
            <a:r>
              <a:rPr lang="fr-FR" sz="1800">
                <a:latin typeface="Times New Roman" panose="02020603050405020304" pitchFamily="18" charset="0"/>
                <a:cs typeface="Times New Roman" panose="02020603050405020304" pitchFamily="18" charset="0"/>
              </a:rPr>
              <a:t>Acquisition d’une connaissance générale de l’entreprise </a:t>
            </a:r>
          </a:p>
          <a:p>
            <a:pPr lvl="2" algn="just"/>
            <a:r>
              <a:rPr lang="fr-FR" sz="1800">
                <a:latin typeface="Times New Roman" panose="02020603050405020304" pitchFamily="18" charset="0"/>
                <a:cs typeface="Times New Roman" panose="02020603050405020304" pitchFamily="18" charset="0"/>
              </a:rPr>
              <a:t>Evaluation du contrôle interne </a:t>
            </a:r>
          </a:p>
          <a:p>
            <a:pPr lvl="2" algn="just"/>
            <a:r>
              <a:rPr lang="fr-FR" sz="1800">
                <a:latin typeface="Times New Roman" panose="02020603050405020304" pitchFamily="18" charset="0"/>
                <a:cs typeface="Times New Roman" panose="02020603050405020304" pitchFamily="18" charset="0"/>
              </a:rPr>
              <a:t>Examen direct des comptes et des états financiers </a:t>
            </a:r>
          </a:p>
          <a:p>
            <a:pPr algn="just"/>
            <a:endParaRPr lang="fr-FR">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76B7F706-1F56-A044-B521-A7129395E54E}"/>
              </a:ext>
            </a:extLst>
          </p:cNvPr>
          <p:cNvSpPr/>
          <p:nvPr/>
        </p:nvSpPr>
        <p:spPr>
          <a:xfrm>
            <a:off x="1159566" y="295311"/>
            <a:ext cx="9872868" cy="584775"/>
          </a:xfrm>
          <a:prstGeom prst="rect">
            <a:avLst/>
          </a:prstGeom>
        </p:spPr>
        <p:txBody>
          <a:bodyPr wrap="square">
            <a:spAutoFit/>
          </a:bodyPr>
          <a:lstStyle/>
          <a:p>
            <a:pPr algn="ctr"/>
            <a:r>
              <a:rPr lang="fr-FR" sz="3200" b="1" i="1">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F49C6F40-A96E-5F56-482F-5CE12B45476A}"/>
              </a:ext>
            </a:extLst>
          </p:cNvPr>
          <p:cNvSpPr>
            <a:spLocks noGrp="1"/>
          </p:cNvSpPr>
          <p:nvPr>
            <p:ph type="sldNum" sz="quarter" idx="12"/>
          </p:nvPr>
        </p:nvSpPr>
        <p:spPr/>
        <p:txBody>
          <a:bodyPr/>
          <a:lstStyle/>
          <a:p>
            <a:fld id="{6D22F896-40B5-4ADD-8801-0D06FADFA095}" type="slidenum">
              <a:rPr lang="en-US" smtClean="0"/>
              <a:t>106</a:t>
            </a:fld>
            <a:endParaRPr lang="en-US" dirty="0"/>
          </a:p>
        </p:txBody>
      </p:sp>
    </p:spTree>
    <p:extLst>
      <p:ext uri="{BB962C8B-B14F-4D97-AF65-F5344CB8AC3E}">
        <p14:creationId xmlns:p14="http://schemas.microsoft.com/office/powerpoint/2010/main" val="79680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1568703-8AE9-EA49-AD32-BEEEA3EF8A94}"/>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L’auditeur réunit les informations nécessaires: </a:t>
            </a:r>
          </a:p>
          <a:p>
            <a:pPr marL="1371600" lvl="2" indent="-457200" algn="just">
              <a:buFont typeface="+mj-lt"/>
              <a:buAutoNum type="arabicPeriod"/>
            </a:pPr>
            <a:r>
              <a:rPr lang="fr-FR" sz="1800" dirty="0">
                <a:latin typeface="Times New Roman" panose="02020603050405020304" pitchFamily="18" charset="0"/>
                <a:cs typeface="Times New Roman" panose="02020603050405020304" pitchFamily="18" charset="0"/>
              </a:rPr>
              <a:t>Sur la structure de la personne ou entité dont les comptes seront certifiés, son actionnariat et son domaine d’activité</a:t>
            </a:r>
          </a:p>
          <a:p>
            <a:pPr marL="1371600" lvl="2" indent="-457200" algn="just">
              <a:buFont typeface="+mj-lt"/>
              <a:buAutoNum type="arabicPeriod"/>
            </a:pPr>
            <a:r>
              <a:rPr lang="fr-FR" sz="1800" dirty="0">
                <a:latin typeface="Times New Roman" panose="02020603050405020304" pitchFamily="18" charset="0"/>
                <a:cs typeface="Times New Roman" panose="02020603050405020304" pitchFamily="18" charset="0"/>
              </a:rPr>
              <a:t>Sur son mode de direction et sur sa politique de ses dirigeants en matière de contrôle interne et d’information financière. </a:t>
            </a:r>
          </a:p>
        </p:txBody>
      </p:sp>
      <p:sp>
        <p:nvSpPr>
          <p:cNvPr id="4" name="Rectangle 3">
            <a:extLst>
              <a:ext uri="{FF2B5EF4-FFF2-40B4-BE49-F238E27FC236}">
                <a16:creationId xmlns:a16="http://schemas.microsoft.com/office/drawing/2014/main" id="{76B7F706-1F56-A044-B521-A7129395E54E}"/>
              </a:ext>
            </a:extLst>
          </p:cNvPr>
          <p:cNvSpPr/>
          <p:nvPr/>
        </p:nvSpPr>
        <p:spPr>
          <a:xfrm>
            <a:off x="1159566" y="295311"/>
            <a:ext cx="9872868" cy="584775"/>
          </a:xfrm>
          <a:prstGeom prst="rect">
            <a:avLst/>
          </a:prstGeom>
        </p:spPr>
        <p:txBody>
          <a:bodyPr wrap="square">
            <a:spAutoFit/>
          </a:bodyPr>
          <a:lstStyle/>
          <a:p>
            <a:pPr algn="ctr"/>
            <a:r>
              <a:rPr lang="fr-FR" sz="3200" b="1" i="1">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F1850B26-FCD0-30B0-364C-1D4B7CFE3EFA}"/>
              </a:ext>
            </a:extLst>
          </p:cNvPr>
          <p:cNvSpPr>
            <a:spLocks noGrp="1"/>
          </p:cNvSpPr>
          <p:nvPr>
            <p:ph type="sldNum" sz="quarter" idx="12"/>
          </p:nvPr>
        </p:nvSpPr>
        <p:spPr/>
        <p:txBody>
          <a:bodyPr/>
          <a:lstStyle/>
          <a:p>
            <a:fld id="{6D22F896-40B5-4ADD-8801-0D06FADFA095}" type="slidenum">
              <a:rPr lang="en-US" smtClean="0"/>
              <a:t>107</a:t>
            </a:fld>
            <a:endParaRPr lang="en-US" dirty="0"/>
          </a:p>
        </p:txBody>
      </p:sp>
    </p:spTree>
    <p:extLst>
      <p:ext uri="{BB962C8B-B14F-4D97-AF65-F5344CB8AC3E}">
        <p14:creationId xmlns:p14="http://schemas.microsoft.com/office/powerpoint/2010/main" val="259924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1568703-8AE9-EA49-AD32-BEEEA3EF8A94}"/>
              </a:ext>
            </a:extLst>
          </p:cNvPr>
          <p:cNvSpPr>
            <a:spLocks noGrp="1"/>
          </p:cNvSpPr>
          <p:nvPr>
            <p:ph idx="1"/>
          </p:nvPr>
        </p:nvSpPr>
        <p:spPr>
          <a:xfrm>
            <a:off x="620486" y="2015732"/>
            <a:ext cx="10989127" cy="4107482"/>
          </a:xfrm>
        </p:spPr>
        <p:txBody>
          <a:bodyPr>
            <a:normAutofit/>
          </a:bodyPr>
          <a:lstStyle/>
          <a:p>
            <a:pPr marL="514350" indent="-514350" algn="just">
              <a:buFont typeface="+mj-lt"/>
              <a:buAutoNum type="romanUcPeriod"/>
            </a:pPr>
            <a:r>
              <a:rPr lang="fr-FR" b="1" i="1" u="sng" dirty="0">
                <a:latin typeface="Times New Roman" panose="02020603050405020304" pitchFamily="18" charset="0"/>
                <a:cs typeface="Times New Roman" panose="02020603050405020304" pitchFamily="18" charset="0"/>
              </a:rPr>
              <a:t>Nomination et nombre des CAC</a:t>
            </a:r>
          </a:p>
          <a:p>
            <a:pPr marL="0" indent="0" algn="just">
              <a:buNone/>
            </a:pPr>
            <a:endParaRPr lang="fr-FR" dirty="0">
              <a:latin typeface="Times New Roman" panose="02020603050405020304" pitchFamily="18" charset="0"/>
              <a:cs typeface="Times New Roman" panose="02020603050405020304" pitchFamily="18" charset="0"/>
            </a:endParaRPr>
          </a:p>
          <a:p>
            <a:pPr marL="0" indent="0" algn="just">
              <a:buNone/>
            </a:pPr>
            <a:r>
              <a:rPr lang="fr-FR" dirty="0">
                <a:latin typeface="Times New Roman" panose="02020603050405020304" pitchFamily="18" charset="0"/>
                <a:cs typeface="Times New Roman" panose="02020603050405020304" pitchFamily="18" charset="0"/>
              </a:rPr>
              <a:t>Les premiers commissaires aux comptes sont désignés d’après l’article 20, par les statuts ou par un acte séparé mais faisant corps avec les statuts. Au cours de la vie de la société les CAC sont nommés d’après l’article 163, par l’assemblée générale des actionnaires. Généralement, le nombre minimum fixé par la loi est: </a:t>
            </a:r>
          </a:p>
          <a:p>
            <a:pPr lvl="2" algn="just"/>
            <a:r>
              <a:rPr lang="fr-FR" sz="1800" b="1" i="1" dirty="0">
                <a:latin typeface="Times New Roman" panose="02020603050405020304" pitchFamily="18" charset="0"/>
                <a:cs typeface="Times New Roman" panose="02020603050405020304" pitchFamily="18" charset="0"/>
              </a:rPr>
              <a:t>CAC dans le cas des sociétés qui font appel à l’épargne public (pour plus de garantie pour les investisseurs), des établissement de crédit, des sociétés d’investissement, sociétés d’assurance et société d’épargne. </a:t>
            </a:r>
          </a:p>
          <a:p>
            <a:pPr lvl="2" algn="just"/>
            <a:r>
              <a:rPr lang="fr-FR" sz="1800" b="1" i="1" dirty="0">
                <a:latin typeface="Times New Roman" panose="02020603050405020304" pitchFamily="18" charset="0"/>
                <a:cs typeface="Times New Roman" panose="02020603050405020304" pitchFamily="18" charset="0"/>
              </a:rPr>
              <a:t>CAC pour le reste des sociétés (SNC, SARL). </a:t>
            </a:r>
          </a:p>
        </p:txBody>
      </p:sp>
      <p:sp>
        <p:nvSpPr>
          <p:cNvPr id="4" name="Rectangle 3">
            <a:extLst>
              <a:ext uri="{FF2B5EF4-FFF2-40B4-BE49-F238E27FC236}">
                <a16:creationId xmlns:a16="http://schemas.microsoft.com/office/drawing/2014/main" id="{76B7F706-1F56-A044-B521-A7129395E54E}"/>
              </a:ext>
            </a:extLst>
          </p:cNvPr>
          <p:cNvSpPr/>
          <p:nvPr/>
        </p:nvSpPr>
        <p:spPr>
          <a:xfrm>
            <a:off x="1159566" y="295311"/>
            <a:ext cx="9872868" cy="584775"/>
          </a:xfrm>
          <a:prstGeom prst="rect">
            <a:avLst/>
          </a:prstGeom>
        </p:spPr>
        <p:txBody>
          <a:bodyPr wrap="square">
            <a:spAutoFit/>
          </a:bodyPr>
          <a:lstStyle/>
          <a:p>
            <a:pPr algn="ctr"/>
            <a:r>
              <a:rPr lang="fr-FR" sz="3200" b="1" i="1">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FC225AC2-678B-AFEB-D76A-DA11EF0769DD}"/>
              </a:ext>
            </a:extLst>
          </p:cNvPr>
          <p:cNvSpPr>
            <a:spLocks noGrp="1"/>
          </p:cNvSpPr>
          <p:nvPr>
            <p:ph type="sldNum" sz="quarter" idx="12"/>
          </p:nvPr>
        </p:nvSpPr>
        <p:spPr/>
        <p:txBody>
          <a:bodyPr/>
          <a:lstStyle/>
          <a:p>
            <a:fld id="{6D22F896-40B5-4ADD-8801-0D06FADFA095}" type="slidenum">
              <a:rPr lang="en-US" smtClean="0"/>
              <a:t>108</a:t>
            </a:fld>
            <a:endParaRPr lang="en-US" dirty="0"/>
          </a:p>
        </p:txBody>
      </p:sp>
    </p:spTree>
    <p:extLst>
      <p:ext uri="{BB962C8B-B14F-4D97-AF65-F5344CB8AC3E}">
        <p14:creationId xmlns:p14="http://schemas.microsoft.com/office/powerpoint/2010/main" val="2956015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1568703-8AE9-EA49-AD32-BEEEA3EF8A94}"/>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Il doit être désigné </a:t>
            </a:r>
            <a:r>
              <a:rPr lang="fr-FR" b="1" i="1" dirty="0">
                <a:latin typeface="Times New Roman" panose="02020603050405020304" pitchFamily="18" charset="0"/>
                <a:cs typeface="Times New Roman" panose="02020603050405020304" pitchFamily="18" charset="0"/>
              </a:rPr>
              <a:t>un ou plusieurs CAC, dans chaque société anonyme, </a:t>
            </a:r>
            <a:r>
              <a:rPr lang="fr-FR" dirty="0">
                <a:latin typeface="Times New Roman" panose="02020603050405020304" pitchFamily="18" charset="0"/>
                <a:cs typeface="Times New Roman" panose="02020603050405020304" pitchFamily="18" charset="0"/>
              </a:rPr>
              <a:t>chargés d’une mission de contrôle et du suivi des comptes sociaux dans les conditions et pour les buts prévus par la loi. Pour </a:t>
            </a:r>
            <a:r>
              <a:rPr lang="fr-FR" b="1" dirty="0">
                <a:latin typeface="Times New Roman" panose="02020603050405020304" pitchFamily="18" charset="0"/>
                <a:cs typeface="Times New Roman" panose="02020603050405020304" pitchFamily="18" charset="0"/>
              </a:rPr>
              <a:t>les sociétés faisant appel public à l’épargne</a:t>
            </a:r>
            <a:r>
              <a:rPr lang="fr-FR" dirty="0">
                <a:latin typeface="Times New Roman" panose="02020603050405020304" pitchFamily="18" charset="0"/>
                <a:cs typeface="Times New Roman" panose="02020603050405020304" pitchFamily="18" charset="0"/>
              </a:rPr>
              <a:t>, elles sont tenues de désigner au </a:t>
            </a:r>
            <a:r>
              <a:rPr lang="fr-FR" b="1" dirty="0">
                <a:latin typeface="Times New Roman" panose="02020603050405020304" pitchFamily="18" charset="0"/>
                <a:cs typeface="Times New Roman" panose="02020603050405020304" pitchFamily="18" charset="0"/>
              </a:rPr>
              <a:t>moins deux commissaires aux comptes, </a:t>
            </a:r>
            <a:r>
              <a:rPr lang="fr-FR" dirty="0">
                <a:latin typeface="Times New Roman" panose="02020603050405020304" pitchFamily="18" charset="0"/>
                <a:cs typeface="Times New Roman" panose="02020603050405020304" pitchFamily="18" charset="0"/>
              </a:rPr>
              <a:t>il en est de même des </a:t>
            </a:r>
            <a:r>
              <a:rPr lang="fr-FR" b="1" dirty="0">
                <a:latin typeface="Times New Roman" panose="02020603050405020304" pitchFamily="18" charset="0"/>
                <a:cs typeface="Times New Roman" panose="02020603050405020304" pitchFamily="18" charset="0"/>
              </a:rPr>
              <a:t>sociétés banque, de crédit, d’investissement, d’assurance, de capitalisation et d’épargne. </a:t>
            </a:r>
          </a:p>
          <a:p>
            <a:pPr algn="just"/>
            <a:r>
              <a:rPr lang="fr-FR" dirty="0">
                <a:latin typeface="Times New Roman" panose="02020603050405020304" pitchFamily="18" charset="0"/>
                <a:cs typeface="Times New Roman" panose="02020603050405020304" pitchFamily="18" charset="0"/>
              </a:rPr>
              <a:t>Sont aussi tenues de désigner </a:t>
            </a:r>
            <a:r>
              <a:rPr lang="fr-FR" b="1" dirty="0">
                <a:latin typeface="Times New Roman" panose="02020603050405020304" pitchFamily="18" charset="0"/>
                <a:cs typeface="Times New Roman" panose="02020603050405020304" pitchFamily="18" charset="0"/>
              </a:rPr>
              <a:t>un CAC au moins, les SNC et les SRL  dont le CA, à la clôture d’un exercice soci</a:t>
            </a:r>
            <a:r>
              <a:rPr lang="fr-FR" dirty="0">
                <a:latin typeface="Times New Roman" panose="02020603050405020304" pitchFamily="18" charset="0"/>
                <a:cs typeface="Times New Roman" panose="02020603050405020304" pitchFamily="18" charset="0"/>
              </a:rPr>
              <a:t>al, dépasse le montant de cinquante millions de dirhams, hors taxes. </a:t>
            </a:r>
          </a:p>
        </p:txBody>
      </p:sp>
      <p:sp>
        <p:nvSpPr>
          <p:cNvPr id="4" name="Rectangle 3">
            <a:extLst>
              <a:ext uri="{FF2B5EF4-FFF2-40B4-BE49-F238E27FC236}">
                <a16:creationId xmlns:a16="http://schemas.microsoft.com/office/drawing/2014/main" id="{76B7F706-1F56-A044-B521-A7129395E54E}"/>
              </a:ext>
            </a:extLst>
          </p:cNvPr>
          <p:cNvSpPr/>
          <p:nvPr/>
        </p:nvSpPr>
        <p:spPr>
          <a:xfrm>
            <a:off x="1159566" y="295311"/>
            <a:ext cx="9872868" cy="584775"/>
          </a:xfrm>
          <a:prstGeom prst="rect">
            <a:avLst/>
          </a:prstGeom>
        </p:spPr>
        <p:txBody>
          <a:bodyPr wrap="square">
            <a:spAutoFit/>
          </a:bodyPr>
          <a:lstStyle/>
          <a:p>
            <a:pPr algn="ctr"/>
            <a:r>
              <a:rPr lang="fr-FR" sz="3200" b="1" i="1">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D14595AA-5171-AD9C-42AB-C6524C9FE63A}"/>
              </a:ext>
            </a:extLst>
          </p:cNvPr>
          <p:cNvSpPr>
            <a:spLocks noGrp="1"/>
          </p:cNvSpPr>
          <p:nvPr>
            <p:ph type="sldNum" sz="quarter" idx="12"/>
          </p:nvPr>
        </p:nvSpPr>
        <p:spPr/>
        <p:txBody>
          <a:bodyPr/>
          <a:lstStyle/>
          <a:p>
            <a:fld id="{6D22F896-40B5-4ADD-8801-0D06FADFA095}" type="slidenum">
              <a:rPr lang="en-US" smtClean="0"/>
              <a:t>109</a:t>
            </a:fld>
            <a:endParaRPr lang="en-US" dirty="0"/>
          </a:p>
        </p:txBody>
      </p:sp>
    </p:spTree>
    <p:extLst>
      <p:ext uri="{BB962C8B-B14F-4D97-AF65-F5344CB8AC3E}">
        <p14:creationId xmlns:p14="http://schemas.microsoft.com/office/powerpoint/2010/main" val="4103644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u contenu 2">
            <a:extLst>
              <a:ext uri="{FF2B5EF4-FFF2-40B4-BE49-F238E27FC236}">
                <a16:creationId xmlns:a16="http://schemas.microsoft.com/office/drawing/2014/main" id="{F165A8FF-76CF-ED49-914A-36FEEF7D4FF7}"/>
              </a:ext>
            </a:extLst>
          </p:cNvPr>
          <p:cNvSpPr>
            <a:spLocks noGrp="1"/>
          </p:cNvSpPr>
          <p:nvPr>
            <p:ph idx="1"/>
          </p:nvPr>
        </p:nvSpPr>
        <p:spPr>
          <a:xfrm>
            <a:off x="810883" y="2205039"/>
            <a:ext cx="10783019" cy="4389437"/>
          </a:xfrm>
        </p:spPr>
        <p:txBody>
          <a:bodyPr/>
          <a:lstStyle/>
          <a:p>
            <a:pPr eaLnBrk="1" hangingPunct="1">
              <a:lnSpc>
                <a:spcPct val="80000"/>
              </a:lnSpc>
              <a:buFont typeface="Wingdings 2" pitchFamily="2" charset="2"/>
              <a:buNone/>
            </a:pPr>
            <a:endParaRPr lang="fr-FR" altLang="fr-FR" dirty="0">
              <a:latin typeface="Times New Roman" panose="02020603050405020304" pitchFamily="18" charset="0"/>
              <a:ea typeface="ＭＳ Ｐゴシック" panose="020B0600070205080204" pitchFamily="34" charset="-128"/>
            </a:endParaRPr>
          </a:p>
          <a:p>
            <a:pPr eaLnBrk="1" hangingPunct="1">
              <a:lnSpc>
                <a:spcPct val="80000"/>
              </a:lnSpc>
            </a:pPr>
            <a:r>
              <a:rPr lang="fr-FR" altLang="fr-FR" b="1" i="1" u="sng" dirty="0">
                <a:latin typeface="Times New Roman" panose="02020603050405020304" pitchFamily="18" charset="0"/>
                <a:ea typeface="ＭＳ Ｐゴシック" panose="020B0600070205080204" pitchFamily="34" charset="-128"/>
              </a:rPr>
              <a:t>Définition</a:t>
            </a:r>
          </a:p>
          <a:p>
            <a:pPr algn="just" eaLnBrk="1" hangingPunct="1">
              <a:lnSpc>
                <a:spcPct val="80000"/>
              </a:lnSpc>
              <a:buFont typeface="Wingdings 2" pitchFamily="2" charset="2"/>
              <a:buNone/>
            </a:pPr>
            <a:r>
              <a:rPr lang="fr-FR" altLang="fr-FR" dirty="0">
                <a:latin typeface="Times New Roman" panose="02020603050405020304" pitchFamily="18" charset="0"/>
                <a:ea typeface="ＭＳ Ｐゴシック" panose="020B0600070205080204" pitchFamily="34" charset="-128"/>
              </a:rPr>
              <a:t>L</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audit interne est défini par The Institute of International Auditors (IIA) ainsi: </a:t>
            </a:r>
          </a:p>
          <a:p>
            <a:pPr algn="just" eaLnBrk="1" hangingPunct="1">
              <a:lnSpc>
                <a:spcPct val="80000"/>
              </a:lnSpc>
              <a:buFont typeface="Wingdings 2" pitchFamily="2" charset="2"/>
              <a:buNone/>
            </a:pPr>
            <a:endParaRPr lang="fr-FR" altLang="fr-FR" dirty="0">
              <a:latin typeface="Times New Roman" panose="02020603050405020304" pitchFamily="18" charset="0"/>
              <a:ea typeface="ＭＳ Ｐゴシック" panose="020B0600070205080204" pitchFamily="34" charset="-128"/>
            </a:endParaRPr>
          </a:p>
          <a:p>
            <a:pPr algn="just" eaLnBrk="1" hangingPunct="1">
              <a:lnSpc>
                <a:spcPct val="150000"/>
              </a:lnSpc>
              <a:buFont typeface="Wingdings 2" pitchFamily="2" charset="2"/>
              <a:buNone/>
            </a:pPr>
            <a:r>
              <a:rPr lang="fr-FR" altLang="fr-FR" dirty="0">
                <a:latin typeface="Times New Roman" panose="02020603050405020304" pitchFamily="18" charset="0"/>
                <a:ea typeface="ＭＳ Ｐゴシック" panose="020B0600070205080204" pitchFamily="34" charset="-128"/>
              </a:rPr>
              <a:t>«</a:t>
            </a:r>
            <a:r>
              <a:rPr lang="fr-FR" altLang="fr-FR" i="1" dirty="0">
                <a:latin typeface="Times New Roman" panose="02020603050405020304" pitchFamily="18" charset="0"/>
                <a:ea typeface="ＭＳ Ｐゴシック" panose="020B0600070205080204" pitchFamily="34" charset="-128"/>
              </a:rPr>
              <a:t>L</a:t>
            </a:r>
            <a:r>
              <a:rPr lang="ja-JP" altLang="fr-FR" i="1">
                <a:latin typeface="Times New Roman" panose="02020603050405020304" pitchFamily="18" charset="0"/>
                <a:ea typeface="ＭＳ Ｐゴシック" panose="020B0600070205080204" pitchFamily="34" charset="-128"/>
              </a:rPr>
              <a:t>’</a:t>
            </a:r>
            <a:r>
              <a:rPr lang="fr-FR" altLang="ja-JP" i="1" dirty="0">
                <a:latin typeface="Times New Roman" panose="02020603050405020304" pitchFamily="18" charset="0"/>
                <a:ea typeface="ＭＳ Ｐゴシック" panose="020B0600070205080204" pitchFamily="34" charset="-128"/>
              </a:rPr>
              <a:t>audit interne est une </a:t>
            </a:r>
            <a:r>
              <a:rPr lang="fr-FR" altLang="ja-JP" b="1" i="1" dirty="0">
                <a:latin typeface="Times New Roman" panose="02020603050405020304" pitchFamily="18" charset="0"/>
                <a:ea typeface="ＭＳ Ｐゴシック" panose="020B0600070205080204" pitchFamily="34" charset="-128"/>
              </a:rPr>
              <a:t>activité</a:t>
            </a:r>
            <a:r>
              <a:rPr lang="fr-FR" altLang="ja-JP" i="1" dirty="0">
                <a:latin typeface="Times New Roman" panose="02020603050405020304" pitchFamily="18" charset="0"/>
                <a:ea typeface="ＭＳ Ｐゴシック" panose="020B0600070205080204" pitchFamily="34" charset="-128"/>
              </a:rPr>
              <a:t> </a:t>
            </a:r>
            <a:r>
              <a:rPr lang="fr-FR" altLang="ja-JP" i="1" u="sng" dirty="0">
                <a:latin typeface="Times New Roman" panose="02020603050405020304" pitchFamily="18" charset="0"/>
                <a:ea typeface="ＭＳ Ｐゴシック" panose="020B0600070205080204" pitchFamily="34" charset="-128"/>
              </a:rPr>
              <a:t>indépendante</a:t>
            </a:r>
            <a:r>
              <a:rPr lang="fr-FR" altLang="ja-JP" i="1" dirty="0">
                <a:latin typeface="Times New Roman" panose="02020603050405020304" pitchFamily="18" charset="0"/>
                <a:ea typeface="ＭＳ Ｐゴシック" panose="020B0600070205080204" pitchFamily="34" charset="-128"/>
              </a:rPr>
              <a:t> et </a:t>
            </a:r>
            <a:r>
              <a:rPr lang="fr-FR" altLang="ja-JP" i="1" u="sng" dirty="0">
                <a:latin typeface="Times New Roman" panose="02020603050405020304" pitchFamily="18" charset="0"/>
                <a:ea typeface="ＭＳ Ｐゴシック" panose="020B0600070205080204" pitchFamily="34" charset="-128"/>
              </a:rPr>
              <a:t>objective</a:t>
            </a:r>
            <a:r>
              <a:rPr lang="fr-FR" altLang="ja-JP" i="1" dirty="0">
                <a:latin typeface="Times New Roman" panose="02020603050405020304" pitchFamily="18" charset="0"/>
                <a:ea typeface="ＭＳ Ｐゴシック" panose="020B0600070205080204" pitchFamily="34" charset="-128"/>
              </a:rPr>
              <a:t> qui donne à une organisation  une  </a:t>
            </a:r>
            <a:r>
              <a:rPr lang="fr-FR" altLang="ja-JP" b="1" i="1" dirty="0">
                <a:latin typeface="Times New Roman" panose="02020603050405020304" pitchFamily="18" charset="0"/>
                <a:ea typeface="ＭＳ Ｐゴシック" panose="020B0600070205080204" pitchFamily="34" charset="-128"/>
              </a:rPr>
              <a:t>assurance</a:t>
            </a:r>
            <a:r>
              <a:rPr lang="fr-FR" altLang="ja-JP" i="1" dirty="0">
                <a:latin typeface="Times New Roman" panose="02020603050405020304" pitchFamily="18" charset="0"/>
                <a:ea typeface="ＭＳ Ｐゴシック" panose="020B0600070205080204" pitchFamily="34" charset="-128"/>
              </a:rPr>
              <a:t>  sur  le  degré  de  maîtrise  de  ses  opérations,  lui apporte ses </a:t>
            </a:r>
            <a:r>
              <a:rPr lang="fr-FR" altLang="ja-JP" b="1" i="1" dirty="0">
                <a:latin typeface="Times New Roman" panose="02020603050405020304" pitchFamily="18" charset="0"/>
                <a:ea typeface="ＭＳ Ｐゴシック" panose="020B0600070205080204" pitchFamily="34" charset="-128"/>
              </a:rPr>
              <a:t>conseils</a:t>
            </a:r>
            <a:r>
              <a:rPr lang="fr-FR" altLang="ja-JP" i="1" dirty="0">
                <a:latin typeface="Times New Roman" panose="02020603050405020304" pitchFamily="18" charset="0"/>
                <a:ea typeface="ＭＳ Ｐゴシック" panose="020B0600070205080204" pitchFamily="34" charset="-128"/>
              </a:rPr>
              <a:t> pour les améliorer, et contribue à créer de la </a:t>
            </a:r>
            <a:r>
              <a:rPr lang="fr-FR" altLang="ja-JP" b="1" i="1" dirty="0">
                <a:latin typeface="Times New Roman" panose="02020603050405020304" pitchFamily="18" charset="0"/>
                <a:ea typeface="ＭＳ Ｐゴシック" panose="020B0600070205080204" pitchFamily="34" charset="-128"/>
              </a:rPr>
              <a:t>valeur ajoutée</a:t>
            </a:r>
            <a:r>
              <a:rPr lang="fr-FR" altLang="ja-JP" i="1" dirty="0">
                <a:latin typeface="Times New Roman" panose="02020603050405020304" pitchFamily="18" charset="0"/>
                <a:ea typeface="ＭＳ Ｐゴシック" panose="020B0600070205080204" pitchFamily="34" charset="-128"/>
              </a:rPr>
              <a:t>. </a:t>
            </a:r>
          </a:p>
          <a:p>
            <a:pPr algn="just" eaLnBrk="1" hangingPunct="1">
              <a:lnSpc>
                <a:spcPct val="150000"/>
              </a:lnSpc>
              <a:buFont typeface="Wingdings 2" pitchFamily="2" charset="2"/>
              <a:buNone/>
            </a:pPr>
            <a:r>
              <a:rPr lang="fr-FR" altLang="fr-FR" i="1" dirty="0">
                <a:latin typeface="Times New Roman" panose="02020603050405020304" pitchFamily="18" charset="0"/>
                <a:ea typeface="ＭＳ Ｐゴシック" panose="020B0600070205080204" pitchFamily="34" charset="-128"/>
              </a:rPr>
              <a:t>   </a:t>
            </a:r>
            <a:endParaRPr lang="fr-FR" altLang="fr-FR" dirty="0">
              <a:latin typeface="Times New Roman" panose="02020603050405020304" pitchFamily="18" charset="0"/>
              <a:ea typeface="ＭＳ Ｐゴシック" panose="020B0600070205080204" pitchFamily="34" charset="-128"/>
            </a:endParaRPr>
          </a:p>
        </p:txBody>
      </p:sp>
      <p:sp>
        <p:nvSpPr>
          <p:cNvPr id="7" name="ZoneTexte 6">
            <a:extLst>
              <a:ext uri="{FF2B5EF4-FFF2-40B4-BE49-F238E27FC236}">
                <a16:creationId xmlns:a16="http://schemas.microsoft.com/office/drawing/2014/main" id="{7BB05E76-E41D-DA41-A57C-0ACA884FDDD4}"/>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15672A41-568A-7893-3805-12654D063C5F}"/>
              </a:ext>
            </a:extLst>
          </p:cNvPr>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31594543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530">
                                            <p:txEl>
                                              <p:pRg st="1" end="1"/>
                                            </p:txEl>
                                          </p:spTgt>
                                        </p:tgtEl>
                                        <p:attrNameLst>
                                          <p:attrName>style.visibility</p:attrName>
                                        </p:attrNameLst>
                                      </p:cBhvr>
                                      <p:to>
                                        <p:strVal val="visible"/>
                                      </p:to>
                                    </p:set>
                                    <p:animEffect transition="in" filter="fade">
                                      <p:cBhvr>
                                        <p:cTn id="7" dur="1000"/>
                                        <p:tgtEl>
                                          <p:spTgt spid="22530">
                                            <p:txEl>
                                              <p:pRg st="1" end="1"/>
                                            </p:txEl>
                                          </p:spTgt>
                                        </p:tgtEl>
                                      </p:cBhvr>
                                    </p:animEffect>
                                    <p:anim calcmode="lin" valueType="num">
                                      <p:cBhvr>
                                        <p:cTn id="8" dur="1000" fill="hold"/>
                                        <p:tgtEl>
                                          <p:spTgt spid="22530">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253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530">
                                            <p:txEl>
                                              <p:pRg st="2" end="2"/>
                                            </p:txEl>
                                          </p:spTgt>
                                        </p:tgtEl>
                                        <p:attrNameLst>
                                          <p:attrName>style.visibility</p:attrName>
                                        </p:attrNameLst>
                                      </p:cBhvr>
                                      <p:to>
                                        <p:strVal val="visible"/>
                                      </p:to>
                                    </p:set>
                                    <p:animEffect transition="in" filter="fade">
                                      <p:cBhvr>
                                        <p:cTn id="14" dur="1000"/>
                                        <p:tgtEl>
                                          <p:spTgt spid="22530">
                                            <p:txEl>
                                              <p:pRg st="2" end="2"/>
                                            </p:txEl>
                                          </p:spTgt>
                                        </p:tgtEl>
                                      </p:cBhvr>
                                    </p:animEffect>
                                    <p:anim calcmode="lin" valueType="num">
                                      <p:cBhvr>
                                        <p:cTn id="15" dur="1000" fill="hold"/>
                                        <p:tgtEl>
                                          <p:spTgt spid="22530">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253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2530">
                                            <p:txEl>
                                              <p:pRg st="4" end="4"/>
                                            </p:txEl>
                                          </p:spTgt>
                                        </p:tgtEl>
                                        <p:attrNameLst>
                                          <p:attrName>style.visibility</p:attrName>
                                        </p:attrNameLst>
                                      </p:cBhvr>
                                      <p:to>
                                        <p:strVal val="visible"/>
                                      </p:to>
                                    </p:set>
                                    <p:animEffect transition="in" filter="fade">
                                      <p:cBhvr>
                                        <p:cTn id="21" dur="1000"/>
                                        <p:tgtEl>
                                          <p:spTgt spid="22530">
                                            <p:txEl>
                                              <p:pRg st="4" end="4"/>
                                            </p:txEl>
                                          </p:spTgt>
                                        </p:tgtEl>
                                      </p:cBhvr>
                                    </p:animEffect>
                                    <p:anim calcmode="lin" valueType="num">
                                      <p:cBhvr>
                                        <p:cTn id="22" dur="1000" fill="hold"/>
                                        <p:tgtEl>
                                          <p:spTgt spid="22530">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253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2530">
                                            <p:txEl>
                                              <p:pRg st="5" end="5"/>
                                            </p:txEl>
                                          </p:spTgt>
                                        </p:tgtEl>
                                        <p:attrNameLst>
                                          <p:attrName>style.visibility</p:attrName>
                                        </p:attrNameLst>
                                      </p:cBhvr>
                                      <p:to>
                                        <p:strVal val="visible"/>
                                      </p:to>
                                    </p:set>
                                    <p:animEffect transition="in" filter="fade">
                                      <p:cBhvr>
                                        <p:cTn id="28" dur="1000"/>
                                        <p:tgtEl>
                                          <p:spTgt spid="22530">
                                            <p:txEl>
                                              <p:pRg st="5" end="5"/>
                                            </p:txEl>
                                          </p:spTgt>
                                        </p:tgtEl>
                                      </p:cBhvr>
                                    </p:animEffect>
                                    <p:anim calcmode="lin" valueType="num">
                                      <p:cBhvr>
                                        <p:cTn id="29" dur="1000" fill="hold"/>
                                        <p:tgtEl>
                                          <p:spTgt spid="22530">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22530">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CC8FBB-4D8D-8447-8477-49CFE420E1BB}"/>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Le ou les CAC sont nommés par l’AGO des actionnaires pour trois exercices (article 163 de la loi sur les SA) et leurs fonctions expirent après la réunion qui statue sur les comptes du troisième exercice.</a:t>
            </a:r>
          </a:p>
          <a:p>
            <a:pPr algn="just"/>
            <a:r>
              <a:rPr lang="fr-FR" dirty="0">
                <a:latin typeface="Times New Roman" panose="02020603050405020304" pitchFamily="18" charset="0"/>
                <a:cs typeface="Times New Roman" panose="02020603050405020304" pitchFamily="18" charset="0"/>
              </a:rPr>
              <a:t>Au cas où il y aura remplacement du commissaire par nomination de l’assemblée d’un autre, ce dernier ne demeure en  fonction que pour le temps qui reste à courir de la mission de son prédécesseur. </a:t>
            </a:r>
          </a:p>
        </p:txBody>
      </p:sp>
      <p:sp>
        <p:nvSpPr>
          <p:cNvPr id="4" name="Rectangle 3">
            <a:extLst>
              <a:ext uri="{FF2B5EF4-FFF2-40B4-BE49-F238E27FC236}">
                <a16:creationId xmlns:a16="http://schemas.microsoft.com/office/drawing/2014/main" id="{82B65FAE-AE19-6740-9B63-E2F769AFD9D0}"/>
              </a:ext>
            </a:extLst>
          </p:cNvPr>
          <p:cNvSpPr/>
          <p:nvPr/>
        </p:nvSpPr>
        <p:spPr>
          <a:xfrm>
            <a:off x="1159566" y="295311"/>
            <a:ext cx="9872868" cy="584775"/>
          </a:xfrm>
          <a:prstGeom prst="rect">
            <a:avLst/>
          </a:prstGeom>
        </p:spPr>
        <p:txBody>
          <a:bodyPr wrap="square">
            <a:spAutoFit/>
          </a:bodyPr>
          <a:lstStyle/>
          <a:p>
            <a:pPr algn="ctr"/>
            <a:r>
              <a:rPr lang="fr-FR" sz="3200" b="1" i="1">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F5228F1A-40A2-06A8-A210-EEF93B9A235D}"/>
              </a:ext>
            </a:extLst>
          </p:cNvPr>
          <p:cNvSpPr>
            <a:spLocks noGrp="1"/>
          </p:cNvSpPr>
          <p:nvPr>
            <p:ph type="sldNum" sz="quarter" idx="12"/>
          </p:nvPr>
        </p:nvSpPr>
        <p:spPr/>
        <p:txBody>
          <a:bodyPr/>
          <a:lstStyle/>
          <a:p>
            <a:fld id="{6D22F896-40B5-4ADD-8801-0D06FADFA095}" type="slidenum">
              <a:rPr lang="en-US" smtClean="0"/>
              <a:t>110</a:t>
            </a:fld>
            <a:endParaRPr lang="en-US" dirty="0"/>
          </a:p>
        </p:txBody>
      </p:sp>
    </p:spTree>
    <p:extLst>
      <p:ext uri="{BB962C8B-B14F-4D97-AF65-F5344CB8AC3E}">
        <p14:creationId xmlns:p14="http://schemas.microsoft.com/office/powerpoint/2010/main" val="271949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CC8FBB-4D8D-8447-8477-49CFE420E1BB}"/>
              </a:ext>
            </a:extLst>
          </p:cNvPr>
          <p:cNvSpPr>
            <a:spLocks noGrp="1"/>
          </p:cNvSpPr>
          <p:nvPr>
            <p:ph idx="1"/>
          </p:nvPr>
        </p:nvSpPr>
        <p:spPr/>
        <p:txBody>
          <a:bodyPr/>
          <a:lstStyle/>
          <a:p>
            <a:pPr marL="0" indent="0" algn="just">
              <a:buNone/>
            </a:pPr>
            <a:r>
              <a:rPr lang="fr-FR" b="1" i="1" u="sng" dirty="0">
                <a:latin typeface="Times New Roman" panose="02020603050405020304" pitchFamily="18" charset="0"/>
                <a:cs typeface="Times New Roman" panose="02020603050405020304" pitchFamily="18" charset="0"/>
              </a:rPr>
              <a:t>II. Conditions et </a:t>
            </a:r>
            <a:r>
              <a:rPr lang="fr-FR" b="1" i="1" u="sng" dirty="0" err="1">
                <a:latin typeface="Times New Roman" panose="02020603050405020304" pitchFamily="18" charset="0"/>
                <a:cs typeface="Times New Roman" panose="02020603050405020304" pitchFamily="18" charset="0"/>
              </a:rPr>
              <a:t>incompatiblités</a:t>
            </a:r>
            <a:r>
              <a:rPr lang="fr-FR" b="1" i="1" u="sng" dirty="0">
                <a:latin typeface="Times New Roman" panose="02020603050405020304" pitchFamily="18" charset="0"/>
                <a:cs typeface="Times New Roman" panose="02020603050405020304" pitchFamily="18" charset="0"/>
              </a:rPr>
              <a:t> pour l’exercice de la fonction CAC </a:t>
            </a:r>
          </a:p>
          <a:p>
            <a:pPr algn="just"/>
            <a:r>
              <a:rPr lang="fr-FR" dirty="0">
                <a:latin typeface="Times New Roman" panose="02020603050405020304" pitchFamily="18" charset="0"/>
                <a:cs typeface="Times New Roman" panose="02020603050405020304" pitchFamily="18" charset="0"/>
              </a:rPr>
              <a:t>Les conditions consistent en l’inscription au tableau de l’ordre des experts-comptables (articles 160 de la loi sur les SA). Quand aux incompatibilités, ne peuvent être désignés comme CAC (Article 161 de la loi sur les SA):  </a:t>
            </a:r>
          </a:p>
        </p:txBody>
      </p:sp>
      <p:sp>
        <p:nvSpPr>
          <p:cNvPr id="4" name="Rectangle 3">
            <a:extLst>
              <a:ext uri="{FF2B5EF4-FFF2-40B4-BE49-F238E27FC236}">
                <a16:creationId xmlns:a16="http://schemas.microsoft.com/office/drawing/2014/main" id="{82B65FAE-AE19-6740-9B63-E2F769AFD9D0}"/>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AAAF98FF-C130-1DAB-9F50-52CD540EABB2}"/>
              </a:ext>
            </a:extLst>
          </p:cNvPr>
          <p:cNvSpPr>
            <a:spLocks noGrp="1"/>
          </p:cNvSpPr>
          <p:nvPr>
            <p:ph type="sldNum" sz="quarter" idx="12"/>
          </p:nvPr>
        </p:nvSpPr>
        <p:spPr/>
        <p:txBody>
          <a:bodyPr/>
          <a:lstStyle/>
          <a:p>
            <a:fld id="{6D22F896-40B5-4ADD-8801-0D06FADFA095}" type="slidenum">
              <a:rPr lang="en-US" smtClean="0"/>
              <a:t>111</a:t>
            </a:fld>
            <a:endParaRPr lang="en-US" dirty="0"/>
          </a:p>
        </p:txBody>
      </p:sp>
    </p:spTree>
    <p:extLst>
      <p:ext uri="{BB962C8B-B14F-4D97-AF65-F5344CB8AC3E}">
        <p14:creationId xmlns:p14="http://schemas.microsoft.com/office/powerpoint/2010/main" val="187460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CC8FBB-4D8D-8447-8477-49CFE420E1BB}"/>
              </a:ext>
            </a:extLst>
          </p:cNvPr>
          <p:cNvSpPr>
            <a:spLocks noGrp="1"/>
          </p:cNvSpPr>
          <p:nvPr>
            <p:ph idx="1"/>
          </p:nvPr>
        </p:nvSpPr>
        <p:spPr>
          <a:xfrm>
            <a:off x="176463" y="1855310"/>
            <a:ext cx="11534274" cy="4192563"/>
          </a:xfrm>
          <a:ln>
            <a:solidFill>
              <a:schemeClr val="tx1"/>
            </a:solidFill>
          </a:ln>
        </p:spPr>
        <p:txBody>
          <a:bodyPr/>
          <a:lstStyle/>
          <a:p>
            <a:pPr algn="just"/>
            <a:r>
              <a:rPr lang="fr-FR" dirty="0">
                <a:latin typeface="Times New Roman" panose="02020603050405020304" pitchFamily="18" charset="0"/>
                <a:cs typeface="Times New Roman" panose="02020603050405020304" pitchFamily="18" charset="0"/>
              </a:rPr>
              <a:t>Article 161 de la loi sur les SA</a:t>
            </a:r>
          </a:p>
          <a:p>
            <a:pPr marL="457200" indent="-457200" algn="just">
              <a:buFont typeface="+mj-lt"/>
              <a:buAutoNum type="arabicPeriod"/>
            </a:pPr>
            <a:r>
              <a:rPr lang="fr-FR" b="1" dirty="0">
                <a:latin typeface="Times New Roman" panose="02020603050405020304" pitchFamily="18" charset="0"/>
                <a:cs typeface="Times New Roman" panose="02020603050405020304" pitchFamily="18" charset="0"/>
              </a:rPr>
              <a:t>Les fondateurs, apporteurs en nature</a:t>
            </a:r>
            <a:r>
              <a:rPr lang="fr-FR" dirty="0">
                <a:latin typeface="Times New Roman" panose="02020603050405020304" pitchFamily="18" charset="0"/>
                <a:cs typeface="Times New Roman" panose="02020603050405020304" pitchFamily="18" charset="0"/>
              </a:rPr>
              <a:t>, bénéficiaires d’avantages particuliers ainsi que les administrateurs, les membres du conseil de surveillance ou directoire de la société ou de l’une de ses filiales.;</a:t>
            </a:r>
          </a:p>
          <a:p>
            <a:pPr marL="457200" indent="-457200" algn="just">
              <a:buFont typeface="+mj-lt"/>
              <a:buAutoNum type="arabicPeriod"/>
            </a:pPr>
            <a:r>
              <a:rPr lang="fr-FR" b="1" dirty="0">
                <a:latin typeface="Times New Roman" panose="02020603050405020304" pitchFamily="18" charset="0"/>
                <a:cs typeface="Times New Roman" panose="02020603050405020304" pitchFamily="18" charset="0"/>
              </a:rPr>
              <a:t>Les conjoints</a:t>
            </a:r>
            <a:r>
              <a:rPr lang="fr-FR" dirty="0">
                <a:latin typeface="Times New Roman" panose="02020603050405020304" pitchFamily="18" charset="0"/>
                <a:cs typeface="Times New Roman" panose="02020603050405020304" pitchFamily="18" charset="0"/>
              </a:rPr>
              <a:t>, ascendants et descendants parents et alliés jusqu’au 2éme degré inclusivement des personnes visées au paragraphe précédent; </a:t>
            </a:r>
          </a:p>
          <a:p>
            <a:pPr marL="457200" indent="-457200" algn="just">
              <a:buFont typeface="+mj-lt"/>
              <a:buAutoNum type="arabicPeriod"/>
            </a:pPr>
            <a:r>
              <a:rPr lang="fr-FR" b="1" dirty="0">
                <a:latin typeface="Times New Roman" panose="02020603050405020304" pitchFamily="18" charset="0"/>
                <a:cs typeface="Times New Roman" panose="02020603050405020304" pitchFamily="18" charset="0"/>
              </a:rPr>
              <a:t>Ceux </a:t>
            </a:r>
            <a:r>
              <a:rPr lang="fr-FR" dirty="0">
                <a:latin typeface="Times New Roman" panose="02020603050405020304" pitchFamily="18" charset="0"/>
                <a:cs typeface="Times New Roman" panose="02020603050405020304" pitchFamily="18" charset="0"/>
              </a:rPr>
              <a:t>qui assurent pour les personnes, reçoivent des personnes visées au paragraphe 1 ci-dessus, pour la société ou pour ses filiales, une rémunération quelconque à raison de fonctions susceptibles de porter atteinte à leur indépendance ou reçoivent de l’une d’elles une rémunération pour des fonctions autres que celles prévues pour la présente loi. </a:t>
            </a:r>
          </a:p>
          <a:p>
            <a:pPr marL="457200" indent="-457200" algn="just">
              <a:buFont typeface="+mj-lt"/>
              <a:buAutoNum type="arabicPeriod"/>
            </a:pPr>
            <a:endParaRPr lang="fr-FR"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82B65FAE-AE19-6740-9B63-E2F769AFD9D0}"/>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7A2935D4-9A0D-C374-9FE6-6CB80D88AD26}"/>
              </a:ext>
            </a:extLst>
          </p:cNvPr>
          <p:cNvSpPr>
            <a:spLocks noGrp="1"/>
          </p:cNvSpPr>
          <p:nvPr>
            <p:ph type="sldNum" sz="quarter" idx="12"/>
          </p:nvPr>
        </p:nvSpPr>
        <p:spPr/>
        <p:txBody>
          <a:bodyPr/>
          <a:lstStyle/>
          <a:p>
            <a:fld id="{6D22F896-40B5-4ADD-8801-0D06FADFA095}" type="slidenum">
              <a:rPr lang="en-US" smtClean="0"/>
              <a:t>112</a:t>
            </a:fld>
            <a:endParaRPr lang="en-US" dirty="0"/>
          </a:p>
        </p:txBody>
      </p:sp>
    </p:spTree>
    <p:extLst>
      <p:ext uri="{BB962C8B-B14F-4D97-AF65-F5344CB8AC3E}">
        <p14:creationId xmlns:p14="http://schemas.microsoft.com/office/powerpoint/2010/main" val="3870978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CC8FBB-4D8D-8447-8477-49CFE420E1BB}"/>
              </a:ext>
            </a:extLst>
          </p:cNvPr>
          <p:cNvSpPr>
            <a:spLocks noGrp="1"/>
          </p:cNvSpPr>
          <p:nvPr>
            <p:ph idx="1"/>
          </p:nvPr>
        </p:nvSpPr>
        <p:spPr>
          <a:xfrm>
            <a:off x="1451579" y="2015732"/>
            <a:ext cx="9603275" cy="4080268"/>
          </a:xfrm>
          <a:ln>
            <a:solidFill>
              <a:schemeClr val="tx1"/>
            </a:solidFill>
          </a:ln>
        </p:spPr>
        <p:txBody>
          <a:bodyPr/>
          <a:lstStyle/>
          <a:p>
            <a:pPr marL="0" indent="0" algn="just">
              <a:buNone/>
            </a:pPr>
            <a:r>
              <a:rPr lang="fr-FR" b="1" dirty="0">
                <a:latin typeface="Times New Roman" panose="02020603050405020304" pitchFamily="18" charset="0"/>
                <a:cs typeface="Times New Roman" panose="02020603050405020304" pitchFamily="18" charset="0"/>
              </a:rPr>
              <a:t>4. Les sociétés d’experts-comptables </a:t>
            </a:r>
            <a:r>
              <a:rPr lang="fr-FR" dirty="0">
                <a:latin typeface="Times New Roman" panose="02020603050405020304" pitchFamily="18" charset="0"/>
                <a:cs typeface="Times New Roman" panose="02020603050405020304" pitchFamily="18" charset="0"/>
              </a:rPr>
              <a:t>dont l’un des associés se trouve dans l’une des situations prévues aux paragraphes précédents, ainsi que l’expert-comptable associé dans une société d’experts-comptables lorsque celle-ci se trouve dans l’une desdites situations. Ne peuvent être commissaires aux comptes d’une même société, deux ou plusieurs experts comptables qui font partie à quelque titre que ce soit de la même société d’experts comptables ou d’un même cabinet. </a:t>
            </a:r>
          </a:p>
        </p:txBody>
      </p:sp>
      <p:sp>
        <p:nvSpPr>
          <p:cNvPr id="4" name="Rectangle 3">
            <a:extLst>
              <a:ext uri="{FF2B5EF4-FFF2-40B4-BE49-F238E27FC236}">
                <a16:creationId xmlns:a16="http://schemas.microsoft.com/office/drawing/2014/main" id="{82B65FAE-AE19-6740-9B63-E2F769AFD9D0}"/>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cxnSp>
        <p:nvCxnSpPr>
          <p:cNvPr id="5" name="Connecteur droit avec flèche 4">
            <a:extLst>
              <a:ext uri="{FF2B5EF4-FFF2-40B4-BE49-F238E27FC236}">
                <a16:creationId xmlns:a16="http://schemas.microsoft.com/office/drawing/2014/main" id="{3D27B575-39D5-EC41-860A-28E0F65C0CE9}"/>
              </a:ext>
            </a:extLst>
          </p:cNvPr>
          <p:cNvCxnSpPr/>
          <p:nvPr/>
        </p:nvCxnSpPr>
        <p:spPr>
          <a:xfrm>
            <a:off x="5935579" y="3978441"/>
            <a:ext cx="0" cy="4331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Ellipse 5">
            <a:extLst>
              <a:ext uri="{FF2B5EF4-FFF2-40B4-BE49-F238E27FC236}">
                <a16:creationId xmlns:a16="http://schemas.microsoft.com/office/drawing/2014/main" id="{4586BAAD-9FC0-194B-8A93-781511F450AB}"/>
              </a:ext>
            </a:extLst>
          </p:cNvPr>
          <p:cNvSpPr/>
          <p:nvPr/>
        </p:nvSpPr>
        <p:spPr>
          <a:xfrm>
            <a:off x="2876353" y="4411578"/>
            <a:ext cx="6753726" cy="1283369"/>
          </a:xfrm>
          <a:prstGeom prst="ellipse">
            <a:avLst/>
          </a:prstGeom>
          <a:solidFill>
            <a:schemeClr val="accent6">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Les cas ci-dessus d’incompatibilité peuvent exercer la fonction CAC après l’expiration d’une durée de 5ans de la cessation de leur fonction initiale (associé, salariés, </a:t>
            </a:r>
            <a:r>
              <a:rPr lang="fr-FR" dirty="0" err="1"/>
              <a:t>ect</a:t>
            </a:r>
            <a:r>
              <a:rPr lang="fr-FR" dirty="0"/>
              <a:t>..)</a:t>
            </a:r>
          </a:p>
        </p:txBody>
      </p:sp>
      <p:sp>
        <p:nvSpPr>
          <p:cNvPr id="7" name="Espace réservé du numéro de diapositive 6">
            <a:extLst>
              <a:ext uri="{FF2B5EF4-FFF2-40B4-BE49-F238E27FC236}">
                <a16:creationId xmlns:a16="http://schemas.microsoft.com/office/drawing/2014/main" id="{5C073FC2-23CF-37D4-FD63-E0968E4D0387}"/>
              </a:ext>
            </a:extLst>
          </p:cNvPr>
          <p:cNvSpPr>
            <a:spLocks noGrp="1"/>
          </p:cNvSpPr>
          <p:nvPr>
            <p:ph type="sldNum" sz="quarter" idx="12"/>
          </p:nvPr>
        </p:nvSpPr>
        <p:spPr/>
        <p:txBody>
          <a:bodyPr/>
          <a:lstStyle/>
          <a:p>
            <a:fld id="{6D22F896-40B5-4ADD-8801-0D06FADFA095}" type="slidenum">
              <a:rPr lang="en-US" smtClean="0"/>
              <a:t>113</a:t>
            </a:fld>
            <a:endParaRPr lang="en-US" dirty="0"/>
          </a:p>
        </p:txBody>
      </p:sp>
    </p:spTree>
    <p:extLst>
      <p:ext uri="{BB962C8B-B14F-4D97-AF65-F5344CB8AC3E}">
        <p14:creationId xmlns:p14="http://schemas.microsoft.com/office/powerpoint/2010/main" val="152307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checkerboard(across)">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p:tgtEl>
                                          <p:spTgt spid="6"/>
                                        </p:tgtEl>
                                        <p:attrNameLst>
                                          <p:attrName>ppt_y</p:attrName>
                                        </p:attrNameLst>
                                      </p:cBhvr>
                                      <p:tavLst>
                                        <p:tav tm="0">
                                          <p:val>
                                            <p:strVal val="#ppt_y+#ppt_h*1.125000"/>
                                          </p:val>
                                        </p:tav>
                                        <p:tav tm="100000">
                                          <p:val>
                                            <p:strVal val="#ppt_y"/>
                                          </p:val>
                                        </p:tav>
                                      </p:tavLst>
                                    </p:anim>
                                    <p:animEffect transition="in" filter="wipe(up)">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6"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CC8FBB-4D8D-8447-8477-49CFE420E1BB}"/>
              </a:ext>
            </a:extLst>
          </p:cNvPr>
          <p:cNvSpPr>
            <a:spLocks noGrp="1"/>
          </p:cNvSpPr>
          <p:nvPr>
            <p:ph idx="1"/>
          </p:nvPr>
        </p:nvSpPr>
        <p:spPr>
          <a:xfrm>
            <a:off x="449179" y="2015732"/>
            <a:ext cx="10875269" cy="4320900"/>
          </a:xfrm>
        </p:spPr>
        <p:txBody>
          <a:bodyPr/>
          <a:lstStyle/>
          <a:p>
            <a:pPr marL="0" indent="0" algn="just">
              <a:buNone/>
            </a:pPr>
            <a:r>
              <a:rPr lang="fr-FR" dirty="0">
                <a:latin typeface="Times New Roman" panose="02020603050405020304" pitchFamily="18" charset="0"/>
                <a:cs typeface="Times New Roman" panose="02020603050405020304" pitchFamily="18" charset="0"/>
              </a:rPr>
              <a:t>III</a:t>
            </a:r>
            <a:r>
              <a:rPr lang="fr-FR" b="1" i="1" u="sng" dirty="0">
                <a:latin typeface="Times New Roman" panose="02020603050405020304" pitchFamily="18" charset="0"/>
                <a:cs typeface="Times New Roman" panose="02020603050405020304" pitchFamily="18" charset="0"/>
              </a:rPr>
              <a:t>. Etablissement de la lettre de mission </a:t>
            </a:r>
          </a:p>
          <a:p>
            <a:pPr marL="0" indent="0" algn="just">
              <a:buNone/>
            </a:pPr>
            <a:r>
              <a:rPr lang="fr-FR" dirty="0">
                <a:latin typeface="Times New Roman" panose="02020603050405020304" pitchFamily="18" charset="0"/>
                <a:cs typeface="Times New Roman" panose="02020603050405020304" pitchFamily="18" charset="0"/>
              </a:rPr>
              <a:t>La lettre de mission doit comporter les éléments suivants: </a:t>
            </a:r>
          </a:p>
          <a:p>
            <a:pPr lvl="2" algn="just"/>
            <a:r>
              <a:rPr lang="fr-FR" dirty="0">
                <a:latin typeface="Times New Roman" panose="02020603050405020304" pitchFamily="18" charset="0"/>
                <a:cs typeface="Times New Roman" panose="02020603050405020304" pitchFamily="18" charset="0"/>
              </a:rPr>
              <a:t>La nature et l’étendu des interventions qu’’il entend mener conformément aux normes d’exercice professionnel </a:t>
            </a:r>
          </a:p>
          <a:p>
            <a:pPr lvl="2" algn="just"/>
            <a:r>
              <a:rPr lang="fr-FR" dirty="0">
                <a:latin typeface="Times New Roman" panose="02020603050405020304" pitchFamily="18" charset="0"/>
                <a:cs typeface="Times New Roman" panose="02020603050405020304" pitchFamily="18" charset="0"/>
              </a:rPr>
              <a:t>La façon dont seront portées à la connaissance des organes dirigeants les conclusions issues de ses interventions </a:t>
            </a:r>
          </a:p>
          <a:p>
            <a:pPr lvl="2" algn="just"/>
            <a:r>
              <a:rPr lang="fr-FR" dirty="0">
                <a:latin typeface="Times New Roman" panose="02020603050405020304" pitchFamily="18" charset="0"/>
                <a:cs typeface="Times New Roman" panose="02020603050405020304" pitchFamily="18" charset="0"/>
              </a:rPr>
              <a:t>Les dispositions relatives aux signataires, aux intervenants et au calendrier </a:t>
            </a:r>
          </a:p>
          <a:p>
            <a:pPr lvl="2" algn="just"/>
            <a:r>
              <a:rPr lang="fr-FR" dirty="0">
                <a:latin typeface="Times New Roman" panose="02020603050405020304" pitchFamily="18" charset="0"/>
                <a:cs typeface="Times New Roman" panose="02020603050405020304" pitchFamily="18" charset="0"/>
              </a:rPr>
              <a:t>La nécessité de l’accès sans restriction à tout document comptable, pièce justificative ou autre information demandée dans le cadre de ses interventions. </a:t>
            </a:r>
          </a:p>
          <a:p>
            <a:pPr lvl="2" algn="just"/>
            <a:r>
              <a:rPr lang="fr-FR" dirty="0">
                <a:latin typeface="Times New Roman" panose="02020603050405020304" pitchFamily="18" charset="0"/>
                <a:cs typeface="Times New Roman" panose="02020603050405020304" pitchFamily="18" charset="0"/>
              </a:rPr>
              <a:t>Le rappel des informations et documents que la personne ou l’entité doit lui communiquer ou mettre à sa disposition</a:t>
            </a:r>
          </a:p>
          <a:p>
            <a:pPr lvl="2" algn="just"/>
            <a:r>
              <a:rPr lang="fr-FR" dirty="0">
                <a:latin typeface="Times New Roman" panose="02020603050405020304" pitchFamily="18" charset="0"/>
                <a:cs typeface="Times New Roman" panose="02020603050405020304" pitchFamily="18" charset="0"/>
              </a:rPr>
              <a:t>Le souhait de recevoir une confirmation écrite des organes dirigeants de la personne ou de l’entité pour ce qui concerne les déclarations faites au CAC en lien avec sa mission.  </a:t>
            </a:r>
          </a:p>
          <a:p>
            <a:pPr lvl="2" algn="just"/>
            <a:r>
              <a:rPr lang="fr-FR" dirty="0">
                <a:latin typeface="Times New Roman" panose="02020603050405020304" pitchFamily="18" charset="0"/>
                <a:cs typeface="Times New Roman" panose="02020603050405020304" pitchFamily="18" charset="0"/>
              </a:rPr>
              <a:t>Le budget d’honoraires ainsi que les conditions de facturation. </a:t>
            </a:r>
          </a:p>
        </p:txBody>
      </p:sp>
      <p:sp>
        <p:nvSpPr>
          <p:cNvPr id="4" name="Rectangle 3">
            <a:extLst>
              <a:ext uri="{FF2B5EF4-FFF2-40B4-BE49-F238E27FC236}">
                <a16:creationId xmlns:a16="http://schemas.microsoft.com/office/drawing/2014/main" id="{82B65FAE-AE19-6740-9B63-E2F769AFD9D0}"/>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CD5AC3C9-8251-C5DF-5C4D-73626517F335}"/>
              </a:ext>
            </a:extLst>
          </p:cNvPr>
          <p:cNvSpPr>
            <a:spLocks noGrp="1"/>
          </p:cNvSpPr>
          <p:nvPr>
            <p:ph type="sldNum" sz="quarter" idx="12"/>
          </p:nvPr>
        </p:nvSpPr>
        <p:spPr/>
        <p:txBody>
          <a:bodyPr/>
          <a:lstStyle/>
          <a:p>
            <a:fld id="{6D22F896-40B5-4ADD-8801-0D06FADFA095}" type="slidenum">
              <a:rPr lang="en-US" smtClean="0"/>
              <a:t>114</a:t>
            </a:fld>
            <a:endParaRPr lang="en-US" dirty="0"/>
          </a:p>
        </p:txBody>
      </p:sp>
    </p:spTree>
    <p:extLst>
      <p:ext uri="{BB962C8B-B14F-4D97-AF65-F5344CB8AC3E}">
        <p14:creationId xmlns:p14="http://schemas.microsoft.com/office/powerpoint/2010/main" val="2841172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p:tgtEl>
                                          <p:spTgt spid="3">
                                            <p:txEl>
                                              <p:pRg st="7" end="7"/>
                                            </p:txEl>
                                          </p:spTgt>
                                        </p:tgtEl>
                                        <p:attrNameLst>
                                          <p:attrName>ppt_y</p:attrName>
                                        </p:attrNameLst>
                                      </p:cBhvr>
                                      <p:tavLst>
                                        <p:tav tm="0">
                                          <p:val>
                                            <p:strVal val="#ppt_y+#ppt_h*1.125000"/>
                                          </p:val>
                                        </p:tav>
                                        <p:tav tm="100000">
                                          <p:val>
                                            <p:strVal val="#ppt_y"/>
                                          </p:val>
                                        </p:tav>
                                      </p:tavLst>
                                    </p:anim>
                                    <p:animEffect transition="in" filter="wipe(up)">
                                      <p:cBhvr>
                                        <p:cTn id="50" dur="500"/>
                                        <p:tgtEl>
                                          <p:spTgt spid="3">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p:tgtEl>
                                          <p:spTgt spid="3">
                                            <p:txEl>
                                              <p:pRg st="8" end="8"/>
                                            </p:txEl>
                                          </p:spTgt>
                                        </p:tgtEl>
                                        <p:attrNameLst>
                                          <p:attrName>ppt_y</p:attrName>
                                        </p:attrNameLst>
                                      </p:cBhvr>
                                      <p:tavLst>
                                        <p:tav tm="0">
                                          <p:val>
                                            <p:strVal val="#ppt_y+#ppt_h*1.125000"/>
                                          </p:val>
                                        </p:tav>
                                        <p:tav tm="100000">
                                          <p:val>
                                            <p:strVal val="#ppt_y"/>
                                          </p:val>
                                        </p:tav>
                                      </p:tavLst>
                                    </p:anim>
                                    <p:animEffect transition="in" filter="wipe(up)">
                                      <p:cBhvr>
                                        <p:cTn id="5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CC8FBB-4D8D-8447-8477-49CFE420E1BB}"/>
              </a:ext>
            </a:extLst>
          </p:cNvPr>
          <p:cNvSpPr>
            <a:spLocks noGrp="1"/>
          </p:cNvSpPr>
          <p:nvPr>
            <p:ph idx="1"/>
          </p:nvPr>
        </p:nvSpPr>
        <p:spPr>
          <a:xfrm>
            <a:off x="1451579" y="2015732"/>
            <a:ext cx="10740421" cy="3871721"/>
          </a:xfrm>
        </p:spPr>
        <p:txBody>
          <a:bodyPr/>
          <a:lstStyle/>
          <a:p>
            <a:pPr marL="0" indent="0" algn="just">
              <a:buNone/>
            </a:pPr>
            <a:r>
              <a:rPr lang="fr-FR" sz="2400" b="1" i="1" dirty="0">
                <a:latin typeface="Times New Roman" panose="02020603050405020304" pitchFamily="18" charset="0"/>
                <a:cs typeface="Times New Roman" panose="02020603050405020304" pitchFamily="18" charset="0"/>
              </a:rPr>
              <a:t>	       </a:t>
            </a:r>
            <a:r>
              <a:rPr lang="fr-FR" sz="2400" b="1" i="1" u="sng" dirty="0">
                <a:latin typeface="Times New Roman" panose="02020603050405020304" pitchFamily="18" charset="0"/>
                <a:cs typeface="Times New Roman" panose="02020603050405020304" pitchFamily="18" charset="0"/>
              </a:rPr>
              <a:t>Étape 1: </a:t>
            </a:r>
            <a:r>
              <a:rPr lang="fr-FR" b="1" i="1" dirty="0">
                <a:latin typeface="Times New Roman" panose="02020603050405020304" pitchFamily="18" charset="0"/>
                <a:cs typeface="Times New Roman" panose="02020603050405020304" pitchFamily="18" charset="0"/>
              </a:rPr>
              <a:t>Orientation et planification </a:t>
            </a:r>
          </a:p>
          <a:p>
            <a:pPr lvl="4" algn="just"/>
            <a:r>
              <a:rPr lang="fr-FR" sz="1800" b="1" i="1" dirty="0">
                <a:latin typeface="Times New Roman" panose="02020603050405020304" pitchFamily="18" charset="0"/>
                <a:cs typeface="Times New Roman" panose="02020603050405020304" pitchFamily="18" charset="0"/>
              </a:rPr>
              <a:t>Pise de connaissance de l’entité auditée </a:t>
            </a:r>
          </a:p>
          <a:p>
            <a:pPr lvl="4" algn="just"/>
            <a:r>
              <a:rPr lang="fr-FR" sz="1800" b="1" i="1" dirty="0">
                <a:latin typeface="Times New Roman" panose="02020603050405020304" pitchFamily="18" charset="0"/>
                <a:cs typeface="Times New Roman" panose="02020603050405020304" pitchFamily="18" charset="0"/>
              </a:rPr>
              <a:t>Identification des domaines et systèmes significatifs </a:t>
            </a:r>
          </a:p>
          <a:p>
            <a:pPr lvl="4" algn="just"/>
            <a:r>
              <a:rPr lang="fr-FR" sz="1800" b="1" i="1" dirty="0">
                <a:latin typeface="Times New Roman" panose="02020603050405020304" pitchFamily="18" charset="0"/>
                <a:cs typeface="Times New Roman" panose="02020603050405020304" pitchFamily="18" charset="0"/>
              </a:rPr>
              <a:t>Elaboration du plan de mission </a:t>
            </a:r>
          </a:p>
          <a:p>
            <a:pPr marL="1828800" lvl="4" indent="0" algn="just">
              <a:buNone/>
            </a:pPr>
            <a:endParaRPr lang="fr-FR" sz="1800" b="1" i="1" u="sng" dirty="0">
              <a:latin typeface="Times New Roman" panose="02020603050405020304" pitchFamily="18" charset="0"/>
              <a:cs typeface="Times New Roman" panose="02020603050405020304" pitchFamily="18" charset="0"/>
            </a:endParaRPr>
          </a:p>
          <a:p>
            <a:pPr marL="1828800" lvl="4" indent="0" algn="just">
              <a:buNone/>
            </a:pPr>
            <a:r>
              <a:rPr lang="fr-FR" sz="2400" b="1" i="1" u="sng" dirty="0" err="1">
                <a:latin typeface="Times New Roman" panose="02020603050405020304" pitchFamily="18" charset="0"/>
                <a:cs typeface="Times New Roman" panose="02020603050405020304" pitchFamily="18" charset="0"/>
              </a:rPr>
              <a:t>Ètape</a:t>
            </a:r>
            <a:r>
              <a:rPr lang="fr-FR" sz="2400" b="1" i="1" u="sng" dirty="0">
                <a:latin typeface="Times New Roman" panose="02020603050405020304" pitchFamily="18" charset="0"/>
                <a:cs typeface="Times New Roman" panose="02020603050405020304" pitchFamily="18" charset="0"/>
              </a:rPr>
              <a:t> 2: </a:t>
            </a:r>
            <a:r>
              <a:rPr lang="fr-FR" sz="2000" b="1" i="1" dirty="0">
                <a:latin typeface="Times New Roman" panose="02020603050405020304" pitchFamily="18" charset="0"/>
                <a:cs typeface="Times New Roman" panose="02020603050405020304" pitchFamily="18" charset="0"/>
              </a:rPr>
              <a:t>Evaluation du contrôle interne</a:t>
            </a:r>
          </a:p>
          <a:p>
            <a:pPr marL="1828800" lvl="4" indent="0" algn="just">
              <a:buNone/>
            </a:pPr>
            <a:r>
              <a:rPr lang="fr-FR" sz="2400" b="1" i="1" u="sng" dirty="0" err="1">
                <a:latin typeface="Times New Roman" panose="02020603050405020304" pitchFamily="18" charset="0"/>
                <a:cs typeface="Times New Roman" panose="02020603050405020304" pitchFamily="18" charset="0"/>
              </a:rPr>
              <a:t>Ètape</a:t>
            </a:r>
            <a:r>
              <a:rPr lang="fr-FR" sz="2400" b="1" i="1" u="sng" dirty="0">
                <a:latin typeface="Times New Roman" panose="02020603050405020304" pitchFamily="18" charset="0"/>
                <a:cs typeface="Times New Roman" panose="02020603050405020304" pitchFamily="18" charset="0"/>
              </a:rPr>
              <a:t> 3:</a:t>
            </a:r>
            <a:r>
              <a:rPr lang="fr-FR" sz="2000" b="1" i="1" dirty="0">
                <a:latin typeface="Times New Roman" panose="02020603050405020304" pitchFamily="18" charset="0"/>
                <a:cs typeface="Times New Roman" panose="02020603050405020304" pitchFamily="18" charset="0"/>
              </a:rPr>
              <a:t> Contrôle des comptes </a:t>
            </a:r>
          </a:p>
          <a:p>
            <a:pPr marL="1828800" lvl="4" indent="0" algn="just">
              <a:buNone/>
            </a:pPr>
            <a:r>
              <a:rPr lang="fr-FR" sz="2400" b="1" i="1" u="sng" dirty="0" err="1">
                <a:latin typeface="Times New Roman" panose="02020603050405020304" pitchFamily="18" charset="0"/>
                <a:cs typeface="Times New Roman" panose="02020603050405020304" pitchFamily="18" charset="0"/>
              </a:rPr>
              <a:t>Ètape</a:t>
            </a:r>
            <a:r>
              <a:rPr lang="fr-FR" sz="2400" b="1" i="1" u="sng" dirty="0">
                <a:latin typeface="Times New Roman" panose="02020603050405020304" pitchFamily="18" charset="0"/>
                <a:cs typeface="Times New Roman" panose="02020603050405020304" pitchFamily="18" charset="0"/>
              </a:rPr>
              <a:t> 4:</a:t>
            </a:r>
            <a:r>
              <a:rPr lang="fr-FR" sz="2000" b="1" i="1" dirty="0">
                <a:latin typeface="Times New Roman" panose="02020603050405020304" pitchFamily="18" charset="0"/>
                <a:cs typeface="Times New Roman" panose="02020603050405020304" pitchFamily="18" charset="0"/>
              </a:rPr>
              <a:t> Synthèse et rapport d’audit  </a:t>
            </a:r>
          </a:p>
        </p:txBody>
      </p:sp>
      <p:sp>
        <p:nvSpPr>
          <p:cNvPr id="4" name="Rectangle 3">
            <a:extLst>
              <a:ext uri="{FF2B5EF4-FFF2-40B4-BE49-F238E27FC236}">
                <a16:creationId xmlns:a16="http://schemas.microsoft.com/office/drawing/2014/main" id="{82B65FAE-AE19-6740-9B63-E2F769AFD9D0}"/>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2" name="Accolade fermante 1">
            <a:extLst>
              <a:ext uri="{FF2B5EF4-FFF2-40B4-BE49-F238E27FC236}">
                <a16:creationId xmlns:a16="http://schemas.microsoft.com/office/drawing/2014/main" id="{F7B12428-A560-AE4F-863D-46024A06578D}"/>
              </a:ext>
            </a:extLst>
          </p:cNvPr>
          <p:cNvSpPr/>
          <p:nvPr/>
        </p:nvSpPr>
        <p:spPr>
          <a:xfrm>
            <a:off x="8229600" y="2245895"/>
            <a:ext cx="753979" cy="154004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 name="ZoneTexte 4">
            <a:extLst>
              <a:ext uri="{FF2B5EF4-FFF2-40B4-BE49-F238E27FC236}">
                <a16:creationId xmlns:a16="http://schemas.microsoft.com/office/drawing/2014/main" id="{78E9896C-AD05-F64F-BA41-A8C48DE861F8}"/>
              </a:ext>
            </a:extLst>
          </p:cNvPr>
          <p:cNvSpPr txBox="1"/>
          <p:nvPr/>
        </p:nvSpPr>
        <p:spPr>
          <a:xfrm>
            <a:off x="9432758" y="2662989"/>
            <a:ext cx="1622096" cy="646331"/>
          </a:xfrm>
          <a:prstGeom prst="rect">
            <a:avLst/>
          </a:prstGeom>
          <a:solidFill>
            <a:schemeClr val="accent2"/>
          </a:solidFill>
          <a:ln>
            <a:solidFill>
              <a:schemeClr val="tx1"/>
            </a:solidFill>
          </a:ln>
        </p:spPr>
        <p:txBody>
          <a:bodyPr wrap="square" rtlCol="0">
            <a:spAutoFit/>
          </a:bodyPr>
          <a:lstStyle/>
          <a:p>
            <a:pPr algn="ctr"/>
            <a:r>
              <a:rPr lang="fr-FR" b="1" i="1" dirty="0">
                <a:latin typeface="Times New Roman" panose="02020603050405020304" pitchFamily="18" charset="0"/>
                <a:cs typeface="Times New Roman" panose="02020603050405020304" pitchFamily="18" charset="0"/>
              </a:rPr>
              <a:t>Phase de préparation </a:t>
            </a:r>
          </a:p>
        </p:txBody>
      </p:sp>
      <p:sp>
        <p:nvSpPr>
          <p:cNvPr id="6" name="Accolade fermante 5">
            <a:extLst>
              <a:ext uri="{FF2B5EF4-FFF2-40B4-BE49-F238E27FC236}">
                <a16:creationId xmlns:a16="http://schemas.microsoft.com/office/drawing/2014/main" id="{DB2AF589-4AD4-F749-BB62-CC6F0ADB94B0}"/>
              </a:ext>
            </a:extLst>
          </p:cNvPr>
          <p:cNvSpPr/>
          <p:nvPr/>
        </p:nvSpPr>
        <p:spPr>
          <a:xfrm>
            <a:off x="8229600" y="4021674"/>
            <a:ext cx="753979" cy="11497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 name="ZoneTexte 6">
            <a:extLst>
              <a:ext uri="{FF2B5EF4-FFF2-40B4-BE49-F238E27FC236}">
                <a16:creationId xmlns:a16="http://schemas.microsoft.com/office/drawing/2014/main" id="{3E141864-E421-944C-9EA2-4280FC3631C2}"/>
              </a:ext>
            </a:extLst>
          </p:cNvPr>
          <p:cNvSpPr txBox="1"/>
          <p:nvPr/>
        </p:nvSpPr>
        <p:spPr>
          <a:xfrm>
            <a:off x="9410338" y="4121800"/>
            <a:ext cx="1622096" cy="646331"/>
          </a:xfrm>
          <a:prstGeom prst="rect">
            <a:avLst/>
          </a:prstGeom>
          <a:solidFill>
            <a:schemeClr val="accent2"/>
          </a:solidFill>
          <a:ln>
            <a:solidFill>
              <a:schemeClr val="tx1"/>
            </a:solidFill>
          </a:ln>
        </p:spPr>
        <p:txBody>
          <a:bodyPr wrap="square" rtlCol="0">
            <a:spAutoFit/>
          </a:bodyPr>
          <a:lstStyle/>
          <a:p>
            <a:pPr algn="ctr"/>
            <a:r>
              <a:rPr lang="fr-FR" b="1" i="1" dirty="0">
                <a:latin typeface="Times New Roman" panose="02020603050405020304" pitchFamily="18" charset="0"/>
                <a:cs typeface="Times New Roman" panose="02020603050405020304" pitchFamily="18" charset="0"/>
              </a:rPr>
              <a:t>Phase de Réalisation </a:t>
            </a:r>
          </a:p>
        </p:txBody>
      </p:sp>
      <p:cxnSp>
        <p:nvCxnSpPr>
          <p:cNvPr id="9" name="Connecteur droit avec flèche 8">
            <a:extLst>
              <a:ext uri="{FF2B5EF4-FFF2-40B4-BE49-F238E27FC236}">
                <a16:creationId xmlns:a16="http://schemas.microsoft.com/office/drawing/2014/main" id="{102B1FFA-1CC6-7C48-B527-3C5F2A62359D}"/>
              </a:ext>
            </a:extLst>
          </p:cNvPr>
          <p:cNvCxnSpPr/>
          <p:nvPr/>
        </p:nvCxnSpPr>
        <p:spPr>
          <a:xfrm>
            <a:off x="7828547" y="5422232"/>
            <a:ext cx="7780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D53923EF-1A14-6C48-96A6-5751A83490ED}"/>
              </a:ext>
            </a:extLst>
          </p:cNvPr>
          <p:cNvSpPr txBox="1"/>
          <p:nvPr/>
        </p:nvSpPr>
        <p:spPr>
          <a:xfrm>
            <a:off x="9432758" y="5171471"/>
            <a:ext cx="1828800" cy="369332"/>
          </a:xfrm>
          <a:prstGeom prst="rect">
            <a:avLst/>
          </a:prstGeom>
          <a:solidFill>
            <a:schemeClr val="accent2"/>
          </a:solidFill>
          <a:ln>
            <a:solidFill>
              <a:schemeClr val="tx1"/>
            </a:solidFill>
          </a:ln>
        </p:spPr>
        <p:txBody>
          <a:bodyPr wrap="square" rtlCol="0">
            <a:spAutoFit/>
          </a:bodyPr>
          <a:lstStyle/>
          <a:p>
            <a:pPr algn="ctr"/>
            <a:r>
              <a:rPr lang="fr-FR" b="1" i="1" dirty="0">
                <a:latin typeface="Times New Roman" panose="02020603050405020304" pitchFamily="18" charset="0"/>
                <a:cs typeface="Times New Roman" panose="02020603050405020304" pitchFamily="18" charset="0"/>
              </a:rPr>
              <a:t>Phase de clôture </a:t>
            </a:r>
          </a:p>
        </p:txBody>
      </p:sp>
      <p:sp>
        <p:nvSpPr>
          <p:cNvPr id="11" name="Espace réservé du numéro de diapositive 10">
            <a:extLst>
              <a:ext uri="{FF2B5EF4-FFF2-40B4-BE49-F238E27FC236}">
                <a16:creationId xmlns:a16="http://schemas.microsoft.com/office/drawing/2014/main" id="{B984556C-CE0C-CD3A-1A4D-1CCFE2F57982}"/>
              </a:ext>
            </a:extLst>
          </p:cNvPr>
          <p:cNvSpPr>
            <a:spLocks noGrp="1"/>
          </p:cNvSpPr>
          <p:nvPr>
            <p:ph type="sldNum" sz="quarter" idx="12"/>
          </p:nvPr>
        </p:nvSpPr>
        <p:spPr/>
        <p:txBody>
          <a:bodyPr/>
          <a:lstStyle/>
          <a:p>
            <a:fld id="{6D22F896-40B5-4ADD-8801-0D06FADFA095}" type="slidenum">
              <a:rPr lang="en-US" smtClean="0"/>
              <a:t>115</a:t>
            </a:fld>
            <a:endParaRPr lang="en-US" dirty="0"/>
          </a:p>
        </p:txBody>
      </p:sp>
    </p:spTree>
    <p:extLst>
      <p:ext uri="{BB962C8B-B14F-4D97-AF65-F5344CB8AC3E}">
        <p14:creationId xmlns:p14="http://schemas.microsoft.com/office/powerpoint/2010/main" val="99861161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CC8FBB-4D8D-8447-8477-49CFE420E1BB}"/>
              </a:ext>
            </a:extLst>
          </p:cNvPr>
          <p:cNvSpPr>
            <a:spLocks noGrp="1"/>
          </p:cNvSpPr>
          <p:nvPr>
            <p:ph idx="1"/>
          </p:nvPr>
        </p:nvSpPr>
        <p:spPr/>
        <p:txBody>
          <a:bodyPr/>
          <a:lstStyle/>
          <a:p>
            <a:pPr algn="just"/>
            <a:r>
              <a:rPr lang="fr-FR" sz="2400" b="1" i="1" u="sng" dirty="0">
                <a:latin typeface="Times New Roman" panose="02020603050405020304" pitchFamily="18" charset="0"/>
                <a:cs typeface="Times New Roman" panose="02020603050405020304" pitchFamily="18" charset="0"/>
              </a:rPr>
              <a:t>Étape 1: </a:t>
            </a:r>
            <a:r>
              <a:rPr lang="fr-FR" b="1" i="1" dirty="0">
                <a:latin typeface="Times New Roman" panose="02020603050405020304" pitchFamily="18" charset="0"/>
                <a:cs typeface="Times New Roman" panose="02020603050405020304" pitchFamily="18" charset="0"/>
              </a:rPr>
              <a:t>Orientation et planification</a:t>
            </a:r>
          </a:p>
          <a:p>
            <a:pPr marL="0" indent="0" algn="just">
              <a:buNone/>
            </a:pPr>
            <a:r>
              <a:rPr lang="fr-FR" dirty="0">
                <a:latin typeface="Times New Roman" panose="02020603050405020304" pitchFamily="18" charset="0"/>
                <a:cs typeface="Times New Roman" panose="02020603050405020304" pitchFamily="18" charset="0"/>
              </a:rPr>
              <a:t>Cette première étape comporte de sa part trois phases: </a:t>
            </a:r>
          </a:p>
          <a:p>
            <a:pPr marL="914400" lvl="1" indent="-457200" algn="just">
              <a:buFont typeface="+mj-lt"/>
              <a:buAutoNum type="arabicPeriod"/>
            </a:pPr>
            <a:r>
              <a:rPr lang="fr-FR" sz="2000" dirty="0">
                <a:latin typeface="Times New Roman" panose="02020603050405020304" pitchFamily="18" charset="0"/>
                <a:cs typeface="Times New Roman" panose="02020603050405020304" pitchFamily="18" charset="0"/>
              </a:rPr>
              <a:t>Une prise de connaissance générale de l’entité </a:t>
            </a:r>
          </a:p>
          <a:p>
            <a:pPr marL="914400" lvl="1" indent="-457200" algn="just">
              <a:buFont typeface="+mj-lt"/>
              <a:buAutoNum type="arabicPeriod"/>
            </a:pPr>
            <a:r>
              <a:rPr lang="fr-FR" sz="2000" dirty="0">
                <a:latin typeface="Times New Roman" panose="02020603050405020304" pitchFamily="18" charset="0"/>
                <a:cs typeface="Times New Roman" panose="02020603050405020304" pitchFamily="18" charset="0"/>
              </a:rPr>
              <a:t>Une identification des domaines et systèmes significatifs</a:t>
            </a:r>
          </a:p>
          <a:p>
            <a:pPr marL="914400" lvl="1" indent="-457200" algn="just">
              <a:buFont typeface="+mj-lt"/>
              <a:buAutoNum type="arabicPeriod"/>
            </a:pPr>
            <a:r>
              <a:rPr lang="fr-FR" sz="2000" dirty="0">
                <a:latin typeface="Times New Roman" panose="02020603050405020304" pitchFamily="18" charset="0"/>
                <a:cs typeface="Times New Roman" panose="02020603050405020304" pitchFamily="18" charset="0"/>
              </a:rPr>
              <a:t>L’établissement du plan de mission</a:t>
            </a:r>
          </a:p>
          <a:p>
            <a:pPr marL="914400" lvl="1" indent="-457200" algn="just">
              <a:buFont typeface="+mj-lt"/>
              <a:buAutoNum type="arabicPeriod"/>
            </a:pPr>
            <a:endParaRPr lang="fr-FR" dirty="0">
              <a:latin typeface="Times New Roman" panose="02020603050405020304" pitchFamily="18" charset="0"/>
              <a:cs typeface="Times New Roman" panose="02020603050405020304" pitchFamily="18" charset="0"/>
            </a:endParaRPr>
          </a:p>
          <a:p>
            <a:pPr marL="0" indent="0" algn="just">
              <a:buNone/>
            </a:pPr>
            <a:endParaRPr lang="fr-FR"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82B65FAE-AE19-6740-9B63-E2F769AFD9D0}"/>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3789C65D-222C-2178-7EC9-450621167BF1}"/>
              </a:ext>
            </a:extLst>
          </p:cNvPr>
          <p:cNvSpPr>
            <a:spLocks noGrp="1"/>
          </p:cNvSpPr>
          <p:nvPr>
            <p:ph type="sldNum" sz="quarter" idx="12"/>
          </p:nvPr>
        </p:nvSpPr>
        <p:spPr/>
        <p:txBody>
          <a:bodyPr/>
          <a:lstStyle/>
          <a:p>
            <a:fld id="{6D22F896-40B5-4ADD-8801-0D06FADFA095}" type="slidenum">
              <a:rPr lang="en-US" smtClean="0"/>
              <a:t>116</a:t>
            </a:fld>
            <a:endParaRPr lang="en-US" dirty="0"/>
          </a:p>
        </p:txBody>
      </p:sp>
    </p:spTree>
    <p:extLst>
      <p:ext uri="{BB962C8B-B14F-4D97-AF65-F5344CB8AC3E}">
        <p14:creationId xmlns:p14="http://schemas.microsoft.com/office/powerpoint/2010/main" val="3924974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CC8FBB-4D8D-8447-8477-49CFE420E1BB}"/>
              </a:ext>
            </a:extLst>
          </p:cNvPr>
          <p:cNvSpPr>
            <a:spLocks noGrp="1"/>
          </p:cNvSpPr>
          <p:nvPr>
            <p:ph idx="1"/>
          </p:nvPr>
        </p:nvSpPr>
        <p:spPr>
          <a:xfrm>
            <a:off x="1451579" y="2015732"/>
            <a:ext cx="9603275" cy="3775468"/>
          </a:xfrm>
        </p:spPr>
        <p:txBody>
          <a:bodyPr/>
          <a:lstStyle/>
          <a:p>
            <a:pPr algn="just"/>
            <a:r>
              <a:rPr lang="fr-FR" dirty="0">
                <a:latin typeface="Times New Roman" panose="02020603050405020304" pitchFamily="18" charset="0"/>
                <a:cs typeface="Times New Roman" panose="02020603050405020304" pitchFamily="18" charset="0"/>
              </a:rPr>
              <a:t>Les techniques utilisées au niveau de cette étape varient entre: </a:t>
            </a:r>
          </a:p>
          <a:p>
            <a:pPr lvl="2" algn="just">
              <a:buFont typeface="Wingdings" pitchFamily="2" charset="2"/>
              <a:buChar char="ü"/>
            </a:pPr>
            <a:r>
              <a:rPr lang="fr-FR" sz="1800" dirty="0">
                <a:latin typeface="Times New Roman" panose="02020603050405020304" pitchFamily="18" charset="0"/>
                <a:cs typeface="Times New Roman" panose="02020603050405020304" pitchFamily="18" charset="0"/>
              </a:rPr>
              <a:t>Entretiens avec le personnel de l’entreprise </a:t>
            </a:r>
          </a:p>
          <a:p>
            <a:pPr lvl="2" algn="just">
              <a:buFont typeface="Wingdings" pitchFamily="2" charset="2"/>
              <a:buChar char="ü"/>
            </a:pPr>
            <a:r>
              <a:rPr lang="fr-FR" sz="1800" dirty="0">
                <a:latin typeface="Times New Roman" panose="02020603050405020304" pitchFamily="18" charset="0"/>
                <a:cs typeface="Times New Roman" panose="02020603050405020304" pitchFamily="18" charset="0"/>
              </a:rPr>
              <a:t>Elaboration de questionnaires </a:t>
            </a:r>
          </a:p>
          <a:p>
            <a:pPr lvl="2" algn="just">
              <a:buFont typeface="Wingdings" pitchFamily="2" charset="2"/>
              <a:buChar char="ü"/>
            </a:pPr>
            <a:r>
              <a:rPr lang="fr-FR" sz="1800" dirty="0">
                <a:latin typeface="Times New Roman" panose="02020603050405020304" pitchFamily="18" charset="0"/>
                <a:cs typeface="Times New Roman" panose="02020603050405020304" pitchFamily="18" charset="0"/>
              </a:rPr>
              <a:t>Examen de la documentation interne et externe à l’entreprise </a:t>
            </a:r>
          </a:p>
          <a:p>
            <a:pPr lvl="2" algn="just">
              <a:buFont typeface="Wingdings" pitchFamily="2" charset="2"/>
              <a:buChar char="ü"/>
            </a:pPr>
            <a:r>
              <a:rPr lang="fr-FR" sz="1800" dirty="0">
                <a:latin typeface="Times New Roman" panose="02020603050405020304" pitchFamily="18" charset="0"/>
                <a:cs typeface="Times New Roman" panose="02020603050405020304" pitchFamily="18" charset="0"/>
              </a:rPr>
              <a:t>Visite des locaux et des installations </a:t>
            </a:r>
          </a:p>
          <a:p>
            <a:pPr lvl="2" algn="just">
              <a:buFont typeface="Wingdings" pitchFamily="2" charset="2"/>
              <a:buChar char="ü"/>
            </a:pPr>
            <a:r>
              <a:rPr lang="fr-FR" sz="1800" dirty="0">
                <a:latin typeface="Times New Roman" panose="02020603050405020304" pitchFamily="18" charset="0"/>
                <a:cs typeface="Times New Roman" panose="02020603050405020304" pitchFamily="18" charset="0"/>
              </a:rPr>
              <a:t>Etude de l’environnement informatique </a:t>
            </a:r>
          </a:p>
          <a:p>
            <a:pPr lvl="2" algn="just">
              <a:buFont typeface="Wingdings" pitchFamily="2" charset="2"/>
              <a:buChar char="ü"/>
            </a:pPr>
            <a:r>
              <a:rPr lang="fr-FR" sz="1800" dirty="0">
                <a:latin typeface="Times New Roman" panose="02020603050405020304" pitchFamily="18" charset="0"/>
                <a:cs typeface="Times New Roman" panose="02020603050405020304" pitchFamily="18" charset="0"/>
              </a:rPr>
              <a:t>Analyse des derniers états financiers </a:t>
            </a:r>
          </a:p>
          <a:p>
            <a:pPr lvl="2" algn="just">
              <a:buFont typeface="Wingdings" pitchFamily="2" charset="2"/>
              <a:buChar char="ü"/>
            </a:pPr>
            <a:r>
              <a:rPr lang="fr-FR" sz="1800" dirty="0">
                <a:latin typeface="Times New Roman" panose="02020603050405020304" pitchFamily="18" charset="0"/>
                <a:cs typeface="Times New Roman" panose="02020603050405020304" pitchFamily="18" charset="0"/>
              </a:rPr>
              <a:t>Analyse des tendances </a:t>
            </a:r>
          </a:p>
          <a:p>
            <a:pPr lvl="2" algn="just">
              <a:buFont typeface="Wingdings" pitchFamily="2" charset="2"/>
              <a:buChar char="ü"/>
            </a:pPr>
            <a:r>
              <a:rPr lang="fr-FR" sz="1800" dirty="0">
                <a:latin typeface="Times New Roman" panose="02020603050405020304" pitchFamily="18" charset="0"/>
                <a:cs typeface="Times New Roman" panose="02020603050405020304" pitchFamily="18" charset="0"/>
              </a:rPr>
              <a:t>Examen analytique eu moyen de rati</a:t>
            </a:r>
            <a:r>
              <a:rPr lang="fr-FR" dirty="0">
                <a:latin typeface="Times New Roman" panose="02020603050405020304" pitchFamily="18" charset="0"/>
                <a:cs typeface="Times New Roman" panose="02020603050405020304" pitchFamily="18" charset="0"/>
              </a:rPr>
              <a:t>os </a:t>
            </a:r>
          </a:p>
        </p:txBody>
      </p:sp>
      <p:sp>
        <p:nvSpPr>
          <p:cNvPr id="4" name="Rectangle 3">
            <a:extLst>
              <a:ext uri="{FF2B5EF4-FFF2-40B4-BE49-F238E27FC236}">
                <a16:creationId xmlns:a16="http://schemas.microsoft.com/office/drawing/2014/main" id="{82B65FAE-AE19-6740-9B63-E2F769AFD9D0}"/>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05834D22-CD42-C91C-C098-5AFE09D3A5AB}"/>
              </a:ext>
            </a:extLst>
          </p:cNvPr>
          <p:cNvSpPr>
            <a:spLocks noGrp="1"/>
          </p:cNvSpPr>
          <p:nvPr>
            <p:ph type="sldNum" sz="quarter" idx="12"/>
          </p:nvPr>
        </p:nvSpPr>
        <p:spPr/>
        <p:txBody>
          <a:bodyPr/>
          <a:lstStyle/>
          <a:p>
            <a:fld id="{6D22F896-40B5-4ADD-8801-0D06FADFA095}" type="slidenum">
              <a:rPr lang="en-US" smtClean="0"/>
              <a:t>117</a:t>
            </a:fld>
            <a:endParaRPr lang="en-US" dirty="0"/>
          </a:p>
        </p:txBody>
      </p:sp>
    </p:spTree>
    <p:extLst>
      <p:ext uri="{BB962C8B-B14F-4D97-AF65-F5344CB8AC3E}">
        <p14:creationId xmlns:p14="http://schemas.microsoft.com/office/powerpoint/2010/main" val="3795014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heel(1)">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heel(1)">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heel(1)">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heel(1)">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CC8FBB-4D8D-8447-8477-49CFE420E1BB}"/>
              </a:ext>
            </a:extLst>
          </p:cNvPr>
          <p:cNvSpPr>
            <a:spLocks noGrp="1"/>
          </p:cNvSpPr>
          <p:nvPr>
            <p:ph idx="1"/>
          </p:nvPr>
        </p:nvSpPr>
        <p:spPr/>
        <p:txBody>
          <a:bodyPr/>
          <a:lstStyle/>
          <a:p>
            <a:pPr marL="514350" indent="-514350" algn="just">
              <a:buFont typeface="+mj-lt"/>
              <a:buAutoNum type="romanUcPeriod"/>
            </a:pPr>
            <a:r>
              <a:rPr lang="fr-FR" b="1" i="1" u="sng" dirty="0">
                <a:latin typeface="Times New Roman" panose="02020603050405020304" pitchFamily="18" charset="0"/>
                <a:cs typeface="Times New Roman" panose="02020603050405020304" pitchFamily="18" charset="0"/>
              </a:rPr>
              <a:t>Prise de connaissance de l’entité auditée </a:t>
            </a:r>
          </a:p>
          <a:p>
            <a:pPr marL="0" indent="0" algn="just">
              <a:buNone/>
            </a:pPr>
            <a:endParaRPr lang="fr-FR" b="1" i="1" u="sng" dirty="0">
              <a:latin typeface="Times New Roman" panose="02020603050405020304" pitchFamily="18" charset="0"/>
              <a:cs typeface="Times New Roman" panose="02020603050405020304" pitchFamily="18" charset="0"/>
            </a:endParaRPr>
          </a:p>
          <a:p>
            <a:pPr marL="0" indent="0" algn="just">
              <a:buNone/>
            </a:pPr>
            <a:r>
              <a:rPr lang="fr-FR" dirty="0">
                <a:latin typeface="Times New Roman" panose="02020603050405020304" pitchFamily="18" charset="0"/>
                <a:cs typeface="Times New Roman" panose="02020603050405020304" pitchFamily="18" charset="0"/>
              </a:rPr>
              <a:t>Cette étape a pour objectif de: </a:t>
            </a:r>
          </a:p>
          <a:p>
            <a:pPr lvl="1" algn="just"/>
            <a:r>
              <a:rPr lang="fr-FR" dirty="0">
                <a:latin typeface="Times New Roman" panose="02020603050405020304" pitchFamily="18" charset="0"/>
                <a:cs typeface="Times New Roman" panose="02020603050405020304" pitchFamily="18" charset="0"/>
              </a:rPr>
              <a:t>Permettre à l’auditeur d’avoir une vue et une compréhension d’ensemble suffisante pour planifier et orienter sa mission </a:t>
            </a:r>
          </a:p>
          <a:p>
            <a:pPr lvl="1" algn="just"/>
            <a:r>
              <a:rPr lang="fr-FR" dirty="0">
                <a:latin typeface="Times New Roman" panose="02020603050405020304" pitchFamily="18" charset="0"/>
                <a:cs typeface="Times New Roman" panose="02020603050405020304" pitchFamily="18" charset="0"/>
              </a:rPr>
              <a:t>Constituer et mettre à jour le dossier permanent </a:t>
            </a:r>
          </a:p>
          <a:p>
            <a:pPr lvl="1" algn="just"/>
            <a:r>
              <a:rPr lang="fr-FR" dirty="0">
                <a:latin typeface="Times New Roman" panose="02020603050405020304" pitchFamily="18" charset="0"/>
                <a:cs typeface="Times New Roman" panose="02020603050405020304" pitchFamily="18" charset="0"/>
              </a:rPr>
              <a:t>Déterminer les zones de risques auxquels l’entreprise doit faire face. </a:t>
            </a:r>
          </a:p>
        </p:txBody>
      </p:sp>
      <p:sp>
        <p:nvSpPr>
          <p:cNvPr id="4" name="Rectangle 3">
            <a:extLst>
              <a:ext uri="{FF2B5EF4-FFF2-40B4-BE49-F238E27FC236}">
                <a16:creationId xmlns:a16="http://schemas.microsoft.com/office/drawing/2014/main" id="{82B65FAE-AE19-6740-9B63-E2F769AFD9D0}"/>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A367B514-646E-2930-996C-487C6B11268E}"/>
              </a:ext>
            </a:extLst>
          </p:cNvPr>
          <p:cNvSpPr>
            <a:spLocks noGrp="1"/>
          </p:cNvSpPr>
          <p:nvPr>
            <p:ph type="sldNum" sz="quarter" idx="12"/>
          </p:nvPr>
        </p:nvSpPr>
        <p:spPr/>
        <p:txBody>
          <a:bodyPr/>
          <a:lstStyle/>
          <a:p>
            <a:fld id="{6D22F896-40B5-4ADD-8801-0D06FADFA095}" type="slidenum">
              <a:rPr lang="en-US" smtClean="0"/>
              <a:t>118</a:t>
            </a:fld>
            <a:endParaRPr lang="en-US" dirty="0"/>
          </a:p>
        </p:txBody>
      </p:sp>
    </p:spTree>
    <p:extLst>
      <p:ext uri="{BB962C8B-B14F-4D97-AF65-F5344CB8AC3E}">
        <p14:creationId xmlns:p14="http://schemas.microsoft.com/office/powerpoint/2010/main" val="401845048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CC8FBB-4D8D-8447-8477-49CFE420E1BB}"/>
              </a:ext>
            </a:extLst>
          </p:cNvPr>
          <p:cNvSpPr>
            <a:spLocks noGrp="1"/>
          </p:cNvSpPr>
          <p:nvPr>
            <p:ph idx="1"/>
          </p:nvPr>
        </p:nvSpPr>
        <p:spPr/>
        <p:txBody>
          <a:bodyPr/>
          <a:lstStyle/>
          <a:p>
            <a:pPr marL="0" indent="0" algn="just">
              <a:buNone/>
            </a:pPr>
            <a:r>
              <a:rPr lang="fr-FR" b="1" i="1" u="sng" dirty="0">
                <a:latin typeface="Times New Roman" panose="02020603050405020304" pitchFamily="18" charset="0"/>
                <a:cs typeface="Times New Roman" panose="02020603050405020304" pitchFamily="18" charset="0"/>
              </a:rPr>
              <a:t>1.1. Le questionnaire de revue préliminaire de l’environnement</a:t>
            </a:r>
          </a:p>
          <a:p>
            <a:pPr marL="0" indent="0" algn="just">
              <a:buNone/>
            </a:pPr>
            <a:r>
              <a:rPr lang="fr-FR" dirty="0">
                <a:latin typeface="Times New Roman" panose="02020603050405020304" pitchFamily="18" charset="0"/>
                <a:cs typeface="Times New Roman" panose="02020603050405020304" pitchFamily="18" charset="0"/>
              </a:rPr>
              <a:t>C’est une sorte de brise-glace qui permet de comprendre et analyser les caractéristiques principales de l’entreprise. </a:t>
            </a:r>
          </a:p>
          <a:p>
            <a:pPr marL="0" indent="0" algn="just">
              <a:buNone/>
            </a:pPr>
            <a:r>
              <a:rPr lang="fr-FR" dirty="0">
                <a:latin typeface="Times New Roman" panose="02020603050405020304" pitchFamily="18" charset="0"/>
                <a:cs typeface="Times New Roman" panose="02020603050405020304" pitchFamily="18" charset="0"/>
              </a:rPr>
              <a:t>On recourt à un questionnaire de revue préliminaire de l’environnement (QRPE) de l’entreprise dont certaines parties sont standards alors que d’autres sont spécifiques à l’entreprise auditée. </a:t>
            </a:r>
          </a:p>
        </p:txBody>
      </p:sp>
      <p:sp>
        <p:nvSpPr>
          <p:cNvPr id="4" name="Rectangle 3">
            <a:extLst>
              <a:ext uri="{FF2B5EF4-FFF2-40B4-BE49-F238E27FC236}">
                <a16:creationId xmlns:a16="http://schemas.microsoft.com/office/drawing/2014/main" id="{82B65FAE-AE19-6740-9B63-E2F769AFD9D0}"/>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E8F41A1D-5D47-34C3-B531-7445F959EC36}"/>
              </a:ext>
            </a:extLst>
          </p:cNvPr>
          <p:cNvSpPr>
            <a:spLocks noGrp="1"/>
          </p:cNvSpPr>
          <p:nvPr>
            <p:ph type="sldNum" sz="quarter" idx="12"/>
          </p:nvPr>
        </p:nvSpPr>
        <p:spPr/>
        <p:txBody>
          <a:bodyPr/>
          <a:lstStyle/>
          <a:p>
            <a:fld id="{6D22F896-40B5-4ADD-8801-0D06FADFA095}" type="slidenum">
              <a:rPr lang="en-US" smtClean="0"/>
              <a:t>119</a:t>
            </a:fld>
            <a:endParaRPr lang="en-US" dirty="0"/>
          </a:p>
        </p:txBody>
      </p:sp>
    </p:spTree>
    <p:extLst>
      <p:ext uri="{BB962C8B-B14F-4D97-AF65-F5344CB8AC3E}">
        <p14:creationId xmlns:p14="http://schemas.microsoft.com/office/powerpoint/2010/main" val="7613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u contenu 5">
            <a:extLst>
              <a:ext uri="{FF2B5EF4-FFF2-40B4-BE49-F238E27FC236}">
                <a16:creationId xmlns:a16="http://schemas.microsoft.com/office/drawing/2014/main" id="{EDE21AA9-FB1C-3446-ADB2-FF8F7EAD0903}"/>
              </a:ext>
            </a:extLst>
          </p:cNvPr>
          <p:cNvSpPr>
            <a:spLocks noGrp="1"/>
          </p:cNvSpPr>
          <p:nvPr>
            <p:ph idx="1"/>
          </p:nvPr>
        </p:nvSpPr>
        <p:spPr>
          <a:xfrm>
            <a:off x="1849438" y="1916113"/>
            <a:ext cx="8229600" cy="2233612"/>
          </a:xfrm>
        </p:spPr>
        <p:txBody>
          <a:bodyPr/>
          <a:lstStyle/>
          <a:p>
            <a:pPr algn="just" eaLnBrk="1" hangingPunct="1">
              <a:lnSpc>
                <a:spcPct val="150000"/>
              </a:lnSpc>
              <a:buFont typeface="Wingdings" pitchFamily="2" charset="2"/>
              <a:buChar char="v"/>
            </a:pPr>
            <a:r>
              <a:rPr lang="fr-FR" altLang="fr-FR" dirty="0">
                <a:latin typeface="Times New Roman" panose="02020603050405020304" pitchFamily="18" charset="0"/>
                <a:ea typeface="ＭＳ Ｐゴシック" panose="020B0600070205080204" pitchFamily="34" charset="-128"/>
              </a:rPr>
              <a:t>La mission d'audit conduit à exprimer une opinion sur les comptes conformément au référentiel comptable utilisé : les comptes devant exprimer sincèrement, dans tous leurs aspects significatifs, la situation financière de l'entité et les résultats de ses opérations.</a:t>
            </a:r>
          </a:p>
          <a:p>
            <a:pPr algn="just" eaLnBrk="1" hangingPunct="1">
              <a:lnSpc>
                <a:spcPct val="150000"/>
              </a:lnSpc>
              <a:buFont typeface="Georgia" panose="02040502050405020303" pitchFamily="18" charset="0"/>
              <a:buNone/>
            </a:pPr>
            <a:endParaRPr lang="fr-FR" altLang="fr-FR" dirty="0">
              <a:latin typeface="Times New Roman" panose="02020603050405020304" pitchFamily="18" charset="0"/>
              <a:ea typeface="ＭＳ Ｐゴシック" panose="020B0600070205080204" pitchFamily="34" charset="-128"/>
            </a:endParaRPr>
          </a:p>
        </p:txBody>
      </p:sp>
      <p:sp>
        <p:nvSpPr>
          <p:cNvPr id="4" name="ZoneTexte 3">
            <a:extLst>
              <a:ext uri="{FF2B5EF4-FFF2-40B4-BE49-F238E27FC236}">
                <a16:creationId xmlns:a16="http://schemas.microsoft.com/office/drawing/2014/main" id="{49FB9DDF-074E-014C-B269-93077255F0D7}"/>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2C8489A9-1E4F-D433-E205-B4DC7AB312C8}"/>
              </a:ext>
            </a:extLst>
          </p:cNvPr>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29464895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553">
                                            <p:txEl>
                                              <p:pRg st="0" end="0"/>
                                            </p:txEl>
                                          </p:spTgt>
                                        </p:tgtEl>
                                        <p:attrNameLst>
                                          <p:attrName>style.visibility</p:attrName>
                                        </p:attrNameLst>
                                      </p:cBhvr>
                                      <p:to>
                                        <p:strVal val="visible"/>
                                      </p:to>
                                    </p:set>
                                    <p:animEffect transition="in" filter="fade">
                                      <p:cBhvr>
                                        <p:cTn id="7" dur="1000"/>
                                        <p:tgtEl>
                                          <p:spTgt spid="23553">
                                            <p:txEl>
                                              <p:pRg st="0" end="0"/>
                                            </p:txEl>
                                          </p:spTgt>
                                        </p:tgtEl>
                                      </p:cBhvr>
                                    </p:animEffect>
                                    <p:anim calcmode="lin" valueType="num">
                                      <p:cBhvr>
                                        <p:cTn id="8" dur="1000" fill="hold"/>
                                        <p:tgtEl>
                                          <p:spTgt spid="2355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55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CC8FBB-4D8D-8447-8477-49CFE420E1BB}"/>
              </a:ext>
            </a:extLst>
          </p:cNvPr>
          <p:cNvSpPr>
            <a:spLocks noGrp="1"/>
          </p:cNvSpPr>
          <p:nvPr>
            <p:ph idx="1"/>
          </p:nvPr>
        </p:nvSpPr>
        <p:spPr/>
        <p:txBody>
          <a:bodyPr>
            <a:normAutofit/>
          </a:bodyPr>
          <a:lstStyle/>
          <a:p>
            <a:pPr algn="just"/>
            <a:r>
              <a:rPr lang="fr-FR" dirty="0">
                <a:latin typeface="Times New Roman" panose="02020603050405020304" pitchFamily="18" charset="0"/>
                <a:cs typeface="Times New Roman" panose="02020603050405020304" pitchFamily="18" charset="0"/>
              </a:rPr>
              <a:t>À titre de simplification, les informations recherchées à travers le QRPE peuvent être rassemblées dans trois blocs: </a:t>
            </a:r>
          </a:p>
          <a:p>
            <a:pPr marL="1371600" lvl="2" indent="-457200" algn="just">
              <a:buFont typeface="+mj-lt"/>
              <a:buAutoNum type="arabicPeriod"/>
            </a:pPr>
            <a:r>
              <a:rPr lang="fr-FR" sz="2000" dirty="0">
                <a:latin typeface="Times New Roman" panose="02020603050405020304" pitchFamily="18" charset="0"/>
                <a:cs typeface="Times New Roman" panose="02020603050405020304" pitchFamily="18" charset="0"/>
              </a:rPr>
              <a:t>Environnement économique de l’entreprise </a:t>
            </a:r>
          </a:p>
          <a:p>
            <a:pPr marL="1371600" lvl="2" indent="-457200" algn="just">
              <a:buFont typeface="+mj-lt"/>
              <a:buAutoNum type="arabicPeriod"/>
            </a:pPr>
            <a:r>
              <a:rPr lang="fr-FR" sz="2000" dirty="0">
                <a:latin typeface="Times New Roman" panose="02020603050405020304" pitchFamily="18" charset="0"/>
                <a:cs typeface="Times New Roman" panose="02020603050405020304" pitchFamily="18" charset="0"/>
              </a:rPr>
              <a:t>Environnement  interne de l’entreprise </a:t>
            </a:r>
          </a:p>
          <a:p>
            <a:pPr marL="1371600" lvl="2" indent="-457200" algn="just">
              <a:buFont typeface="+mj-lt"/>
              <a:buAutoNum type="arabicPeriod"/>
            </a:pPr>
            <a:r>
              <a:rPr lang="fr-FR" sz="2000" dirty="0">
                <a:latin typeface="Times New Roman" panose="02020603050405020304" pitchFamily="18" charset="0"/>
                <a:cs typeface="Times New Roman" panose="02020603050405020304" pitchFamily="18" charset="0"/>
              </a:rPr>
              <a:t>Règles et méthodes spécifiques à l’entreprise </a:t>
            </a:r>
          </a:p>
        </p:txBody>
      </p:sp>
      <p:sp>
        <p:nvSpPr>
          <p:cNvPr id="4" name="Rectangle 3">
            <a:extLst>
              <a:ext uri="{FF2B5EF4-FFF2-40B4-BE49-F238E27FC236}">
                <a16:creationId xmlns:a16="http://schemas.microsoft.com/office/drawing/2014/main" id="{82B65FAE-AE19-6740-9B63-E2F769AFD9D0}"/>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F0E6A8BE-8121-DE6C-B77F-50FEE30E1D63}"/>
              </a:ext>
            </a:extLst>
          </p:cNvPr>
          <p:cNvSpPr>
            <a:spLocks noGrp="1"/>
          </p:cNvSpPr>
          <p:nvPr>
            <p:ph type="sldNum" sz="quarter" idx="12"/>
          </p:nvPr>
        </p:nvSpPr>
        <p:spPr/>
        <p:txBody>
          <a:bodyPr/>
          <a:lstStyle/>
          <a:p>
            <a:fld id="{6D22F896-40B5-4ADD-8801-0D06FADFA095}" type="slidenum">
              <a:rPr lang="en-US" smtClean="0"/>
              <a:t>120</a:t>
            </a:fld>
            <a:endParaRPr lang="en-US" dirty="0"/>
          </a:p>
        </p:txBody>
      </p:sp>
    </p:spTree>
    <p:extLst>
      <p:ext uri="{BB962C8B-B14F-4D97-AF65-F5344CB8AC3E}">
        <p14:creationId xmlns:p14="http://schemas.microsoft.com/office/powerpoint/2010/main" val="257437404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CC8FBB-4D8D-8447-8477-49CFE420E1BB}"/>
              </a:ext>
            </a:extLst>
          </p:cNvPr>
          <p:cNvSpPr>
            <a:spLocks noGrp="1"/>
          </p:cNvSpPr>
          <p:nvPr>
            <p:ph idx="1"/>
          </p:nvPr>
        </p:nvSpPr>
        <p:spPr>
          <a:xfrm>
            <a:off x="577516" y="2015732"/>
            <a:ext cx="11213431" cy="3951931"/>
          </a:xfrm>
        </p:spPr>
        <p:txBody>
          <a:bodyPr/>
          <a:lstStyle/>
          <a:p>
            <a:pPr marL="0" indent="0" algn="just">
              <a:buNone/>
            </a:pPr>
            <a:r>
              <a:rPr lang="fr-FR" b="1" i="1" u="sng" dirty="0">
                <a:latin typeface="Times New Roman" panose="02020603050405020304" pitchFamily="18" charset="0"/>
                <a:cs typeface="Times New Roman" panose="02020603050405020304" pitchFamily="18" charset="0"/>
              </a:rPr>
              <a:t>1. Environnement économique de l’entreprise </a:t>
            </a:r>
          </a:p>
          <a:p>
            <a:pPr algn="just"/>
            <a:r>
              <a:rPr lang="fr-FR" dirty="0">
                <a:latin typeface="Times New Roman" panose="02020603050405020304" pitchFamily="18" charset="0"/>
                <a:cs typeface="Times New Roman" panose="02020603050405020304" pitchFamily="18" charset="0"/>
              </a:rPr>
              <a:t>L’étude de l’environnement économique de l’entreprise a pour principal objet de savoir où l’entreprise se positionne, ainsi que les particularités de son secteur d’activité. À ce niveau, les éléments ci-après doivent être abordés: </a:t>
            </a:r>
          </a:p>
          <a:p>
            <a:pPr algn="just"/>
            <a:endParaRPr lang="fr-FR" dirty="0">
              <a:latin typeface="Times New Roman" panose="02020603050405020304" pitchFamily="18" charset="0"/>
              <a:cs typeface="Times New Roman" panose="02020603050405020304" pitchFamily="18" charset="0"/>
            </a:endParaRPr>
          </a:p>
          <a:p>
            <a:pPr lvl="2" algn="just">
              <a:buFont typeface="Wingdings" pitchFamily="2" charset="2"/>
              <a:buChar char="ü"/>
            </a:pPr>
            <a:r>
              <a:rPr lang="fr-FR" sz="2000" dirty="0">
                <a:latin typeface="Times New Roman" panose="02020603050405020304" pitchFamily="18" charset="0"/>
                <a:cs typeface="Times New Roman" panose="02020603050405020304" pitchFamily="18" charset="0"/>
              </a:rPr>
              <a:t>Localisation de l’entreprise </a:t>
            </a:r>
          </a:p>
          <a:p>
            <a:pPr lvl="2" algn="just">
              <a:buFont typeface="Wingdings" pitchFamily="2" charset="2"/>
              <a:buChar char="ü"/>
            </a:pPr>
            <a:r>
              <a:rPr lang="fr-FR" sz="2000" dirty="0">
                <a:latin typeface="Times New Roman" panose="02020603050405020304" pitchFamily="18" charset="0"/>
                <a:cs typeface="Times New Roman" panose="02020603050405020304" pitchFamily="18" charset="0"/>
              </a:rPr>
              <a:t>Secteur d’activité de l’entreprise </a:t>
            </a:r>
          </a:p>
          <a:p>
            <a:pPr lvl="2" algn="just">
              <a:buFont typeface="Wingdings" pitchFamily="2" charset="2"/>
              <a:buChar char="ü"/>
            </a:pPr>
            <a:r>
              <a:rPr lang="fr-FR" sz="2000" dirty="0">
                <a:latin typeface="Times New Roman" panose="02020603050405020304" pitchFamily="18" charset="0"/>
                <a:cs typeface="Times New Roman" panose="02020603050405020304" pitchFamily="18" charset="0"/>
              </a:rPr>
              <a:t>Concurrents de l’entreprise </a:t>
            </a:r>
            <a:endParaRPr lang="fr-FR" sz="18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82B65FAE-AE19-6740-9B63-E2F769AFD9D0}"/>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53FDBCFC-0062-CA36-72EE-CEAEA478C900}"/>
              </a:ext>
            </a:extLst>
          </p:cNvPr>
          <p:cNvSpPr>
            <a:spLocks noGrp="1"/>
          </p:cNvSpPr>
          <p:nvPr>
            <p:ph type="sldNum" sz="quarter" idx="12"/>
          </p:nvPr>
        </p:nvSpPr>
        <p:spPr/>
        <p:txBody>
          <a:bodyPr/>
          <a:lstStyle/>
          <a:p>
            <a:fld id="{6D22F896-40B5-4ADD-8801-0D06FADFA095}" type="slidenum">
              <a:rPr lang="en-US" smtClean="0"/>
              <a:t>121</a:t>
            </a:fld>
            <a:endParaRPr lang="en-US" dirty="0"/>
          </a:p>
        </p:txBody>
      </p:sp>
    </p:spTree>
    <p:extLst>
      <p:ext uri="{BB962C8B-B14F-4D97-AF65-F5344CB8AC3E}">
        <p14:creationId xmlns:p14="http://schemas.microsoft.com/office/powerpoint/2010/main" val="3483770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p:txBody>
          <a:bodyPr/>
          <a:lstStyle/>
          <a:p>
            <a:pPr lvl="2" algn="just">
              <a:buFont typeface="Wingdings" pitchFamily="2" charset="2"/>
              <a:buChar char="ü"/>
            </a:pPr>
            <a:r>
              <a:rPr lang="fr-FR" sz="2400" dirty="0">
                <a:latin typeface="Times New Roman" panose="02020603050405020304" pitchFamily="18" charset="0"/>
                <a:cs typeface="Times New Roman" panose="02020603050405020304" pitchFamily="18" charset="0"/>
              </a:rPr>
              <a:t>FRS et clients de l’entreprise </a:t>
            </a:r>
          </a:p>
          <a:p>
            <a:pPr lvl="2" algn="just">
              <a:buFont typeface="Wingdings" pitchFamily="2" charset="2"/>
              <a:buChar char="ü"/>
            </a:pPr>
            <a:r>
              <a:rPr lang="fr-FR" sz="2400" dirty="0">
                <a:latin typeface="Times New Roman" panose="02020603050405020304" pitchFamily="18" charset="0"/>
                <a:cs typeface="Times New Roman" panose="02020603050405020304" pitchFamily="18" charset="0"/>
              </a:rPr>
              <a:t>Aspects fiscales de l’entreprise </a:t>
            </a:r>
          </a:p>
          <a:p>
            <a:pPr lvl="2" algn="just">
              <a:buFont typeface="Wingdings" pitchFamily="2" charset="2"/>
              <a:buChar char="ü"/>
            </a:pPr>
            <a:r>
              <a:rPr lang="fr-FR" sz="2400" dirty="0">
                <a:latin typeface="Times New Roman" panose="02020603050405020304" pitchFamily="18" charset="0"/>
                <a:cs typeface="Times New Roman" panose="02020603050405020304" pitchFamily="18" charset="0"/>
              </a:rPr>
              <a:t>Aspects sociaux de l’entreprise </a:t>
            </a:r>
          </a:p>
          <a:p>
            <a:pPr algn="just"/>
            <a:endParaRPr lang="fr-FR"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434C4F29-F2F7-E14D-8B08-0E005E426B94}"/>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16CCAA92-8CD4-72E5-8DDF-279F8B85C4B0}"/>
              </a:ext>
            </a:extLst>
          </p:cNvPr>
          <p:cNvSpPr>
            <a:spLocks noGrp="1"/>
          </p:cNvSpPr>
          <p:nvPr>
            <p:ph type="sldNum" sz="quarter" idx="12"/>
          </p:nvPr>
        </p:nvSpPr>
        <p:spPr/>
        <p:txBody>
          <a:bodyPr/>
          <a:lstStyle/>
          <a:p>
            <a:fld id="{6D22F896-40B5-4ADD-8801-0D06FADFA095}" type="slidenum">
              <a:rPr lang="en-US" smtClean="0"/>
              <a:t>122</a:t>
            </a:fld>
            <a:endParaRPr lang="en-US" dirty="0"/>
          </a:p>
        </p:txBody>
      </p:sp>
    </p:spTree>
    <p:extLst>
      <p:ext uri="{BB962C8B-B14F-4D97-AF65-F5344CB8AC3E}">
        <p14:creationId xmlns:p14="http://schemas.microsoft.com/office/powerpoint/2010/main" val="116214829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Parmi les points essentiels à étudier par l’auditeur, qui relèvent de l’environnement à la fois économique et interne de l’entreprise, est l’historique de celle-ci. Ce dernier permet de retracer l’évolution de l’entreprise depuis sa naissance sur le plan interne et externe par rapport aux différents volets (financier, économique, commercial, </a:t>
            </a:r>
            <a:r>
              <a:rPr lang="fr-FR" dirty="0" err="1">
                <a:latin typeface="Times New Roman" panose="02020603050405020304" pitchFamily="18" charset="0"/>
                <a:cs typeface="Times New Roman" panose="02020603050405020304" pitchFamily="18" charset="0"/>
              </a:rPr>
              <a:t>esct</a:t>
            </a:r>
            <a:r>
              <a:rPr lang="fr-FR" dirty="0">
                <a:latin typeface="Times New Roman" panose="02020603050405020304" pitchFamily="18" charset="0"/>
                <a:cs typeface="Times New Roman" panose="02020603050405020304" pitchFamily="18" charset="0"/>
              </a:rPr>
              <a:t>…)</a:t>
            </a:r>
          </a:p>
        </p:txBody>
      </p:sp>
      <p:sp>
        <p:nvSpPr>
          <p:cNvPr id="4" name="Rectangle 3">
            <a:extLst>
              <a:ext uri="{FF2B5EF4-FFF2-40B4-BE49-F238E27FC236}">
                <a16:creationId xmlns:a16="http://schemas.microsoft.com/office/drawing/2014/main" id="{434C4F29-F2F7-E14D-8B08-0E005E426B94}"/>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267C4057-90AF-1EAA-C220-507DBAD63C3C}"/>
              </a:ext>
            </a:extLst>
          </p:cNvPr>
          <p:cNvSpPr>
            <a:spLocks noGrp="1"/>
          </p:cNvSpPr>
          <p:nvPr>
            <p:ph type="sldNum" sz="quarter" idx="12"/>
          </p:nvPr>
        </p:nvSpPr>
        <p:spPr/>
        <p:txBody>
          <a:bodyPr/>
          <a:lstStyle/>
          <a:p>
            <a:fld id="{6D22F896-40B5-4ADD-8801-0D06FADFA095}" type="slidenum">
              <a:rPr lang="en-US" smtClean="0"/>
              <a:t>123</a:t>
            </a:fld>
            <a:endParaRPr lang="en-US" dirty="0"/>
          </a:p>
        </p:txBody>
      </p:sp>
    </p:spTree>
    <p:extLst>
      <p:ext uri="{BB962C8B-B14F-4D97-AF65-F5344CB8AC3E}">
        <p14:creationId xmlns:p14="http://schemas.microsoft.com/office/powerpoint/2010/main" val="325283887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a:xfrm>
            <a:off x="449179" y="1791141"/>
            <a:ext cx="11293642" cy="4465279"/>
          </a:xfrm>
        </p:spPr>
        <p:txBody>
          <a:bodyPr/>
          <a:lstStyle/>
          <a:p>
            <a:pPr marL="0" indent="0" algn="just">
              <a:buNone/>
            </a:pPr>
            <a:r>
              <a:rPr lang="fr-FR" b="1" i="1" u="sng" dirty="0">
                <a:latin typeface="Times New Roman" panose="02020603050405020304" pitchFamily="18" charset="0"/>
                <a:cs typeface="Times New Roman" panose="02020603050405020304" pitchFamily="18" charset="0"/>
              </a:rPr>
              <a:t>2. Environnement interne de l’entreprise </a:t>
            </a:r>
          </a:p>
          <a:p>
            <a:pPr lvl="1" algn="just"/>
            <a:r>
              <a:rPr lang="fr-FR" b="1" i="1" u="sng" dirty="0">
                <a:latin typeface="Times New Roman" panose="02020603050405020304" pitchFamily="18" charset="0"/>
                <a:cs typeface="Times New Roman" panose="02020603050405020304" pitchFamily="18" charset="0"/>
              </a:rPr>
              <a:t>Patrimoine de l’entreprise : </a:t>
            </a:r>
            <a:r>
              <a:rPr lang="fr-FR" dirty="0">
                <a:latin typeface="Times New Roman" panose="02020603050405020304" pitchFamily="18" charset="0"/>
                <a:cs typeface="Times New Roman" panose="02020603050405020304" pitchFamily="18" charset="0"/>
              </a:rPr>
              <a:t> on entend par patrimoine tout l’actif de l’entreprise dans le sens comptable mais restreint à son actif immobilisé ( pas d’AC ou de TA)/ Pour déterminer le patrimoine l’auditeur doit suivre les étapes suivantes: </a:t>
            </a:r>
          </a:p>
          <a:p>
            <a:pPr lvl="3" algn="just">
              <a:buFont typeface="Wingdings" pitchFamily="2" charset="2"/>
              <a:buChar char="ü"/>
            </a:pPr>
            <a:r>
              <a:rPr lang="fr-FR" sz="1800" dirty="0">
                <a:latin typeface="Times New Roman" panose="02020603050405020304" pitchFamily="18" charset="0"/>
                <a:cs typeface="Times New Roman" panose="02020603050405020304" pitchFamily="18" charset="0"/>
              </a:rPr>
              <a:t>Procéder à une classification du patrimoine de l’entreprise et prendre l’ensemble de son actif immobilisé sur trois ans </a:t>
            </a:r>
          </a:p>
          <a:p>
            <a:pPr lvl="3" algn="just">
              <a:buFont typeface="Wingdings" pitchFamily="2" charset="2"/>
              <a:buChar char="ü"/>
            </a:pPr>
            <a:r>
              <a:rPr lang="fr-FR" sz="1800" dirty="0">
                <a:latin typeface="Times New Roman" panose="02020603050405020304" pitchFamily="18" charset="0"/>
                <a:cs typeface="Times New Roman" panose="02020603050405020304" pitchFamily="18" charset="0"/>
              </a:rPr>
              <a:t>Voir quelle relation juridique lie l’entreprise à son patrimoine en d’anticiper les risques externes que  l’entreprise peut rencontrer. </a:t>
            </a:r>
          </a:p>
          <a:p>
            <a:pPr lvl="3" algn="just">
              <a:buFont typeface="Wingdings" pitchFamily="2" charset="2"/>
              <a:buChar char="ü"/>
            </a:pPr>
            <a:r>
              <a:rPr lang="fr-FR" sz="1800" dirty="0">
                <a:latin typeface="Times New Roman" panose="02020603050405020304" pitchFamily="18" charset="0"/>
                <a:cs typeface="Times New Roman" panose="02020603050405020304" pitchFamily="18" charset="0"/>
              </a:rPr>
              <a:t>Demander à l’entreprise où se situe son actif, question qui doit être posée durant cette phase. Dans le cas où il s’</a:t>
            </a:r>
            <a:r>
              <a:rPr lang="fr-FR" sz="1800" dirty="0" err="1">
                <a:latin typeface="Times New Roman" panose="02020603050405020304" pitchFamily="18" charset="0"/>
                <a:cs typeface="Times New Roman" panose="02020603050405020304" pitchFamily="18" charset="0"/>
              </a:rPr>
              <a:t>avèsre</a:t>
            </a:r>
            <a:r>
              <a:rPr lang="fr-FR" sz="1800" dirty="0">
                <a:latin typeface="Times New Roman" panose="02020603050405020304" pitchFamily="18" charset="0"/>
                <a:cs typeface="Times New Roman" panose="02020603050405020304" pitchFamily="18" charset="0"/>
              </a:rPr>
              <a:t> qu’un actif est comptabilisé mais qu’il ne figure pas dans le cite déclaré par l’entreprise. L’auditeur est censé demander à l’entreprise de lui communiquer tous les actes de location dont elle dispose car cette option est valable.  </a:t>
            </a:r>
          </a:p>
        </p:txBody>
      </p:sp>
      <p:sp>
        <p:nvSpPr>
          <p:cNvPr id="4" name="Rectangle 3">
            <a:extLst>
              <a:ext uri="{FF2B5EF4-FFF2-40B4-BE49-F238E27FC236}">
                <a16:creationId xmlns:a16="http://schemas.microsoft.com/office/drawing/2014/main" id="{434C4F29-F2F7-E14D-8B08-0E005E426B94}"/>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21A13DE3-CD10-2299-3600-96940D2BC00A}"/>
              </a:ext>
            </a:extLst>
          </p:cNvPr>
          <p:cNvSpPr>
            <a:spLocks noGrp="1"/>
          </p:cNvSpPr>
          <p:nvPr>
            <p:ph type="sldNum" sz="quarter" idx="12"/>
          </p:nvPr>
        </p:nvSpPr>
        <p:spPr/>
        <p:txBody>
          <a:bodyPr/>
          <a:lstStyle/>
          <a:p>
            <a:fld id="{6D22F896-40B5-4ADD-8801-0D06FADFA095}" type="slidenum">
              <a:rPr lang="en-US" smtClean="0"/>
              <a:t>124</a:t>
            </a:fld>
            <a:endParaRPr lang="en-US" dirty="0"/>
          </a:p>
        </p:txBody>
      </p:sp>
    </p:spTree>
    <p:extLst>
      <p:ext uri="{BB962C8B-B14F-4D97-AF65-F5344CB8AC3E}">
        <p14:creationId xmlns:p14="http://schemas.microsoft.com/office/powerpoint/2010/main" val="3348895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a:xfrm>
            <a:off x="352927" y="2095942"/>
            <a:ext cx="11534274" cy="4032142"/>
          </a:xfrm>
        </p:spPr>
        <p:txBody>
          <a:bodyPr/>
          <a:lstStyle/>
          <a:p>
            <a:pPr algn="just"/>
            <a:r>
              <a:rPr lang="fr-FR" dirty="0">
                <a:latin typeface="Times New Roman" panose="02020603050405020304" pitchFamily="18" charset="0"/>
                <a:cs typeface="Times New Roman" panose="02020603050405020304" pitchFamily="18" charset="0"/>
              </a:rPr>
              <a:t>Répartition des tâches et responsabilités au sein de l’entreprise</a:t>
            </a:r>
          </a:p>
          <a:p>
            <a:pPr algn="just"/>
            <a:r>
              <a:rPr lang="fr-FR" dirty="0">
                <a:latin typeface="Times New Roman" panose="02020603050405020304" pitchFamily="18" charset="0"/>
                <a:cs typeface="Times New Roman" panose="02020603050405020304" pitchFamily="18" charset="0"/>
              </a:rPr>
              <a:t>Politiques fonctionnelles de l’entreprise </a:t>
            </a:r>
          </a:p>
          <a:p>
            <a:pPr algn="just"/>
            <a:r>
              <a:rPr lang="fr-FR" dirty="0">
                <a:latin typeface="Times New Roman" panose="02020603050405020304" pitchFamily="18" charset="0"/>
                <a:cs typeface="Times New Roman" panose="02020603050405020304" pitchFamily="18" charset="0"/>
              </a:rPr>
              <a:t>Structure financière de l’entreprise: à ce stade, l’auditeur doit étudier notamment les questions suivantes: </a:t>
            </a:r>
          </a:p>
          <a:p>
            <a:pPr lvl="2" algn="just">
              <a:buFont typeface="Wingdings" pitchFamily="2" charset="2"/>
              <a:buChar char="ü"/>
            </a:pPr>
            <a:r>
              <a:rPr lang="fr-FR" sz="1800" dirty="0">
                <a:latin typeface="Times New Roman" panose="02020603050405020304" pitchFamily="18" charset="0"/>
                <a:cs typeface="Times New Roman" panose="02020603050405020304" pitchFamily="18" charset="0"/>
              </a:rPr>
              <a:t>Demander à l’entreprise ses comptes bancaires pour voir s’ils sont au nom de l’entreprise ou non (comptes personnels) et donc voir si l’entreprise a la possibilité de signer des chèques. Ceci permet de prendre une idée sur les découverts bancaires et le risque d’imbrication entre les fonds sociaux et personnels. </a:t>
            </a:r>
          </a:p>
          <a:p>
            <a:pPr lvl="2" algn="just">
              <a:buFont typeface="Wingdings" pitchFamily="2" charset="2"/>
              <a:buChar char="ü"/>
            </a:pPr>
            <a:r>
              <a:rPr lang="fr-FR" sz="1800" dirty="0">
                <a:latin typeface="Times New Roman" panose="02020603050405020304" pitchFamily="18" charset="0"/>
                <a:cs typeface="Times New Roman" panose="02020603050405020304" pitchFamily="18" charset="0"/>
              </a:rPr>
              <a:t>Voir si l’entreprise arrive à honorer ses engagements en termes d’endettement (capital emprunté + Intérêts) et de taux de change (en cas d’import/export)</a:t>
            </a:r>
          </a:p>
          <a:p>
            <a:pPr lvl="2" algn="just">
              <a:buFont typeface="Wingdings" pitchFamily="2" charset="2"/>
              <a:buChar char="ü"/>
            </a:pPr>
            <a:r>
              <a:rPr lang="fr-FR" sz="1800" dirty="0">
                <a:latin typeface="Times New Roman" panose="02020603050405020304" pitchFamily="18" charset="0"/>
                <a:cs typeface="Times New Roman" panose="02020603050405020304" pitchFamily="18" charset="0"/>
              </a:rPr>
              <a:t>Etudier quelques ratios de la structure du passif, de liquidité, d’équilibre financier et de rentabilité. </a:t>
            </a:r>
          </a:p>
          <a:p>
            <a:pPr lvl="2" algn="just">
              <a:buFont typeface="Wingdings" pitchFamily="2" charset="2"/>
              <a:buChar char="ü"/>
            </a:pPr>
            <a:endParaRPr lang="fr-FR" sz="18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434C4F29-F2F7-E14D-8B08-0E005E426B94}"/>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23B8C95D-415A-EE56-B463-A6CB1DCBF464}"/>
              </a:ext>
            </a:extLst>
          </p:cNvPr>
          <p:cNvSpPr>
            <a:spLocks noGrp="1"/>
          </p:cNvSpPr>
          <p:nvPr>
            <p:ph type="sldNum" sz="quarter" idx="12"/>
          </p:nvPr>
        </p:nvSpPr>
        <p:spPr/>
        <p:txBody>
          <a:bodyPr/>
          <a:lstStyle/>
          <a:p>
            <a:fld id="{6D22F896-40B5-4ADD-8801-0D06FADFA095}" type="slidenum">
              <a:rPr lang="en-US" smtClean="0"/>
              <a:t>125</a:t>
            </a:fld>
            <a:endParaRPr lang="en-US" dirty="0"/>
          </a:p>
        </p:txBody>
      </p:sp>
    </p:spTree>
    <p:extLst>
      <p:ext uri="{BB962C8B-B14F-4D97-AF65-F5344CB8AC3E}">
        <p14:creationId xmlns:p14="http://schemas.microsoft.com/office/powerpoint/2010/main" val="410810992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a:xfrm>
            <a:off x="1451579" y="2015732"/>
            <a:ext cx="10259158" cy="4048184"/>
          </a:xfrm>
        </p:spPr>
        <p:txBody>
          <a:bodyPr/>
          <a:lstStyle/>
          <a:p>
            <a:pPr marL="0" indent="0" algn="just">
              <a:buNone/>
            </a:pPr>
            <a:r>
              <a:rPr lang="fr-FR" dirty="0">
                <a:latin typeface="Times New Roman" panose="02020603050405020304" pitchFamily="18" charset="0"/>
                <a:cs typeface="Times New Roman" panose="02020603050405020304" pitchFamily="18" charset="0"/>
              </a:rPr>
              <a:t>3. </a:t>
            </a:r>
            <a:r>
              <a:rPr lang="fr-FR" b="1" i="1" u="sng" dirty="0">
                <a:latin typeface="Times New Roman" panose="02020603050405020304" pitchFamily="18" charset="0"/>
                <a:cs typeface="Times New Roman" panose="02020603050405020304" pitchFamily="18" charset="0"/>
              </a:rPr>
              <a:t>Règles et méthodes spécifiques à l’activité  </a:t>
            </a:r>
          </a:p>
          <a:p>
            <a:pPr lvl="1" algn="just"/>
            <a:r>
              <a:rPr lang="fr-FR" dirty="0">
                <a:latin typeface="Times New Roman" panose="02020603050405020304" pitchFamily="18" charset="0"/>
                <a:cs typeface="Times New Roman" panose="02020603050405020304" pitchFamily="18" charset="0"/>
              </a:rPr>
              <a:t>Principales observations des audits antérieurs </a:t>
            </a:r>
          </a:p>
          <a:p>
            <a:pPr lvl="1" algn="just"/>
            <a:r>
              <a:rPr lang="fr-FR" dirty="0">
                <a:latin typeface="Times New Roman" panose="02020603050405020304" pitchFamily="18" charset="0"/>
                <a:cs typeface="Times New Roman" panose="02020603050405020304" pitchFamily="18" charset="0"/>
              </a:rPr>
              <a:t>Observation propres à l’auditeur </a:t>
            </a:r>
          </a:p>
          <a:p>
            <a:pPr lvl="1" algn="just"/>
            <a:r>
              <a:rPr lang="fr-FR" dirty="0">
                <a:latin typeface="Times New Roman" panose="02020603050405020304" pitchFamily="18" charset="0"/>
                <a:cs typeface="Times New Roman" panose="02020603050405020304" pitchFamily="18" charset="0"/>
              </a:rPr>
              <a:t>Structure du conseil d’administration ou du directoire et conseil  de surveillance </a:t>
            </a:r>
          </a:p>
          <a:p>
            <a:pPr marL="457200" lvl="1" indent="0" algn="just">
              <a:buNone/>
            </a:pPr>
            <a:r>
              <a:rPr lang="fr-FR" dirty="0">
                <a:latin typeface="Times New Roman" panose="02020603050405020304" pitchFamily="18" charset="0"/>
                <a:cs typeface="Times New Roman" panose="02020603050405020304" pitchFamily="18" charset="0"/>
              </a:rPr>
              <a:t>	Il faut connaitre et vérifier, entre autres, les éléments qui suivent: </a:t>
            </a:r>
          </a:p>
          <a:p>
            <a:pPr lvl="3" algn="just">
              <a:buFont typeface="Wingdings" pitchFamily="2" charset="2"/>
              <a:buChar char="ü"/>
            </a:pPr>
            <a:r>
              <a:rPr lang="fr-FR" sz="1800" dirty="0">
                <a:latin typeface="Times New Roman" panose="02020603050405020304" pitchFamily="18" charset="0"/>
                <a:cs typeface="Times New Roman" panose="02020603050405020304" pitchFamily="18" charset="0"/>
              </a:rPr>
              <a:t>Composition légal du conseil d’administration ou du directoire et conseil de surveillance: le nombre mini doit être toujours sauvegardé </a:t>
            </a:r>
          </a:p>
          <a:p>
            <a:pPr lvl="3" algn="just">
              <a:buFont typeface="Wingdings" pitchFamily="2" charset="2"/>
              <a:buChar char="ü"/>
            </a:pPr>
            <a:r>
              <a:rPr lang="fr-FR" sz="1800" dirty="0">
                <a:latin typeface="Times New Roman" panose="02020603050405020304" pitchFamily="18" charset="0"/>
                <a:cs typeface="Times New Roman" panose="02020603050405020304" pitchFamily="18" charset="0"/>
              </a:rPr>
              <a:t>Relations (de pouvoir) entre les membres: consulter les PV des Assemblés générales </a:t>
            </a:r>
          </a:p>
          <a:p>
            <a:pPr lvl="3" algn="just">
              <a:buFont typeface="Wingdings" pitchFamily="2" charset="2"/>
              <a:buChar char="ü"/>
            </a:pPr>
            <a:r>
              <a:rPr lang="fr-FR" sz="1800" dirty="0">
                <a:latin typeface="Times New Roman" panose="02020603050405020304" pitchFamily="18" charset="0"/>
                <a:cs typeface="Times New Roman" panose="02020603050405020304" pitchFamily="18" charset="0"/>
              </a:rPr>
              <a:t>Appel à des interlocuteurs externes: dans certains cas, l’entreprise peut faire appel à un expert externe pour clarifier certains points lors des assemblés. </a:t>
            </a:r>
          </a:p>
        </p:txBody>
      </p:sp>
      <p:sp>
        <p:nvSpPr>
          <p:cNvPr id="4" name="Rectangle 3">
            <a:extLst>
              <a:ext uri="{FF2B5EF4-FFF2-40B4-BE49-F238E27FC236}">
                <a16:creationId xmlns:a16="http://schemas.microsoft.com/office/drawing/2014/main" id="{434C4F29-F2F7-E14D-8B08-0E005E426B94}"/>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8C92FDDF-701E-1842-AAF2-E4F3266CC4C4}"/>
              </a:ext>
            </a:extLst>
          </p:cNvPr>
          <p:cNvSpPr>
            <a:spLocks noGrp="1"/>
          </p:cNvSpPr>
          <p:nvPr>
            <p:ph type="sldNum" sz="quarter" idx="12"/>
          </p:nvPr>
        </p:nvSpPr>
        <p:spPr/>
        <p:txBody>
          <a:bodyPr/>
          <a:lstStyle/>
          <a:p>
            <a:fld id="{6D22F896-40B5-4ADD-8801-0D06FADFA095}" type="slidenum">
              <a:rPr lang="en-US" smtClean="0"/>
              <a:t>126</a:t>
            </a:fld>
            <a:endParaRPr lang="en-US" dirty="0"/>
          </a:p>
        </p:txBody>
      </p:sp>
    </p:spTree>
    <p:extLst>
      <p:ext uri="{BB962C8B-B14F-4D97-AF65-F5344CB8AC3E}">
        <p14:creationId xmlns:p14="http://schemas.microsoft.com/office/powerpoint/2010/main" val="127571156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p:txBody>
          <a:bodyPr>
            <a:normAutofit/>
          </a:bodyPr>
          <a:lstStyle/>
          <a:p>
            <a:pPr marL="0" indent="0" algn="just">
              <a:buNone/>
            </a:pPr>
            <a:r>
              <a:rPr lang="fr-FR" sz="2400" b="1" i="1" u="sng" dirty="0">
                <a:latin typeface="Times New Roman" panose="02020603050405020304" pitchFamily="18" charset="0"/>
                <a:cs typeface="Times New Roman" panose="02020603050405020304" pitchFamily="18" charset="0"/>
              </a:rPr>
              <a:t>1.2. Le dossier de travail</a:t>
            </a:r>
          </a:p>
          <a:p>
            <a:pPr marL="0" indent="0" algn="just">
              <a:buNone/>
            </a:pPr>
            <a:r>
              <a:rPr lang="fr-FR" sz="2400" dirty="0">
                <a:latin typeface="Times New Roman" panose="02020603050405020304" pitchFamily="18" charset="0"/>
                <a:cs typeface="Times New Roman" panose="02020603050405020304" pitchFamily="18" charset="0"/>
              </a:rPr>
              <a:t>Ces dossiers ont pour objectif de: </a:t>
            </a:r>
          </a:p>
          <a:p>
            <a:pPr lvl="2" algn="just">
              <a:buFont typeface="Wingdings" pitchFamily="2" charset="2"/>
              <a:buChar char="ü"/>
            </a:pPr>
            <a:r>
              <a:rPr lang="fr-FR" sz="2000" dirty="0">
                <a:latin typeface="Times New Roman" panose="02020603050405020304" pitchFamily="18" charset="0"/>
                <a:cs typeface="Times New Roman" panose="02020603050405020304" pitchFamily="18" charset="0"/>
              </a:rPr>
              <a:t>Améliorer l’efficacité de la mission en permettant un suivi régulier de l’avancement des travaux </a:t>
            </a:r>
          </a:p>
          <a:p>
            <a:pPr lvl="2" algn="just">
              <a:buFont typeface="Wingdings" pitchFamily="2" charset="2"/>
              <a:buChar char="ü"/>
            </a:pPr>
            <a:r>
              <a:rPr lang="fr-FR" sz="2000" dirty="0">
                <a:latin typeface="Times New Roman" panose="02020603050405020304" pitchFamily="18" charset="0"/>
                <a:cs typeface="Times New Roman" panose="02020603050405020304" pitchFamily="18" charset="0"/>
              </a:rPr>
              <a:t>Permettre la supervision du travail et la transmission de l’information </a:t>
            </a:r>
          </a:p>
          <a:p>
            <a:pPr lvl="2" algn="just">
              <a:buFont typeface="Wingdings" pitchFamily="2" charset="2"/>
              <a:buChar char="ü"/>
            </a:pPr>
            <a:r>
              <a:rPr lang="fr-FR" sz="2000" dirty="0">
                <a:latin typeface="Times New Roman" panose="02020603050405020304" pitchFamily="18" charset="0"/>
                <a:cs typeface="Times New Roman" panose="02020603050405020304" pitchFamily="18" charset="0"/>
              </a:rPr>
              <a:t>Justifier les conclusions tirées et apporter la preuve des diligences effectuées </a:t>
            </a:r>
          </a:p>
        </p:txBody>
      </p:sp>
      <p:sp>
        <p:nvSpPr>
          <p:cNvPr id="4" name="Rectangle 3">
            <a:extLst>
              <a:ext uri="{FF2B5EF4-FFF2-40B4-BE49-F238E27FC236}">
                <a16:creationId xmlns:a16="http://schemas.microsoft.com/office/drawing/2014/main" id="{434C4F29-F2F7-E14D-8B08-0E005E426B94}"/>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DAE1DEF3-49F5-243D-A8A8-D0BC6CFFAF52}"/>
              </a:ext>
            </a:extLst>
          </p:cNvPr>
          <p:cNvSpPr>
            <a:spLocks noGrp="1"/>
          </p:cNvSpPr>
          <p:nvPr>
            <p:ph type="sldNum" sz="quarter" idx="12"/>
          </p:nvPr>
        </p:nvSpPr>
        <p:spPr/>
        <p:txBody>
          <a:bodyPr/>
          <a:lstStyle/>
          <a:p>
            <a:fld id="{6D22F896-40B5-4ADD-8801-0D06FADFA095}" type="slidenum">
              <a:rPr lang="en-US" smtClean="0"/>
              <a:t>127</a:t>
            </a:fld>
            <a:endParaRPr lang="en-US" dirty="0"/>
          </a:p>
        </p:txBody>
      </p:sp>
    </p:spTree>
    <p:extLst>
      <p:ext uri="{BB962C8B-B14F-4D97-AF65-F5344CB8AC3E}">
        <p14:creationId xmlns:p14="http://schemas.microsoft.com/office/powerpoint/2010/main" val="341482618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a:xfrm>
            <a:off x="657727" y="2015732"/>
            <a:ext cx="10397128" cy="3450613"/>
          </a:xfrm>
        </p:spPr>
        <p:txBody>
          <a:bodyPr/>
          <a:lstStyle/>
          <a:p>
            <a:pPr algn="just"/>
            <a:r>
              <a:rPr lang="fr-FR" dirty="0">
                <a:latin typeface="Times New Roman" panose="02020603050405020304" pitchFamily="18" charset="0"/>
                <a:cs typeface="Times New Roman" panose="02020603050405020304" pitchFamily="18" charset="0"/>
              </a:rPr>
              <a:t>La tenue des dossiers de travail est indispensable lorsque les travaux peuvent être utilisés par d’autres CAC avec lesquelles le secret professionnel peut être partagé. Il sera en général utile de classer l’information dans deux dossiers séparés: </a:t>
            </a:r>
          </a:p>
          <a:p>
            <a:pPr marL="914400" lvl="1" indent="-457200" algn="just">
              <a:buFont typeface="+mj-lt"/>
              <a:buAutoNum type="arabicPeriod"/>
            </a:pPr>
            <a:r>
              <a:rPr lang="fr-FR" sz="2000" b="1" i="1" u="sng" dirty="0">
                <a:latin typeface="Times New Roman" panose="02020603050405020304" pitchFamily="18" charset="0"/>
                <a:cs typeface="Times New Roman" panose="02020603050405020304" pitchFamily="18" charset="0"/>
              </a:rPr>
              <a:t>Dossier permanent</a:t>
            </a:r>
            <a:r>
              <a:rPr lang="fr-FR" sz="2000" dirty="0">
                <a:latin typeface="Times New Roman" panose="02020603050405020304" pitchFamily="18" charset="0"/>
                <a:cs typeface="Times New Roman" panose="02020603050405020304" pitchFamily="18" charset="0"/>
              </a:rPr>
              <a:t>: contient les documents à caractère permanent </a:t>
            </a:r>
          </a:p>
          <a:p>
            <a:pPr marL="914400" lvl="1" indent="-457200" algn="just">
              <a:buFont typeface="+mj-lt"/>
              <a:buAutoNum type="arabicPeriod"/>
            </a:pPr>
            <a:r>
              <a:rPr lang="fr-FR" sz="2000" b="1" i="1" u="sng" dirty="0">
                <a:latin typeface="Times New Roman" panose="02020603050405020304" pitchFamily="18" charset="0"/>
                <a:cs typeface="Times New Roman" panose="02020603050405020304" pitchFamily="18" charset="0"/>
              </a:rPr>
              <a:t>Dossier de l’exercice: </a:t>
            </a:r>
            <a:r>
              <a:rPr lang="fr-FR" sz="2000" dirty="0">
                <a:latin typeface="Times New Roman" panose="02020603050405020304" pitchFamily="18" charset="0"/>
                <a:cs typeface="Times New Roman" panose="02020603050405020304" pitchFamily="18" charset="0"/>
              </a:rPr>
              <a:t>constitué des feuilles de travail établies par le CAC et ses collaborateurs valables pour un seul exercice. </a:t>
            </a:r>
          </a:p>
        </p:txBody>
      </p:sp>
      <p:sp>
        <p:nvSpPr>
          <p:cNvPr id="4" name="Rectangle 3">
            <a:extLst>
              <a:ext uri="{FF2B5EF4-FFF2-40B4-BE49-F238E27FC236}">
                <a16:creationId xmlns:a16="http://schemas.microsoft.com/office/drawing/2014/main" id="{434C4F29-F2F7-E14D-8B08-0E005E426B94}"/>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1FE3651B-956D-A044-F707-8C488A82D427}"/>
              </a:ext>
            </a:extLst>
          </p:cNvPr>
          <p:cNvSpPr>
            <a:spLocks noGrp="1"/>
          </p:cNvSpPr>
          <p:nvPr>
            <p:ph type="sldNum" sz="quarter" idx="12"/>
          </p:nvPr>
        </p:nvSpPr>
        <p:spPr/>
        <p:txBody>
          <a:bodyPr/>
          <a:lstStyle/>
          <a:p>
            <a:fld id="{6D22F896-40B5-4ADD-8801-0D06FADFA095}" type="slidenum">
              <a:rPr lang="en-US" smtClean="0"/>
              <a:t>128</a:t>
            </a:fld>
            <a:endParaRPr lang="en-US" dirty="0"/>
          </a:p>
        </p:txBody>
      </p:sp>
    </p:spTree>
    <p:extLst>
      <p:ext uri="{BB962C8B-B14F-4D97-AF65-F5344CB8AC3E}">
        <p14:creationId xmlns:p14="http://schemas.microsoft.com/office/powerpoint/2010/main" val="309769847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Le dossier permanent de la mission se compose d’un certain nombre de documents relatifs à l’entreprise auditée, à sa voir essentiellement: </a:t>
            </a:r>
          </a:p>
          <a:p>
            <a:pPr lvl="2" algn="just">
              <a:buFont typeface="Wingdings" pitchFamily="2" charset="2"/>
              <a:buChar char="Ø"/>
            </a:pPr>
            <a:r>
              <a:rPr lang="fr-FR" dirty="0">
                <a:latin typeface="Times New Roman" panose="02020603050405020304" pitchFamily="18" charset="0"/>
                <a:cs typeface="Times New Roman" panose="02020603050405020304" pitchFamily="18" charset="0"/>
              </a:rPr>
              <a:t>Statut de l’entreprise </a:t>
            </a:r>
          </a:p>
          <a:p>
            <a:pPr lvl="2" algn="just">
              <a:buFont typeface="Wingdings" pitchFamily="2" charset="2"/>
              <a:buChar char="Ø"/>
            </a:pPr>
            <a:r>
              <a:rPr lang="fr-FR" dirty="0">
                <a:latin typeface="Times New Roman" panose="02020603050405020304" pitchFamily="18" charset="0"/>
                <a:cs typeface="Times New Roman" panose="02020603050405020304" pitchFamily="18" charset="0"/>
              </a:rPr>
              <a:t>Etat de synthèse (3 derniers exercices)</a:t>
            </a:r>
          </a:p>
          <a:p>
            <a:pPr lvl="2" algn="just">
              <a:buFont typeface="Wingdings" pitchFamily="2" charset="2"/>
              <a:buChar char="Ø"/>
            </a:pPr>
            <a:r>
              <a:rPr lang="fr-FR" dirty="0">
                <a:latin typeface="Times New Roman" panose="02020603050405020304" pitchFamily="18" charset="0"/>
                <a:cs typeface="Times New Roman" panose="02020603050405020304" pitchFamily="18" charset="0"/>
              </a:rPr>
              <a:t>Organigramme </a:t>
            </a:r>
          </a:p>
          <a:p>
            <a:pPr lvl="2" algn="just">
              <a:buFont typeface="Wingdings" pitchFamily="2" charset="2"/>
              <a:buChar char="Ø"/>
            </a:pPr>
            <a:r>
              <a:rPr lang="fr-FR" dirty="0">
                <a:latin typeface="Times New Roman" panose="02020603050405020304" pitchFamily="18" charset="0"/>
                <a:cs typeface="Times New Roman" panose="02020603050405020304" pitchFamily="18" charset="0"/>
              </a:rPr>
              <a:t>Manuels de procédures </a:t>
            </a:r>
          </a:p>
          <a:p>
            <a:pPr lvl="2" algn="just">
              <a:buFont typeface="Wingdings" pitchFamily="2" charset="2"/>
              <a:buChar char="Ø"/>
            </a:pPr>
            <a:r>
              <a:rPr lang="fr-FR" dirty="0">
                <a:latin typeface="Times New Roman" panose="02020603050405020304" pitchFamily="18" charset="0"/>
                <a:cs typeface="Times New Roman" panose="02020603050405020304" pitchFamily="18" charset="0"/>
              </a:rPr>
              <a:t>PV des assemblées générales ordinaires et extra-</a:t>
            </a:r>
            <a:r>
              <a:rPr lang="fr-FR" dirty="0" err="1">
                <a:latin typeface="Times New Roman" panose="02020603050405020304" pitchFamily="18" charset="0"/>
                <a:cs typeface="Times New Roman" panose="02020603050405020304" pitchFamily="18" charset="0"/>
              </a:rPr>
              <a:t>odinaires</a:t>
            </a:r>
            <a:r>
              <a:rPr lang="fr-FR" dirty="0">
                <a:latin typeface="Times New Roman" panose="02020603050405020304" pitchFamily="18" charset="0"/>
                <a:cs typeface="Times New Roman" panose="02020603050405020304" pitchFamily="18" charset="0"/>
              </a:rPr>
              <a:t> </a:t>
            </a:r>
          </a:p>
          <a:p>
            <a:pPr lvl="2" algn="just">
              <a:buFont typeface="Wingdings" pitchFamily="2" charset="2"/>
              <a:buChar char="Ø"/>
            </a:pPr>
            <a:r>
              <a:rPr lang="fr-FR" dirty="0">
                <a:latin typeface="Times New Roman" panose="02020603050405020304" pitchFamily="18" charset="0"/>
                <a:cs typeface="Times New Roman" panose="02020603050405020304" pitchFamily="18" charset="0"/>
              </a:rPr>
              <a:t>Rapports des CAC antérieurs </a:t>
            </a:r>
          </a:p>
        </p:txBody>
      </p:sp>
      <p:sp>
        <p:nvSpPr>
          <p:cNvPr id="4" name="Rectangle 3">
            <a:extLst>
              <a:ext uri="{FF2B5EF4-FFF2-40B4-BE49-F238E27FC236}">
                <a16:creationId xmlns:a16="http://schemas.microsoft.com/office/drawing/2014/main" id="{434C4F29-F2F7-E14D-8B08-0E005E426B94}"/>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47E5DE80-4709-9459-EAC0-C0D3E34F78A5}"/>
              </a:ext>
            </a:extLst>
          </p:cNvPr>
          <p:cNvSpPr>
            <a:spLocks noGrp="1"/>
          </p:cNvSpPr>
          <p:nvPr>
            <p:ph type="sldNum" sz="quarter" idx="12"/>
          </p:nvPr>
        </p:nvSpPr>
        <p:spPr/>
        <p:txBody>
          <a:bodyPr/>
          <a:lstStyle/>
          <a:p>
            <a:fld id="{6D22F896-40B5-4ADD-8801-0D06FADFA095}" type="slidenum">
              <a:rPr lang="en-US" smtClean="0"/>
              <a:t>129</a:t>
            </a:fld>
            <a:endParaRPr lang="en-US" dirty="0"/>
          </a:p>
        </p:txBody>
      </p:sp>
    </p:spTree>
    <p:extLst>
      <p:ext uri="{BB962C8B-B14F-4D97-AF65-F5344CB8AC3E}">
        <p14:creationId xmlns:p14="http://schemas.microsoft.com/office/powerpoint/2010/main" val="2984974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5A3CCE84-AF70-A94B-8FF2-3BF3D65E1359}"/>
              </a:ext>
            </a:extLst>
          </p:cNvPr>
          <p:cNvSpPr>
            <a:spLocks noGrp="1"/>
          </p:cNvSpPr>
          <p:nvPr>
            <p:ph idx="1"/>
          </p:nvPr>
        </p:nvSpPr>
        <p:spPr>
          <a:xfrm>
            <a:off x="258792" y="2006529"/>
            <a:ext cx="11674415" cy="3519578"/>
          </a:xfrm>
        </p:spPr>
        <p:txBody>
          <a:bodyPr>
            <a:noAutofit/>
          </a:bodyPr>
          <a:lstStyle/>
          <a:p>
            <a:pPr eaLnBrk="1" hangingPunct="1">
              <a:lnSpc>
                <a:spcPct val="150000"/>
              </a:lnSpc>
              <a:buFont typeface="Wingdings" pitchFamily="2" charset="2"/>
              <a:buChar char="v"/>
              <a:defRPr/>
            </a:pPr>
            <a:r>
              <a:rPr lang="fr-FR" altLang="fr-FR" dirty="0">
                <a:latin typeface="Times New Roman" panose="02020603050405020304" pitchFamily="18" charset="0"/>
                <a:ea typeface="ＭＳ Ｐゴシック" panose="020B0600070205080204" pitchFamily="34" charset="-128"/>
              </a:rPr>
              <a:t>L</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auditeur est appelé à </a:t>
            </a:r>
            <a:r>
              <a:rPr lang="fr-FR" altLang="ja-JP" b="1" dirty="0">
                <a:latin typeface="Times New Roman" panose="02020603050405020304" pitchFamily="18" charset="0"/>
                <a:ea typeface="ＭＳ Ｐゴシック" panose="020B0600070205080204" pitchFamily="34" charset="-128"/>
              </a:rPr>
              <a:t>donner une assurance et un conseil</a:t>
            </a:r>
            <a:r>
              <a:rPr lang="fr-FR" altLang="ja-JP" dirty="0">
                <a:latin typeface="Times New Roman" panose="02020603050405020304" pitchFamily="18" charset="0"/>
                <a:ea typeface="ＭＳ Ｐゴシック" panose="020B0600070205080204" pitchFamily="34" charset="-128"/>
              </a:rPr>
              <a:t> sur les plans suivant :</a:t>
            </a:r>
          </a:p>
          <a:p>
            <a:pPr algn="just" eaLnBrk="1" hangingPunct="1">
              <a:lnSpc>
                <a:spcPct val="150000"/>
              </a:lnSpc>
              <a:buFont typeface="Wingdings" pitchFamily="2" charset="2"/>
              <a:buChar char="§"/>
              <a:defRPr/>
            </a:pPr>
            <a:r>
              <a:rPr lang="fr-FR" altLang="fr-FR" sz="2400" b="1" i="1" u="sng" dirty="0">
                <a:latin typeface="Times New Roman" panose="02020603050405020304" pitchFamily="18" charset="0"/>
                <a:ea typeface="ＭＳ Ｐゴシック" panose="020B0600070205080204" pitchFamily="34" charset="-128"/>
              </a:rPr>
              <a:t>La pertinence des objectifs </a:t>
            </a:r>
            <a:r>
              <a:rPr lang="fr-FR" altLang="fr-FR" i="1" dirty="0">
                <a:latin typeface="Times New Roman" panose="02020603050405020304" pitchFamily="18" charset="0"/>
                <a:ea typeface="ＭＳ Ｐゴシック" panose="020B0600070205080204" pitchFamily="34" charset="-128"/>
              </a:rPr>
              <a:t>: cohérence avec les finalités, ambition et faisabilité ; </a:t>
            </a:r>
          </a:p>
          <a:p>
            <a:pPr algn="just" eaLnBrk="1" hangingPunct="1">
              <a:lnSpc>
                <a:spcPct val="150000"/>
              </a:lnSpc>
              <a:buFont typeface="Wingdings" pitchFamily="2" charset="2"/>
              <a:buChar char="§"/>
              <a:defRPr/>
            </a:pPr>
            <a:r>
              <a:rPr lang="fr-FR" altLang="fr-FR" sz="2400" b="1" i="1" u="sng" dirty="0">
                <a:latin typeface="Times New Roman" panose="02020603050405020304" pitchFamily="18" charset="0"/>
                <a:ea typeface="ＭＳ Ｐゴシック" panose="020B0600070205080204" pitchFamily="34" charset="-128"/>
              </a:rPr>
              <a:t>L'adéquation moyens -objectifs </a:t>
            </a:r>
            <a:r>
              <a:rPr lang="fr-FR" altLang="fr-FR" sz="1800" dirty="0">
                <a:latin typeface="Times New Roman" panose="02020603050405020304" pitchFamily="18" charset="0"/>
                <a:ea typeface="ＭＳ Ｐゴシック" panose="020B0600070205080204" pitchFamily="34" charset="-128"/>
              </a:rPr>
              <a:t>: efficience -économie de l'organisation, adaptation des structures, coordination des activités de l</a:t>
            </a:r>
            <a:r>
              <a:rPr lang="ja-JP" altLang="fr-FR" sz="1800">
                <a:latin typeface="Times New Roman" panose="02020603050405020304" pitchFamily="18" charset="0"/>
                <a:ea typeface="ＭＳ Ｐゴシック" panose="020B0600070205080204" pitchFamily="34" charset="-128"/>
              </a:rPr>
              <a:t>’</a:t>
            </a:r>
            <a:r>
              <a:rPr lang="fr-FR" altLang="ja-JP" sz="1800" dirty="0">
                <a:latin typeface="Times New Roman" panose="02020603050405020304" pitchFamily="18" charset="0"/>
                <a:ea typeface="ＭＳ Ｐゴシック" panose="020B0600070205080204" pitchFamily="34" charset="-128"/>
              </a:rPr>
              <a:t>organisation ou du service audité ; </a:t>
            </a:r>
          </a:p>
          <a:p>
            <a:pPr algn="just" eaLnBrk="1" hangingPunct="1">
              <a:lnSpc>
                <a:spcPct val="150000"/>
              </a:lnSpc>
              <a:buFont typeface="Wingdings" pitchFamily="2" charset="2"/>
              <a:buChar char="§"/>
              <a:defRPr/>
            </a:pPr>
            <a:r>
              <a:rPr lang="fr-FR" altLang="fr-FR" sz="2400" b="1" i="1" u="sng" dirty="0">
                <a:latin typeface="Times New Roman" panose="02020603050405020304" pitchFamily="18" charset="0"/>
                <a:ea typeface="ＭＳ Ｐゴシック" panose="020B0600070205080204" pitchFamily="34" charset="-128"/>
              </a:rPr>
              <a:t>La bonne mise en œuvre des moyens </a:t>
            </a:r>
            <a:r>
              <a:rPr lang="fr-FR" altLang="fr-FR" sz="1800" dirty="0">
                <a:latin typeface="Times New Roman" panose="02020603050405020304" pitchFamily="18" charset="0"/>
                <a:ea typeface="ＭＳ Ｐゴシック" panose="020B0600070205080204" pitchFamily="34" charset="-128"/>
              </a:rPr>
              <a:t>: efficacité du pilotage (action à temps, anticipation),  existence d'objectifs, animation,  suivi (feed-back et réaction) ;</a:t>
            </a:r>
          </a:p>
        </p:txBody>
      </p:sp>
      <p:sp>
        <p:nvSpPr>
          <p:cNvPr id="4" name="ZoneTexte 3">
            <a:extLst>
              <a:ext uri="{FF2B5EF4-FFF2-40B4-BE49-F238E27FC236}">
                <a16:creationId xmlns:a16="http://schemas.microsoft.com/office/drawing/2014/main" id="{BB426FA4-6599-A44A-8B17-714433BD8D47}"/>
              </a:ext>
            </a:extLst>
          </p:cNvPr>
          <p:cNvSpPr txBox="1"/>
          <p:nvPr/>
        </p:nvSpPr>
        <p:spPr>
          <a:xfrm>
            <a:off x="3193774" y="848139"/>
            <a:ext cx="6745356" cy="584775"/>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a:t>
            </a:r>
            <a:endParaRPr lang="fr-FR" sz="2400" dirty="0"/>
          </a:p>
        </p:txBody>
      </p:sp>
      <p:sp>
        <p:nvSpPr>
          <p:cNvPr id="3" name="Espace réservé du numéro de diapositive 2">
            <a:extLst>
              <a:ext uri="{FF2B5EF4-FFF2-40B4-BE49-F238E27FC236}">
                <a16:creationId xmlns:a16="http://schemas.microsoft.com/office/drawing/2014/main" id="{104FBBF6-11BA-3040-B867-703E3299300A}"/>
              </a:ext>
            </a:extLst>
          </p:cNvPr>
          <p:cNvSpPr>
            <a:spLocks noGrp="1"/>
          </p:cNvSpPr>
          <p:nvPr>
            <p:ph type="sldNum" sz="quarter" idx="12"/>
          </p:nvPr>
        </p:nvSpPr>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38758701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a:xfrm>
            <a:off x="176464" y="1791142"/>
            <a:ext cx="11598442" cy="4288815"/>
          </a:xfrm>
        </p:spPr>
        <p:txBody>
          <a:bodyPr>
            <a:normAutofit lnSpcReduction="10000"/>
          </a:bodyPr>
          <a:lstStyle/>
          <a:p>
            <a:pPr marL="0" indent="0" algn="just">
              <a:buNone/>
            </a:pPr>
            <a:r>
              <a:rPr lang="fr-FR" b="1" i="1" dirty="0">
                <a:latin typeface="Times New Roman" panose="02020603050405020304" pitchFamily="18" charset="0"/>
                <a:cs typeface="Times New Roman" panose="02020603050405020304" pitchFamily="18" charset="0"/>
              </a:rPr>
              <a:t>	</a:t>
            </a:r>
            <a:r>
              <a:rPr lang="fr-FR" b="1" i="1" u="sng" dirty="0">
                <a:latin typeface="Times New Roman" panose="02020603050405020304" pitchFamily="18" charset="0"/>
                <a:cs typeface="Times New Roman" panose="02020603050405020304" pitchFamily="18" charset="0"/>
              </a:rPr>
              <a:t>II. Revue analytique des comptes </a:t>
            </a:r>
          </a:p>
          <a:p>
            <a:pPr marL="0" indent="0" algn="just">
              <a:buNone/>
            </a:pPr>
            <a:r>
              <a:rPr lang="fr-FR" dirty="0">
                <a:latin typeface="Times New Roman" panose="02020603050405020304" pitchFamily="18" charset="0"/>
                <a:cs typeface="Times New Roman" panose="02020603050405020304" pitchFamily="18" charset="0"/>
              </a:rPr>
              <a:t>L’auditeur est censé examiner les documents de synthèse compte par compte même si les principaux comptes, postes/rubriques qui suscitent le plus souvent des interrogations sont:  </a:t>
            </a:r>
          </a:p>
          <a:p>
            <a:pPr lvl="2" algn="just"/>
            <a:r>
              <a:rPr lang="fr-FR" sz="1800" dirty="0">
                <a:latin typeface="Times New Roman" panose="02020603050405020304" pitchFamily="18" charset="0"/>
                <a:cs typeface="Times New Roman" panose="02020603050405020304" pitchFamily="18" charset="0"/>
              </a:rPr>
              <a:t>Capitaux propres, </a:t>
            </a:r>
          </a:p>
          <a:p>
            <a:pPr lvl="2" algn="just"/>
            <a:r>
              <a:rPr lang="fr-FR" sz="1800" dirty="0">
                <a:latin typeface="Times New Roman" panose="02020603050405020304" pitchFamily="18" charset="0"/>
                <a:cs typeface="Times New Roman" panose="02020603050405020304" pitchFamily="18" charset="0"/>
              </a:rPr>
              <a:t>Réserves, résultat, </a:t>
            </a:r>
          </a:p>
          <a:p>
            <a:pPr lvl="2" algn="just"/>
            <a:r>
              <a:rPr lang="fr-FR" sz="1800" dirty="0">
                <a:latin typeface="Times New Roman" panose="02020603050405020304" pitchFamily="18" charset="0"/>
                <a:cs typeface="Times New Roman" panose="02020603050405020304" pitchFamily="18" charset="0"/>
              </a:rPr>
              <a:t>Emprunts auprès des établissements de crédit </a:t>
            </a:r>
          </a:p>
          <a:p>
            <a:pPr lvl="2" algn="just"/>
            <a:r>
              <a:rPr lang="fr-FR" sz="1800" dirty="0">
                <a:latin typeface="Times New Roman" panose="02020603050405020304" pitchFamily="18" charset="0"/>
                <a:cs typeface="Times New Roman" panose="02020603050405020304" pitchFamily="18" charset="0"/>
              </a:rPr>
              <a:t>Les immobilisations (notamment corporelles) </a:t>
            </a:r>
          </a:p>
          <a:p>
            <a:pPr lvl="2" algn="just"/>
            <a:r>
              <a:rPr lang="fr-FR" sz="1800" dirty="0">
                <a:latin typeface="Times New Roman" panose="02020603050405020304" pitchFamily="18" charset="0"/>
                <a:cs typeface="Times New Roman" panose="02020603050405020304" pitchFamily="18" charset="0"/>
              </a:rPr>
              <a:t>Matériel de transport </a:t>
            </a:r>
          </a:p>
          <a:p>
            <a:pPr lvl="2" algn="just"/>
            <a:r>
              <a:rPr lang="fr-FR" sz="1800" dirty="0">
                <a:latin typeface="Times New Roman" panose="02020603050405020304" pitchFamily="18" charset="0"/>
                <a:cs typeface="Times New Roman" panose="02020603050405020304" pitchFamily="18" charset="0"/>
              </a:rPr>
              <a:t>Mobilier/ matériel de bureau/Amortissement des immobilisations/ Stock de marchandises/ FRS </a:t>
            </a:r>
          </a:p>
          <a:p>
            <a:pPr lvl="2" algn="just"/>
            <a:r>
              <a:rPr lang="fr-FR" sz="1800" dirty="0">
                <a:latin typeface="Times New Roman" panose="02020603050405020304" pitchFamily="18" charset="0"/>
                <a:cs typeface="Times New Roman" panose="02020603050405020304" pitchFamily="18" charset="0"/>
              </a:rPr>
              <a:t>Clients/ clients douteux ou litigieux/ Rémunérations dues au personnel/ Provisions pour dépréciation des comptes clients/  Banque/ Caisse  </a:t>
            </a:r>
          </a:p>
          <a:p>
            <a:pPr lvl="2" algn="just"/>
            <a:endParaRPr lang="fr-FR" sz="18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434C4F29-F2F7-E14D-8B08-0E005E426B94}"/>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7FC6CEE2-8E82-E9A5-49E9-B0178A27A4D8}"/>
              </a:ext>
            </a:extLst>
          </p:cNvPr>
          <p:cNvSpPr>
            <a:spLocks noGrp="1"/>
          </p:cNvSpPr>
          <p:nvPr>
            <p:ph type="sldNum" sz="quarter" idx="12"/>
          </p:nvPr>
        </p:nvSpPr>
        <p:spPr/>
        <p:txBody>
          <a:bodyPr/>
          <a:lstStyle/>
          <a:p>
            <a:fld id="{6D22F896-40B5-4ADD-8801-0D06FADFA095}" type="slidenum">
              <a:rPr lang="en-US" smtClean="0"/>
              <a:t>130</a:t>
            </a:fld>
            <a:endParaRPr lang="en-US" dirty="0"/>
          </a:p>
        </p:txBody>
      </p:sp>
    </p:spTree>
    <p:extLst>
      <p:ext uri="{BB962C8B-B14F-4D97-AF65-F5344CB8AC3E}">
        <p14:creationId xmlns:p14="http://schemas.microsoft.com/office/powerpoint/2010/main" val="396256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a:xfrm>
            <a:off x="612855" y="2015732"/>
            <a:ext cx="11402682" cy="3887763"/>
          </a:xfrm>
        </p:spPr>
        <p:txBody>
          <a:bodyPr/>
          <a:lstStyle/>
          <a:p>
            <a:pPr marL="457200" indent="-457200" algn="just">
              <a:buFont typeface="+mj-lt"/>
              <a:buAutoNum type="arabicPeriod"/>
            </a:pPr>
            <a:r>
              <a:rPr lang="fr-FR" b="1" i="1" u="sng" dirty="0">
                <a:latin typeface="Times New Roman" panose="02020603050405020304" pitchFamily="18" charset="0"/>
                <a:cs typeface="Times New Roman" panose="02020603050405020304" pitchFamily="18" charset="0"/>
              </a:rPr>
              <a:t>Identification préliminaire des zones de risques</a:t>
            </a:r>
          </a:p>
          <a:p>
            <a:pPr marL="0" indent="0" algn="just">
              <a:buNone/>
            </a:pPr>
            <a:endParaRPr lang="fr-FR" b="1" i="1" u="sng" dirty="0">
              <a:latin typeface="Times New Roman" panose="02020603050405020304" pitchFamily="18" charset="0"/>
              <a:cs typeface="Times New Roman" panose="02020603050405020304" pitchFamily="18" charset="0"/>
            </a:endParaRPr>
          </a:p>
          <a:p>
            <a:pPr marL="0" indent="0" algn="just">
              <a:buNone/>
            </a:pPr>
            <a:r>
              <a:rPr lang="fr-FR" dirty="0">
                <a:latin typeface="Times New Roman" panose="02020603050405020304" pitchFamily="18" charset="0"/>
                <a:cs typeface="Times New Roman" panose="02020603050405020304" pitchFamily="18" charset="0"/>
              </a:rPr>
              <a:t>Il  est possible de distinguer 4 types de risques: </a:t>
            </a:r>
          </a:p>
          <a:p>
            <a:pPr marL="457200" lvl="1" indent="0" algn="just">
              <a:buNone/>
            </a:pPr>
            <a:r>
              <a:rPr lang="fr-FR" b="1" dirty="0">
                <a:latin typeface="Times New Roman" panose="02020603050405020304" pitchFamily="18" charset="0"/>
                <a:cs typeface="Times New Roman" panose="02020603050405020304" pitchFamily="18" charset="0"/>
              </a:rPr>
              <a:t>1.1. Risques généraux liés à l’entreprise</a:t>
            </a:r>
            <a:r>
              <a:rPr lang="fr-FR" dirty="0">
                <a:latin typeface="Times New Roman" panose="02020603050405020304" pitchFamily="18" charset="0"/>
                <a:cs typeface="Times New Roman" panose="02020603050405020304" pitchFamily="18" charset="0"/>
              </a:rPr>
              <a:t> (secteur d’activité; organisation et structure, politiques générales, perspectives de développement, </a:t>
            </a:r>
            <a:r>
              <a:rPr lang="fr-FR" dirty="0" err="1">
                <a:latin typeface="Times New Roman" panose="02020603050405020304" pitchFamily="18" charset="0"/>
                <a:cs typeface="Times New Roman" panose="02020603050405020304" pitchFamily="18" charset="0"/>
              </a:rPr>
              <a:t>ect</a:t>
            </a:r>
            <a:r>
              <a:rPr lang="fr-FR" dirty="0">
                <a:latin typeface="Times New Roman" panose="02020603050405020304" pitchFamily="18" charset="0"/>
                <a:cs typeface="Times New Roman" panose="02020603050405020304" pitchFamily="18" charset="0"/>
              </a:rPr>
              <a:t>..)</a:t>
            </a:r>
          </a:p>
          <a:p>
            <a:pPr marL="457200" lvl="1" indent="0" algn="just">
              <a:buNone/>
            </a:pPr>
            <a:r>
              <a:rPr lang="fr-FR" b="1" dirty="0">
                <a:latin typeface="Times New Roman" panose="02020603050405020304" pitchFamily="18" charset="0"/>
                <a:cs typeface="Times New Roman" panose="02020603050405020304" pitchFamily="18" charset="0"/>
              </a:rPr>
              <a:t>1.2. Risques spécifiques liés à la nature des opérations  </a:t>
            </a:r>
            <a:r>
              <a:rPr lang="fr-FR" dirty="0">
                <a:latin typeface="Times New Roman" panose="02020603050405020304" pitchFamily="18" charset="0"/>
                <a:cs typeface="Times New Roman" panose="02020603050405020304" pitchFamily="18" charset="0"/>
              </a:rPr>
              <a:t>(Répétitives, ponctuelles et montant des opérations)</a:t>
            </a:r>
          </a:p>
          <a:p>
            <a:pPr marL="457200" lvl="1" indent="0" algn="just">
              <a:buNone/>
            </a:pPr>
            <a:endParaRPr lang="fr-FR" dirty="0">
              <a:latin typeface="Times New Roman" panose="02020603050405020304" pitchFamily="18" charset="0"/>
              <a:cs typeface="Times New Roman" panose="02020603050405020304" pitchFamily="18" charset="0"/>
            </a:endParaRPr>
          </a:p>
          <a:p>
            <a:pPr marL="0" indent="0" algn="just">
              <a:buNone/>
            </a:pPr>
            <a:endParaRPr lang="fr-FR"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434C4F29-F2F7-E14D-8B08-0E005E426B94}"/>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1CE6039A-9E22-B85B-AB58-54F92293667E}"/>
              </a:ext>
            </a:extLst>
          </p:cNvPr>
          <p:cNvSpPr>
            <a:spLocks noGrp="1"/>
          </p:cNvSpPr>
          <p:nvPr>
            <p:ph type="sldNum" sz="quarter" idx="12"/>
          </p:nvPr>
        </p:nvSpPr>
        <p:spPr/>
        <p:txBody>
          <a:bodyPr/>
          <a:lstStyle/>
          <a:p>
            <a:fld id="{6D22F896-40B5-4ADD-8801-0D06FADFA095}" type="slidenum">
              <a:rPr lang="en-US" smtClean="0"/>
              <a:t>131</a:t>
            </a:fld>
            <a:endParaRPr lang="en-US" dirty="0"/>
          </a:p>
        </p:txBody>
      </p:sp>
    </p:spTree>
    <p:extLst>
      <p:ext uri="{BB962C8B-B14F-4D97-AF65-F5344CB8AC3E}">
        <p14:creationId xmlns:p14="http://schemas.microsoft.com/office/powerpoint/2010/main" val="2156851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a:xfrm>
            <a:off x="433137" y="2015732"/>
            <a:ext cx="11389895" cy="3450613"/>
          </a:xfrm>
        </p:spPr>
        <p:txBody>
          <a:bodyPr/>
          <a:lstStyle/>
          <a:p>
            <a:pPr marL="457200" lvl="1" indent="0" algn="just">
              <a:buNone/>
            </a:pPr>
            <a:r>
              <a:rPr lang="fr-FR" b="1" dirty="0">
                <a:latin typeface="Times New Roman" panose="02020603050405020304" pitchFamily="18" charset="0"/>
                <a:cs typeface="Times New Roman" panose="02020603050405020304" pitchFamily="18" charset="0"/>
              </a:rPr>
              <a:t>1.3. Risques spécifiques liés au fonctionnement de l’entreprise : ces risques ne peuvent pas être cernés du fait qu’ils sont spécifiques au fonctionnement de l’entreprise auditée (ex: établir une facture sans réception du bond de livraison). </a:t>
            </a:r>
          </a:p>
          <a:p>
            <a:pPr marL="457200" lvl="1" indent="0" algn="just">
              <a:buNone/>
            </a:pPr>
            <a:endParaRPr lang="fr-FR" b="1" dirty="0">
              <a:latin typeface="Times New Roman" panose="02020603050405020304" pitchFamily="18" charset="0"/>
              <a:cs typeface="Times New Roman" panose="02020603050405020304" pitchFamily="18" charset="0"/>
            </a:endParaRPr>
          </a:p>
          <a:p>
            <a:pPr marL="457200" lvl="1" indent="0" algn="just">
              <a:buNone/>
            </a:pPr>
            <a:r>
              <a:rPr lang="fr-FR" b="1" dirty="0">
                <a:latin typeface="Times New Roman" panose="02020603050405020304" pitchFamily="18" charset="0"/>
                <a:cs typeface="Times New Roman" panose="02020603050405020304" pitchFamily="18" charset="0"/>
              </a:rPr>
              <a:t>1.4. Risques liés à l’auditeur: est le risque que des erreurs significatives subsistent dans les comptes annuels et que le CAC, ne les ayant pas détectées, formule une opinion erronée </a:t>
            </a:r>
          </a:p>
          <a:p>
            <a:pPr algn="just"/>
            <a:endParaRPr lang="fr-FR"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434C4F29-F2F7-E14D-8B08-0E005E426B94}"/>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ECD8DFDB-4669-55AD-2BBF-6CCE4200CFD6}"/>
              </a:ext>
            </a:extLst>
          </p:cNvPr>
          <p:cNvSpPr>
            <a:spLocks noGrp="1"/>
          </p:cNvSpPr>
          <p:nvPr>
            <p:ph type="sldNum" sz="quarter" idx="12"/>
          </p:nvPr>
        </p:nvSpPr>
        <p:spPr/>
        <p:txBody>
          <a:bodyPr/>
          <a:lstStyle/>
          <a:p>
            <a:fld id="{6D22F896-40B5-4ADD-8801-0D06FADFA095}" type="slidenum">
              <a:rPr lang="en-US" smtClean="0"/>
              <a:t>132</a:t>
            </a:fld>
            <a:endParaRPr lang="en-US" dirty="0"/>
          </a:p>
        </p:txBody>
      </p:sp>
    </p:spTree>
    <p:extLst>
      <p:ext uri="{BB962C8B-B14F-4D97-AF65-F5344CB8AC3E}">
        <p14:creationId xmlns:p14="http://schemas.microsoft.com/office/powerpoint/2010/main" val="282585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a:xfrm>
            <a:off x="1451579" y="2015732"/>
            <a:ext cx="10275200" cy="3450613"/>
          </a:xfrm>
        </p:spPr>
        <p:txBody>
          <a:bodyPr>
            <a:normAutofit lnSpcReduction="10000"/>
          </a:bodyPr>
          <a:lstStyle/>
          <a:p>
            <a:pPr marL="0" indent="0" algn="just">
              <a:buNone/>
            </a:pPr>
            <a:r>
              <a:rPr lang="fr-FR" dirty="0">
                <a:latin typeface="Times New Roman" panose="02020603050405020304" pitchFamily="18" charset="0"/>
                <a:cs typeface="Times New Roman" panose="02020603050405020304" pitchFamily="18" charset="0"/>
              </a:rPr>
              <a:t>2</a:t>
            </a:r>
            <a:r>
              <a:rPr lang="fr-FR" b="1" i="1" u="sng" dirty="0">
                <a:latin typeface="Times New Roman" panose="02020603050405020304" pitchFamily="18" charset="0"/>
                <a:cs typeface="Times New Roman" panose="02020603050405020304" pitchFamily="18" charset="0"/>
              </a:rPr>
              <a:t>. Calcul de seuil de signification</a:t>
            </a:r>
          </a:p>
          <a:p>
            <a:pPr marL="0" indent="0" algn="just">
              <a:buNone/>
            </a:pPr>
            <a:r>
              <a:rPr lang="fr-FR" dirty="0">
                <a:latin typeface="Times New Roman" panose="02020603050405020304" pitchFamily="18" charset="0"/>
                <a:cs typeface="Times New Roman" panose="02020603050405020304" pitchFamily="18" charset="0"/>
              </a:rPr>
              <a:t>Le seuil de signification permet à ce titre d’alléger la mission de l’auditeur et lui sert de guide tout au long de sa mission. Le seuil de signification permet à l’auditeur: </a:t>
            </a:r>
          </a:p>
          <a:p>
            <a:pPr lvl="1" algn="just">
              <a:buFont typeface="Wingdings" pitchFamily="2" charset="2"/>
              <a:buChar char="ü"/>
            </a:pPr>
            <a:r>
              <a:rPr lang="fr-FR" dirty="0">
                <a:latin typeface="Times New Roman" panose="02020603050405020304" pitchFamily="18" charset="0"/>
                <a:cs typeface="Times New Roman" panose="02020603050405020304" pitchFamily="18" charset="0"/>
              </a:rPr>
              <a:t>De mieux planifier et orienter sa mission  d’audit notamment dans la programmation de la nature et de l’étendu des sondages </a:t>
            </a:r>
          </a:p>
          <a:p>
            <a:pPr lvl="1" algn="just">
              <a:buFont typeface="Wingdings" pitchFamily="2" charset="2"/>
              <a:buChar char="ü"/>
            </a:pPr>
            <a:r>
              <a:rPr lang="fr-FR" dirty="0">
                <a:latin typeface="Times New Roman" panose="02020603050405020304" pitchFamily="18" charset="0"/>
                <a:cs typeface="Times New Roman" panose="02020603050405020304" pitchFamily="18" charset="0"/>
              </a:rPr>
              <a:t>D’éviter les travaux inutiles lors de la recherche d’éléments probants </a:t>
            </a:r>
          </a:p>
          <a:p>
            <a:pPr lvl="1" algn="just">
              <a:buFont typeface="Wingdings" pitchFamily="2" charset="2"/>
              <a:buChar char="ü"/>
            </a:pPr>
            <a:r>
              <a:rPr lang="fr-FR" dirty="0">
                <a:latin typeface="Times New Roman" panose="02020603050405020304" pitchFamily="18" charset="0"/>
                <a:cs typeface="Times New Roman" panose="02020603050405020304" pitchFamily="18" charset="0"/>
              </a:rPr>
              <a:t>D’apprécier si les erreurs et inexactitudes détectées sont de nature à remettre en cause sa certification et s’il convient de demander à l’entreprise de corriger ses états financiers </a:t>
            </a:r>
          </a:p>
          <a:p>
            <a:pPr lvl="1" algn="just">
              <a:buFont typeface="Wingdings" pitchFamily="2" charset="2"/>
              <a:buChar char="ü"/>
            </a:pPr>
            <a:r>
              <a:rPr lang="fr-FR" dirty="0">
                <a:latin typeface="Times New Roman" panose="02020603050405020304" pitchFamily="18" charset="0"/>
                <a:cs typeface="Times New Roman" panose="02020603050405020304" pitchFamily="18" charset="0"/>
              </a:rPr>
              <a:t>De justifier les décisions concernant l’opinion qui sera ultérieurement émise par l’auditeur </a:t>
            </a:r>
          </a:p>
        </p:txBody>
      </p:sp>
      <p:sp>
        <p:nvSpPr>
          <p:cNvPr id="4" name="Rectangle 3">
            <a:extLst>
              <a:ext uri="{FF2B5EF4-FFF2-40B4-BE49-F238E27FC236}">
                <a16:creationId xmlns:a16="http://schemas.microsoft.com/office/drawing/2014/main" id="{434C4F29-F2F7-E14D-8B08-0E005E426B94}"/>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D3D5C168-49FE-F892-A59E-BBF196E4FF44}"/>
              </a:ext>
            </a:extLst>
          </p:cNvPr>
          <p:cNvSpPr>
            <a:spLocks noGrp="1"/>
          </p:cNvSpPr>
          <p:nvPr>
            <p:ph type="sldNum" sz="quarter" idx="12"/>
          </p:nvPr>
        </p:nvSpPr>
        <p:spPr/>
        <p:txBody>
          <a:bodyPr/>
          <a:lstStyle/>
          <a:p>
            <a:fld id="{6D22F896-40B5-4ADD-8801-0D06FADFA095}" type="slidenum">
              <a:rPr lang="en-US" smtClean="0"/>
              <a:t>133</a:t>
            </a:fld>
            <a:endParaRPr lang="en-US" dirty="0"/>
          </a:p>
        </p:txBody>
      </p:sp>
    </p:spTree>
    <p:extLst>
      <p:ext uri="{BB962C8B-B14F-4D97-AF65-F5344CB8AC3E}">
        <p14:creationId xmlns:p14="http://schemas.microsoft.com/office/powerpoint/2010/main" val="322202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p:txBody>
          <a:bodyPr/>
          <a:lstStyle/>
          <a:p>
            <a:pPr marL="0" indent="0" algn="just">
              <a:buNone/>
            </a:pPr>
            <a:r>
              <a:rPr lang="fr-FR" dirty="0">
                <a:latin typeface="Times New Roman" panose="02020603050405020304" pitchFamily="18" charset="0"/>
                <a:cs typeface="Times New Roman" panose="02020603050405020304" pitchFamily="18" charset="0"/>
              </a:rPr>
              <a:t>La procédure d’usage du SDS est la suivante: </a:t>
            </a:r>
          </a:p>
          <a:p>
            <a:pPr lvl="1" algn="just">
              <a:buFont typeface="Wingdings" pitchFamily="2" charset="2"/>
              <a:buChar char="Ø"/>
            </a:pPr>
            <a:r>
              <a:rPr lang="fr-FR" b="1" i="1" u="sng" dirty="0">
                <a:latin typeface="Times New Roman" panose="02020603050405020304" pitchFamily="18" charset="0"/>
                <a:cs typeface="Times New Roman" panose="02020603050405020304" pitchFamily="18" charset="0"/>
              </a:rPr>
              <a:t>Au début de mission: </a:t>
            </a:r>
            <a:r>
              <a:rPr lang="fr-FR" dirty="0">
                <a:latin typeface="Times New Roman" panose="02020603050405020304" pitchFamily="18" charset="0"/>
                <a:cs typeface="Times New Roman" panose="02020603050405020304" pitchFamily="18" charset="0"/>
              </a:rPr>
              <a:t>la fixation d’un seuil global de signification est utile pour déterminer les domaines et systèmes les plus significatifs </a:t>
            </a:r>
          </a:p>
          <a:p>
            <a:pPr lvl="1" algn="just">
              <a:buFont typeface="Wingdings" pitchFamily="2" charset="2"/>
              <a:buChar char="Ø"/>
            </a:pPr>
            <a:r>
              <a:rPr lang="fr-FR" b="1" i="1" u="sng" dirty="0">
                <a:latin typeface="Times New Roman" panose="02020603050405020304" pitchFamily="18" charset="0"/>
                <a:cs typeface="Times New Roman" panose="02020603050405020304" pitchFamily="18" charset="0"/>
              </a:rPr>
              <a:t>En cours de mission</a:t>
            </a:r>
            <a:r>
              <a:rPr lang="fr-FR" dirty="0">
                <a:latin typeface="Times New Roman" panose="02020603050405020304" pitchFamily="18" charset="0"/>
                <a:cs typeface="Times New Roman" panose="02020603050405020304" pitchFamily="18" charset="0"/>
              </a:rPr>
              <a:t>, SDS déterminés pour le contrôle de chaque rubrique/compte permettent d’adapter les programmes de travail au risques et de mieux définir les échantillons à contrôler.</a:t>
            </a:r>
          </a:p>
          <a:p>
            <a:pPr lvl="1" algn="just">
              <a:buFont typeface="Wingdings" pitchFamily="2" charset="2"/>
              <a:buChar char="Ø"/>
            </a:pPr>
            <a:r>
              <a:rPr lang="fr-FR" b="1" i="1" u="sng" dirty="0">
                <a:latin typeface="Times New Roman" panose="02020603050405020304" pitchFamily="18" charset="0"/>
                <a:cs typeface="Times New Roman" panose="02020603050405020304" pitchFamily="18" charset="0"/>
              </a:rPr>
              <a:t>En fin de mission</a:t>
            </a:r>
            <a:r>
              <a:rPr lang="fr-FR" dirty="0">
                <a:latin typeface="Times New Roman" panose="02020603050405020304" pitchFamily="18" charset="0"/>
                <a:cs typeface="Times New Roman" panose="02020603050405020304" pitchFamily="18" charset="0"/>
              </a:rPr>
              <a:t>: le seuil global permet  d’apprécier si les erreurs constatées méritent d’être notées dans le rapport d’audit. </a:t>
            </a:r>
          </a:p>
          <a:p>
            <a:pPr lvl="1" algn="just">
              <a:buFont typeface="Wingdings" pitchFamily="2" charset="2"/>
              <a:buChar char="Ø"/>
            </a:pPr>
            <a:endParaRPr lang="fr-FR"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434C4F29-F2F7-E14D-8B08-0E005E426B94}"/>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E5D6E8BA-6496-BCAA-B34C-AD731AC22A56}"/>
              </a:ext>
            </a:extLst>
          </p:cNvPr>
          <p:cNvSpPr>
            <a:spLocks noGrp="1"/>
          </p:cNvSpPr>
          <p:nvPr>
            <p:ph type="sldNum" sz="quarter" idx="12"/>
          </p:nvPr>
        </p:nvSpPr>
        <p:spPr/>
        <p:txBody>
          <a:bodyPr/>
          <a:lstStyle/>
          <a:p>
            <a:fld id="{6D22F896-40B5-4ADD-8801-0D06FADFA095}" type="slidenum">
              <a:rPr lang="en-US" smtClean="0"/>
              <a:t>134</a:t>
            </a:fld>
            <a:endParaRPr lang="en-US" dirty="0"/>
          </a:p>
        </p:txBody>
      </p:sp>
    </p:spTree>
    <p:extLst>
      <p:ext uri="{BB962C8B-B14F-4D97-AF65-F5344CB8AC3E}">
        <p14:creationId xmlns:p14="http://schemas.microsoft.com/office/powerpoint/2010/main" val="3180891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a:xfrm>
            <a:off x="1451579" y="2015732"/>
            <a:ext cx="10483747" cy="3450613"/>
          </a:xfrm>
        </p:spPr>
        <p:txBody>
          <a:bodyPr/>
          <a:lstStyle/>
          <a:p>
            <a:pPr marL="0" indent="0" algn="just">
              <a:buNone/>
            </a:pPr>
            <a:r>
              <a:rPr lang="fr-FR" dirty="0">
                <a:latin typeface="Times New Roman" panose="02020603050405020304" pitchFamily="18" charset="0"/>
                <a:cs typeface="Times New Roman" panose="02020603050405020304" pitchFamily="18" charset="0"/>
              </a:rPr>
              <a:t>3</a:t>
            </a:r>
            <a:r>
              <a:rPr lang="fr-FR" b="1" i="1" u="sng" dirty="0">
                <a:latin typeface="Times New Roman" panose="02020603050405020304" pitchFamily="18" charset="0"/>
                <a:cs typeface="Times New Roman" panose="02020603050405020304" pitchFamily="18" charset="0"/>
              </a:rPr>
              <a:t>. Elaboration du plan de mission </a:t>
            </a:r>
          </a:p>
          <a:p>
            <a:pPr marL="0" indent="0" algn="just">
              <a:buNone/>
            </a:pPr>
            <a:r>
              <a:rPr lang="fr-FR" dirty="0">
                <a:latin typeface="Times New Roman" panose="02020603050405020304" pitchFamily="18" charset="0"/>
                <a:cs typeface="Times New Roman" panose="02020603050405020304" pitchFamily="18" charset="0"/>
              </a:rPr>
              <a:t>Le plan de mission est le résultat final de la première étape d’orientation et de planification. Le plan s’articule en termes d’objectifs et moyens. </a:t>
            </a:r>
          </a:p>
          <a:p>
            <a:pPr marL="914400" lvl="2" indent="0" algn="just">
              <a:buNone/>
            </a:pPr>
            <a:r>
              <a:rPr lang="fr-FR" sz="2000" b="1" i="1" u="sng" dirty="0">
                <a:latin typeface="Times New Roman" panose="02020603050405020304" pitchFamily="18" charset="0"/>
                <a:cs typeface="Times New Roman" panose="02020603050405020304" pitchFamily="18" charset="0"/>
              </a:rPr>
              <a:t>3.1. Objectifs </a:t>
            </a:r>
          </a:p>
          <a:p>
            <a:pPr marL="914400" lvl="2" indent="0" algn="just">
              <a:buNone/>
            </a:pPr>
            <a:r>
              <a:rPr lang="fr-FR" sz="2000" dirty="0">
                <a:latin typeface="Times New Roman" panose="02020603050405020304" pitchFamily="18" charset="0"/>
                <a:cs typeface="Times New Roman" panose="02020603050405020304" pitchFamily="18" charset="0"/>
              </a:rPr>
              <a:t>Ils sont à la fois d’ordre général et spécifique</a:t>
            </a:r>
          </a:p>
          <a:p>
            <a:pPr marL="1371600" lvl="3" indent="0" algn="just">
              <a:buNone/>
            </a:pPr>
            <a:r>
              <a:rPr lang="fr-FR" sz="2000" b="1" i="1" u="sng" dirty="0">
                <a:latin typeface="Times New Roman" panose="02020603050405020304" pitchFamily="18" charset="0"/>
                <a:cs typeface="Times New Roman" panose="02020603050405020304" pitchFamily="18" charset="0"/>
              </a:rPr>
              <a:t>Objectifs généraux</a:t>
            </a:r>
            <a:r>
              <a:rPr lang="fr-FR" sz="2000" dirty="0">
                <a:latin typeface="Times New Roman" panose="02020603050405020304" pitchFamily="18" charset="0"/>
                <a:cs typeface="Times New Roman" panose="02020603050405020304" pitchFamily="18" charset="0"/>
              </a:rPr>
              <a:t>: renvoient aux objectifs de l’audit financier et comptable qui consistent en l’évaluation de la régularité et sincérité d’information financière et comptable.  </a:t>
            </a:r>
          </a:p>
        </p:txBody>
      </p:sp>
      <p:sp>
        <p:nvSpPr>
          <p:cNvPr id="4" name="Rectangle 3">
            <a:extLst>
              <a:ext uri="{FF2B5EF4-FFF2-40B4-BE49-F238E27FC236}">
                <a16:creationId xmlns:a16="http://schemas.microsoft.com/office/drawing/2014/main" id="{434C4F29-F2F7-E14D-8B08-0E005E426B94}"/>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927B2B1B-F448-3789-805A-125E583109FB}"/>
              </a:ext>
            </a:extLst>
          </p:cNvPr>
          <p:cNvSpPr>
            <a:spLocks noGrp="1"/>
          </p:cNvSpPr>
          <p:nvPr>
            <p:ph type="sldNum" sz="quarter" idx="12"/>
          </p:nvPr>
        </p:nvSpPr>
        <p:spPr/>
        <p:txBody>
          <a:bodyPr/>
          <a:lstStyle/>
          <a:p>
            <a:fld id="{6D22F896-40B5-4ADD-8801-0D06FADFA095}" type="slidenum">
              <a:rPr lang="en-US" smtClean="0"/>
              <a:t>135</a:t>
            </a:fld>
            <a:endParaRPr lang="en-US" dirty="0"/>
          </a:p>
        </p:txBody>
      </p:sp>
    </p:spTree>
    <p:extLst>
      <p:ext uri="{BB962C8B-B14F-4D97-AF65-F5344CB8AC3E}">
        <p14:creationId xmlns:p14="http://schemas.microsoft.com/office/powerpoint/2010/main" val="13497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a:xfrm>
            <a:off x="352927" y="2015732"/>
            <a:ext cx="10701928" cy="3450613"/>
          </a:xfrm>
        </p:spPr>
        <p:txBody>
          <a:bodyPr/>
          <a:lstStyle/>
          <a:p>
            <a:pPr marL="0" indent="0" algn="just">
              <a:buNone/>
            </a:pPr>
            <a:r>
              <a:rPr lang="fr-FR" b="1" i="1" dirty="0">
                <a:latin typeface="Times New Roman" panose="02020603050405020304" pitchFamily="18" charset="0"/>
                <a:cs typeface="Times New Roman" panose="02020603050405020304" pitchFamily="18" charset="0"/>
              </a:rPr>
              <a:t>	</a:t>
            </a:r>
            <a:r>
              <a:rPr lang="fr-FR" b="1" i="1" u="sng" dirty="0">
                <a:latin typeface="Times New Roman" panose="02020603050405020304" pitchFamily="18" charset="0"/>
                <a:cs typeface="Times New Roman" panose="02020603050405020304" pitchFamily="18" charset="0"/>
              </a:rPr>
              <a:t>Objectifs spécifiques:</a:t>
            </a:r>
            <a:r>
              <a:rPr lang="fr-FR" dirty="0">
                <a:latin typeface="Times New Roman" panose="02020603050405020304" pitchFamily="18" charset="0"/>
                <a:cs typeface="Times New Roman" panose="02020603050405020304" pitchFamily="18" charset="0"/>
              </a:rPr>
              <a:t> Ils sont spécifiques à l’entreprise objet de la mission. </a:t>
            </a:r>
          </a:p>
          <a:p>
            <a:pPr marL="0" indent="0" algn="just">
              <a:buNone/>
            </a:pPr>
            <a:endParaRPr lang="fr-FR" b="1" i="1" u="sng" dirty="0">
              <a:latin typeface="Times New Roman" panose="02020603050405020304" pitchFamily="18" charset="0"/>
              <a:cs typeface="Times New Roman" panose="02020603050405020304" pitchFamily="18" charset="0"/>
            </a:endParaRPr>
          </a:p>
          <a:p>
            <a:pPr marL="0" indent="0" algn="just">
              <a:buNone/>
            </a:pPr>
            <a:r>
              <a:rPr lang="fr-FR" b="1" i="1" dirty="0">
                <a:latin typeface="Times New Roman" panose="02020603050405020304" pitchFamily="18" charset="0"/>
                <a:cs typeface="Times New Roman" panose="02020603050405020304" pitchFamily="18" charset="0"/>
              </a:rPr>
              <a:t>	</a:t>
            </a:r>
            <a:r>
              <a:rPr lang="fr-FR" b="1" i="1" u="sng" dirty="0">
                <a:latin typeface="Times New Roman" panose="02020603050405020304" pitchFamily="18" charset="0"/>
                <a:cs typeface="Times New Roman" panose="02020603050405020304" pitchFamily="18" charset="0"/>
              </a:rPr>
              <a:t>3.2. Moyens  </a:t>
            </a:r>
          </a:p>
          <a:p>
            <a:pPr marL="0" indent="0" algn="just">
              <a:buNone/>
            </a:pPr>
            <a:r>
              <a:rPr lang="fr-FR" dirty="0">
                <a:latin typeface="Times New Roman" panose="02020603050405020304" pitchFamily="18" charset="0"/>
                <a:cs typeface="Times New Roman" panose="02020603050405020304" pitchFamily="18" charset="0"/>
              </a:rPr>
              <a:t>Les moyens se distinguent entre les ressources humaines, temporelles et logistiques comme suit: </a:t>
            </a:r>
          </a:p>
          <a:p>
            <a:pPr lvl="4" algn="just"/>
            <a:r>
              <a:rPr lang="fr-FR" sz="2000" dirty="0">
                <a:latin typeface="Times New Roman" panose="02020603050405020304" pitchFamily="18" charset="0"/>
                <a:cs typeface="Times New Roman" panose="02020603050405020304" pitchFamily="18" charset="0"/>
              </a:rPr>
              <a:t>Budget-homme</a:t>
            </a:r>
          </a:p>
          <a:p>
            <a:pPr lvl="4" algn="just"/>
            <a:r>
              <a:rPr lang="fr-FR" sz="2000" dirty="0">
                <a:latin typeface="Times New Roman" panose="02020603050405020304" pitchFamily="18" charset="0"/>
                <a:cs typeface="Times New Roman" panose="02020603050405020304" pitchFamily="18" charset="0"/>
              </a:rPr>
              <a:t>Budget-temps</a:t>
            </a:r>
          </a:p>
          <a:p>
            <a:pPr lvl="4" algn="just"/>
            <a:r>
              <a:rPr lang="fr-FR" sz="2000" dirty="0">
                <a:latin typeface="Times New Roman" panose="02020603050405020304" pitchFamily="18" charset="0"/>
                <a:cs typeface="Times New Roman" panose="02020603050405020304" pitchFamily="18" charset="0"/>
              </a:rPr>
              <a:t>Budget-moyens </a:t>
            </a:r>
          </a:p>
        </p:txBody>
      </p:sp>
      <p:sp>
        <p:nvSpPr>
          <p:cNvPr id="4" name="Rectangle 3">
            <a:extLst>
              <a:ext uri="{FF2B5EF4-FFF2-40B4-BE49-F238E27FC236}">
                <a16:creationId xmlns:a16="http://schemas.microsoft.com/office/drawing/2014/main" id="{434C4F29-F2F7-E14D-8B08-0E005E426B94}"/>
              </a:ext>
            </a:extLst>
          </p:cNvPr>
          <p:cNvSpPr/>
          <p:nvPr/>
        </p:nvSpPr>
        <p:spPr>
          <a:xfrm>
            <a:off x="1159566" y="295311"/>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2A806C3F-1ABC-57DC-7B5A-708AECEBBAD5}"/>
              </a:ext>
            </a:extLst>
          </p:cNvPr>
          <p:cNvSpPr>
            <a:spLocks noGrp="1"/>
          </p:cNvSpPr>
          <p:nvPr>
            <p:ph type="sldNum" sz="quarter" idx="12"/>
          </p:nvPr>
        </p:nvSpPr>
        <p:spPr/>
        <p:txBody>
          <a:bodyPr/>
          <a:lstStyle/>
          <a:p>
            <a:fld id="{6D22F896-40B5-4ADD-8801-0D06FADFA095}" type="slidenum">
              <a:rPr lang="en-US" smtClean="0"/>
              <a:t>136</a:t>
            </a:fld>
            <a:endParaRPr lang="en-US" dirty="0"/>
          </a:p>
        </p:txBody>
      </p:sp>
    </p:spTree>
    <p:extLst>
      <p:ext uri="{BB962C8B-B14F-4D97-AF65-F5344CB8AC3E}">
        <p14:creationId xmlns:p14="http://schemas.microsoft.com/office/powerpoint/2010/main" val="369381729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D1B9EF-4ABD-9A47-AFD2-A11D903194E6}"/>
              </a:ext>
            </a:extLst>
          </p:cNvPr>
          <p:cNvSpPr>
            <a:spLocks noGrp="1"/>
          </p:cNvSpPr>
          <p:nvPr>
            <p:ph idx="1"/>
          </p:nvPr>
        </p:nvSpPr>
        <p:spPr>
          <a:xfrm>
            <a:off x="1451579" y="2015732"/>
            <a:ext cx="9603275" cy="4080268"/>
          </a:xfrm>
        </p:spPr>
        <p:txBody>
          <a:bodyPr/>
          <a:lstStyle/>
          <a:p>
            <a:pPr marL="0" indent="0" algn="just">
              <a:buNone/>
            </a:pPr>
            <a:r>
              <a:rPr lang="fr-FR" dirty="0">
                <a:latin typeface="Times New Roman" panose="02020603050405020304" pitchFamily="18" charset="0"/>
                <a:cs typeface="Times New Roman" panose="02020603050405020304" pitchFamily="18" charset="0"/>
              </a:rPr>
              <a:t>Le dossier type d’un plan de mission doit normalement comporter les éléments suivants: </a:t>
            </a:r>
          </a:p>
          <a:p>
            <a:pPr lvl="2" algn="just">
              <a:buFont typeface="Wingdings" pitchFamily="2" charset="2"/>
              <a:buChar char="Ø"/>
            </a:pPr>
            <a:r>
              <a:rPr lang="fr-FR" dirty="0">
                <a:latin typeface="Times New Roman" panose="02020603050405020304" pitchFamily="18" charset="0"/>
                <a:cs typeface="Times New Roman" panose="02020603050405020304" pitchFamily="18" charset="0"/>
              </a:rPr>
              <a:t>Présentation de l’entreprise </a:t>
            </a:r>
          </a:p>
          <a:p>
            <a:pPr lvl="2" algn="just">
              <a:buFont typeface="Wingdings" pitchFamily="2" charset="2"/>
              <a:buChar char="Ø"/>
            </a:pPr>
            <a:r>
              <a:rPr lang="fr-FR" dirty="0">
                <a:latin typeface="Times New Roman" panose="02020603050405020304" pitchFamily="18" charset="0"/>
                <a:cs typeface="Times New Roman" panose="02020603050405020304" pitchFamily="18" charset="0"/>
              </a:rPr>
              <a:t>Informations comptables </a:t>
            </a:r>
          </a:p>
          <a:p>
            <a:pPr lvl="2" algn="just">
              <a:buFont typeface="Wingdings" pitchFamily="2" charset="2"/>
              <a:buChar char="Ø"/>
            </a:pPr>
            <a:r>
              <a:rPr lang="fr-FR" dirty="0">
                <a:latin typeface="Times New Roman" panose="02020603050405020304" pitchFamily="18" charset="0"/>
                <a:cs typeface="Times New Roman" panose="02020603050405020304" pitchFamily="18" charset="0"/>
              </a:rPr>
              <a:t>Définition de la mission </a:t>
            </a:r>
          </a:p>
          <a:p>
            <a:pPr lvl="2" algn="just">
              <a:buFont typeface="Wingdings" pitchFamily="2" charset="2"/>
              <a:buChar char="Ø"/>
            </a:pPr>
            <a:r>
              <a:rPr lang="fr-FR" dirty="0">
                <a:latin typeface="Times New Roman" panose="02020603050405020304" pitchFamily="18" charset="0"/>
                <a:cs typeface="Times New Roman" panose="02020603050405020304" pitchFamily="18" charset="0"/>
              </a:rPr>
              <a:t>Système et domaines significatifs </a:t>
            </a:r>
          </a:p>
          <a:p>
            <a:pPr lvl="2" algn="just">
              <a:buFont typeface="Wingdings" pitchFamily="2" charset="2"/>
              <a:buChar char="Ø"/>
            </a:pPr>
            <a:r>
              <a:rPr lang="fr-FR" dirty="0">
                <a:latin typeface="Times New Roman" panose="02020603050405020304" pitchFamily="18" charset="0"/>
                <a:cs typeface="Times New Roman" panose="02020603050405020304" pitchFamily="18" charset="0"/>
              </a:rPr>
              <a:t>Orientation du programme de travail et des travaux à entreprendre </a:t>
            </a:r>
          </a:p>
          <a:p>
            <a:pPr lvl="2" algn="just">
              <a:buFont typeface="Wingdings" pitchFamily="2" charset="2"/>
              <a:buChar char="Ø"/>
            </a:pPr>
            <a:r>
              <a:rPr lang="fr-FR" dirty="0">
                <a:latin typeface="Times New Roman" panose="02020603050405020304" pitchFamily="18" charset="0"/>
                <a:cs typeface="Times New Roman" panose="02020603050405020304" pitchFamily="18" charset="0"/>
              </a:rPr>
              <a:t>Équipe chargée de l’audit </a:t>
            </a:r>
          </a:p>
          <a:p>
            <a:pPr lvl="2" algn="just">
              <a:buFont typeface="Wingdings" pitchFamily="2" charset="2"/>
              <a:buChar char="Ø"/>
            </a:pPr>
            <a:r>
              <a:rPr lang="fr-FR" dirty="0">
                <a:latin typeface="Times New Roman" panose="02020603050405020304" pitchFamily="18" charset="0"/>
                <a:cs typeface="Times New Roman" panose="02020603050405020304" pitchFamily="18" charset="0"/>
              </a:rPr>
              <a:t>Budget: honoraires hommes/Jours, déplacements </a:t>
            </a:r>
          </a:p>
          <a:p>
            <a:pPr lvl="2" algn="just">
              <a:buFont typeface="Wingdings" pitchFamily="2" charset="2"/>
              <a:buChar char="Ø"/>
            </a:pPr>
            <a:r>
              <a:rPr lang="fr-FR" dirty="0">
                <a:latin typeface="Times New Roman" panose="02020603050405020304" pitchFamily="18" charset="0"/>
                <a:cs typeface="Times New Roman" panose="02020603050405020304" pitchFamily="18" charset="0"/>
              </a:rPr>
              <a:t>Dates et délais à respecter </a:t>
            </a:r>
          </a:p>
          <a:p>
            <a:pPr lvl="2" algn="just">
              <a:buFont typeface="Wingdings" pitchFamily="2" charset="2"/>
              <a:buChar char="Ø"/>
            </a:pPr>
            <a:r>
              <a:rPr lang="fr-FR" dirty="0">
                <a:latin typeface="Times New Roman" panose="02020603050405020304" pitchFamily="18" charset="0"/>
                <a:cs typeface="Times New Roman" panose="02020603050405020304" pitchFamily="18" charset="0"/>
              </a:rPr>
              <a:t>Rapport à émettre </a:t>
            </a:r>
          </a:p>
        </p:txBody>
      </p:sp>
      <p:sp>
        <p:nvSpPr>
          <p:cNvPr id="4" name="Rectangle 3">
            <a:extLst>
              <a:ext uri="{FF2B5EF4-FFF2-40B4-BE49-F238E27FC236}">
                <a16:creationId xmlns:a16="http://schemas.microsoft.com/office/drawing/2014/main" id="{434C4F29-F2F7-E14D-8B08-0E005E426B94}"/>
              </a:ext>
            </a:extLst>
          </p:cNvPr>
          <p:cNvSpPr/>
          <p:nvPr/>
        </p:nvSpPr>
        <p:spPr>
          <a:xfrm>
            <a:off x="1159566" y="762000"/>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25607F1E-B5B8-B9FB-5990-666AFEEB3B6F}"/>
              </a:ext>
            </a:extLst>
          </p:cNvPr>
          <p:cNvSpPr>
            <a:spLocks noGrp="1"/>
          </p:cNvSpPr>
          <p:nvPr>
            <p:ph type="sldNum" sz="quarter" idx="12"/>
          </p:nvPr>
        </p:nvSpPr>
        <p:spPr/>
        <p:txBody>
          <a:bodyPr/>
          <a:lstStyle/>
          <a:p>
            <a:fld id="{6D22F896-40B5-4ADD-8801-0D06FADFA095}" type="slidenum">
              <a:rPr lang="en-US" smtClean="0"/>
              <a:t>137</a:t>
            </a:fld>
            <a:endParaRPr lang="en-US" dirty="0"/>
          </a:p>
        </p:txBody>
      </p:sp>
    </p:spTree>
    <p:extLst>
      <p:ext uri="{BB962C8B-B14F-4D97-AF65-F5344CB8AC3E}">
        <p14:creationId xmlns:p14="http://schemas.microsoft.com/office/powerpoint/2010/main" val="66686183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3A559D2-1DB3-9541-A643-E1A63958C3C3}"/>
              </a:ext>
            </a:extLst>
          </p:cNvPr>
          <p:cNvSpPr>
            <a:spLocks noGrp="1"/>
          </p:cNvSpPr>
          <p:nvPr>
            <p:ph idx="1"/>
          </p:nvPr>
        </p:nvSpPr>
        <p:spPr>
          <a:xfrm>
            <a:off x="128337" y="2015732"/>
            <a:ext cx="11614484" cy="4080268"/>
          </a:xfrm>
        </p:spPr>
        <p:txBody>
          <a:bodyPr/>
          <a:lstStyle/>
          <a:p>
            <a:pPr marL="0" indent="0">
              <a:buNone/>
            </a:pPr>
            <a:r>
              <a:rPr lang="fr-FR" sz="2400" b="1" i="1" u="sng" dirty="0" err="1">
                <a:latin typeface="Times New Roman" panose="02020603050405020304" pitchFamily="18" charset="0"/>
                <a:cs typeface="Times New Roman" panose="02020603050405020304" pitchFamily="18" charset="0"/>
              </a:rPr>
              <a:t>Ètape</a:t>
            </a:r>
            <a:r>
              <a:rPr lang="fr-FR" sz="2400" b="1" i="1" u="sng" dirty="0">
                <a:latin typeface="Times New Roman" panose="02020603050405020304" pitchFamily="18" charset="0"/>
                <a:cs typeface="Times New Roman" panose="02020603050405020304" pitchFamily="18" charset="0"/>
              </a:rPr>
              <a:t> 2: </a:t>
            </a:r>
            <a:r>
              <a:rPr lang="fr-FR" b="1" i="1" dirty="0">
                <a:latin typeface="Times New Roman" panose="02020603050405020304" pitchFamily="18" charset="0"/>
                <a:cs typeface="Times New Roman" panose="02020603050405020304" pitchFamily="18" charset="0"/>
              </a:rPr>
              <a:t>Evaluation du contrôle interne</a:t>
            </a:r>
          </a:p>
          <a:p>
            <a:pPr marL="914400" lvl="2" indent="0" algn="just">
              <a:buNone/>
            </a:pPr>
            <a:r>
              <a:rPr lang="fr-FR" sz="2000" dirty="0">
                <a:latin typeface="Times New Roman" panose="02020603050405020304" pitchFamily="18" charset="0"/>
                <a:cs typeface="Times New Roman" panose="02020603050405020304" pitchFamily="18" charset="0"/>
              </a:rPr>
              <a:t>Le contrôle interne est défini comme un: </a:t>
            </a:r>
          </a:p>
          <a:p>
            <a:pPr lvl="2" algn="just"/>
            <a:r>
              <a:rPr lang="fr-FR" sz="2000" dirty="0">
                <a:latin typeface="Times New Roman" panose="02020603050405020304" pitchFamily="18" charset="0"/>
                <a:cs typeface="Times New Roman" panose="02020603050405020304" pitchFamily="18" charset="0"/>
              </a:rPr>
              <a:t>« </a:t>
            </a:r>
            <a:r>
              <a:rPr lang="fr-FR" sz="2000" b="1" i="1" dirty="0">
                <a:latin typeface="Times New Roman" panose="02020603050405020304" pitchFamily="18" charset="0"/>
                <a:cs typeface="Times New Roman" panose="02020603050405020304" pitchFamily="18" charset="0"/>
              </a:rPr>
              <a:t>Ensemble des politiques et procédures mises en œuvre par la direction d’une entité en vue d’assurer, dans la mesure du possible, la gestion rigoureuse et efficace de ses activités </a:t>
            </a:r>
            <a:r>
              <a:rPr lang="fr-FR" sz="2000" dirty="0">
                <a:latin typeface="Times New Roman" panose="02020603050405020304" pitchFamily="18" charset="0"/>
                <a:cs typeface="Times New Roman" panose="02020603050405020304" pitchFamily="18" charset="0"/>
              </a:rPr>
              <a:t>». International </a:t>
            </a:r>
            <a:r>
              <a:rPr lang="fr-FR" sz="2000" dirty="0" err="1">
                <a:latin typeface="Times New Roman" panose="02020603050405020304" pitchFamily="18" charset="0"/>
                <a:cs typeface="Times New Roman" panose="02020603050405020304" pitchFamily="18" charset="0"/>
              </a:rPr>
              <a:t>Federation</a:t>
            </a:r>
            <a:r>
              <a:rPr lang="fr-FR" sz="2000" dirty="0">
                <a:latin typeface="Times New Roman" panose="02020603050405020304" pitchFamily="18" charset="0"/>
                <a:cs typeface="Times New Roman" panose="02020603050405020304" pitchFamily="18" charset="0"/>
              </a:rPr>
              <a:t> of </a:t>
            </a:r>
            <a:r>
              <a:rPr lang="fr-FR" sz="2000" dirty="0" err="1">
                <a:latin typeface="Times New Roman" panose="02020603050405020304" pitchFamily="18" charset="0"/>
                <a:cs typeface="Times New Roman" panose="02020603050405020304" pitchFamily="18" charset="0"/>
              </a:rPr>
              <a:t>Accountants</a:t>
            </a:r>
            <a:endParaRPr lang="fr-FR" sz="2000" dirty="0">
              <a:latin typeface="Times New Roman" panose="02020603050405020304" pitchFamily="18" charset="0"/>
              <a:cs typeface="Times New Roman" panose="02020603050405020304" pitchFamily="18" charset="0"/>
            </a:endParaRPr>
          </a:p>
          <a:p>
            <a:pPr lvl="2" algn="just"/>
            <a:r>
              <a:rPr lang="fr-FR" sz="2000" dirty="0">
                <a:latin typeface="Times New Roman" panose="02020603050405020304" pitchFamily="18" charset="0"/>
                <a:cs typeface="Times New Roman" panose="02020603050405020304" pitchFamily="18" charset="0"/>
              </a:rPr>
              <a:t>« </a:t>
            </a:r>
            <a:r>
              <a:rPr lang="fr-FR" sz="2000" b="1" i="1" dirty="0">
                <a:latin typeface="Times New Roman" panose="02020603050405020304" pitchFamily="18" charset="0"/>
                <a:cs typeface="Times New Roman" panose="02020603050405020304" pitchFamily="18" charset="0"/>
              </a:rPr>
              <a:t>Ensemble des sécurités contribuant à la maitrise de l’entreprise. Il a pour but, d’un côté, d’assurer la protection, la sauvegarde du patrimoine et la qualité de l’information, de l’autre, l’application des instructions de la direction et de favoriser l’amélioration des performances. Il se manifeste par l’organisation, les méthodes et procédures dans chacune des activités de l’entreprise pour maintenir l’organisation de celle-ci</a:t>
            </a:r>
            <a:r>
              <a:rPr lang="fr-FR" sz="2000" dirty="0">
                <a:latin typeface="Times New Roman" panose="02020603050405020304" pitchFamily="18" charset="0"/>
                <a:cs typeface="Times New Roman" panose="02020603050405020304" pitchFamily="18" charset="0"/>
              </a:rPr>
              <a:t> ». Ordre des experts-comptables, congrès 1997</a:t>
            </a:r>
          </a:p>
          <a:p>
            <a:endParaRPr lang="fr-FR" dirty="0"/>
          </a:p>
        </p:txBody>
      </p:sp>
      <p:sp>
        <p:nvSpPr>
          <p:cNvPr id="4" name="Rectangle 3">
            <a:extLst>
              <a:ext uri="{FF2B5EF4-FFF2-40B4-BE49-F238E27FC236}">
                <a16:creationId xmlns:a16="http://schemas.microsoft.com/office/drawing/2014/main" id="{1032BF55-D37D-E04D-99B6-FDE82F5D321C}"/>
              </a:ext>
            </a:extLst>
          </p:cNvPr>
          <p:cNvSpPr/>
          <p:nvPr/>
        </p:nvSpPr>
        <p:spPr>
          <a:xfrm>
            <a:off x="1159566" y="762000"/>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5444ED00-B94C-F1F9-6A69-78C30A2F5F50}"/>
              </a:ext>
            </a:extLst>
          </p:cNvPr>
          <p:cNvSpPr>
            <a:spLocks noGrp="1"/>
          </p:cNvSpPr>
          <p:nvPr>
            <p:ph type="sldNum" sz="quarter" idx="12"/>
          </p:nvPr>
        </p:nvSpPr>
        <p:spPr/>
        <p:txBody>
          <a:bodyPr/>
          <a:lstStyle/>
          <a:p>
            <a:fld id="{6D22F896-40B5-4ADD-8801-0D06FADFA095}" type="slidenum">
              <a:rPr lang="en-US" smtClean="0"/>
              <a:t>138</a:t>
            </a:fld>
            <a:endParaRPr lang="en-US" dirty="0"/>
          </a:p>
        </p:txBody>
      </p:sp>
    </p:spTree>
    <p:extLst>
      <p:ext uri="{BB962C8B-B14F-4D97-AF65-F5344CB8AC3E}">
        <p14:creationId xmlns:p14="http://schemas.microsoft.com/office/powerpoint/2010/main" val="123693773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953184D-1BB9-3E45-BFB4-CFEA9F52F5C9}"/>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Le CI dispose cinq objectifs, à savoir: </a:t>
            </a:r>
          </a:p>
          <a:p>
            <a:pPr marL="1371600" lvl="2" indent="-457200" algn="just">
              <a:buFont typeface="+mj-lt"/>
              <a:buAutoNum type="arabicPeriod"/>
            </a:pPr>
            <a:r>
              <a:rPr lang="fr-FR" sz="1800" dirty="0">
                <a:latin typeface="Times New Roman" panose="02020603050405020304" pitchFamily="18" charset="0"/>
                <a:cs typeface="Times New Roman" panose="02020603050405020304" pitchFamily="18" charset="0"/>
              </a:rPr>
              <a:t>La protection et la sauvegarde des  personnes et du patrimoine </a:t>
            </a:r>
          </a:p>
          <a:p>
            <a:pPr marL="1371600" lvl="2" indent="-457200" algn="just">
              <a:buFont typeface="+mj-lt"/>
              <a:buAutoNum type="arabicPeriod"/>
            </a:pPr>
            <a:r>
              <a:rPr lang="fr-FR" sz="1800" dirty="0">
                <a:latin typeface="Times New Roman" panose="02020603050405020304" pitchFamily="18" charset="0"/>
                <a:cs typeface="Times New Roman" panose="02020603050405020304" pitchFamily="18" charset="0"/>
              </a:rPr>
              <a:t>La qualité d’information </a:t>
            </a:r>
          </a:p>
          <a:p>
            <a:pPr marL="1371600" lvl="2" indent="-457200" algn="just">
              <a:buFont typeface="+mj-lt"/>
              <a:buAutoNum type="arabicPeriod"/>
            </a:pPr>
            <a:r>
              <a:rPr lang="fr-FR" sz="1800" dirty="0">
                <a:latin typeface="Times New Roman" panose="02020603050405020304" pitchFamily="18" charset="0"/>
                <a:cs typeface="Times New Roman" panose="02020603050405020304" pitchFamily="18" charset="0"/>
              </a:rPr>
              <a:t>L’application des instructions de la direction </a:t>
            </a:r>
          </a:p>
          <a:p>
            <a:pPr marL="1371600" lvl="2" indent="-457200" algn="just">
              <a:buFont typeface="+mj-lt"/>
              <a:buAutoNum type="arabicPeriod"/>
            </a:pPr>
            <a:r>
              <a:rPr lang="fr-FR" sz="1800" dirty="0">
                <a:latin typeface="Times New Roman" panose="02020603050405020304" pitchFamily="18" charset="0"/>
                <a:cs typeface="Times New Roman" panose="02020603050405020304" pitchFamily="18" charset="0"/>
              </a:rPr>
              <a:t>L’amélioration des performances </a:t>
            </a:r>
          </a:p>
          <a:p>
            <a:pPr marL="1371600" lvl="2" indent="-457200" algn="just">
              <a:buFont typeface="+mj-lt"/>
              <a:buAutoNum type="arabicPeriod"/>
            </a:pPr>
            <a:r>
              <a:rPr lang="fr-FR" sz="1800" dirty="0">
                <a:latin typeface="Times New Roman" panose="02020603050405020304" pitchFamily="18" charset="0"/>
                <a:cs typeface="Times New Roman" panose="02020603050405020304" pitchFamily="18" charset="0"/>
              </a:rPr>
              <a:t>L’obligation de se conformer aux lois et règlements en vigueur </a:t>
            </a:r>
            <a:endParaRPr lang="fr-FR"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6BD6B2DF-0C3F-CF4D-B654-6AC5B320E689}"/>
              </a:ext>
            </a:extLst>
          </p:cNvPr>
          <p:cNvSpPr/>
          <p:nvPr/>
        </p:nvSpPr>
        <p:spPr>
          <a:xfrm>
            <a:off x="1159566" y="762000"/>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C1876089-D651-9CA2-C557-3C70EE6365F1}"/>
              </a:ext>
            </a:extLst>
          </p:cNvPr>
          <p:cNvSpPr>
            <a:spLocks noGrp="1"/>
          </p:cNvSpPr>
          <p:nvPr>
            <p:ph type="sldNum" sz="quarter" idx="12"/>
          </p:nvPr>
        </p:nvSpPr>
        <p:spPr/>
        <p:txBody>
          <a:bodyPr/>
          <a:lstStyle/>
          <a:p>
            <a:fld id="{6D22F896-40B5-4ADD-8801-0D06FADFA095}" type="slidenum">
              <a:rPr lang="en-US" smtClean="0"/>
              <a:t>139</a:t>
            </a:fld>
            <a:endParaRPr lang="en-US" dirty="0"/>
          </a:p>
        </p:txBody>
      </p:sp>
    </p:spTree>
    <p:extLst>
      <p:ext uri="{BB962C8B-B14F-4D97-AF65-F5344CB8AC3E}">
        <p14:creationId xmlns:p14="http://schemas.microsoft.com/office/powerpoint/2010/main" val="470471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B5BB912-DCA8-E44B-BEDB-518D9B8069C5}"/>
              </a:ext>
            </a:extLst>
          </p:cNvPr>
          <p:cNvSpPr>
            <a:spLocks noGrp="1"/>
          </p:cNvSpPr>
          <p:nvPr>
            <p:ph idx="1"/>
          </p:nvPr>
        </p:nvSpPr>
        <p:spPr>
          <a:xfrm>
            <a:off x="1451579" y="2015732"/>
            <a:ext cx="10107817" cy="3450613"/>
          </a:xfrm>
        </p:spPr>
        <p:txBody>
          <a:bodyPr>
            <a:normAutofit fontScale="92500" lnSpcReduction="10000"/>
          </a:bodyPr>
          <a:lstStyle/>
          <a:p>
            <a:pPr algn="just">
              <a:lnSpc>
                <a:spcPct val="150000"/>
              </a:lnSpc>
              <a:buFont typeface="Wingdings" pitchFamily="2" charset="2"/>
              <a:buChar char="§"/>
              <a:defRPr/>
            </a:pPr>
            <a:r>
              <a:rPr lang="fr-FR" altLang="fr-FR" sz="2400"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La qualité  et la fiabilité des informations</a:t>
            </a:r>
            <a:r>
              <a:rPr lang="fr-FR" altLang="fr-FR" sz="2400" b="1" dirty="0">
                <a:latin typeface="Times New Roman" panose="02020603050405020304" pitchFamily="18" charset="0"/>
                <a:ea typeface="ＭＳ Ｐゴシック" panose="020B0600070205080204" pitchFamily="34" charset="-128"/>
              </a:rPr>
              <a:t> : </a:t>
            </a:r>
            <a:r>
              <a:rPr lang="fr-FR" altLang="fr-FR" dirty="0">
                <a:latin typeface="Times New Roman" panose="02020603050405020304" pitchFamily="18" charset="0"/>
                <a:ea typeface="ＭＳ Ｐゴシック" panose="020B0600070205080204" pitchFamily="34" charset="-128"/>
              </a:rPr>
              <a:t>pour la prise des bonnes  décisions, les comptes  rendus et le contrôle des activités ;</a:t>
            </a:r>
          </a:p>
          <a:p>
            <a:pPr algn="just">
              <a:lnSpc>
                <a:spcPct val="150000"/>
              </a:lnSpc>
              <a:buFont typeface="Wingdings" pitchFamily="2" charset="2"/>
              <a:buChar char="§"/>
              <a:defRPr/>
            </a:pPr>
            <a:r>
              <a:rPr lang="fr-FR" altLang="fr-FR" sz="2400"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Le respect des principes, politiques, règles </a:t>
            </a:r>
            <a:r>
              <a:rPr lang="fr-FR" altLang="fr-FR" dirty="0">
                <a:latin typeface="Times New Roman" panose="02020603050405020304" pitchFamily="18" charset="0"/>
                <a:ea typeface="ＭＳ Ｐゴシック" panose="020B0600070205080204" pitchFamily="34" charset="-128"/>
              </a:rPr>
              <a:t>: politiques de la société ;  procédures, textes  réglementaires, séparations de fonctions, respect des autorisations et des délégations de  pouvoirs, etc. ;</a:t>
            </a:r>
          </a:p>
          <a:p>
            <a:pPr algn="just">
              <a:lnSpc>
                <a:spcPct val="150000"/>
              </a:lnSpc>
              <a:buFont typeface="Wingdings" pitchFamily="2" charset="2"/>
              <a:buChar char="§"/>
              <a:defRPr/>
            </a:pPr>
            <a:r>
              <a:rPr lang="fr-FR" altLang="fr-FR" sz="2400"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La protection et la sauvegarde du patrimoine</a:t>
            </a:r>
            <a:r>
              <a:rPr lang="fr-FR" altLang="fr-FR" dirty="0">
                <a:latin typeface="Times New Roman" panose="02020603050405020304" pitchFamily="18" charset="0"/>
                <a:ea typeface="ＭＳ Ｐゴシック" panose="020B0600070205080204" pitchFamily="34" charset="-128"/>
              </a:rPr>
              <a:t> : humain, financier, immatériel (information,  savoir-faire, image....), matériel, etc.</a:t>
            </a:r>
          </a:p>
          <a:p>
            <a:endParaRPr lang="fr-FR" dirty="0"/>
          </a:p>
        </p:txBody>
      </p:sp>
      <p:sp>
        <p:nvSpPr>
          <p:cNvPr id="5" name="ZoneTexte 4">
            <a:extLst>
              <a:ext uri="{FF2B5EF4-FFF2-40B4-BE49-F238E27FC236}">
                <a16:creationId xmlns:a16="http://schemas.microsoft.com/office/drawing/2014/main" id="{4EC70DB2-D1E9-AD4F-859C-D6AD41E69AF0}"/>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4" name="Espace réservé du numéro de diapositive 3">
            <a:extLst>
              <a:ext uri="{FF2B5EF4-FFF2-40B4-BE49-F238E27FC236}">
                <a16:creationId xmlns:a16="http://schemas.microsoft.com/office/drawing/2014/main" id="{FC054A73-F9B0-1E56-5682-F260AAEEE8CF}"/>
              </a:ext>
            </a:extLst>
          </p:cNvPr>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201531227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953184D-1BB9-3E45-BFB4-CFEA9F52F5C9}"/>
              </a:ext>
            </a:extLst>
          </p:cNvPr>
          <p:cNvSpPr>
            <a:spLocks noGrp="1"/>
          </p:cNvSpPr>
          <p:nvPr>
            <p:ph idx="1"/>
          </p:nvPr>
        </p:nvSpPr>
        <p:spPr>
          <a:xfrm>
            <a:off x="1429159" y="1790339"/>
            <a:ext cx="9603275" cy="3450613"/>
          </a:xfrm>
        </p:spPr>
        <p:txBody>
          <a:bodyPr/>
          <a:lstStyle/>
          <a:p>
            <a:pPr algn="just"/>
            <a:r>
              <a:rPr lang="fr-FR" dirty="0">
                <a:latin typeface="Times New Roman" panose="02020603050405020304" pitchFamily="18" charset="0"/>
                <a:cs typeface="Times New Roman" panose="02020603050405020304" pitchFamily="18" charset="0"/>
              </a:rPr>
              <a:t>Le contrôle interne dans le cadre de la fonction comptable et financière: </a:t>
            </a:r>
          </a:p>
          <a:p>
            <a:pPr marL="0" indent="0" algn="just">
              <a:buNone/>
            </a:pPr>
            <a:endParaRPr lang="fr-FR"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6BD6B2DF-0C3F-CF4D-B654-6AC5B320E689}"/>
              </a:ext>
            </a:extLst>
          </p:cNvPr>
          <p:cNvSpPr/>
          <p:nvPr/>
        </p:nvSpPr>
        <p:spPr>
          <a:xfrm>
            <a:off x="1159566" y="762000"/>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2" name="Rectangle : coins arrondis 1">
            <a:extLst>
              <a:ext uri="{FF2B5EF4-FFF2-40B4-BE49-F238E27FC236}">
                <a16:creationId xmlns:a16="http://schemas.microsoft.com/office/drawing/2014/main" id="{5D718F78-0547-4B43-9AEF-5BA4FCC684EE}"/>
              </a:ext>
            </a:extLst>
          </p:cNvPr>
          <p:cNvSpPr/>
          <p:nvPr/>
        </p:nvSpPr>
        <p:spPr>
          <a:xfrm>
            <a:off x="2165684" y="2246142"/>
            <a:ext cx="7587916" cy="721895"/>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latin typeface="Times New Roman" panose="02020603050405020304" pitchFamily="18" charset="0"/>
                <a:cs typeface="Times New Roman" panose="02020603050405020304" pitchFamily="18" charset="0"/>
              </a:rPr>
              <a:t>Identifier, analyser, gérer les risques </a:t>
            </a:r>
          </a:p>
        </p:txBody>
      </p:sp>
      <p:cxnSp>
        <p:nvCxnSpPr>
          <p:cNvPr id="6" name="Connecteur droit 5">
            <a:extLst>
              <a:ext uri="{FF2B5EF4-FFF2-40B4-BE49-F238E27FC236}">
                <a16:creationId xmlns:a16="http://schemas.microsoft.com/office/drawing/2014/main" id="{D2E44451-EDDE-5B44-A673-8DB6EB9224E5}"/>
              </a:ext>
            </a:extLst>
          </p:cNvPr>
          <p:cNvCxnSpPr>
            <a:cxnSpLocks/>
            <a:stCxn id="2" idx="2"/>
          </p:cNvCxnSpPr>
          <p:nvPr/>
        </p:nvCxnSpPr>
        <p:spPr>
          <a:xfrm>
            <a:off x="5959642" y="2968037"/>
            <a:ext cx="0" cy="436365"/>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45E34A1C-F7AC-4D40-A68A-3C45933653CC}"/>
              </a:ext>
            </a:extLst>
          </p:cNvPr>
          <p:cNvCxnSpPr>
            <a:cxnSpLocks/>
          </p:cNvCxnSpPr>
          <p:nvPr/>
        </p:nvCxnSpPr>
        <p:spPr>
          <a:xfrm flipV="1">
            <a:off x="1429159" y="3400223"/>
            <a:ext cx="10002484" cy="19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6B09BB88-2898-294A-957B-17274E6B32D8}"/>
              </a:ext>
            </a:extLst>
          </p:cNvPr>
          <p:cNvCxnSpPr>
            <a:cxnSpLocks/>
          </p:cNvCxnSpPr>
          <p:nvPr/>
        </p:nvCxnSpPr>
        <p:spPr>
          <a:xfrm>
            <a:off x="1429159" y="3419494"/>
            <a:ext cx="0" cy="6063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49AF3F91-6EEA-9F45-9B78-07D48C851156}"/>
              </a:ext>
            </a:extLst>
          </p:cNvPr>
          <p:cNvCxnSpPr/>
          <p:nvPr/>
        </p:nvCxnSpPr>
        <p:spPr>
          <a:xfrm>
            <a:off x="4515853" y="3429000"/>
            <a:ext cx="0" cy="5101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E6E912AD-61BC-E742-9985-B62BFC667AB4}"/>
              </a:ext>
            </a:extLst>
          </p:cNvPr>
          <p:cNvCxnSpPr/>
          <p:nvPr/>
        </p:nvCxnSpPr>
        <p:spPr>
          <a:xfrm>
            <a:off x="8783053" y="3462698"/>
            <a:ext cx="0" cy="4299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1F770A9D-67CE-6548-BD40-26FCCC80383D}"/>
              </a:ext>
            </a:extLst>
          </p:cNvPr>
          <p:cNvCxnSpPr>
            <a:cxnSpLocks/>
          </p:cNvCxnSpPr>
          <p:nvPr/>
        </p:nvCxnSpPr>
        <p:spPr>
          <a:xfrm>
            <a:off x="11431643" y="3419494"/>
            <a:ext cx="0" cy="546916"/>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 coins arrondis 18">
            <a:extLst>
              <a:ext uri="{FF2B5EF4-FFF2-40B4-BE49-F238E27FC236}">
                <a16:creationId xmlns:a16="http://schemas.microsoft.com/office/drawing/2014/main" id="{59FA1EE4-9B7F-4543-9FA6-5627BD7FC6B1}"/>
              </a:ext>
            </a:extLst>
          </p:cNvPr>
          <p:cNvSpPr/>
          <p:nvPr/>
        </p:nvSpPr>
        <p:spPr>
          <a:xfrm>
            <a:off x="315694" y="4045137"/>
            <a:ext cx="2374230" cy="866274"/>
          </a:xfrm>
          <a:prstGeom prst="roundRect">
            <a:avLst/>
          </a:prstGeom>
          <a:solidFill>
            <a:schemeClr val="accent6">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Clarifier les responsabilités </a:t>
            </a:r>
          </a:p>
        </p:txBody>
      </p:sp>
      <p:sp>
        <p:nvSpPr>
          <p:cNvPr id="20" name="Rectangle : coins arrondis 19">
            <a:extLst>
              <a:ext uri="{FF2B5EF4-FFF2-40B4-BE49-F238E27FC236}">
                <a16:creationId xmlns:a16="http://schemas.microsoft.com/office/drawing/2014/main" id="{80C14367-4200-334E-8B30-B8CD4EAC0551}"/>
              </a:ext>
            </a:extLst>
          </p:cNvPr>
          <p:cNvSpPr/>
          <p:nvPr/>
        </p:nvSpPr>
        <p:spPr>
          <a:xfrm>
            <a:off x="3046156" y="3963067"/>
            <a:ext cx="2374230" cy="866274"/>
          </a:xfrm>
          <a:prstGeom prst="roundRect">
            <a:avLst/>
          </a:prstGeom>
          <a:solidFill>
            <a:schemeClr val="accent6">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Fiabiliser les informations </a:t>
            </a:r>
          </a:p>
        </p:txBody>
      </p:sp>
      <p:sp>
        <p:nvSpPr>
          <p:cNvPr id="21" name="Rectangle : coins arrondis 20">
            <a:extLst>
              <a:ext uri="{FF2B5EF4-FFF2-40B4-BE49-F238E27FC236}">
                <a16:creationId xmlns:a16="http://schemas.microsoft.com/office/drawing/2014/main" id="{8D61AFEA-2B53-2043-AEB3-27DAE9647445}"/>
              </a:ext>
            </a:extLst>
          </p:cNvPr>
          <p:cNvSpPr/>
          <p:nvPr/>
        </p:nvSpPr>
        <p:spPr>
          <a:xfrm>
            <a:off x="7297313" y="3922187"/>
            <a:ext cx="2374230" cy="866274"/>
          </a:xfrm>
          <a:prstGeom prst="roundRect">
            <a:avLst/>
          </a:prstGeom>
          <a:solidFill>
            <a:schemeClr val="accent6">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Mettre en place des dispositifs de prévention des risques  </a:t>
            </a:r>
          </a:p>
        </p:txBody>
      </p:sp>
      <p:sp>
        <p:nvSpPr>
          <p:cNvPr id="22" name="Rectangle : coins arrondis 21">
            <a:extLst>
              <a:ext uri="{FF2B5EF4-FFF2-40B4-BE49-F238E27FC236}">
                <a16:creationId xmlns:a16="http://schemas.microsoft.com/office/drawing/2014/main" id="{86628107-8573-D841-A1E7-FAF98B971CF5}"/>
              </a:ext>
            </a:extLst>
          </p:cNvPr>
          <p:cNvSpPr/>
          <p:nvPr/>
        </p:nvSpPr>
        <p:spPr>
          <a:xfrm>
            <a:off x="9845320" y="3933227"/>
            <a:ext cx="2374230" cy="866274"/>
          </a:xfrm>
          <a:prstGeom prst="roundRect">
            <a:avLst/>
          </a:prstGeom>
          <a:solidFill>
            <a:schemeClr val="accent6">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Identifier et corriger les dysfonctionnement  </a:t>
            </a:r>
          </a:p>
        </p:txBody>
      </p:sp>
      <p:cxnSp>
        <p:nvCxnSpPr>
          <p:cNvPr id="25" name="Connecteur droit 24">
            <a:extLst>
              <a:ext uri="{FF2B5EF4-FFF2-40B4-BE49-F238E27FC236}">
                <a16:creationId xmlns:a16="http://schemas.microsoft.com/office/drawing/2014/main" id="{6637A32A-D285-3E44-97CD-9055F0E7D134}"/>
              </a:ext>
            </a:extLst>
          </p:cNvPr>
          <p:cNvCxnSpPr>
            <a:cxnSpLocks/>
          </p:cNvCxnSpPr>
          <p:nvPr/>
        </p:nvCxnSpPr>
        <p:spPr>
          <a:xfrm>
            <a:off x="1502809" y="5340535"/>
            <a:ext cx="10002484" cy="12819"/>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8FBEDB66-73CA-CC47-8657-00A12153885A}"/>
              </a:ext>
            </a:extLst>
          </p:cNvPr>
          <p:cNvCxnSpPr>
            <a:cxnSpLocks/>
            <a:stCxn id="19" idx="2"/>
          </p:cNvCxnSpPr>
          <p:nvPr/>
        </p:nvCxnSpPr>
        <p:spPr>
          <a:xfrm flipH="1">
            <a:off x="1486535" y="4911411"/>
            <a:ext cx="16274" cy="4291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AB524A46-AC17-D347-84ED-8D100729239B}"/>
              </a:ext>
            </a:extLst>
          </p:cNvPr>
          <p:cNvCxnSpPr/>
          <p:nvPr/>
        </p:nvCxnSpPr>
        <p:spPr>
          <a:xfrm>
            <a:off x="4507832" y="4849559"/>
            <a:ext cx="0" cy="510119"/>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A48D6299-6766-5341-9E74-7707A5DDF7A1}"/>
              </a:ext>
            </a:extLst>
          </p:cNvPr>
          <p:cNvCxnSpPr>
            <a:cxnSpLocks/>
          </p:cNvCxnSpPr>
          <p:nvPr/>
        </p:nvCxnSpPr>
        <p:spPr>
          <a:xfrm>
            <a:off x="8783053" y="4849559"/>
            <a:ext cx="0" cy="536717"/>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4B20E150-0AD1-8142-AE63-3C0787C035EC}"/>
              </a:ext>
            </a:extLst>
          </p:cNvPr>
          <p:cNvCxnSpPr>
            <a:cxnSpLocks/>
          </p:cNvCxnSpPr>
          <p:nvPr/>
        </p:nvCxnSpPr>
        <p:spPr>
          <a:xfrm>
            <a:off x="11415600" y="4799501"/>
            <a:ext cx="0" cy="586775"/>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B88BE289-5E6D-2C46-954D-F7C2E21BDE05}"/>
              </a:ext>
            </a:extLst>
          </p:cNvPr>
          <p:cNvCxnSpPr>
            <a:cxnSpLocks/>
          </p:cNvCxnSpPr>
          <p:nvPr/>
        </p:nvCxnSpPr>
        <p:spPr>
          <a:xfrm>
            <a:off x="6096000" y="5372624"/>
            <a:ext cx="0" cy="432350"/>
          </a:xfrm>
          <a:prstGeom prst="line">
            <a:avLst/>
          </a:prstGeom>
        </p:spPr>
        <p:style>
          <a:lnRef idx="1">
            <a:schemeClr val="accent1"/>
          </a:lnRef>
          <a:fillRef idx="0">
            <a:schemeClr val="accent1"/>
          </a:fillRef>
          <a:effectRef idx="0">
            <a:schemeClr val="accent1"/>
          </a:effectRef>
          <a:fontRef idx="minor">
            <a:schemeClr val="tx1"/>
          </a:fontRef>
        </p:style>
      </p:cxnSp>
      <p:sp>
        <p:nvSpPr>
          <p:cNvPr id="35" name="Rectangle : coins arrondis 34">
            <a:extLst>
              <a:ext uri="{FF2B5EF4-FFF2-40B4-BE49-F238E27FC236}">
                <a16:creationId xmlns:a16="http://schemas.microsoft.com/office/drawing/2014/main" id="{DE9E94DC-D0A3-2643-8B4C-915CCCBE2505}"/>
              </a:ext>
            </a:extLst>
          </p:cNvPr>
          <p:cNvSpPr/>
          <p:nvPr/>
        </p:nvSpPr>
        <p:spPr>
          <a:xfrm>
            <a:off x="1955290" y="5767604"/>
            <a:ext cx="7587916" cy="721895"/>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latin typeface="Times New Roman" panose="02020603050405020304" pitchFamily="18" charset="0"/>
                <a:cs typeface="Times New Roman" panose="02020603050405020304" pitchFamily="18" charset="0"/>
              </a:rPr>
              <a:t>Transparence, meilleure gestion financière, cohérence des  actions avec le projet, garantie juridique </a:t>
            </a:r>
          </a:p>
        </p:txBody>
      </p:sp>
      <p:cxnSp>
        <p:nvCxnSpPr>
          <p:cNvPr id="38" name="Connecteur droit 37">
            <a:extLst>
              <a:ext uri="{FF2B5EF4-FFF2-40B4-BE49-F238E27FC236}">
                <a16:creationId xmlns:a16="http://schemas.microsoft.com/office/drawing/2014/main" id="{957AD01A-3F3E-E945-9334-AC70AD0F8217}"/>
              </a:ext>
            </a:extLst>
          </p:cNvPr>
          <p:cNvCxnSpPr>
            <a:stCxn id="35" idx="3"/>
          </p:cNvCxnSpPr>
          <p:nvPr/>
        </p:nvCxnSpPr>
        <p:spPr>
          <a:xfrm flipV="1">
            <a:off x="9543206" y="6128551"/>
            <a:ext cx="611446" cy="1"/>
          </a:xfrm>
          <a:prstGeom prst="line">
            <a:avLst/>
          </a:prstGeom>
        </p:spPr>
        <p:style>
          <a:lnRef idx="1">
            <a:schemeClr val="accent1"/>
          </a:lnRef>
          <a:fillRef idx="0">
            <a:schemeClr val="accent1"/>
          </a:fillRef>
          <a:effectRef idx="0">
            <a:schemeClr val="accent1"/>
          </a:effectRef>
          <a:fontRef idx="minor">
            <a:schemeClr val="tx1"/>
          </a:fontRef>
        </p:style>
      </p:cxnSp>
      <p:sp>
        <p:nvSpPr>
          <p:cNvPr id="39" name="Rectangle : coins arrondis 38">
            <a:extLst>
              <a:ext uri="{FF2B5EF4-FFF2-40B4-BE49-F238E27FC236}">
                <a16:creationId xmlns:a16="http://schemas.microsoft.com/office/drawing/2014/main" id="{90C77E90-98C6-4A45-B955-E013A46B796F}"/>
              </a:ext>
            </a:extLst>
          </p:cNvPr>
          <p:cNvSpPr/>
          <p:nvPr/>
        </p:nvSpPr>
        <p:spPr>
          <a:xfrm>
            <a:off x="9753600" y="5702165"/>
            <a:ext cx="2374230" cy="866274"/>
          </a:xfrm>
          <a:prstGeom prst="roundRect">
            <a:avLst/>
          </a:prstGeom>
          <a:solidFill>
            <a:schemeClr val="accent6">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Qualité de la fonction comptable et financière </a:t>
            </a:r>
          </a:p>
        </p:txBody>
      </p:sp>
      <p:sp>
        <p:nvSpPr>
          <p:cNvPr id="7" name="Espace réservé du numéro de diapositive 6">
            <a:extLst>
              <a:ext uri="{FF2B5EF4-FFF2-40B4-BE49-F238E27FC236}">
                <a16:creationId xmlns:a16="http://schemas.microsoft.com/office/drawing/2014/main" id="{9674C1AD-3002-B066-0CA1-54103FB3B6FA}"/>
              </a:ext>
            </a:extLst>
          </p:cNvPr>
          <p:cNvSpPr>
            <a:spLocks noGrp="1"/>
          </p:cNvSpPr>
          <p:nvPr>
            <p:ph type="sldNum" sz="quarter" idx="12"/>
          </p:nvPr>
        </p:nvSpPr>
        <p:spPr/>
        <p:txBody>
          <a:bodyPr/>
          <a:lstStyle/>
          <a:p>
            <a:fld id="{6D22F896-40B5-4ADD-8801-0D06FADFA095}" type="slidenum">
              <a:rPr lang="en-US" smtClean="0"/>
              <a:t>140</a:t>
            </a:fld>
            <a:endParaRPr lang="en-US" dirty="0"/>
          </a:p>
        </p:txBody>
      </p:sp>
    </p:spTree>
    <p:extLst>
      <p:ext uri="{BB962C8B-B14F-4D97-AF65-F5344CB8AC3E}">
        <p14:creationId xmlns:p14="http://schemas.microsoft.com/office/powerpoint/2010/main" val="361377974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953184D-1BB9-3E45-BFB4-CFEA9F52F5C9}"/>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L’objectif principal de cette phase de la démarche d’audit pour le CAC est de s’assurer que, pour les flux d’information significatifs, le contrôle interne de l’entité est suffisant pour que: </a:t>
            </a:r>
          </a:p>
          <a:p>
            <a:pPr lvl="2" algn="just">
              <a:buFont typeface="Wingdings" pitchFamily="2" charset="2"/>
              <a:buChar char="v"/>
            </a:pPr>
            <a:r>
              <a:rPr lang="fr-FR" sz="2000" dirty="0">
                <a:latin typeface="Times New Roman" panose="02020603050405020304" pitchFamily="18" charset="0"/>
                <a:cs typeface="Times New Roman" panose="02020603050405020304" pitchFamily="18" charset="0"/>
              </a:rPr>
              <a:t>Toutes les opérations soient enregistrées (exhaustivité) </a:t>
            </a:r>
          </a:p>
          <a:p>
            <a:pPr lvl="2" algn="just">
              <a:buFont typeface="Wingdings" pitchFamily="2" charset="2"/>
              <a:buChar char="v"/>
            </a:pPr>
            <a:r>
              <a:rPr lang="fr-FR" sz="2000" dirty="0">
                <a:latin typeface="Times New Roman" panose="02020603050405020304" pitchFamily="18" charset="0"/>
                <a:cs typeface="Times New Roman" panose="02020603050405020304" pitchFamily="18" charset="0"/>
              </a:rPr>
              <a:t>Chaque opération enregistrée soit: réelle, correctement évaluée, enregistrée dans la bonne période, correctement imputée </a:t>
            </a:r>
          </a:p>
          <a:p>
            <a:pPr lvl="2" algn="just">
              <a:buFont typeface="Wingdings" pitchFamily="2" charset="2"/>
              <a:buChar char="v"/>
            </a:pPr>
            <a:r>
              <a:rPr lang="fr-FR" sz="2000" dirty="0">
                <a:latin typeface="Times New Roman" panose="02020603050405020304" pitchFamily="18" charset="0"/>
                <a:cs typeface="Times New Roman" panose="02020603050405020304" pitchFamily="18" charset="0"/>
              </a:rPr>
              <a:t>Toutes les opérations enregistrées soient: correctement totalisées et centralisées </a:t>
            </a:r>
          </a:p>
        </p:txBody>
      </p:sp>
      <p:sp>
        <p:nvSpPr>
          <p:cNvPr id="4" name="Rectangle 3">
            <a:extLst>
              <a:ext uri="{FF2B5EF4-FFF2-40B4-BE49-F238E27FC236}">
                <a16:creationId xmlns:a16="http://schemas.microsoft.com/office/drawing/2014/main" id="{6BD6B2DF-0C3F-CF4D-B654-6AC5B320E689}"/>
              </a:ext>
            </a:extLst>
          </p:cNvPr>
          <p:cNvSpPr/>
          <p:nvPr/>
        </p:nvSpPr>
        <p:spPr>
          <a:xfrm>
            <a:off x="1159566" y="762000"/>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F3304509-A062-DCCE-E477-F175FE383E29}"/>
              </a:ext>
            </a:extLst>
          </p:cNvPr>
          <p:cNvSpPr>
            <a:spLocks noGrp="1"/>
          </p:cNvSpPr>
          <p:nvPr>
            <p:ph type="sldNum" sz="quarter" idx="12"/>
          </p:nvPr>
        </p:nvSpPr>
        <p:spPr/>
        <p:txBody>
          <a:bodyPr/>
          <a:lstStyle/>
          <a:p>
            <a:fld id="{6D22F896-40B5-4ADD-8801-0D06FADFA095}" type="slidenum">
              <a:rPr lang="en-US" smtClean="0"/>
              <a:t>141</a:t>
            </a:fld>
            <a:endParaRPr lang="en-US" dirty="0"/>
          </a:p>
        </p:txBody>
      </p:sp>
    </p:spTree>
    <p:extLst>
      <p:ext uri="{BB962C8B-B14F-4D97-AF65-F5344CB8AC3E}">
        <p14:creationId xmlns:p14="http://schemas.microsoft.com/office/powerpoint/2010/main" val="386706805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953184D-1BB9-3E45-BFB4-CFEA9F52F5C9}"/>
              </a:ext>
            </a:extLst>
          </p:cNvPr>
          <p:cNvSpPr>
            <a:spLocks noGrp="1"/>
          </p:cNvSpPr>
          <p:nvPr>
            <p:ph idx="1"/>
          </p:nvPr>
        </p:nvSpPr>
        <p:spPr>
          <a:xfrm>
            <a:off x="642027" y="2015732"/>
            <a:ext cx="10412828" cy="3450613"/>
          </a:xfrm>
        </p:spPr>
        <p:txBody>
          <a:bodyPr/>
          <a:lstStyle/>
          <a:p>
            <a:pPr marL="0" indent="0" algn="just">
              <a:buNone/>
            </a:pPr>
            <a:r>
              <a:rPr lang="fr-FR" b="1" i="1" u="sng" dirty="0">
                <a:latin typeface="Times New Roman" panose="02020603050405020304" pitchFamily="18" charset="0"/>
                <a:cs typeface="Times New Roman" panose="02020603050405020304" pitchFamily="18" charset="0"/>
              </a:rPr>
              <a:t>Étape 3</a:t>
            </a:r>
            <a:r>
              <a:rPr lang="fr-FR" b="1" i="1"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Contrôle des comptes</a:t>
            </a:r>
          </a:p>
          <a:p>
            <a:pPr marL="0" indent="0" algn="just">
              <a:buNone/>
            </a:pPr>
            <a:r>
              <a:rPr lang="fr-FR" dirty="0">
                <a:latin typeface="Times New Roman" panose="02020603050405020304" pitchFamily="18" charset="0"/>
                <a:cs typeface="Times New Roman" panose="02020603050405020304" pitchFamily="18" charset="0"/>
              </a:rPr>
              <a:t>Cette étape consiste à examiner et analyser les cycles à travers un : </a:t>
            </a:r>
          </a:p>
          <a:p>
            <a:pPr marL="1371600" lvl="2" indent="-457200" algn="just">
              <a:buFont typeface="+mj-lt"/>
              <a:buAutoNum type="arabicPeriod"/>
            </a:pPr>
            <a:r>
              <a:rPr lang="fr-FR" sz="2000" dirty="0">
                <a:latin typeface="Times New Roman" panose="02020603050405020304" pitchFamily="18" charset="0"/>
                <a:cs typeface="Times New Roman" panose="02020603050405020304" pitchFamily="18" charset="0"/>
              </a:rPr>
              <a:t>Audit du cycle achats-fournisseurs </a:t>
            </a:r>
          </a:p>
          <a:p>
            <a:pPr marL="1371600" lvl="2" indent="-457200" algn="just">
              <a:buFont typeface="+mj-lt"/>
              <a:buAutoNum type="arabicPeriod"/>
            </a:pPr>
            <a:r>
              <a:rPr lang="fr-FR" sz="2000" dirty="0">
                <a:latin typeface="Times New Roman" panose="02020603050405020304" pitchFamily="18" charset="0"/>
                <a:cs typeface="Times New Roman" panose="02020603050405020304" pitchFamily="18" charset="0"/>
              </a:rPr>
              <a:t>Audit du cycle de ventes-clients </a:t>
            </a:r>
          </a:p>
          <a:p>
            <a:pPr marL="1371600" lvl="2" indent="-457200" algn="just">
              <a:buFont typeface="+mj-lt"/>
              <a:buAutoNum type="arabicPeriod"/>
            </a:pPr>
            <a:r>
              <a:rPr lang="fr-FR" sz="2000" dirty="0">
                <a:latin typeface="Times New Roman" panose="02020603050405020304" pitchFamily="18" charset="0"/>
                <a:cs typeface="Times New Roman" panose="02020603050405020304" pitchFamily="18" charset="0"/>
              </a:rPr>
              <a:t>Audit du cycle des stocks </a:t>
            </a:r>
          </a:p>
          <a:p>
            <a:pPr marL="1371600" lvl="2" indent="-457200" algn="just">
              <a:buFont typeface="+mj-lt"/>
              <a:buAutoNum type="arabicPeriod"/>
            </a:pPr>
            <a:r>
              <a:rPr lang="fr-FR" sz="2000" dirty="0">
                <a:latin typeface="Times New Roman" panose="02020603050405020304" pitchFamily="18" charset="0"/>
                <a:cs typeface="Times New Roman" panose="02020603050405020304" pitchFamily="18" charset="0"/>
              </a:rPr>
              <a:t>Audit du cycle des immobilisations </a:t>
            </a:r>
          </a:p>
          <a:p>
            <a:pPr marL="1371600" lvl="2" indent="-457200" algn="just">
              <a:buFont typeface="+mj-lt"/>
              <a:buAutoNum type="arabicPeriod"/>
            </a:pPr>
            <a:r>
              <a:rPr lang="fr-FR" sz="2000" dirty="0">
                <a:latin typeface="Times New Roman" panose="02020603050405020304" pitchFamily="18" charset="0"/>
                <a:cs typeface="Times New Roman" panose="02020603050405020304" pitchFamily="18" charset="0"/>
              </a:rPr>
              <a:t>Audit du cycle de la paie </a:t>
            </a:r>
          </a:p>
        </p:txBody>
      </p:sp>
      <p:sp>
        <p:nvSpPr>
          <p:cNvPr id="4" name="Rectangle 3">
            <a:extLst>
              <a:ext uri="{FF2B5EF4-FFF2-40B4-BE49-F238E27FC236}">
                <a16:creationId xmlns:a16="http://schemas.microsoft.com/office/drawing/2014/main" id="{6BD6B2DF-0C3F-CF4D-B654-6AC5B320E689}"/>
              </a:ext>
            </a:extLst>
          </p:cNvPr>
          <p:cNvSpPr/>
          <p:nvPr/>
        </p:nvSpPr>
        <p:spPr>
          <a:xfrm>
            <a:off x="1159566" y="762000"/>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7357DF20-CC62-A15F-A64F-A07EC25C8ABA}"/>
              </a:ext>
            </a:extLst>
          </p:cNvPr>
          <p:cNvSpPr>
            <a:spLocks noGrp="1"/>
          </p:cNvSpPr>
          <p:nvPr>
            <p:ph type="sldNum" sz="quarter" idx="12"/>
          </p:nvPr>
        </p:nvSpPr>
        <p:spPr/>
        <p:txBody>
          <a:bodyPr/>
          <a:lstStyle/>
          <a:p>
            <a:fld id="{6D22F896-40B5-4ADD-8801-0D06FADFA095}" type="slidenum">
              <a:rPr lang="en-US" smtClean="0"/>
              <a:t>142</a:t>
            </a:fld>
            <a:endParaRPr lang="en-US" dirty="0"/>
          </a:p>
        </p:txBody>
      </p:sp>
    </p:spTree>
    <p:extLst>
      <p:ext uri="{BB962C8B-B14F-4D97-AF65-F5344CB8AC3E}">
        <p14:creationId xmlns:p14="http://schemas.microsoft.com/office/powerpoint/2010/main" val="3470386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953184D-1BB9-3E45-BFB4-CFEA9F52F5C9}"/>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Il y a deux approches pour identifier les risques relatifs aux comptes:  </a:t>
            </a:r>
          </a:p>
          <a:p>
            <a:pPr marL="1371600" lvl="2" indent="-457200" algn="just">
              <a:buFont typeface="+mj-lt"/>
              <a:buAutoNum type="arabicPeriod"/>
            </a:pPr>
            <a:r>
              <a:rPr lang="fr-FR" sz="2000" dirty="0">
                <a:latin typeface="Times New Roman" panose="02020603050405020304" pitchFamily="18" charset="0"/>
                <a:cs typeface="Times New Roman" panose="02020603050405020304" pitchFamily="18" charset="0"/>
              </a:rPr>
              <a:t>Approche quantitative </a:t>
            </a:r>
          </a:p>
          <a:p>
            <a:pPr marL="1371600" lvl="2" indent="-457200" algn="just">
              <a:buFont typeface="+mj-lt"/>
              <a:buAutoNum type="arabicPeriod"/>
            </a:pPr>
            <a:r>
              <a:rPr lang="fr-FR" sz="2000" dirty="0">
                <a:latin typeface="Times New Roman" panose="02020603050405020304" pitchFamily="18" charset="0"/>
                <a:cs typeface="Times New Roman" panose="02020603050405020304" pitchFamily="18" charset="0"/>
              </a:rPr>
              <a:t>Approche qualitative </a:t>
            </a:r>
          </a:p>
        </p:txBody>
      </p:sp>
      <p:sp>
        <p:nvSpPr>
          <p:cNvPr id="4" name="Rectangle 3">
            <a:extLst>
              <a:ext uri="{FF2B5EF4-FFF2-40B4-BE49-F238E27FC236}">
                <a16:creationId xmlns:a16="http://schemas.microsoft.com/office/drawing/2014/main" id="{6BD6B2DF-0C3F-CF4D-B654-6AC5B320E689}"/>
              </a:ext>
            </a:extLst>
          </p:cNvPr>
          <p:cNvSpPr/>
          <p:nvPr/>
        </p:nvSpPr>
        <p:spPr>
          <a:xfrm>
            <a:off x="1159566" y="762000"/>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7F520B46-B41D-1DDC-DFAB-B406D8F395BC}"/>
              </a:ext>
            </a:extLst>
          </p:cNvPr>
          <p:cNvSpPr>
            <a:spLocks noGrp="1"/>
          </p:cNvSpPr>
          <p:nvPr>
            <p:ph type="sldNum" sz="quarter" idx="12"/>
          </p:nvPr>
        </p:nvSpPr>
        <p:spPr/>
        <p:txBody>
          <a:bodyPr/>
          <a:lstStyle/>
          <a:p>
            <a:fld id="{6D22F896-40B5-4ADD-8801-0D06FADFA095}" type="slidenum">
              <a:rPr lang="en-US" smtClean="0"/>
              <a:t>143</a:t>
            </a:fld>
            <a:endParaRPr lang="en-US" dirty="0"/>
          </a:p>
        </p:txBody>
      </p:sp>
    </p:spTree>
    <p:extLst>
      <p:ext uri="{BB962C8B-B14F-4D97-AF65-F5344CB8AC3E}">
        <p14:creationId xmlns:p14="http://schemas.microsoft.com/office/powerpoint/2010/main" val="8612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953184D-1BB9-3E45-BFB4-CFEA9F52F5C9}"/>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Le choix de l’une de ces options dépend en fait des résultats de l’évaluation du dispositif du CI mis en place par l’entreprise auditée. Deux cas de figures se présentent: </a:t>
            </a:r>
          </a:p>
          <a:p>
            <a:pPr marL="1371600" lvl="2" indent="-457200" algn="just">
              <a:buFont typeface="+mj-lt"/>
              <a:buAutoNum type="arabicPeriod"/>
            </a:pPr>
            <a:r>
              <a:rPr lang="fr-FR" sz="1800" dirty="0">
                <a:latin typeface="Times New Roman" panose="02020603050405020304" pitchFamily="18" charset="0"/>
                <a:cs typeface="Times New Roman" panose="02020603050405020304" pitchFamily="18" charset="0"/>
              </a:rPr>
              <a:t>Si l’évaluation définitive du CI témoigne de la performance du système, le CAC suit un programme minimum  d’examen des comptes en optant pour un audit analytique et des tests de validation </a:t>
            </a:r>
          </a:p>
          <a:p>
            <a:pPr marL="1371600" lvl="2" indent="-457200" algn="just">
              <a:buFont typeface="+mj-lt"/>
              <a:buAutoNum type="arabicPeriod"/>
            </a:pPr>
            <a:r>
              <a:rPr lang="fr-FR" sz="1800" dirty="0">
                <a:latin typeface="Times New Roman" panose="02020603050405020304" pitchFamily="18" charset="0"/>
                <a:cs typeface="Times New Roman" panose="02020603050405020304" pitchFamily="18" charset="0"/>
              </a:rPr>
              <a:t>Si l’évaluation définitive du CI fait ressortir des points faibles, le CAC renforce son programme d’examen des comptes par accroissement des sondages et de tests utilisés. </a:t>
            </a:r>
          </a:p>
        </p:txBody>
      </p:sp>
      <p:sp>
        <p:nvSpPr>
          <p:cNvPr id="4" name="Rectangle 3">
            <a:extLst>
              <a:ext uri="{FF2B5EF4-FFF2-40B4-BE49-F238E27FC236}">
                <a16:creationId xmlns:a16="http://schemas.microsoft.com/office/drawing/2014/main" id="{6BD6B2DF-0C3F-CF4D-B654-6AC5B320E689}"/>
              </a:ext>
            </a:extLst>
          </p:cNvPr>
          <p:cNvSpPr/>
          <p:nvPr/>
        </p:nvSpPr>
        <p:spPr>
          <a:xfrm>
            <a:off x="1159566" y="762000"/>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30D415E1-200F-FE29-4E6D-B2F0BC778FAC}"/>
              </a:ext>
            </a:extLst>
          </p:cNvPr>
          <p:cNvSpPr>
            <a:spLocks noGrp="1"/>
          </p:cNvSpPr>
          <p:nvPr>
            <p:ph type="sldNum" sz="quarter" idx="12"/>
          </p:nvPr>
        </p:nvSpPr>
        <p:spPr/>
        <p:txBody>
          <a:bodyPr/>
          <a:lstStyle/>
          <a:p>
            <a:fld id="{6D22F896-40B5-4ADD-8801-0D06FADFA095}" type="slidenum">
              <a:rPr lang="en-US" smtClean="0"/>
              <a:t>144</a:t>
            </a:fld>
            <a:endParaRPr lang="en-US" dirty="0"/>
          </a:p>
        </p:txBody>
      </p:sp>
    </p:spTree>
    <p:extLst>
      <p:ext uri="{BB962C8B-B14F-4D97-AF65-F5344CB8AC3E}">
        <p14:creationId xmlns:p14="http://schemas.microsoft.com/office/powerpoint/2010/main" val="3917289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307FB43-559F-A94C-B28E-30703FF02DFA}"/>
              </a:ext>
            </a:extLst>
          </p:cNvPr>
          <p:cNvSpPr>
            <a:spLocks noGrp="1"/>
          </p:cNvSpPr>
          <p:nvPr>
            <p:ph idx="1"/>
          </p:nvPr>
        </p:nvSpPr>
        <p:spPr/>
        <p:txBody>
          <a:bodyPr/>
          <a:lstStyle/>
          <a:p>
            <a:pPr marL="0" indent="0" algn="just">
              <a:buNone/>
            </a:pPr>
            <a:r>
              <a:rPr lang="fr-FR" b="1" i="1" u="sng" dirty="0">
                <a:latin typeface="Times New Roman" panose="02020603050405020304" pitchFamily="18" charset="0"/>
                <a:cs typeface="Times New Roman" panose="02020603050405020304" pitchFamily="18" charset="0"/>
              </a:rPr>
              <a:t>Étape 4</a:t>
            </a:r>
            <a:r>
              <a:rPr lang="fr-FR" b="1" i="1" dirty="0">
                <a:latin typeface="Times New Roman" panose="02020603050405020304" pitchFamily="18" charset="0"/>
                <a:cs typeface="Times New Roman" panose="02020603050405020304" pitchFamily="18" charset="0"/>
              </a:rPr>
              <a:t>: Synthèse et rapport d’Audit </a:t>
            </a:r>
          </a:p>
          <a:p>
            <a:pPr marL="0" indent="0" algn="just">
              <a:buNone/>
            </a:pPr>
            <a:r>
              <a:rPr lang="fr-FR" dirty="0">
                <a:latin typeface="Times New Roman" panose="02020603050405020304" pitchFamily="18" charset="0"/>
                <a:cs typeface="Times New Roman" panose="02020603050405020304" pitchFamily="18" charset="0"/>
              </a:rPr>
              <a:t>Le commissaire aux comptes, conformément à la loi, établit un rapport dans lequel il relate l’accomplissement de sa mission. </a:t>
            </a:r>
          </a:p>
        </p:txBody>
      </p:sp>
      <p:sp>
        <p:nvSpPr>
          <p:cNvPr id="4" name="Rectangle 3">
            <a:extLst>
              <a:ext uri="{FF2B5EF4-FFF2-40B4-BE49-F238E27FC236}">
                <a16:creationId xmlns:a16="http://schemas.microsoft.com/office/drawing/2014/main" id="{2048F867-3931-E34B-8BF7-9087DC47101E}"/>
              </a:ext>
            </a:extLst>
          </p:cNvPr>
          <p:cNvSpPr/>
          <p:nvPr/>
        </p:nvSpPr>
        <p:spPr>
          <a:xfrm>
            <a:off x="1159566" y="762000"/>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Rectangle : coins arrondis 4">
            <a:extLst>
              <a:ext uri="{FF2B5EF4-FFF2-40B4-BE49-F238E27FC236}">
                <a16:creationId xmlns:a16="http://schemas.microsoft.com/office/drawing/2014/main" id="{31B4FE5C-E425-BE41-9A12-5A057AE4C109}"/>
              </a:ext>
            </a:extLst>
          </p:cNvPr>
          <p:cNvSpPr/>
          <p:nvPr/>
        </p:nvSpPr>
        <p:spPr>
          <a:xfrm>
            <a:off x="2243139" y="3686175"/>
            <a:ext cx="7829550" cy="1614488"/>
          </a:xfrm>
          <a:prstGeom prst="roundRect">
            <a:avLst/>
          </a:prstGeom>
          <a:solidFill>
            <a:schemeClr val="accent6">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Article 175 du code de commerce </a:t>
            </a:r>
          </a:p>
          <a:p>
            <a:pPr algn="ctr"/>
            <a:r>
              <a:rPr lang="fr-FR" dirty="0"/>
              <a:t>Les commissaires font un rapport à l’Assemblée générale sur la situation de la société, sur le bilan, sur les comptes présentés par les administrateurs et les propositions de distribution de dividendes. L’absence de ce rapport entacherait de nullité la délibération de l’AG approuvant les comptes </a:t>
            </a:r>
          </a:p>
        </p:txBody>
      </p:sp>
      <p:sp>
        <p:nvSpPr>
          <p:cNvPr id="6" name="Espace réservé du numéro de diapositive 5">
            <a:extLst>
              <a:ext uri="{FF2B5EF4-FFF2-40B4-BE49-F238E27FC236}">
                <a16:creationId xmlns:a16="http://schemas.microsoft.com/office/drawing/2014/main" id="{1FDCCD4F-0E5E-DF38-FF73-AAE980B3B598}"/>
              </a:ext>
            </a:extLst>
          </p:cNvPr>
          <p:cNvSpPr>
            <a:spLocks noGrp="1"/>
          </p:cNvSpPr>
          <p:nvPr>
            <p:ph type="sldNum" sz="quarter" idx="12"/>
          </p:nvPr>
        </p:nvSpPr>
        <p:spPr/>
        <p:txBody>
          <a:bodyPr/>
          <a:lstStyle/>
          <a:p>
            <a:fld id="{6D22F896-40B5-4ADD-8801-0D06FADFA095}" type="slidenum">
              <a:rPr lang="en-US" smtClean="0"/>
              <a:t>145</a:t>
            </a:fld>
            <a:endParaRPr lang="en-US" dirty="0"/>
          </a:p>
        </p:txBody>
      </p:sp>
    </p:spTree>
    <p:extLst>
      <p:ext uri="{BB962C8B-B14F-4D97-AF65-F5344CB8AC3E}">
        <p14:creationId xmlns:p14="http://schemas.microsoft.com/office/powerpoint/2010/main" val="189063932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307FB43-559F-A94C-B28E-30703FF02DFA}"/>
              </a:ext>
            </a:extLst>
          </p:cNvPr>
          <p:cNvSpPr>
            <a:spLocks noGrp="1"/>
          </p:cNvSpPr>
          <p:nvPr>
            <p:ph idx="1"/>
          </p:nvPr>
        </p:nvSpPr>
        <p:spPr/>
        <p:txBody>
          <a:bodyPr/>
          <a:lstStyle/>
          <a:p>
            <a:pPr marL="0" indent="0" algn="just">
              <a:buNone/>
            </a:pPr>
            <a:r>
              <a:rPr lang="fr-FR" dirty="0">
                <a:latin typeface="Times New Roman" panose="02020603050405020304" pitchFamily="18" charset="0"/>
                <a:cs typeface="Times New Roman" panose="02020603050405020304" pitchFamily="18" charset="0"/>
              </a:rPr>
              <a:t>Les conditions obligatoires en matière du rapport d’audit sont: </a:t>
            </a:r>
          </a:p>
          <a:p>
            <a:pPr lvl="1" algn="just"/>
            <a:r>
              <a:rPr lang="fr-FR" dirty="0">
                <a:latin typeface="Times New Roman" panose="02020603050405020304" pitchFamily="18" charset="0"/>
                <a:cs typeface="Times New Roman" panose="02020603050405020304" pitchFamily="18" charset="0"/>
              </a:rPr>
              <a:t>Titre</a:t>
            </a:r>
          </a:p>
          <a:p>
            <a:pPr lvl="1" algn="just"/>
            <a:r>
              <a:rPr lang="fr-FR" dirty="0">
                <a:latin typeface="Times New Roman" panose="02020603050405020304" pitchFamily="18" charset="0"/>
                <a:cs typeface="Times New Roman" panose="02020603050405020304" pitchFamily="18" charset="0"/>
              </a:rPr>
              <a:t>Forme écrite du rapport </a:t>
            </a:r>
          </a:p>
          <a:p>
            <a:pPr lvl="1" algn="just"/>
            <a:r>
              <a:rPr lang="fr-FR" dirty="0">
                <a:latin typeface="Times New Roman" panose="02020603050405020304" pitchFamily="18" charset="0"/>
                <a:cs typeface="Times New Roman" panose="02020603050405020304" pitchFamily="18" charset="0"/>
              </a:rPr>
              <a:t>Date du rapport </a:t>
            </a:r>
          </a:p>
          <a:p>
            <a:pPr lvl="1" algn="just"/>
            <a:r>
              <a:rPr lang="fr-FR" dirty="0">
                <a:latin typeface="Times New Roman" panose="02020603050405020304" pitchFamily="18" charset="0"/>
                <a:cs typeface="Times New Roman" panose="02020603050405020304" pitchFamily="18" charset="0"/>
              </a:rPr>
              <a:t>Signature du rapport </a:t>
            </a:r>
          </a:p>
          <a:p>
            <a:pPr lvl="1" algn="just"/>
            <a:r>
              <a:rPr lang="fr-FR" dirty="0">
                <a:latin typeface="Times New Roman" panose="02020603050405020304" pitchFamily="18" charset="0"/>
                <a:cs typeface="Times New Roman" panose="02020603050405020304" pitchFamily="18" charset="0"/>
              </a:rPr>
              <a:t>Communication du rapport </a:t>
            </a:r>
          </a:p>
          <a:p>
            <a:pPr lvl="1" algn="just"/>
            <a:r>
              <a:rPr lang="fr-FR" dirty="0">
                <a:latin typeface="Times New Roman" panose="02020603050405020304" pitchFamily="18" charset="0"/>
                <a:cs typeface="Times New Roman" panose="02020603050405020304" pitchFamily="18" charset="0"/>
              </a:rPr>
              <a:t>Présentation du rapport à l’assemblée </a:t>
            </a:r>
          </a:p>
        </p:txBody>
      </p:sp>
      <p:sp>
        <p:nvSpPr>
          <p:cNvPr id="4" name="Rectangle 3">
            <a:extLst>
              <a:ext uri="{FF2B5EF4-FFF2-40B4-BE49-F238E27FC236}">
                <a16:creationId xmlns:a16="http://schemas.microsoft.com/office/drawing/2014/main" id="{2048F867-3931-E34B-8BF7-9087DC47101E}"/>
              </a:ext>
            </a:extLst>
          </p:cNvPr>
          <p:cNvSpPr/>
          <p:nvPr/>
        </p:nvSpPr>
        <p:spPr>
          <a:xfrm>
            <a:off x="1159566" y="762000"/>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BFEFE975-B7B5-E9D5-9F06-C085659A3A42}"/>
              </a:ext>
            </a:extLst>
          </p:cNvPr>
          <p:cNvSpPr>
            <a:spLocks noGrp="1"/>
          </p:cNvSpPr>
          <p:nvPr>
            <p:ph type="sldNum" sz="quarter" idx="12"/>
          </p:nvPr>
        </p:nvSpPr>
        <p:spPr/>
        <p:txBody>
          <a:bodyPr/>
          <a:lstStyle/>
          <a:p>
            <a:fld id="{6D22F896-40B5-4ADD-8801-0D06FADFA095}" type="slidenum">
              <a:rPr lang="en-US" smtClean="0"/>
              <a:t>146</a:t>
            </a:fld>
            <a:endParaRPr lang="en-US" dirty="0"/>
          </a:p>
        </p:txBody>
      </p:sp>
    </p:spTree>
    <p:extLst>
      <p:ext uri="{BB962C8B-B14F-4D97-AF65-F5344CB8AC3E}">
        <p14:creationId xmlns:p14="http://schemas.microsoft.com/office/powerpoint/2010/main" val="112325664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307FB43-559F-A94C-B28E-30703FF02DFA}"/>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Dans le rapport, l’auditeur doit expliciter les volets qu’il a vérifié afin de limiter sa responsabilité. Par ailleurs, le CAC précise dans son rapport:</a:t>
            </a:r>
          </a:p>
          <a:p>
            <a:pPr lvl="2" algn="just">
              <a:buFont typeface="Wingdings" pitchFamily="2" charset="2"/>
              <a:buChar char="v"/>
            </a:pPr>
            <a:r>
              <a:rPr lang="fr-FR" sz="1800" dirty="0">
                <a:latin typeface="Times New Roman" panose="02020603050405020304" pitchFamily="18" charset="0"/>
                <a:cs typeface="Times New Roman" panose="02020603050405020304" pitchFamily="18" charset="0"/>
              </a:rPr>
              <a:t>Que les comptes annuels sont arrêtés par l’organe compétent et qu’il lui appartient d’exprimer une opinion sur ces comptes </a:t>
            </a:r>
          </a:p>
          <a:p>
            <a:pPr lvl="2" algn="just">
              <a:buFont typeface="Wingdings" pitchFamily="2" charset="2"/>
              <a:buChar char="v"/>
            </a:pPr>
            <a:r>
              <a:rPr lang="fr-FR" sz="1800" dirty="0">
                <a:latin typeface="Times New Roman" panose="02020603050405020304" pitchFamily="18" charset="0"/>
                <a:cs typeface="Times New Roman" panose="02020603050405020304" pitchFamily="18" charset="0"/>
              </a:rPr>
              <a:t>La nature et les objectifs d’une mission  d’audit </a:t>
            </a:r>
          </a:p>
          <a:p>
            <a:pPr lvl="2" algn="just">
              <a:buFont typeface="Wingdings" pitchFamily="2" charset="2"/>
              <a:buChar char="v"/>
            </a:pPr>
            <a:r>
              <a:rPr lang="fr-FR" sz="1800" dirty="0">
                <a:latin typeface="Times New Roman" panose="02020603050405020304" pitchFamily="18" charset="0"/>
                <a:cs typeface="Times New Roman" panose="02020603050405020304" pitchFamily="18" charset="0"/>
              </a:rPr>
              <a:t>Qu’il a effectué les diligences estimées nécessaires selon les normes de la profession et que celles-ci lui apportent une base raisonnable à l’expression de son opinion. </a:t>
            </a:r>
          </a:p>
          <a:p>
            <a:pPr algn="just"/>
            <a:endParaRPr lang="fr-FR"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2048F867-3931-E34B-8BF7-9087DC47101E}"/>
              </a:ext>
            </a:extLst>
          </p:cNvPr>
          <p:cNvSpPr/>
          <p:nvPr/>
        </p:nvSpPr>
        <p:spPr>
          <a:xfrm>
            <a:off x="1159566" y="762000"/>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F9D47BAC-6D80-5D6B-C50D-3FB244E6F640}"/>
              </a:ext>
            </a:extLst>
          </p:cNvPr>
          <p:cNvSpPr>
            <a:spLocks noGrp="1"/>
          </p:cNvSpPr>
          <p:nvPr>
            <p:ph type="sldNum" sz="quarter" idx="12"/>
          </p:nvPr>
        </p:nvSpPr>
        <p:spPr/>
        <p:txBody>
          <a:bodyPr/>
          <a:lstStyle/>
          <a:p>
            <a:fld id="{6D22F896-40B5-4ADD-8801-0D06FADFA095}" type="slidenum">
              <a:rPr lang="en-US" smtClean="0"/>
              <a:t>147</a:t>
            </a:fld>
            <a:endParaRPr lang="en-US" dirty="0"/>
          </a:p>
        </p:txBody>
      </p:sp>
    </p:spTree>
    <p:extLst>
      <p:ext uri="{BB962C8B-B14F-4D97-AF65-F5344CB8AC3E}">
        <p14:creationId xmlns:p14="http://schemas.microsoft.com/office/powerpoint/2010/main" val="3682886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307FB43-559F-A94C-B28E-30703FF02DFA}"/>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L’opinion exprimée dans le rapport doit être le juste reflet des conclusions de la mission telles que reflétées par le dossier et la note de synthèse et être compréhensible par tout lecteur, même non avisé. Une opinion d’audit appropriée dépend de: </a:t>
            </a:r>
          </a:p>
          <a:p>
            <a:pPr lvl="1" algn="just">
              <a:buFont typeface="Wingdings" pitchFamily="2" charset="2"/>
              <a:buChar char="v"/>
            </a:pPr>
            <a:r>
              <a:rPr lang="fr-FR" dirty="0">
                <a:latin typeface="Times New Roman" panose="02020603050405020304" pitchFamily="18" charset="0"/>
                <a:cs typeface="Times New Roman" panose="02020603050405020304" pitchFamily="18" charset="0"/>
              </a:rPr>
              <a:t>L’évaluation des résultats des travaux d’audit </a:t>
            </a:r>
          </a:p>
          <a:p>
            <a:pPr lvl="1" algn="just">
              <a:buFont typeface="Wingdings" pitchFamily="2" charset="2"/>
              <a:buChar char="v"/>
            </a:pPr>
            <a:r>
              <a:rPr lang="fr-FR" dirty="0">
                <a:latin typeface="Times New Roman" panose="02020603050405020304" pitchFamily="18" charset="0"/>
                <a:cs typeface="Times New Roman" panose="02020603050405020304" pitchFamily="18" charset="0"/>
              </a:rPr>
              <a:t>L’étendue de ces travaux </a:t>
            </a:r>
          </a:p>
          <a:p>
            <a:pPr lvl="1" algn="just">
              <a:buFont typeface="Wingdings" pitchFamily="2" charset="2"/>
              <a:buChar char="v"/>
            </a:pPr>
            <a:r>
              <a:rPr lang="fr-FR" dirty="0">
                <a:latin typeface="Times New Roman" panose="02020603050405020304" pitchFamily="18" charset="0"/>
                <a:cs typeface="Times New Roman" panose="02020603050405020304" pitchFamily="18" charset="0"/>
              </a:rPr>
              <a:t>La conformité aux principes comptables généralement admis </a:t>
            </a:r>
          </a:p>
          <a:p>
            <a:pPr lvl="1" algn="just">
              <a:buFont typeface="Wingdings" pitchFamily="2" charset="2"/>
              <a:buChar char="v"/>
            </a:pPr>
            <a:r>
              <a:rPr lang="fr-FR" dirty="0">
                <a:latin typeface="Times New Roman" panose="02020603050405020304" pitchFamily="18" charset="0"/>
                <a:cs typeface="Times New Roman" panose="02020603050405020304" pitchFamily="18" charset="0"/>
              </a:rPr>
              <a:t>L’information présentée </a:t>
            </a:r>
          </a:p>
          <a:p>
            <a:pPr lvl="1" algn="just">
              <a:buFont typeface="Wingdings" pitchFamily="2" charset="2"/>
              <a:buChar char="v"/>
            </a:pPr>
            <a:r>
              <a:rPr lang="fr-FR" dirty="0">
                <a:latin typeface="Times New Roman" panose="02020603050405020304" pitchFamily="18" charset="0"/>
                <a:cs typeface="Times New Roman" panose="02020603050405020304" pitchFamily="18" charset="0"/>
              </a:rPr>
              <a:t>Autres informations financières communiquées avec les états financiers. </a:t>
            </a:r>
          </a:p>
        </p:txBody>
      </p:sp>
      <p:sp>
        <p:nvSpPr>
          <p:cNvPr id="4" name="Rectangle 3">
            <a:extLst>
              <a:ext uri="{FF2B5EF4-FFF2-40B4-BE49-F238E27FC236}">
                <a16:creationId xmlns:a16="http://schemas.microsoft.com/office/drawing/2014/main" id="{2048F867-3931-E34B-8BF7-9087DC47101E}"/>
              </a:ext>
            </a:extLst>
          </p:cNvPr>
          <p:cNvSpPr/>
          <p:nvPr/>
        </p:nvSpPr>
        <p:spPr>
          <a:xfrm>
            <a:off x="1159566" y="762000"/>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886C7123-D27B-2094-A1D5-7C0F8E1C4569}"/>
              </a:ext>
            </a:extLst>
          </p:cNvPr>
          <p:cNvSpPr>
            <a:spLocks noGrp="1"/>
          </p:cNvSpPr>
          <p:nvPr>
            <p:ph type="sldNum" sz="quarter" idx="12"/>
          </p:nvPr>
        </p:nvSpPr>
        <p:spPr/>
        <p:txBody>
          <a:bodyPr/>
          <a:lstStyle/>
          <a:p>
            <a:fld id="{6D22F896-40B5-4ADD-8801-0D06FADFA095}" type="slidenum">
              <a:rPr lang="en-US" smtClean="0"/>
              <a:t>148</a:t>
            </a:fld>
            <a:endParaRPr lang="en-US" dirty="0"/>
          </a:p>
        </p:txBody>
      </p:sp>
    </p:spTree>
    <p:extLst>
      <p:ext uri="{BB962C8B-B14F-4D97-AF65-F5344CB8AC3E}">
        <p14:creationId xmlns:p14="http://schemas.microsoft.com/office/powerpoint/2010/main" val="2384116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638093F-32CF-6D40-9F76-A97DEDE65C22}"/>
              </a:ext>
            </a:extLst>
          </p:cNvPr>
          <p:cNvSpPr>
            <a:spLocks noGrp="1"/>
          </p:cNvSpPr>
          <p:nvPr>
            <p:ph idx="1"/>
          </p:nvPr>
        </p:nvSpPr>
        <p:spPr/>
        <p:txBody>
          <a:bodyPr/>
          <a:lstStyle/>
          <a:p>
            <a:r>
              <a:rPr lang="fr-FR" dirty="0">
                <a:latin typeface="Times New Roman" panose="02020603050405020304" pitchFamily="18" charset="0"/>
                <a:cs typeface="Times New Roman" panose="02020603050405020304" pitchFamily="18" charset="0"/>
              </a:rPr>
              <a:t>Dans le rapport d’audit, le CAC peut en exprimant son opinion soit: </a:t>
            </a:r>
          </a:p>
          <a:p>
            <a:pPr lvl="2">
              <a:buFont typeface="Wingdings" pitchFamily="2" charset="2"/>
              <a:buChar char="v"/>
            </a:pPr>
            <a:r>
              <a:rPr lang="fr-FR" sz="2000" dirty="0">
                <a:latin typeface="Times New Roman" panose="02020603050405020304" pitchFamily="18" charset="0"/>
                <a:cs typeface="Times New Roman" panose="02020603050405020304" pitchFamily="18" charset="0"/>
              </a:rPr>
              <a:t>Certifier les comptes </a:t>
            </a:r>
          </a:p>
          <a:p>
            <a:pPr lvl="2">
              <a:buFont typeface="Wingdings" pitchFamily="2" charset="2"/>
              <a:buChar char="v"/>
            </a:pPr>
            <a:r>
              <a:rPr lang="fr-FR" sz="2000" dirty="0">
                <a:latin typeface="Times New Roman" panose="02020603050405020304" pitchFamily="18" charset="0"/>
                <a:cs typeface="Times New Roman" panose="02020603050405020304" pitchFamily="18" charset="0"/>
              </a:rPr>
              <a:t>Ne pas certifier les comptes </a:t>
            </a:r>
          </a:p>
          <a:p>
            <a:pPr lvl="2">
              <a:buFont typeface="Wingdings" pitchFamily="2" charset="2"/>
              <a:buChar char="v"/>
            </a:pPr>
            <a:r>
              <a:rPr lang="fr-FR" sz="2000" dirty="0">
                <a:latin typeface="Times New Roman" panose="02020603050405020304" pitchFamily="18" charset="0"/>
                <a:cs typeface="Times New Roman" panose="02020603050405020304" pitchFamily="18" charset="0"/>
              </a:rPr>
              <a:t>Certifier les comptes avec réserve</a:t>
            </a:r>
          </a:p>
        </p:txBody>
      </p:sp>
      <p:sp>
        <p:nvSpPr>
          <p:cNvPr id="4" name="Rectangle 3">
            <a:extLst>
              <a:ext uri="{FF2B5EF4-FFF2-40B4-BE49-F238E27FC236}">
                <a16:creationId xmlns:a16="http://schemas.microsoft.com/office/drawing/2014/main" id="{989E0BF0-05C7-FD42-AD35-F75D0BB96F45}"/>
              </a:ext>
            </a:extLst>
          </p:cNvPr>
          <p:cNvSpPr/>
          <p:nvPr/>
        </p:nvSpPr>
        <p:spPr>
          <a:xfrm>
            <a:off x="1159566" y="762000"/>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0EBB73E5-7963-0FF8-34B3-6542684EDD1E}"/>
              </a:ext>
            </a:extLst>
          </p:cNvPr>
          <p:cNvSpPr>
            <a:spLocks noGrp="1"/>
          </p:cNvSpPr>
          <p:nvPr>
            <p:ph type="sldNum" sz="quarter" idx="12"/>
          </p:nvPr>
        </p:nvSpPr>
        <p:spPr/>
        <p:txBody>
          <a:bodyPr/>
          <a:lstStyle/>
          <a:p>
            <a:fld id="{6D22F896-40B5-4ADD-8801-0D06FADFA095}" type="slidenum">
              <a:rPr lang="en-US" smtClean="0"/>
              <a:t>149</a:t>
            </a:fld>
            <a:endParaRPr lang="en-US" dirty="0"/>
          </a:p>
        </p:txBody>
      </p:sp>
    </p:spTree>
    <p:extLst>
      <p:ext uri="{BB962C8B-B14F-4D97-AF65-F5344CB8AC3E}">
        <p14:creationId xmlns:p14="http://schemas.microsoft.com/office/powerpoint/2010/main" val="4202306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5EB6CF1D-56CF-9046-A8AE-D4B0B1AA66C3}"/>
              </a:ext>
            </a:extLst>
          </p:cNvPr>
          <p:cNvSpPr txBox="1">
            <a:spLocks noChangeArrowheads="1"/>
          </p:cNvSpPr>
          <p:nvPr/>
        </p:nvSpPr>
        <p:spPr bwMode="auto">
          <a:xfrm>
            <a:off x="1104182" y="2380891"/>
            <a:ext cx="10248180" cy="2703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255588">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lnSpc>
                <a:spcPct val="150000"/>
              </a:lnSpc>
              <a:spcBef>
                <a:spcPts val="300"/>
              </a:spcBef>
              <a:buClr>
                <a:srgbClr val="A04DA3"/>
              </a:buClr>
              <a:buFont typeface="Georgia" panose="02040502050405020303" pitchFamily="18" charset="0"/>
              <a:buChar char="•"/>
            </a:pPr>
            <a:r>
              <a:rPr lang="fr-BE" altLang="fr-FR" sz="2000" dirty="0">
                <a:latin typeface="Times New Roman" panose="02020603050405020304" pitchFamily="18" charset="0"/>
              </a:rPr>
              <a:t>L’audit financier se définit comme  « l’examen auquel procède un </a:t>
            </a:r>
            <a:r>
              <a:rPr lang="fr-BE" altLang="fr-FR" sz="2000" b="1" u="sng" dirty="0">
                <a:latin typeface="Times New Roman" panose="02020603050405020304" pitchFamily="18" charset="0"/>
              </a:rPr>
              <a:t>professionnel</a:t>
            </a:r>
            <a:r>
              <a:rPr lang="fr-BE" altLang="fr-FR" sz="2000" dirty="0">
                <a:latin typeface="Times New Roman" panose="02020603050405020304" pitchFamily="18" charset="0"/>
              </a:rPr>
              <a:t> </a:t>
            </a:r>
            <a:r>
              <a:rPr lang="fr-BE" altLang="fr-FR" sz="2000" b="1" u="sng" dirty="0">
                <a:latin typeface="Times New Roman" panose="02020603050405020304" pitchFamily="18" charset="0"/>
              </a:rPr>
              <a:t>compétent</a:t>
            </a:r>
            <a:r>
              <a:rPr lang="fr-BE" altLang="fr-FR" sz="2000" dirty="0">
                <a:latin typeface="Times New Roman" panose="02020603050405020304" pitchFamily="18" charset="0"/>
              </a:rPr>
              <a:t> et </a:t>
            </a:r>
            <a:r>
              <a:rPr lang="fr-BE" altLang="fr-FR" sz="2000" b="1" u="sng" dirty="0">
                <a:latin typeface="Times New Roman" panose="02020603050405020304" pitchFamily="18" charset="0"/>
              </a:rPr>
              <a:t>indépendant</a:t>
            </a:r>
            <a:r>
              <a:rPr lang="fr-BE" altLang="fr-FR" sz="2000" dirty="0">
                <a:latin typeface="Times New Roman" panose="02020603050405020304" pitchFamily="18" charset="0"/>
              </a:rPr>
              <a:t> en vue d’exprimer une opinion </a:t>
            </a:r>
            <a:r>
              <a:rPr lang="fr-BE" altLang="fr-FR" sz="2000" b="1" u="sng" dirty="0">
                <a:latin typeface="Times New Roman" panose="02020603050405020304" pitchFamily="18" charset="0"/>
              </a:rPr>
              <a:t>motivée</a:t>
            </a:r>
            <a:r>
              <a:rPr lang="fr-BE" altLang="fr-FR" sz="2000" dirty="0">
                <a:latin typeface="Times New Roman" panose="02020603050405020304" pitchFamily="18" charset="0"/>
              </a:rPr>
              <a:t> sur la </a:t>
            </a:r>
            <a:r>
              <a:rPr lang="fr-BE" altLang="fr-FR" sz="2000" b="1" u="sng" dirty="0">
                <a:latin typeface="Times New Roman" panose="02020603050405020304" pitchFamily="18" charset="0"/>
              </a:rPr>
              <a:t>régularité</a:t>
            </a:r>
            <a:r>
              <a:rPr lang="fr-BE" altLang="fr-FR" sz="2000" dirty="0">
                <a:latin typeface="Times New Roman" panose="02020603050405020304" pitchFamily="18" charset="0"/>
              </a:rPr>
              <a:t>, la </a:t>
            </a:r>
            <a:r>
              <a:rPr lang="fr-BE" altLang="fr-FR" sz="2000" b="1" u="sng" dirty="0">
                <a:latin typeface="Times New Roman" panose="02020603050405020304" pitchFamily="18" charset="0"/>
              </a:rPr>
              <a:t>sincérité</a:t>
            </a:r>
            <a:r>
              <a:rPr lang="fr-BE" altLang="fr-FR" sz="2000" dirty="0">
                <a:latin typeface="Times New Roman" panose="02020603050405020304" pitchFamily="18" charset="0"/>
              </a:rPr>
              <a:t> et la </a:t>
            </a:r>
            <a:r>
              <a:rPr lang="fr-BE" altLang="fr-FR" sz="2000" b="1" u="sng" dirty="0">
                <a:latin typeface="Times New Roman" panose="02020603050405020304" pitchFamily="18" charset="0"/>
              </a:rPr>
              <a:t>fidélité </a:t>
            </a:r>
            <a:r>
              <a:rPr lang="fr-BE" altLang="fr-FR" sz="2000" dirty="0">
                <a:latin typeface="Times New Roman" panose="02020603050405020304" pitchFamily="18" charset="0"/>
              </a:rPr>
              <a:t>avec laquelle les comptes annuels d’une entité traduisent sa situation à la date de clôture et ses résultats pour l’exercice considéré, en tenant compte du </a:t>
            </a:r>
            <a:r>
              <a:rPr lang="fr-BE" altLang="fr-FR" sz="2000" b="1" u="sng" dirty="0">
                <a:latin typeface="Times New Roman" panose="02020603050405020304" pitchFamily="18" charset="0"/>
              </a:rPr>
              <a:t>droit et des usages</a:t>
            </a:r>
            <a:r>
              <a:rPr lang="fr-BE" altLang="fr-FR" sz="2000" dirty="0">
                <a:latin typeface="Times New Roman" panose="02020603050405020304" pitchFamily="18" charset="0"/>
              </a:rPr>
              <a:t> du pays où l’entité à son siège »</a:t>
            </a:r>
            <a:endParaRPr lang="fr-FR" altLang="fr-FR" sz="2000" dirty="0">
              <a:latin typeface="Times New Roman" panose="02020603050405020304" pitchFamily="18" charset="0"/>
            </a:endParaRPr>
          </a:p>
        </p:txBody>
      </p:sp>
      <p:sp>
        <p:nvSpPr>
          <p:cNvPr id="5" name="ZoneTexte 4">
            <a:extLst>
              <a:ext uri="{FF2B5EF4-FFF2-40B4-BE49-F238E27FC236}">
                <a16:creationId xmlns:a16="http://schemas.microsoft.com/office/drawing/2014/main" id="{14F27C6E-DE87-EC44-BE6D-F03377DAB851}"/>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15BCCF72-E7AE-D735-DDBA-7F6254BBFADC}"/>
              </a:ext>
            </a:extLst>
          </p:cNvPr>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25766125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in)">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F32075A-D94A-9A4B-8007-2DDD0D6364FC}"/>
              </a:ext>
            </a:extLst>
          </p:cNvPr>
          <p:cNvSpPr>
            <a:spLocks noGrp="1"/>
          </p:cNvSpPr>
          <p:nvPr>
            <p:ph idx="1"/>
          </p:nvPr>
        </p:nvSpPr>
        <p:spPr/>
        <p:txBody>
          <a:bodyPr/>
          <a:lstStyle/>
          <a:p>
            <a:pPr marL="0" indent="0">
              <a:buNone/>
            </a:pPr>
            <a:endParaRPr lang="fr-FR" dirty="0"/>
          </a:p>
          <a:p>
            <a:pPr marL="0" indent="0">
              <a:buNone/>
            </a:pPr>
            <a:endParaRPr lang="fr-FR" dirty="0"/>
          </a:p>
          <a:p>
            <a:pPr marL="0" indent="0" algn="ctr">
              <a:buNone/>
            </a:pPr>
            <a:r>
              <a:rPr lang="fr-FR" sz="4000" dirty="0">
                <a:latin typeface="Times New Roman" panose="02020603050405020304" pitchFamily="18" charset="0"/>
                <a:cs typeface="Times New Roman" panose="02020603050405020304" pitchFamily="18" charset="0"/>
              </a:rPr>
              <a:t>Merci de votre attention</a:t>
            </a:r>
          </a:p>
        </p:txBody>
      </p:sp>
      <p:sp>
        <p:nvSpPr>
          <p:cNvPr id="4" name="Espace réservé du numéro de diapositive 3">
            <a:extLst>
              <a:ext uri="{FF2B5EF4-FFF2-40B4-BE49-F238E27FC236}">
                <a16:creationId xmlns:a16="http://schemas.microsoft.com/office/drawing/2014/main" id="{91470D58-C821-F2FE-8AF2-DC1B749807D4}"/>
              </a:ext>
            </a:extLst>
          </p:cNvPr>
          <p:cNvSpPr>
            <a:spLocks noGrp="1"/>
          </p:cNvSpPr>
          <p:nvPr>
            <p:ph type="sldNum" sz="quarter" idx="12"/>
          </p:nvPr>
        </p:nvSpPr>
        <p:spPr/>
        <p:txBody>
          <a:bodyPr/>
          <a:lstStyle/>
          <a:p>
            <a:fld id="{6D22F896-40B5-4ADD-8801-0D06FADFA095}" type="slidenum">
              <a:rPr lang="en-US" smtClean="0"/>
              <a:t>150</a:t>
            </a:fld>
            <a:endParaRPr lang="en-US" dirty="0"/>
          </a:p>
        </p:txBody>
      </p:sp>
    </p:spTree>
    <p:extLst>
      <p:ext uri="{BB962C8B-B14F-4D97-AF65-F5344CB8AC3E}">
        <p14:creationId xmlns:p14="http://schemas.microsoft.com/office/powerpoint/2010/main" val="3606009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B1EA2C-81F6-F246-84B1-24624573FFD9}"/>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De manière générale, le terme « Audit comptable et financier » peut envoyer à une mission interne (Audit interne) ou externe (Audit externe). </a:t>
            </a:r>
          </a:p>
        </p:txBody>
      </p:sp>
      <p:sp>
        <p:nvSpPr>
          <p:cNvPr id="4" name="ZoneTexte 3">
            <a:extLst>
              <a:ext uri="{FF2B5EF4-FFF2-40B4-BE49-F238E27FC236}">
                <a16:creationId xmlns:a16="http://schemas.microsoft.com/office/drawing/2014/main" id="{F14DE7A7-B42B-6945-B0AB-98A41A3474CF}"/>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5" name="Espace réservé du numéro de diapositive 4">
            <a:extLst>
              <a:ext uri="{FF2B5EF4-FFF2-40B4-BE49-F238E27FC236}">
                <a16:creationId xmlns:a16="http://schemas.microsoft.com/office/drawing/2014/main" id="{D003173F-29C6-4216-9801-8CAA280DBA95}"/>
              </a:ext>
            </a:extLst>
          </p:cNvPr>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1130633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2562D3F5-AFBF-1D47-BE18-E5E84116DC8F}"/>
              </a:ext>
            </a:extLst>
          </p:cNvPr>
          <p:cNvSpPr txBox="1">
            <a:spLocks noChangeArrowheads="1"/>
          </p:cNvSpPr>
          <p:nvPr/>
        </p:nvSpPr>
        <p:spPr bwMode="auto">
          <a:xfrm>
            <a:off x="414068" y="2070340"/>
            <a:ext cx="11438626" cy="3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07950">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50000"/>
              </a:lnSpc>
              <a:spcBef>
                <a:spcPts val="300"/>
              </a:spcBef>
              <a:buClr>
                <a:srgbClr val="A04DA3"/>
              </a:buClr>
            </a:pPr>
            <a:r>
              <a:rPr lang="fr-BE" altLang="fr-FR" sz="2000" u="sng" dirty="0">
                <a:latin typeface="Times New Roman" panose="02020603050405020304" pitchFamily="18" charset="0"/>
              </a:rPr>
              <a:t>Régularité</a:t>
            </a:r>
            <a:r>
              <a:rPr lang="fr-BE" altLang="fr-FR" sz="2000" dirty="0">
                <a:latin typeface="Times New Roman" panose="02020603050405020304" pitchFamily="18" charset="0"/>
              </a:rPr>
              <a:t> :</a:t>
            </a:r>
          </a:p>
          <a:p>
            <a:pPr>
              <a:lnSpc>
                <a:spcPct val="150000"/>
              </a:lnSpc>
              <a:spcBef>
                <a:spcPts val="300"/>
              </a:spcBef>
              <a:buClr>
                <a:srgbClr val="A04DA3"/>
              </a:buClr>
              <a:buFont typeface="Georgia" panose="02040502050405020303" pitchFamily="18" charset="0"/>
              <a:buChar char="•"/>
            </a:pPr>
            <a:r>
              <a:rPr lang="fr-BE" altLang="fr-FR" sz="2000" dirty="0">
                <a:latin typeface="Times New Roman" panose="02020603050405020304" pitchFamily="18" charset="0"/>
              </a:rPr>
              <a:t>est la conformité à la réglementation  ou, en son absence, aux principes généralement admis</a:t>
            </a:r>
          </a:p>
          <a:p>
            <a:pPr>
              <a:lnSpc>
                <a:spcPct val="150000"/>
              </a:lnSpc>
              <a:spcBef>
                <a:spcPts val="300"/>
              </a:spcBef>
              <a:buClr>
                <a:srgbClr val="A04DA3"/>
              </a:buClr>
            </a:pPr>
            <a:r>
              <a:rPr lang="fr-BE" altLang="fr-FR" sz="2000" u="sng" dirty="0">
                <a:latin typeface="Times New Roman" panose="02020603050405020304" pitchFamily="18" charset="0"/>
              </a:rPr>
              <a:t>Sincérité</a:t>
            </a:r>
            <a:r>
              <a:rPr lang="fr-BE" altLang="fr-FR" sz="2000" dirty="0">
                <a:latin typeface="Times New Roman" panose="02020603050405020304" pitchFamily="18" charset="0"/>
              </a:rPr>
              <a:t> :</a:t>
            </a:r>
          </a:p>
          <a:p>
            <a:pPr>
              <a:lnSpc>
                <a:spcPct val="150000"/>
              </a:lnSpc>
              <a:spcBef>
                <a:spcPts val="300"/>
              </a:spcBef>
              <a:buClr>
                <a:srgbClr val="A04DA3"/>
              </a:buClr>
              <a:buFont typeface="Georgia" panose="02040502050405020303" pitchFamily="18" charset="0"/>
              <a:buChar char="•"/>
            </a:pPr>
            <a:r>
              <a:rPr lang="fr-BE" altLang="fr-FR" sz="2000" dirty="0">
                <a:latin typeface="Times New Roman" panose="02020603050405020304" pitchFamily="18" charset="0"/>
              </a:rPr>
              <a:t>est l’évaluation correcte des valeurs comptables  et l’appréciation raisonnable des risques et des dépréciations</a:t>
            </a:r>
          </a:p>
          <a:p>
            <a:pPr>
              <a:lnSpc>
                <a:spcPct val="150000"/>
              </a:lnSpc>
              <a:spcBef>
                <a:spcPts val="300"/>
              </a:spcBef>
              <a:buClr>
                <a:srgbClr val="A04DA3"/>
              </a:buClr>
            </a:pPr>
            <a:r>
              <a:rPr lang="fr-BE" altLang="fr-FR" sz="2000" u="sng" dirty="0">
                <a:latin typeface="Times New Roman" panose="02020603050405020304" pitchFamily="18" charset="0"/>
              </a:rPr>
              <a:t>Fidélité de l’image donnée</a:t>
            </a:r>
            <a:r>
              <a:rPr lang="fr-BE" altLang="fr-FR" sz="2000" dirty="0">
                <a:latin typeface="Times New Roman" panose="02020603050405020304" pitchFamily="18" charset="0"/>
              </a:rPr>
              <a:t> :</a:t>
            </a:r>
          </a:p>
          <a:p>
            <a:pPr>
              <a:lnSpc>
                <a:spcPct val="150000"/>
              </a:lnSpc>
              <a:spcBef>
                <a:spcPts val="300"/>
              </a:spcBef>
              <a:buClr>
                <a:srgbClr val="A04DA3"/>
              </a:buClr>
              <a:buFont typeface="Georgia" panose="02040502050405020303" pitchFamily="18" charset="0"/>
              <a:buChar char="•"/>
            </a:pPr>
            <a:r>
              <a:rPr lang="fr-BE" altLang="fr-FR" sz="2000" dirty="0">
                <a:latin typeface="Times New Roman" panose="02020603050405020304" pitchFamily="18" charset="0"/>
              </a:rPr>
              <a:t>est le principe à respecter lorsque la règle ou  le principe généralement admis n’existe pas ou lorsqu’elle est insuffisante pour traduire la réalité</a:t>
            </a:r>
            <a:endParaRPr lang="fr-FR" altLang="fr-FR" sz="2000" dirty="0">
              <a:latin typeface="Times New Roman" panose="02020603050405020304" pitchFamily="18" charset="0"/>
            </a:endParaRPr>
          </a:p>
        </p:txBody>
      </p:sp>
      <p:sp>
        <p:nvSpPr>
          <p:cNvPr id="4" name="ZoneTexte 3">
            <a:extLst>
              <a:ext uri="{FF2B5EF4-FFF2-40B4-BE49-F238E27FC236}">
                <a16:creationId xmlns:a16="http://schemas.microsoft.com/office/drawing/2014/main" id="{7E85821B-F722-3A44-8FA4-4EFCF87D7DBF}"/>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72F0BDC3-33D9-1D03-932E-CDA7863050E1}"/>
              </a:ext>
            </a:extLst>
          </p:cNvPr>
          <p:cNvSpPr>
            <a:spLocks noGrp="1"/>
          </p:cNvSpPr>
          <p:nvPr>
            <p:ph type="sldNum" sz="quarter" idx="12"/>
          </p:nvPr>
        </p:nvSpPr>
        <p:spPr/>
        <p:txBody>
          <a:bodyPr/>
          <a:lstStyle/>
          <a:p>
            <a:fld id="{6D22F896-40B5-4ADD-8801-0D06FADFA095}" type="slidenum">
              <a:rPr lang="en-US" smtClean="0"/>
              <a:t>17</a:t>
            </a:fld>
            <a:endParaRPr lang="en-US" dirty="0"/>
          </a:p>
        </p:txBody>
      </p:sp>
    </p:spTree>
    <p:extLst>
      <p:ext uri="{BB962C8B-B14F-4D97-AF65-F5344CB8AC3E}">
        <p14:creationId xmlns:p14="http://schemas.microsoft.com/office/powerpoint/2010/main" val="24610170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in)">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ox(in)">
                                      <p:cBhvr>
                                        <p:cTn id="12" dur="500"/>
                                        <p:tgtEl>
                                          <p:spTgt spid="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ox(in)">
                                      <p:cBhvr>
                                        <p:cTn id="17" dur="500"/>
                                        <p:tgtEl>
                                          <p:spTgt spid="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ox(in)">
                                      <p:cBhvr>
                                        <p:cTn id="22" dur="500"/>
                                        <p:tgtEl>
                                          <p:spTgt spid="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ox(in)">
                                      <p:cBhvr>
                                        <p:cTn id="27" dur="500"/>
                                        <p:tgtEl>
                                          <p:spTgt spid="6">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box(in)">
                                      <p:cBhvr>
                                        <p:cTn id="3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A00597A-343A-304C-A2AD-08A09105137E}"/>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L’auditeur étudie le fonctionnement d’un service ou d’une entreprise, en portant un jugement critique sur les procédures, les méthodes d’organisation, les moyens d’information, les structures. On verra que l’auditeur être salarié d’une grande entreprise (Audit interne), ou faire partie d’un cabinet (Audit externe). </a:t>
            </a:r>
          </a:p>
        </p:txBody>
      </p:sp>
      <p:sp>
        <p:nvSpPr>
          <p:cNvPr id="4" name="ZoneTexte 3">
            <a:extLst>
              <a:ext uri="{FF2B5EF4-FFF2-40B4-BE49-F238E27FC236}">
                <a16:creationId xmlns:a16="http://schemas.microsoft.com/office/drawing/2014/main" id="{EC0319F1-150D-5647-9200-4346351B5A9C}"/>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5" name="Espace réservé du numéro de diapositive 4">
            <a:extLst>
              <a:ext uri="{FF2B5EF4-FFF2-40B4-BE49-F238E27FC236}">
                <a16:creationId xmlns:a16="http://schemas.microsoft.com/office/drawing/2014/main" id="{7C6BF108-9F7A-652D-3D74-4FB41B13C3A3}"/>
              </a:ext>
            </a:extLst>
          </p:cNvPr>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1272232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2085525F-58B1-B94A-8A68-EAF2E3B4F6AC}"/>
              </a:ext>
            </a:extLst>
          </p:cNvPr>
          <p:cNvSpPr txBox="1">
            <a:spLocks noChangeArrowheads="1"/>
          </p:cNvSpPr>
          <p:nvPr/>
        </p:nvSpPr>
        <p:spPr bwMode="auto">
          <a:xfrm>
            <a:off x="480060" y="1869296"/>
            <a:ext cx="11062083" cy="4031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07950">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spcBef>
                <a:spcPts val="300"/>
              </a:spcBef>
              <a:buClr>
                <a:srgbClr val="A04DA3"/>
              </a:buClr>
            </a:pPr>
            <a:endParaRPr lang="fr-BE" altLang="fr-FR" sz="2000" u="sng" dirty="0">
              <a:latin typeface="Times New Roman" panose="02020603050405020304" pitchFamily="18" charset="0"/>
            </a:endParaRPr>
          </a:p>
          <a:p>
            <a:pPr>
              <a:spcBef>
                <a:spcPts val="300"/>
              </a:spcBef>
              <a:buClr>
                <a:srgbClr val="A04DA3"/>
              </a:buClr>
            </a:pPr>
            <a:r>
              <a:rPr lang="fr-BE" altLang="fr-FR" sz="2000" b="1" u="sng" dirty="0">
                <a:latin typeface="Times New Roman" panose="02020603050405020304" pitchFamily="18" charset="0"/>
              </a:rPr>
              <a:t>Exemple</a:t>
            </a:r>
          </a:p>
          <a:p>
            <a:pPr algn="just">
              <a:spcBef>
                <a:spcPts val="300"/>
              </a:spcBef>
              <a:buClr>
                <a:srgbClr val="A04DA3"/>
              </a:buClr>
            </a:pPr>
            <a:r>
              <a:rPr lang="fr-BE" altLang="fr-FR" sz="2000" dirty="0">
                <a:latin typeface="Times New Roman" panose="02020603050405020304" pitchFamily="18" charset="0"/>
              </a:rPr>
              <a:t>	Une entreprise dispose d’une usine qui, suite à un incendie, a été détruite accidentellement, après la date de clôture de son exercice comptable largement bénéficiaire.</a:t>
            </a:r>
          </a:p>
          <a:p>
            <a:pPr algn="just">
              <a:spcBef>
                <a:spcPts val="300"/>
              </a:spcBef>
              <a:buClr>
                <a:srgbClr val="A04DA3"/>
              </a:buClr>
            </a:pPr>
            <a:endParaRPr lang="fr-BE" altLang="fr-FR" sz="2000" dirty="0">
              <a:latin typeface="Times New Roman" panose="02020603050405020304" pitchFamily="18" charset="0"/>
            </a:endParaRPr>
          </a:p>
          <a:p>
            <a:pPr algn="just">
              <a:spcBef>
                <a:spcPts val="300"/>
              </a:spcBef>
              <a:buClr>
                <a:srgbClr val="A04DA3"/>
              </a:buClr>
            </a:pPr>
            <a:r>
              <a:rPr lang="fr-BE" altLang="fr-FR" sz="2000" dirty="0">
                <a:latin typeface="Times New Roman" panose="02020603050405020304" pitchFamily="18" charset="0"/>
              </a:rPr>
              <a:t>	Dans son bilan, arrêté à la date de clôture de l’exercice, soit avant la survenance du sinistre, aucune dépréciation d’actif n’a été constatée concernant la destruction de l’usine, fait déjà connu au moment où les comptes sont matériellement clôturés. </a:t>
            </a:r>
          </a:p>
          <a:p>
            <a:pPr algn="just">
              <a:spcBef>
                <a:spcPts val="300"/>
              </a:spcBef>
              <a:buClr>
                <a:srgbClr val="A04DA3"/>
              </a:buClr>
            </a:pPr>
            <a:endParaRPr lang="fr-BE" altLang="fr-FR" sz="2000" dirty="0">
              <a:latin typeface="Times New Roman" panose="02020603050405020304" pitchFamily="18" charset="0"/>
            </a:endParaRPr>
          </a:p>
          <a:p>
            <a:pPr algn="just">
              <a:spcBef>
                <a:spcPts val="300"/>
              </a:spcBef>
              <a:buClr>
                <a:srgbClr val="A04DA3"/>
              </a:buClr>
            </a:pPr>
            <a:r>
              <a:rPr lang="fr-BE" altLang="fr-FR" sz="2000" dirty="0">
                <a:latin typeface="Times New Roman" panose="02020603050405020304" pitchFamily="18" charset="0"/>
              </a:rPr>
              <a:t>	Le résultat dégagé sur l’exercice clos n’est nullement affecté par cet événement, pourtant majeur, intervenu après la clôture dans la vie de la société.</a:t>
            </a:r>
            <a:endParaRPr lang="fr-FR" altLang="fr-FR" sz="2000" dirty="0">
              <a:latin typeface="Times New Roman" panose="02020603050405020304" pitchFamily="18" charset="0"/>
            </a:endParaRPr>
          </a:p>
        </p:txBody>
      </p:sp>
      <p:sp>
        <p:nvSpPr>
          <p:cNvPr id="4" name="ZoneTexte 3">
            <a:extLst>
              <a:ext uri="{FF2B5EF4-FFF2-40B4-BE49-F238E27FC236}">
                <a16:creationId xmlns:a16="http://schemas.microsoft.com/office/drawing/2014/main" id="{A72DF49F-17ED-7646-B4D6-06368C636C8A}"/>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4B908EC9-3352-90D3-BAD2-E951F766D3DD}"/>
              </a:ext>
            </a:extLst>
          </p:cNvPr>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26864376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ox(in)">
                                      <p:cBhvr>
                                        <p:cTn id="7" dur="500"/>
                                        <p:tgtEl>
                                          <p:spTgt spid="6">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ox(in)">
                                      <p:cBhvr>
                                        <p:cTn id="12" dur="500"/>
                                        <p:tgtEl>
                                          <p:spTgt spid="6">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box(in)">
                                      <p:cBhvr>
                                        <p:cTn id="17" dur="500"/>
                                        <p:tgtEl>
                                          <p:spTgt spid="6">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box(in)">
                                      <p:cBhvr>
                                        <p:cTn id="2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48CFBE-BD7B-5F45-B5AD-D15EB61478A1}"/>
              </a:ext>
            </a:extLst>
          </p:cNvPr>
          <p:cNvSpPr>
            <a:spLocks noGrp="1"/>
          </p:cNvSpPr>
          <p:nvPr>
            <p:ph type="title"/>
          </p:nvPr>
        </p:nvSpPr>
        <p:spPr/>
        <p:txBody>
          <a:bodyPr/>
          <a:lstStyle/>
          <a:p>
            <a:pPr algn="ctr"/>
            <a:r>
              <a:rPr lang="fr-FR" dirty="0">
                <a:latin typeface="Times New Roman" panose="02020603050405020304" pitchFamily="18" charset="0"/>
                <a:cs typeface="Times New Roman" panose="02020603050405020304" pitchFamily="18" charset="0"/>
              </a:rPr>
              <a:t>Plan du cours</a:t>
            </a:r>
          </a:p>
        </p:txBody>
      </p:sp>
      <p:sp>
        <p:nvSpPr>
          <p:cNvPr id="3" name="Espace réservé du contenu 2">
            <a:extLst>
              <a:ext uri="{FF2B5EF4-FFF2-40B4-BE49-F238E27FC236}">
                <a16:creationId xmlns:a16="http://schemas.microsoft.com/office/drawing/2014/main" id="{F4D4676A-79A1-3E4F-8895-590D173B875D}"/>
              </a:ext>
            </a:extLst>
          </p:cNvPr>
          <p:cNvSpPr>
            <a:spLocks noGrp="1"/>
          </p:cNvSpPr>
          <p:nvPr>
            <p:ph idx="1"/>
          </p:nvPr>
        </p:nvSpPr>
        <p:spPr/>
        <p:txBody>
          <a:bodyPr>
            <a:normAutofit fontScale="92500" lnSpcReduction="10000"/>
          </a:bodyPr>
          <a:lstStyle/>
          <a:p>
            <a:pPr algn="just"/>
            <a:r>
              <a:rPr lang="fr-FR" dirty="0">
                <a:latin typeface="Times New Roman" panose="02020603050405020304" pitchFamily="18" charset="0"/>
                <a:cs typeface="Times New Roman" panose="02020603050405020304" pitchFamily="18" charset="0"/>
              </a:rPr>
              <a:t>Introduction à l’audit </a:t>
            </a:r>
          </a:p>
          <a:p>
            <a:pPr algn="just"/>
            <a:r>
              <a:rPr lang="fr-FR" dirty="0">
                <a:latin typeface="Times New Roman" panose="02020603050405020304" pitchFamily="18" charset="0"/>
                <a:cs typeface="Times New Roman" panose="02020603050405020304" pitchFamily="18" charset="0"/>
              </a:rPr>
              <a:t>Chapitre 1: L’Audit Comptable et Financier </a:t>
            </a:r>
          </a:p>
          <a:p>
            <a:pPr marL="1371600" lvl="2" indent="-457200" algn="just">
              <a:buFont typeface="+mj-lt"/>
              <a:buAutoNum type="alphaLcPeriod"/>
            </a:pPr>
            <a:r>
              <a:rPr lang="fr-FR" dirty="0">
                <a:latin typeface="Times New Roman" panose="02020603050405020304" pitchFamily="18" charset="0"/>
                <a:cs typeface="Times New Roman" panose="02020603050405020304" pitchFamily="18" charset="0"/>
              </a:rPr>
              <a:t>L’audit financier interne </a:t>
            </a:r>
          </a:p>
          <a:p>
            <a:pPr lvl="5" algn="just"/>
            <a:r>
              <a:rPr lang="fr-FR" altLang="fr-FR" sz="1600" dirty="0">
                <a:latin typeface="Times New Roman" panose="02020603050405020304" pitchFamily="18" charset="0"/>
                <a:ea typeface="ＭＳ Ｐゴシック" panose="020B0600070205080204" pitchFamily="34" charset="-128"/>
                <a:cs typeface="Times New Roman" panose="02020603050405020304" pitchFamily="18" charset="0"/>
              </a:rPr>
              <a:t>Définitions et objectifs</a:t>
            </a:r>
          </a:p>
          <a:p>
            <a:pPr lvl="5" algn="just"/>
            <a:r>
              <a:rPr lang="fr-FR" altLang="fr-FR" sz="1600" dirty="0">
                <a:latin typeface="Times New Roman" panose="02020603050405020304" pitchFamily="18" charset="0"/>
                <a:ea typeface="ＭＳ Ｐゴシック" panose="020B0600070205080204" pitchFamily="34" charset="-128"/>
                <a:cs typeface="Times New Roman" panose="02020603050405020304" pitchFamily="18" charset="0"/>
              </a:rPr>
              <a:t>Evolution historique </a:t>
            </a:r>
          </a:p>
          <a:p>
            <a:pPr lvl="5" algn="just"/>
            <a:r>
              <a:rPr lang="fr-FR" altLang="fr-FR" sz="1600" dirty="0">
                <a:latin typeface="Times New Roman" panose="02020603050405020304" pitchFamily="18" charset="0"/>
                <a:ea typeface="ＭＳ Ｐゴシック" panose="020B0600070205080204" pitchFamily="34" charset="-128"/>
                <a:cs typeface="Times New Roman" panose="02020603050405020304" pitchFamily="18" charset="0"/>
              </a:rPr>
              <a:t>Classification  et champs d</a:t>
            </a:r>
            <a:r>
              <a:rPr lang="ja-JP" altLang="fr-FR" sz="1600">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sz="1600" dirty="0">
                <a:latin typeface="Times New Roman" panose="02020603050405020304" pitchFamily="18" charset="0"/>
                <a:ea typeface="ＭＳ Ｐゴシック" panose="020B0600070205080204" pitchFamily="34" charset="-128"/>
                <a:cs typeface="Times New Roman" panose="02020603050405020304" pitchFamily="18" charset="0"/>
              </a:rPr>
              <a:t>intervention </a:t>
            </a:r>
          </a:p>
          <a:p>
            <a:pPr lvl="5" algn="just"/>
            <a:r>
              <a:rPr lang="fr-FR" altLang="fr-FR" sz="1600" dirty="0">
                <a:latin typeface="Times New Roman" panose="02020603050405020304" pitchFamily="18" charset="0"/>
                <a:ea typeface="ＭＳ Ｐゴシック" panose="020B0600070205080204" pitchFamily="34" charset="-128"/>
                <a:cs typeface="Times New Roman" panose="02020603050405020304" pitchFamily="18" charset="0"/>
              </a:rPr>
              <a:t>Positionnement de la fonction d</a:t>
            </a:r>
            <a:r>
              <a:rPr lang="ja-JP" altLang="fr-FR" sz="1600">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sz="1600" dirty="0">
                <a:latin typeface="Times New Roman" panose="02020603050405020304" pitchFamily="18" charset="0"/>
                <a:ea typeface="ＭＳ Ｐゴシック" panose="020B0600070205080204" pitchFamily="34" charset="-128"/>
                <a:cs typeface="Times New Roman" panose="02020603050405020304" pitchFamily="18" charset="0"/>
              </a:rPr>
              <a:t>Audit interne</a:t>
            </a:r>
          </a:p>
          <a:p>
            <a:pPr lvl="5" algn="just"/>
            <a:r>
              <a:rPr lang="fr-FR" altLang="ja-JP" sz="1600" dirty="0">
                <a:latin typeface="Times New Roman" panose="02020603050405020304" pitchFamily="18" charset="0"/>
                <a:ea typeface="ＭＳ Ｐゴシック" panose="020B0600070205080204" pitchFamily="34" charset="-128"/>
                <a:cs typeface="Times New Roman" panose="02020603050405020304" pitchFamily="18" charset="0"/>
              </a:rPr>
              <a:t>La distinction entre la fonction d’audit financier interne et les fonctions voisines </a:t>
            </a:r>
          </a:p>
          <a:p>
            <a:pPr marL="2286000" lvl="5" indent="0" algn="just">
              <a:buNone/>
            </a:pPr>
            <a:endParaRPr lang="fr-FR" sz="1600" dirty="0">
              <a:latin typeface="Times New Roman" panose="02020603050405020304" pitchFamily="18" charset="0"/>
              <a:cs typeface="Times New Roman" panose="02020603050405020304" pitchFamily="18" charset="0"/>
            </a:endParaRPr>
          </a:p>
          <a:p>
            <a:pPr marL="1371600" lvl="2" indent="-457200" algn="just">
              <a:buFont typeface="+mj-lt"/>
              <a:buAutoNum type="alphaLcPeriod"/>
            </a:pPr>
            <a:r>
              <a:rPr lang="fr-FR" dirty="0">
                <a:latin typeface="Times New Roman" panose="02020603050405020304" pitchFamily="18" charset="0"/>
                <a:cs typeface="Times New Roman" panose="02020603050405020304" pitchFamily="18" charset="0"/>
              </a:rPr>
              <a:t>L’audit financier externe et missions du commissaire aux comptes </a:t>
            </a:r>
          </a:p>
        </p:txBody>
      </p:sp>
      <p:sp>
        <p:nvSpPr>
          <p:cNvPr id="5" name="Espace réservé du numéro de diapositive 4">
            <a:extLst>
              <a:ext uri="{FF2B5EF4-FFF2-40B4-BE49-F238E27FC236}">
                <a16:creationId xmlns:a16="http://schemas.microsoft.com/office/drawing/2014/main" id="{8B8D7ADC-FB5A-0DE6-B612-61B5602629FD}"/>
              </a:ext>
            </a:extLst>
          </p:cNvPr>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1649969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D5F40DFC-C514-BE40-8731-E8AC82A645BE}"/>
              </a:ext>
            </a:extLst>
          </p:cNvPr>
          <p:cNvSpPr txBox="1">
            <a:spLocks noChangeArrowheads="1"/>
          </p:cNvSpPr>
          <p:nvPr/>
        </p:nvSpPr>
        <p:spPr bwMode="auto">
          <a:xfrm>
            <a:off x="480060" y="2053087"/>
            <a:ext cx="11182853" cy="3956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255588">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50000"/>
              </a:lnSpc>
              <a:spcBef>
                <a:spcPts val="300"/>
              </a:spcBef>
              <a:buClr>
                <a:srgbClr val="A04DA3"/>
              </a:buClr>
              <a:buFont typeface="Georgia" panose="02040502050405020303" pitchFamily="18" charset="0"/>
              <a:buChar char="•"/>
            </a:pPr>
            <a:endParaRPr lang="fr-BE" altLang="fr-FR" sz="2000" u="sng" dirty="0">
              <a:latin typeface="Times New Roman" panose="02020603050405020304" pitchFamily="18" charset="0"/>
            </a:endParaRPr>
          </a:p>
          <a:p>
            <a:pPr algn="just">
              <a:lnSpc>
                <a:spcPct val="150000"/>
              </a:lnSpc>
              <a:spcBef>
                <a:spcPts val="300"/>
              </a:spcBef>
              <a:buClr>
                <a:schemeClr val="tx2"/>
              </a:buClr>
              <a:buFont typeface="Wingdings" pitchFamily="2" charset="2"/>
              <a:buChar char="v"/>
            </a:pPr>
            <a:r>
              <a:rPr lang="fr-BE" altLang="fr-FR" sz="2000" dirty="0">
                <a:latin typeface="Times New Roman" panose="02020603050405020304" pitchFamily="18" charset="0"/>
              </a:rPr>
              <a:t> </a:t>
            </a:r>
            <a:r>
              <a:rPr lang="fr-BE" altLang="fr-FR" sz="2000" u="sng" dirty="0">
                <a:latin typeface="Times New Roman" panose="02020603050405020304" pitchFamily="18" charset="0"/>
              </a:rPr>
              <a:t>Sur le plan de la régularité</a:t>
            </a:r>
            <a:r>
              <a:rPr lang="fr-BE" altLang="fr-FR" sz="2000" dirty="0">
                <a:latin typeface="Times New Roman" panose="02020603050405020304" pitchFamily="18" charset="0"/>
              </a:rPr>
              <a:t> </a:t>
            </a:r>
          </a:p>
          <a:p>
            <a:pPr algn="just">
              <a:lnSpc>
                <a:spcPct val="150000"/>
              </a:lnSpc>
              <a:spcBef>
                <a:spcPts val="300"/>
              </a:spcBef>
              <a:buClr>
                <a:srgbClr val="A04DA3"/>
              </a:buClr>
              <a:buFont typeface="Georgia" panose="02040502050405020303" pitchFamily="18" charset="0"/>
              <a:buChar char="•"/>
            </a:pPr>
            <a:r>
              <a:rPr lang="fr-BE" altLang="fr-FR" sz="2000" dirty="0">
                <a:latin typeface="Times New Roman" panose="02020603050405020304" pitchFamily="18" charset="0"/>
              </a:rPr>
              <a:t>le traitement comptable retenu, qui ne tire aucune conséquence financière sur les comptes de l’exercice d’un événement intervenu au cours de l’exercice suivant et n’ayant pas son origine au cours des exercices précédents, respecte parfaitement les principes comptables couramment admis.</a:t>
            </a:r>
          </a:p>
          <a:p>
            <a:pPr algn="just">
              <a:lnSpc>
                <a:spcPct val="150000"/>
              </a:lnSpc>
              <a:spcBef>
                <a:spcPts val="300"/>
              </a:spcBef>
              <a:buClr>
                <a:schemeClr val="tx2"/>
              </a:buClr>
            </a:pPr>
            <a:r>
              <a:rPr lang="fr-BE" altLang="fr-FR" sz="2000" dirty="0">
                <a:latin typeface="Times New Roman" panose="02020603050405020304" pitchFamily="18" charset="0"/>
              </a:rPr>
              <a:t> </a:t>
            </a:r>
          </a:p>
          <a:p>
            <a:pPr algn="just">
              <a:lnSpc>
                <a:spcPct val="150000"/>
              </a:lnSpc>
              <a:spcBef>
                <a:spcPts val="300"/>
              </a:spcBef>
              <a:buClr>
                <a:schemeClr val="tx2"/>
              </a:buClr>
              <a:buFont typeface="Wingdings" pitchFamily="2" charset="2"/>
              <a:buChar char="v"/>
            </a:pPr>
            <a:r>
              <a:rPr lang="fr-BE" altLang="fr-FR" sz="2000" u="sng" dirty="0">
                <a:latin typeface="Times New Roman" panose="02020603050405020304" pitchFamily="18" charset="0"/>
              </a:rPr>
              <a:t>Sur le plan de la fidélité</a:t>
            </a:r>
            <a:r>
              <a:rPr lang="fr-BE" altLang="fr-FR" sz="2000" dirty="0">
                <a:latin typeface="Times New Roman" panose="02020603050405020304" pitchFamily="18" charset="0"/>
              </a:rPr>
              <a:t> </a:t>
            </a:r>
          </a:p>
          <a:p>
            <a:pPr algn="just">
              <a:lnSpc>
                <a:spcPct val="150000"/>
              </a:lnSpc>
              <a:spcBef>
                <a:spcPts val="300"/>
              </a:spcBef>
              <a:buClr>
                <a:srgbClr val="A04DA3"/>
              </a:buClr>
              <a:buFont typeface="Georgia" panose="02040502050405020303" pitchFamily="18" charset="0"/>
              <a:buChar char="•"/>
            </a:pPr>
            <a:r>
              <a:rPr lang="fr-BE" altLang="fr-FR" sz="2000" dirty="0">
                <a:latin typeface="Times New Roman" panose="02020603050405020304" pitchFamily="18" charset="0"/>
              </a:rPr>
              <a:t>l’absence d’information sur ce sinistre, dans une annexe, serait contraire à  l’obligation de fidélité.</a:t>
            </a:r>
            <a:endParaRPr lang="fr-FR" altLang="fr-FR" sz="2000" dirty="0">
              <a:latin typeface="Times New Roman" panose="02020603050405020304" pitchFamily="18" charset="0"/>
            </a:endParaRPr>
          </a:p>
        </p:txBody>
      </p:sp>
      <p:sp>
        <p:nvSpPr>
          <p:cNvPr id="4" name="ZoneTexte 3">
            <a:extLst>
              <a:ext uri="{FF2B5EF4-FFF2-40B4-BE49-F238E27FC236}">
                <a16:creationId xmlns:a16="http://schemas.microsoft.com/office/drawing/2014/main" id="{0A9F5E02-25A1-BC41-A9CE-6A7709261092}"/>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E829A6C2-FED4-9038-6E6E-6EFF52FEC5A5}"/>
              </a:ext>
            </a:extLst>
          </p:cNvPr>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30433763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ox(in)">
                                      <p:cBhvr>
                                        <p:cTn id="7" dur="500"/>
                                        <p:tgtEl>
                                          <p:spTgt spid="6">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ox(in)">
                                      <p:cBhvr>
                                        <p:cTn id="12" dur="500"/>
                                        <p:tgtEl>
                                          <p:spTgt spid="6">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ox(in)">
                                      <p:cBhvr>
                                        <p:cTn id="17" dur="500"/>
                                        <p:tgtEl>
                                          <p:spTgt spid="6">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ox(in)">
                                      <p:cBhvr>
                                        <p:cTn id="22" dur="500"/>
                                        <p:tgtEl>
                                          <p:spTgt spid="6">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ox(in)">
                                      <p:cBhvr>
                                        <p:cTn id="2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3DA22188-3CA9-6F43-8265-5BD5380D29D6}"/>
              </a:ext>
            </a:extLst>
          </p:cNvPr>
          <p:cNvSpPr txBox="1">
            <a:spLocks noChangeArrowheads="1"/>
          </p:cNvSpPr>
          <p:nvPr/>
        </p:nvSpPr>
        <p:spPr bwMode="auto">
          <a:xfrm>
            <a:off x="569343" y="1725283"/>
            <a:ext cx="11059065" cy="3884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255588">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lnSpc>
                <a:spcPct val="150000"/>
              </a:lnSpc>
              <a:spcBef>
                <a:spcPts val="300"/>
              </a:spcBef>
              <a:buClr>
                <a:srgbClr val="A04DA3"/>
              </a:buClr>
            </a:pPr>
            <a:r>
              <a:rPr lang="fr-BE" altLang="fr-FR" sz="2000" u="sng" dirty="0">
                <a:latin typeface="Times New Roman" panose="02020603050405020304" pitchFamily="18" charset="0"/>
              </a:rPr>
              <a:t>Audit et seuil de signification ou de matérialité</a:t>
            </a:r>
          </a:p>
          <a:p>
            <a:pPr algn="just">
              <a:lnSpc>
                <a:spcPct val="150000"/>
              </a:lnSpc>
              <a:spcBef>
                <a:spcPts val="300"/>
              </a:spcBef>
              <a:buClr>
                <a:srgbClr val="A04DA3"/>
              </a:buClr>
              <a:buFont typeface="Georgia" panose="02040502050405020303" pitchFamily="18" charset="0"/>
              <a:buChar char="•"/>
            </a:pPr>
            <a:r>
              <a:rPr lang="fr-BE" altLang="fr-FR" sz="2000" dirty="0">
                <a:latin typeface="Times New Roman" panose="02020603050405020304" pitchFamily="18" charset="0"/>
              </a:rPr>
              <a:t>Est significative toute information susceptible d’influencer l’opinion, que les lecteurs des états de synthèse peuvent avoir sur le patrimoine, la situation financière et les résultats de l’entreprise.</a:t>
            </a:r>
          </a:p>
          <a:p>
            <a:pPr algn="just">
              <a:lnSpc>
                <a:spcPct val="150000"/>
              </a:lnSpc>
              <a:spcBef>
                <a:spcPts val="300"/>
              </a:spcBef>
              <a:buClr>
                <a:srgbClr val="A04DA3"/>
              </a:buClr>
              <a:buFont typeface="Georgia" panose="02040502050405020303" pitchFamily="18" charset="0"/>
              <a:buChar char="•"/>
            </a:pPr>
            <a:endParaRPr lang="fr-BE" altLang="fr-FR" sz="2000" dirty="0">
              <a:latin typeface="Times New Roman" panose="02020603050405020304" pitchFamily="18" charset="0"/>
            </a:endParaRPr>
          </a:p>
          <a:p>
            <a:pPr algn="just">
              <a:lnSpc>
                <a:spcPct val="150000"/>
              </a:lnSpc>
              <a:spcBef>
                <a:spcPts val="300"/>
              </a:spcBef>
              <a:buClr>
                <a:srgbClr val="A04DA3"/>
              </a:buClr>
              <a:buFont typeface="Georgia" panose="02040502050405020303" pitchFamily="18" charset="0"/>
              <a:buChar char="•"/>
            </a:pPr>
            <a:r>
              <a:rPr lang="fr-BE" altLang="fr-FR" sz="2000" dirty="0">
                <a:latin typeface="Times New Roman" panose="02020603050405020304" pitchFamily="18" charset="0"/>
              </a:rPr>
              <a:t>Le seuil de signification permet d’évaluer les transactions susceptibles d’avoir un effet significatif sur les états financiers. Il sert également à déterminer un degré acceptable d’erreur.</a:t>
            </a:r>
          </a:p>
          <a:p>
            <a:pPr algn="just">
              <a:lnSpc>
                <a:spcPct val="150000"/>
              </a:lnSpc>
              <a:spcBef>
                <a:spcPts val="300"/>
              </a:spcBef>
              <a:buClr>
                <a:srgbClr val="A04DA3"/>
              </a:buClr>
              <a:buFont typeface="Georgia" panose="02040502050405020303" pitchFamily="18" charset="0"/>
              <a:buChar char="•"/>
            </a:pPr>
            <a:endParaRPr lang="fr-BE" altLang="fr-FR" sz="2000" dirty="0">
              <a:latin typeface="Times New Roman" panose="02020603050405020304" pitchFamily="18" charset="0"/>
            </a:endParaRPr>
          </a:p>
          <a:p>
            <a:pPr algn="just">
              <a:lnSpc>
                <a:spcPct val="150000"/>
              </a:lnSpc>
              <a:spcBef>
                <a:spcPts val="300"/>
              </a:spcBef>
              <a:buClr>
                <a:srgbClr val="A04DA3"/>
              </a:buClr>
              <a:buFont typeface="Georgia" panose="02040502050405020303" pitchFamily="18" charset="0"/>
              <a:buChar char="•"/>
            </a:pPr>
            <a:r>
              <a:rPr lang="fr-BE" altLang="fr-FR" sz="2000" dirty="0">
                <a:latin typeface="Times New Roman" panose="02020603050405020304" pitchFamily="18" charset="0"/>
              </a:rPr>
              <a:t>Ce qui est significatif et ce qui ne l’est pas dépend du jugement de l’auditeur.</a:t>
            </a:r>
          </a:p>
        </p:txBody>
      </p:sp>
      <p:sp>
        <p:nvSpPr>
          <p:cNvPr id="4" name="ZoneTexte 3">
            <a:extLst>
              <a:ext uri="{FF2B5EF4-FFF2-40B4-BE49-F238E27FC236}">
                <a16:creationId xmlns:a16="http://schemas.microsoft.com/office/drawing/2014/main" id="{D299654C-32F7-F748-9F89-EFF7FAA0CE12}"/>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D344EE6C-FAD6-F0B6-090B-1D2C65ADA3F9}"/>
              </a:ext>
            </a:extLst>
          </p:cNvPr>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40349112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in)">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ox(in)">
                                      <p:cBhvr>
                                        <p:cTn id="12" dur="500"/>
                                        <p:tgtEl>
                                          <p:spTgt spid="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ox(in)">
                                      <p:cBhvr>
                                        <p:cTn id="17" dur="500"/>
                                        <p:tgtEl>
                                          <p:spTgt spid="6">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box(in)">
                                      <p:cBhvr>
                                        <p:cTn id="2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C72A02D7-F5F8-B345-9F92-2BC5EA1FFAB6}"/>
              </a:ext>
            </a:extLst>
          </p:cNvPr>
          <p:cNvSpPr txBox="1">
            <a:spLocks noChangeArrowheads="1"/>
          </p:cNvSpPr>
          <p:nvPr/>
        </p:nvSpPr>
        <p:spPr bwMode="auto">
          <a:xfrm>
            <a:off x="362309" y="2001327"/>
            <a:ext cx="11524891" cy="4330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255588">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lnSpc>
                <a:spcPct val="150000"/>
              </a:lnSpc>
              <a:spcBef>
                <a:spcPts val="300"/>
              </a:spcBef>
              <a:buClr>
                <a:srgbClr val="A04DA3"/>
              </a:buClr>
              <a:buFont typeface="Georgia" panose="02040502050405020303" pitchFamily="18" charset="0"/>
              <a:buChar char="•"/>
            </a:pPr>
            <a:r>
              <a:rPr lang="fr-BE" altLang="fr-FR" sz="2000" dirty="0">
                <a:latin typeface="Times New Roman" panose="02020603050405020304" pitchFamily="18" charset="0"/>
              </a:rPr>
              <a:t>Généralement, on retient toujours comme seuil de signification une fourchette se situant entre 5% et 10% des capitaux propres, du résultat net ou une des rubriques des comptes annuels.</a:t>
            </a:r>
          </a:p>
          <a:p>
            <a:pPr algn="ctr">
              <a:lnSpc>
                <a:spcPct val="150000"/>
              </a:lnSpc>
              <a:spcBef>
                <a:spcPts val="300"/>
              </a:spcBef>
              <a:buClr>
                <a:srgbClr val="A04DA3"/>
              </a:buClr>
            </a:pPr>
            <a:r>
              <a:rPr lang="fr-BE" altLang="fr-FR" sz="2000" dirty="0">
                <a:latin typeface="Times New Roman" panose="02020603050405020304" pitchFamily="18" charset="0"/>
              </a:rPr>
              <a:t>Significatives</a:t>
            </a:r>
          </a:p>
          <a:p>
            <a:pPr algn="ctr">
              <a:lnSpc>
                <a:spcPct val="150000"/>
              </a:lnSpc>
              <a:spcBef>
                <a:spcPts val="300"/>
              </a:spcBef>
              <a:buClr>
                <a:srgbClr val="A04DA3"/>
              </a:buClr>
            </a:pPr>
            <a:r>
              <a:rPr lang="fr-BE" altLang="fr-FR" sz="2000" dirty="0">
                <a:latin typeface="Times New Roman" panose="02020603050405020304" pitchFamily="18" charset="0"/>
              </a:rPr>
              <a:t>								10%</a:t>
            </a:r>
          </a:p>
          <a:p>
            <a:pPr algn="ctr">
              <a:lnSpc>
                <a:spcPct val="150000"/>
              </a:lnSpc>
              <a:spcBef>
                <a:spcPts val="300"/>
              </a:spcBef>
              <a:buClr>
                <a:srgbClr val="A04DA3"/>
              </a:buClr>
            </a:pPr>
            <a:r>
              <a:rPr lang="fr-BE" altLang="fr-FR" sz="2000" dirty="0">
                <a:latin typeface="Times New Roman" panose="02020603050405020304" pitchFamily="18" charset="0"/>
              </a:rPr>
              <a:t>   Zone d’incertitude</a:t>
            </a:r>
          </a:p>
          <a:p>
            <a:pPr algn="ctr">
              <a:lnSpc>
                <a:spcPct val="150000"/>
              </a:lnSpc>
              <a:spcBef>
                <a:spcPts val="300"/>
              </a:spcBef>
              <a:buClr>
                <a:srgbClr val="A04DA3"/>
              </a:buClr>
            </a:pPr>
            <a:r>
              <a:rPr lang="fr-BE" altLang="fr-FR" sz="2000" dirty="0">
                <a:latin typeface="Times New Roman" panose="02020603050405020304" pitchFamily="18" charset="0"/>
              </a:rPr>
              <a:t>								5%</a:t>
            </a:r>
          </a:p>
          <a:p>
            <a:pPr algn="ctr">
              <a:lnSpc>
                <a:spcPct val="150000"/>
              </a:lnSpc>
              <a:spcBef>
                <a:spcPts val="300"/>
              </a:spcBef>
              <a:buClr>
                <a:srgbClr val="A04DA3"/>
              </a:buClr>
            </a:pPr>
            <a:r>
              <a:rPr lang="fr-BE" altLang="fr-FR" sz="2000" dirty="0">
                <a:latin typeface="Times New Roman" panose="02020603050405020304" pitchFamily="18" charset="0"/>
              </a:rPr>
              <a:t>   Non significatives</a:t>
            </a:r>
          </a:p>
          <a:p>
            <a:pPr algn="just">
              <a:lnSpc>
                <a:spcPct val="150000"/>
              </a:lnSpc>
              <a:spcBef>
                <a:spcPts val="300"/>
              </a:spcBef>
              <a:buClr>
                <a:srgbClr val="A04DA3"/>
              </a:buClr>
              <a:buFont typeface="Georgia" panose="02040502050405020303" pitchFamily="18" charset="0"/>
              <a:buChar char="•"/>
            </a:pPr>
            <a:r>
              <a:rPr lang="fr-BE" altLang="fr-FR" sz="2000" dirty="0">
                <a:latin typeface="Times New Roman" panose="02020603050405020304" pitchFamily="18" charset="0"/>
              </a:rPr>
              <a:t>Une erreur ou une irrégularité peut ne pas être significative en elle-même mais peut le devenir par ses implications sur d’autres erreurs ou irrégularités qui, elles, le sont.</a:t>
            </a:r>
          </a:p>
        </p:txBody>
      </p:sp>
      <p:cxnSp>
        <p:nvCxnSpPr>
          <p:cNvPr id="8" name="Connecteur droit 7">
            <a:extLst>
              <a:ext uri="{FF2B5EF4-FFF2-40B4-BE49-F238E27FC236}">
                <a16:creationId xmlns:a16="http://schemas.microsoft.com/office/drawing/2014/main" id="{A90882EE-FF1B-0C43-B022-4E21E91F2E30}"/>
              </a:ext>
            </a:extLst>
          </p:cNvPr>
          <p:cNvCxnSpPr>
            <a:cxnSpLocks noChangeShapeType="1"/>
          </p:cNvCxnSpPr>
          <p:nvPr/>
        </p:nvCxnSpPr>
        <p:spPr bwMode="auto">
          <a:xfrm>
            <a:off x="4224339" y="3894826"/>
            <a:ext cx="4535487" cy="0"/>
          </a:xfrm>
          <a:prstGeom prst="line">
            <a:avLst/>
          </a:prstGeom>
          <a:noFill/>
          <a:ln w="31750">
            <a:solidFill>
              <a:schemeClr val="accent2"/>
            </a:solidFill>
            <a:round/>
            <a:headEnd/>
            <a:tailEnd/>
          </a:ln>
          <a:effectLst>
            <a:outerShdw blurRad="50800" dist="25400" dir="5400000" rotWithShape="0">
              <a:srgbClr val="808080">
                <a:alpha val="45000"/>
              </a:srgbClr>
            </a:outerShdw>
          </a:effectLst>
        </p:spPr>
      </p:cxnSp>
      <p:cxnSp>
        <p:nvCxnSpPr>
          <p:cNvPr id="9" name="Connecteur droit 8">
            <a:extLst>
              <a:ext uri="{FF2B5EF4-FFF2-40B4-BE49-F238E27FC236}">
                <a16:creationId xmlns:a16="http://schemas.microsoft.com/office/drawing/2014/main" id="{43A935E0-BA11-1948-8FF7-56910E874142}"/>
              </a:ext>
            </a:extLst>
          </p:cNvPr>
          <p:cNvCxnSpPr>
            <a:cxnSpLocks noChangeShapeType="1"/>
          </p:cNvCxnSpPr>
          <p:nvPr/>
        </p:nvCxnSpPr>
        <p:spPr bwMode="auto">
          <a:xfrm>
            <a:off x="4224339" y="4522848"/>
            <a:ext cx="4535487" cy="0"/>
          </a:xfrm>
          <a:prstGeom prst="line">
            <a:avLst/>
          </a:prstGeom>
          <a:noFill/>
          <a:ln w="31750">
            <a:solidFill>
              <a:schemeClr val="accent2"/>
            </a:solidFill>
            <a:round/>
            <a:headEnd/>
            <a:tailEnd/>
          </a:ln>
          <a:effectLst>
            <a:outerShdw blurRad="50800" dist="25400" dir="5400000" rotWithShape="0">
              <a:srgbClr val="808080">
                <a:alpha val="45000"/>
              </a:srgbClr>
            </a:outerShdw>
          </a:effectLst>
        </p:spPr>
      </p:cxnSp>
      <p:sp>
        <p:nvSpPr>
          <p:cNvPr id="7" name="ZoneTexte 6">
            <a:extLst>
              <a:ext uri="{FF2B5EF4-FFF2-40B4-BE49-F238E27FC236}">
                <a16:creationId xmlns:a16="http://schemas.microsoft.com/office/drawing/2014/main" id="{94B8F505-57EA-8843-BED6-502D265DD8B9}"/>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3933E4A8-3527-D7A4-7046-B556139D7F25}"/>
              </a:ext>
            </a:extLst>
          </p:cNvPr>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14402769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in)">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ox(in)">
                                      <p:cBhvr>
                                        <p:cTn id="12" dur="500"/>
                                        <p:tgtEl>
                                          <p:spTgt spid="6">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box(in)">
                                      <p:cBhvr>
                                        <p:cTn id="15" dur="500"/>
                                        <p:tgtEl>
                                          <p:spTgt spid="6">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box(in)">
                                      <p:cBhvr>
                                        <p:cTn id="18" dur="500"/>
                                        <p:tgtEl>
                                          <p:spTgt spid="6">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box(in)">
                                      <p:cBhvr>
                                        <p:cTn id="21" dur="500"/>
                                        <p:tgtEl>
                                          <p:spTgt spid="6">
                                            <p:txEl>
                                              <p:pRg st="4" end="4"/>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box(in)">
                                      <p:cBhvr>
                                        <p:cTn id="24" dur="500"/>
                                        <p:tgtEl>
                                          <p:spTgt spid="6">
                                            <p:txEl>
                                              <p:pRg st="5" end="5"/>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16" fill="hold" nodeType="click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Effect transition="in" filter="box(in)">
                                      <p:cBhvr>
                                        <p:cTn id="29"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B1EA2C-81F6-F246-84B1-24624573FFD9}"/>
              </a:ext>
            </a:extLst>
          </p:cNvPr>
          <p:cNvSpPr>
            <a:spLocks noGrp="1"/>
          </p:cNvSpPr>
          <p:nvPr>
            <p:ph idx="1"/>
          </p:nvPr>
        </p:nvSpPr>
        <p:spPr/>
        <p:txBody>
          <a:bodyPr>
            <a:normAutofit/>
          </a:bodyPr>
          <a:lstStyle/>
          <a:p>
            <a:r>
              <a:rPr lang="fr-FR" sz="2400" b="1" i="1" u="sng" dirty="0">
                <a:latin typeface="Times New Roman" panose="02020603050405020304" pitchFamily="18" charset="0"/>
                <a:cs typeface="Times New Roman" panose="02020603050405020304" pitchFamily="18" charset="0"/>
              </a:rPr>
              <a:t>L’audit comptable et financier  interne</a:t>
            </a:r>
          </a:p>
          <a:p>
            <a:r>
              <a:rPr lang="fr-FR" sz="2400" dirty="0">
                <a:latin typeface="Times New Roman" panose="02020603050405020304" pitchFamily="18" charset="0"/>
                <a:cs typeface="Times New Roman" panose="02020603050405020304" pitchFamily="18" charset="0"/>
              </a:rPr>
              <a:t>L’ audit interne est réalisé par un professionnel interne à l’entité. Ceci pose le problème de son indépendance (même si l’audit interne est par définition une activité indépendante) et rend son utilisation limitée. </a:t>
            </a:r>
          </a:p>
        </p:txBody>
      </p:sp>
      <p:sp>
        <p:nvSpPr>
          <p:cNvPr id="4" name="ZoneTexte 3">
            <a:extLst>
              <a:ext uri="{FF2B5EF4-FFF2-40B4-BE49-F238E27FC236}">
                <a16:creationId xmlns:a16="http://schemas.microsoft.com/office/drawing/2014/main" id="{F14DE7A7-B42B-6945-B0AB-98A41A3474CF}"/>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a:t>
            </a:r>
          </a:p>
          <a:p>
            <a:pPr algn="ctr"/>
            <a:endParaRPr lang="fr-FR" sz="2400" dirty="0"/>
          </a:p>
        </p:txBody>
      </p:sp>
      <p:sp>
        <p:nvSpPr>
          <p:cNvPr id="5" name="Espace réservé du numéro de diapositive 4">
            <a:extLst>
              <a:ext uri="{FF2B5EF4-FFF2-40B4-BE49-F238E27FC236}">
                <a16:creationId xmlns:a16="http://schemas.microsoft.com/office/drawing/2014/main" id="{65DE7AF4-F3DA-84DF-3DBE-08719697D9DD}"/>
              </a:ext>
            </a:extLst>
          </p:cNvPr>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3755130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6BBB5A6-ACED-DE40-9B6C-A6CBE0C26BFE}"/>
              </a:ext>
            </a:extLst>
          </p:cNvPr>
          <p:cNvSpPr>
            <a:spLocks noGrp="1"/>
          </p:cNvSpPr>
          <p:nvPr>
            <p:ph idx="1"/>
          </p:nvPr>
        </p:nvSpPr>
        <p:spPr>
          <a:xfrm>
            <a:off x="793630" y="2089001"/>
            <a:ext cx="11024558" cy="3518169"/>
          </a:xfrm>
        </p:spPr>
        <p:txBody>
          <a:bodyPr>
            <a:normAutofit/>
          </a:bodyPr>
          <a:lstStyle/>
          <a:p>
            <a:pPr marL="0" indent="442913">
              <a:lnSpc>
                <a:spcPct val="150000"/>
              </a:lnSpc>
              <a:buNone/>
              <a:defRPr/>
            </a:pPr>
            <a:r>
              <a:rPr lang="fr-FR" altLang="fr-FR" dirty="0">
                <a:latin typeface="Times New Roman" panose="02020603050405020304" pitchFamily="18" charset="0"/>
                <a:ea typeface="ＭＳ Ｐゴシック" panose="020B0600070205080204" pitchFamily="34" charset="-128"/>
              </a:rPr>
              <a:t>« </a:t>
            </a:r>
            <a:r>
              <a:rPr lang="fr-FR" altLang="fr-FR" i="1"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a:t>
            </a:r>
            <a:r>
              <a:rPr lang="ja-JP" altLang="fr-FR" i="1">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
            </a:r>
            <a:r>
              <a:rPr lang="fr-FR" altLang="ja-JP" i="1"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audit interne, c</a:t>
            </a:r>
            <a:r>
              <a:rPr lang="ja-JP" altLang="fr-FR" i="1">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
            </a:r>
            <a:r>
              <a:rPr lang="fr-FR" altLang="ja-JP" i="1"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est comme l</a:t>
            </a:r>
            <a:r>
              <a:rPr lang="ja-JP" altLang="fr-FR" i="1">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
            </a:r>
            <a:r>
              <a:rPr lang="fr-FR" altLang="ja-JP" i="1"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odeur du gaz : c</a:t>
            </a:r>
            <a:r>
              <a:rPr lang="ja-JP" altLang="fr-FR" i="1">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
            </a:r>
            <a:r>
              <a:rPr lang="fr-FR" altLang="ja-JP" i="1"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est rarement agréable mais cela peut parfois éviter l</a:t>
            </a:r>
            <a:r>
              <a:rPr lang="ja-JP" altLang="fr-FR" i="1">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
            </a:r>
            <a:r>
              <a:rPr lang="fr-FR" altLang="ja-JP" i="1"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explosion. </a:t>
            </a:r>
            <a:r>
              <a:rPr lang="fr-FR" altLang="ja-JP" dirty="0">
                <a:latin typeface="Times New Roman" panose="02020603050405020304" pitchFamily="18" charset="0"/>
                <a:ea typeface="ＭＳ Ｐゴシック" panose="020B0600070205080204" pitchFamily="34" charset="-128"/>
              </a:rPr>
              <a:t>»</a:t>
            </a:r>
          </a:p>
          <a:p>
            <a:pPr marL="0" indent="442913">
              <a:lnSpc>
                <a:spcPct val="150000"/>
              </a:lnSpc>
              <a:buNone/>
              <a:defRPr/>
            </a:pPr>
            <a:r>
              <a:rPr lang="fr-FR" altLang="fr-FR" dirty="0">
                <a:latin typeface="Times New Roman" panose="02020603050405020304" pitchFamily="18" charset="0"/>
                <a:ea typeface="ＭＳ Ｐゴシック" panose="020B0600070205080204" pitchFamily="34" charset="-128"/>
              </a:rPr>
              <a:t>« </a:t>
            </a:r>
            <a:r>
              <a:rPr lang="fr-FR" altLang="fr-FR" i="1"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Il vaut mieux penser les changements que changer les pansements</a:t>
            </a:r>
            <a:r>
              <a:rPr lang="fr-FR" altLang="fr-FR" dirty="0">
                <a:latin typeface="Times New Roman" panose="02020603050405020304" pitchFamily="18" charset="0"/>
                <a:ea typeface="ＭＳ Ｐゴシック" panose="020B0600070205080204" pitchFamily="34" charset="-128"/>
              </a:rPr>
              <a:t>. »</a:t>
            </a:r>
          </a:p>
          <a:p>
            <a:pPr marL="0" indent="442913" algn="just">
              <a:lnSpc>
                <a:spcPct val="150000"/>
              </a:lnSpc>
              <a:buNone/>
              <a:defRPr/>
            </a:pPr>
            <a:r>
              <a:rPr lang="fr-FR" altLang="fr-FR" dirty="0">
                <a:latin typeface="Times New Roman" panose="02020603050405020304" pitchFamily="18" charset="0"/>
                <a:ea typeface="ＭＳ Ｐゴシック" panose="020B0600070205080204" pitchFamily="34" charset="-128"/>
              </a:rPr>
              <a:t>Ces définitions attirent fort justement l</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attention sur le caractère préventif de l</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audit qui est là plus pour prévenir que pour guérir. Une mission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audit qui découvre une malversation est dans  une certaine mesure révélatrice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une faiblesse de la fonction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audit qui, en bonne logique,  aurait dû prévenir la matérialisation du phénomène.</a:t>
            </a:r>
            <a:endParaRPr lang="fr-FR" altLang="fr-FR" dirty="0">
              <a:latin typeface="Times New Roman" panose="02020603050405020304" pitchFamily="18" charset="0"/>
              <a:ea typeface="ＭＳ Ｐゴシック" panose="020B0600070205080204" pitchFamily="34" charset="-128"/>
            </a:endParaRPr>
          </a:p>
        </p:txBody>
      </p:sp>
      <p:sp>
        <p:nvSpPr>
          <p:cNvPr id="4" name="ZoneTexte 3">
            <a:extLst>
              <a:ext uri="{FF2B5EF4-FFF2-40B4-BE49-F238E27FC236}">
                <a16:creationId xmlns:a16="http://schemas.microsoft.com/office/drawing/2014/main" id="{696D8DB1-F95F-6646-9283-61A2CF209F63}"/>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5" name="Espace réservé du numéro de diapositive 4">
            <a:extLst>
              <a:ext uri="{FF2B5EF4-FFF2-40B4-BE49-F238E27FC236}">
                <a16:creationId xmlns:a16="http://schemas.microsoft.com/office/drawing/2014/main" id="{3A96DF06-774A-FE05-6F0C-F2712FD4CD46}"/>
              </a:ext>
            </a:extLst>
          </p:cNvPr>
          <p:cNvSpPr>
            <a:spLocks noGrp="1"/>
          </p:cNvSpPr>
          <p:nvPr>
            <p:ph type="sldNum" sz="quarter" idx="12"/>
          </p:nvPr>
        </p:nvSpPr>
        <p:spPr/>
        <p:txBody>
          <a:bodyPr/>
          <a:lstStyle/>
          <a:p>
            <a:fld id="{6D22F896-40B5-4ADD-8801-0D06FADFA095}" type="slidenum">
              <a:rPr lang="en-US" smtClean="0"/>
              <a:t>24</a:t>
            </a:fld>
            <a:endParaRPr lang="en-US" dirty="0"/>
          </a:p>
        </p:txBody>
      </p:sp>
    </p:spTree>
    <p:extLst>
      <p:ext uri="{BB962C8B-B14F-4D97-AF65-F5344CB8AC3E}">
        <p14:creationId xmlns:p14="http://schemas.microsoft.com/office/powerpoint/2010/main" val="804384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re 1">
            <a:extLst>
              <a:ext uri="{FF2B5EF4-FFF2-40B4-BE49-F238E27FC236}">
                <a16:creationId xmlns:a16="http://schemas.microsoft.com/office/drawing/2014/main" id="{652067B1-CBD0-FA42-A7D8-C5659E35F28A}"/>
              </a:ext>
            </a:extLst>
          </p:cNvPr>
          <p:cNvSpPr>
            <a:spLocks noGrp="1"/>
          </p:cNvSpPr>
          <p:nvPr>
            <p:ph type="title"/>
          </p:nvPr>
        </p:nvSpPr>
        <p:spPr>
          <a:xfrm>
            <a:off x="1774826" y="333375"/>
            <a:ext cx="8893175" cy="1143000"/>
          </a:xfrm>
        </p:spPr>
        <p:txBody>
          <a:bodyPr/>
          <a:lstStyle/>
          <a:p>
            <a:pPr marL="457200" indent="-457200" algn="just" eaLnBrk="1" hangingPunct="1">
              <a:buFont typeface="Arial" panose="020B0604020202020204" pitchFamily="34" charset="0"/>
              <a:buChar char="•"/>
            </a:pPr>
            <a:r>
              <a:rPr lang="fr-FR" altLang="fr-FR" dirty="0">
                <a:ea typeface="ＭＳ Ｐゴシック" panose="020B0600070205080204" pitchFamily="34" charset="-128"/>
              </a:rPr>
              <a:t> </a:t>
            </a:r>
            <a:r>
              <a:rPr lang="fr-FR" altLang="fr-FR" sz="2800" b="1" i="1" u="sng" dirty="0">
                <a:latin typeface="Times New Roman" panose="02020603050405020304" pitchFamily="18" charset="0"/>
                <a:ea typeface="ＭＳ Ｐゴシック" panose="020B0600070205080204" pitchFamily="34" charset="-128"/>
                <a:cs typeface="Times New Roman" panose="02020603050405020304" pitchFamily="18" charset="0"/>
              </a:rPr>
              <a:t>Evolution historique</a:t>
            </a:r>
            <a:endParaRPr lang="fr-FR" altLang="fr-FR" b="1" i="1" u="sng"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pic>
        <p:nvPicPr>
          <p:cNvPr id="32771" name="Picture 2">
            <a:extLst>
              <a:ext uri="{FF2B5EF4-FFF2-40B4-BE49-F238E27FC236}">
                <a16:creationId xmlns:a16="http://schemas.microsoft.com/office/drawing/2014/main" id="{9AD6F131-2F60-0442-8636-A35337AD07F4}"/>
              </a:ext>
            </a:extLst>
          </p:cNvPr>
          <p:cNvPicPr>
            <a:picLocks noChangeAspect="1" noChangeArrowheads="1"/>
          </p:cNvPicPr>
          <p:nvPr/>
        </p:nvPicPr>
        <p:blipFill>
          <a:blip r:embed="rId2">
            <a:lum contrast="20000"/>
            <a:extLst>
              <a:ext uri="{28A0092B-C50C-407E-A947-70E740481C1C}">
                <a14:useLocalDpi xmlns:a14="http://schemas.microsoft.com/office/drawing/2010/main" val="0"/>
              </a:ext>
            </a:extLst>
          </a:blip>
          <a:srcRect l="1448" r="8289"/>
          <a:stretch>
            <a:fillRect/>
          </a:stretch>
        </p:blipFill>
        <p:spPr bwMode="auto">
          <a:xfrm>
            <a:off x="293298" y="1949569"/>
            <a:ext cx="11714672" cy="4575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a:extLst>
              <a:ext uri="{FF2B5EF4-FFF2-40B4-BE49-F238E27FC236}">
                <a16:creationId xmlns:a16="http://schemas.microsoft.com/office/drawing/2014/main" id="{E086C5A9-D4A4-44B8-8F8F-72B25D056914}"/>
              </a:ext>
            </a:extLst>
          </p:cNvPr>
          <p:cNvSpPr>
            <a:spLocks noGrp="1"/>
          </p:cNvSpPr>
          <p:nvPr>
            <p:ph type="sldNum" sz="quarter" idx="12"/>
          </p:nvPr>
        </p:nvSpPr>
        <p:spPr/>
        <p:txBody>
          <a:bodyPr/>
          <a:lstStyle/>
          <a:p>
            <a:fld id="{6D22F896-40B5-4ADD-8801-0D06FADFA095}" type="slidenum">
              <a:rPr lang="en-US" smtClean="0"/>
              <a:t>25</a:t>
            </a:fld>
            <a:endParaRPr lang="en-US" dirty="0"/>
          </a:p>
        </p:txBody>
      </p:sp>
    </p:spTree>
    <p:extLst>
      <p:ext uri="{BB962C8B-B14F-4D97-AF65-F5344CB8AC3E}">
        <p14:creationId xmlns:p14="http://schemas.microsoft.com/office/powerpoint/2010/main" val="2757622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32771"/>
                                        </p:tgtEl>
                                        <p:attrNameLst>
                                          <p:attrName>style.visibility</p:attrName>
                                        </p:attrNameLst>
                                      </p:cBhvr>
                                      <p:to>
                                        <p:strVal val="visible"/>
                                      </p:to>
                                    </p:set>
                                    <p:anim calcmode="lin" valueType="num">
                                      <p:cBhvr>
                                        <p:cTn id="7" dur="1000" fill="hold"/>
                                        <p:tgtEl>
                                          <p:spTgt spid="32771"/>
                                        </p:tgtEl>
                                        <p:attrNameLst>
                                          <p:attrName>ppt_w</p:attrName>
                                        </p:attrNameLst>
                                      </p:cBhvr>
                                      <p:tavLst>
                                        <p:tav tm="0">
                                          <p:val>
                                            <p:fltVal val="0"/>
                                          </p:val>
                                        </p:tav>
                                        <p:tav tm="100000">
                                          <p:val>
                                            <p:strVal val="#ppt_w"/>
                                          </p:val>
                                        </p:tav>
                                      </p:tavLst>
                                    </p:anim>
                                    <p:anim calcmode="lin" valueType="num">
                                      <p:cBhvr>
                                        <p:cTn id="8" dur="1000" fill="hold"/>
                                        <p:tgtEl>
                                          <p:spTgt spid="32771"/>
                                        </p:tgtEl>
                                        <p:attrNameLst>
                                          <p:attrName>ppt_h</p:attrName>
                                        </p:attrNameLst>
                                      </p:cBhvr>
                                      <p:tavLst>
                                        <p:tav tm="0">
                                          <p:val>
                                            <p:fltVal val="0"/>
                                          </p:val>
                                        </p:tav>
                                        <p:tav tm="100000">
                                          <p:val>
                                            <p:strVal val="#ppt_h"/>
                                          </p:val>
                                        </p:tav>
                                      </p:tavLst>
                                    </p:anim>
                                    <p:anim calcmode="lin" valueType="num">
                                      <p:cBhvr>
                                        <p:cTn id="9" dur="1000" fill="hold"/>
                                        <p:tgtEl>
                                          <p:spTgt spid="32771"/>
                                        </p:tgtEl>
                                        <p:attrNameLst>
                                          <p:attrName>style.rotation</p:attrName>
                                        </p:attrNameLst>
                                      </p:cBhvr>
                                      <p:tavLst>
                                        <p:tav tm="0">
                                          <p:val>
                                            <p:fltVal val="90"/>
                                          </p:val>
                                        </p:tav>
                                        <p:tav tm="100000">
                                          <p:val>
                                            <p:fltVal val="0"/>
                                          </p:val>
                                        </p:tav>
                                      </p:tavLst>
                                    </p:anim>
                                    <p:animEffect transition="in" filter="fade">
                                      <p:cBhvr>
                                        <p:cTn id="10" dur="1000"/>
                                        <p:tgtEl>
                                          <p:spTgt spid="32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a:extLst>
              <a:ext uri="{FF2B5EF4-FFF2-40B4-BE49-F238E27FC236}">
                <a16:creationId xmlns:a16="http://schemas.microsoft.com/office/drawing/2014/main" id="{EAEDB1E8-C507-6E43-A0F6-B50CED3002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158" y="1932317"/>
            <a:ext cx="10524227" cy="4376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oneTexte 3">
            <a:extLst>
              <a:ext uri="{FF2B5EF4-FFF2-40B4-BE49-F238E27FC236}">
                <a16:creationId xmlns:a16="http://schemas.microsoft.com/office/drawing/2014/main" id="{B4C85AEC-40B8-904B-A6A2-AB7C8B9A7DEE}"/>
              </a:ext>
            </a:extLst>
          </p:cNvPr>
          <p:cNvSpPr txBox="1"/>
          <p:nvPr/>
        </p:nvSpPr>
        <p:spPr>
          <a:xfrm>
            <a:off x="1708030" y="848139"/>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a:t>
            </a:r>
          </a:p>
          <a:p>
            <a:pPr algn="ctr"/>
            <a:endParaRPr lang="fr-FR" sz="2400" dirty="0"/>
          </a:p>
        </p:txBody>
      </p:sp>
      <p:sp>
        <p:nvSpPr>
          <p:cNvPr id="3" name="Espace réservé du numéro de diapositive 2">
            <a:extLst>
              <a:ext uri="{FF2B5EF4-FFF2-40B4-BE49-F238E27FC236}">
                <a16:creationId xmlns:a16="http://schemas.microsoft.com/office/drawing/2014/main" id="{B370F308-7714-37DB-C59C-023A7E25D309}"/>
              </a:ext>
            </a:extLst>
          </p:cNvPr>
          <p:cNvSpPr>
            <a:spLocks noGrp="1"/>
          </p:cNvSpPr>
          <p:nvPr>
            <p:ph type="sldNum" sz="quarter" idx="12"/>
          </p:nvPr>
        </p:nvSpPr>
        <p:spPr/>
        <p:txBody>
          <a:bodyPr/>
          <a:lstStyle/>
          <a:p>
            <a:fld id="{6D22F896-40B5-4ADD-8801-0D06FADFA095}" type="slidenum">
              <a:rPr lang="en-US" smtClean="0"/>
              <a:t>26</a:t>
            </a:fld>
            <a:endParaRPr lang="en-US" dirty="0"/>
          </a:p>
        </p:txBody>
      </p:sp>
    </p:spTree>
    <p:extLst>
      <p:ext uri="{BB962C8B-B14F-4D97-AF65-F5344CB8AC3E}">
        <p14:creationId xmlns:p14="http://schemas.microsoft.com/office/powerpoint/2010/main" val="34429421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fade">
                                      <p:cBhvr>
                                        <p:cTn id="7" dur="100"/>
                                        <p:tgtEl>
                                          <p:spTgt spid="33794"/>
                                        </p:tgtEl>
                                      </p:cBhvr>
                                    </p:animEffect>
                                    <p:anim calcmode="lin" valueType="num">
                                      <p:cBhvr>
                                        <p:cTn id="8" dur="400" fill="hold"/>
                                        <p:tgtEl>
                                          <p:spTgt spid="33794"/>
                                        </p:tgtEl>
                                        <p:attrNameLst>
                                          <p:attrName>ppt_x</p:attrName>
                                        </p:attrNameLst>
                                      </p:cBhvr>
                                      <p:tavLst>
                                        <p:tav tm="0">
                                          <p:val>
                                            <p:strVal val="#ppt_x"/>
                                          </p:val>
                                        </p:tav>
                                        <p:tav tm="100000">
                                          <p:val>
                                            <p:strVal val="#ppt_x"/>
                                          </p:val>
                                        </p:tav>
                                      </p:tavLst>
                                    </p:anim>
                                    <p:anim calcmode="lin" valueType="num">
                                      <p:cBhvr>
                                        <p:cTn id="9" dur="400" fill="hold"/>
                                        <p:tgtEl>
                                          <p:spTgt spid="3379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379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379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E96DB76-15AB-2149-9F3C-ED77E052EDD4}"/>
              </a:ext>
            </a:extLst>
          </p:cNvPr>
          <p:cNvSpPr>
            <a:spLocks noGrp="1"/>
          </p:cNvSpPr>
          <p:nvPr>
            <p:ph idx="1"/>
          </p:nvPr>
        </p:nvSpPr>
        <p:spPr>
          <a:xfrm>
            <a:off x="724619" y="2018581"/>
            <a:ext cx="11179834" cy="4579070"/>
          </a:xfrm>
        </p:spPr>
        <p:txBody>
          <a:bodyPr>
            <a:noAutofit/>
          </a:bodyPr>
          <a:lstStyle/>
          <a:p>
            <a:pPr marL="452438" indent="-342900" algn="just">
              <a:buFont typeface="Wingdings" pitchFamily="2" charset="2"/>
              <a:buChar char="q"/>
              <a:defRPr/>
            </a:pPr>
            <a:r>
              <a:rPr lang="fr-FR" alt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Classification et Champ d</a:t>
            </a:r>
            <a:r>
              <a:rPr lang="ja-JP" altLang="fr-FR" b="1" i="1" u="sng">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
            </a:r>
            <a:r>
              <a:rPr lang="fr-FR" altLang="ja-JP"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intervention de l</a:t>
            </a:r>
            <a:r>
              <a:rPr lang="ja-JP" altLang="fr-FR" b="1" i="1" u="sng">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
            </a:r>
            <a:r>
              <a:rPr lang="fr-FR" altLang="ja-JP"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Audit interne</a:t>
            </a:r>
            <a:endParaRPr lang="fr-FR" altLang="fr-FR" sz="1800" dirty="0">
              <a:latin typeface="Times New Roman" panose="02020603050405020304" pitchFamily="18" charset="0"/>
              <a:ea typeface="ＭＳ Ｐゴシック" panose="020B0600070205080204" pitchFamily="34" charset="-128"/>
            </a:endParaRPr>
          </a:p>
          <a:p>
            <a:pPr marL="566738" indent="-457200" algn="just">
              <a:buFont typeface="Wingdings" pitchFamily="2" charset="2"/>
              <a:buChar char="ü"/>
              <a:defRPr/>
            </a:pPr>
            <a:r>
              <a:rPr lang="fr-FR" altLang="fr-FR" dirty="0">
                <a:latin typeface="Times New Roman" panose="02020603050405020304" pitchFamily="18" charset="0"/>
                <a:ea typeface="ＭＳ Ｐゴシック" panose="020B0600070205080204" pitchFamily="34" charset="-128"/>
              </a:rPr>
              <a:t>Toutes les activités et toutes les entités de la société doivent entrer dans le champ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intervention de l'audit interne.</a:t>
            </a:r>
          </a:p>
          <a:p>
            <a:pPr marL="566738" indent="-457200" algn="just">
              <a:buNone/>
              <a:defRPr/>
            </a:pPr>
            <a:r>
              <a:rPr lang="fr-FR" altLang="fr-FR" dirty="0">
                <a:latin typeface="Times New Roman" panose="02020603050405020304" pitchFamily="18" charset="0"/>
                <a:ea typeface="ＭＳ Ｐゴシック" panose="020B0600070205080204" pitchFamily="34" charset="-128"/>
              </a:rPr>
              <a:t>	Aucune des activités ou entités de la société, y compris les filiales, ne peut être exclue du champ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intervention du service d'audit interne. Le service d'audit interne doit avoir accès à tout rapport, dossier ou donnée de la société, y compris l</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information destinée au management chaque fois que c'est utile pour l'exécution de sa mission.</a:t>
            </a:r>
          </a:p>
          <a:p>
            <a:pPr marL="566738" indent="-457200" algn="just">
              <a:buFont typeface="Wingdings" pitchFamily="2" charset="2"/>
              <a:buChar char="ü"/>
              <a:defRPr/>
            </a:pPr>
            <a:r>
              <a:rPr lang="fr-FR" altLang="fr-FR" dirty="0">
                <a:latin typeface="Times New Roman" panose="02020603050405020304" pitchFamily="18" charset="0"/>
                <a:ea typeface="ＭＳ Ｐゴシック" panose="020B0600070205080204" pitchFamily="34" charset="-128"/>
              </a:rPr>
              <a:t>D'un point de vue général, le champ de l'audit interne comprend le contrôle et l'évaluation de la pertinence et de l'efficacité du contrôle interne, et de la façon dont les responsabilités de chacun sont assumées.  </a:t>
            </a:r>
          </a:p>
          <a:p>
            <a:pPr marL="566738" indent="-457200" algn="just">
              <a:buNone/>
              <a:defRPr/>
            </a:pPr>
            <a:r>
              <a:rPr lang="fr-FR" altLang="fr-FR" dirty="0">
                <a:latin typeface="Times New Roman" panose="02020603050405020304" pitchFamily="18" charset="0"/>
                <a:ea typeface="ＭＳ Ｐゴシック" panose="020B0600070205080204" pitchFamily="34" charset="-128"/>
              </a:rPr>
              <a:t>	</a:t>
            </a:r>
          </a:p>
        </p:txBody>
      </p:sp>
      <p:sp>
        <p:nvSpPr>
          <p:cNvPr id="7" name="ZoneTexte 6">
            <a:extLst>
              <a:ext uri="{FF2B5EF4-FFF2-40B4-BE49-F238E27FC236}">
                <a16:creationId xmlns:a16="http://schemas.microsoft.com/office/drawing/2014/main" id="{64D1D928-E959-5B42-83EC-FD5A611ACD82}"/>
              </a:ext>
            </a:extLst>
          </p:cNvPr>
          <p:cNvSpPr txBox="1"/>
          <p:nvPr/>
        </p:nvSpPr>
        <p:spPr>
          <a:xfrm>
            <a:off x="1708030" y="848139"/>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4" name="Espace réservé du numéro de diapositive 3">
            <a:extLst>
              <a:ext uri="{FF2B5EF4-FFF2-40B4-BE49-F238E27FC236}">
                <a16:creationId xmlns:a16="http://schemas.microsoft.com/office/drawing/2014/main" id="{0136968C-EC93-7F1F-C0E1-BA85EDFC6C11}"/>
              </a:ext>
            </a:extLst>
          </p:cNvPr>
          <p:cNvSpPr>
            <a:spLocks noGrp="1"/>
          </p:cNvSpPr>
          <p:nvPr>
            <p:ph type="sldNum" sz="quarter" idx="12"/>
          </p:nvPr>
        </p:nvSpPr>
        <p:spPr/>
        <p:txBody>
          <a:bodyPr/>
          <a:lstStyle/>
          <a:p>
            <a:fld id="{6D22F896-40B5-4ADD-8801-0D06FADFA095}" type="slidenum">
              <a:rPr lang="en-US" smtClean="0"/>
              <a:t>27</a:t>
            </a:fld>
            <a:endParaRPr lang="en-US" dirty="0"/>
          </a:p>
        </p:txBody>
      </p:sp>
    </p:spTree>
    <p:extLst>
      <p:ext uri="{BB962C8B-B14F-4D97-AF65-F5344CB8AC3E}">
        <p14:creationId xmlns:p14="http://schemas.microsoft.com/office/powerpoint/2010/main" val="38432351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Espace réservé du contenu 2">
            <a:extLst>
              <a:ext uri="{FF2B5EF4-FFF2-40B4-BE49-F238E27FC236}">
                <a16:creationId xmlns:a16="http://schemas.microsoft.com/office/drawing/2014/main" id="{974CFDAA-6AB5-0445-A0C3-0C410843575C}"/>
              </a:ext>
            </a:extLst>
          </p:cNvPr>
          <p:cNvSpPr>
            <a:spLocks noGrp="1"/>
          </p:cNvSpPr>
          <p:nvPr>
            <p:ph idx="1"/>
          </p:nvPr>
        </p:nvSpPr>
        <p:spPr>
          <a:xfrm>
            <a:off x="621103" y="2053087"/>
            <a:ext cx="10903788" cy="4093714"/>
          </a:xfrm>
        </p:spPr>
        <p:txBody>
          <a:bodyPr>
            <a:normAutofit fontScale="92500" lnSpcReduction="10000"/>
          </a:bodyPr>
          <a:lstStyle/>
          <a:p>
            <a:pPr algn="just" eaLnBrk="1" hangingPunct="1">
              <a:lnSpc>
                <a:spcPct val="150000"/>
              </a:lnSpc>
              <a:buFont typeface="Wingdings" pitchFamily="2" charset="2"/>
              <a:buChar char="ü"/>
            </a:pPr>
            <a:r>
              <a:rPr lang="fr-FR" altLang="fr-FR" dirty="0">
                <a:latin typeface="Times New Roman" panose="02020603050405020304" pitchFamily="18" charset="0"/>
                <a:ea typeface="ＭＳ Ｐゴシック" panose="020B0600070205080204" pitchFamily="34" charset="-128"/>
              </a:rPr>
              <a:t>Le service d'audit interne doit évaluer, en particulier : </a:t>
            </a:r>
          </a:p>
          <a:p>
            <a:pPr algn="just" eaLnBrk="1" hangingPunct="1">
              <a:lnSpc>
                <a:spcPct val="150000"/>
              </a:lnSpc>
            </a:pPr>
            <a:r>
              <a:rPr lang="fr-FR" altLang="fr-FR" dirty="0">
                <a:latin typeface="Times New Roman" panose="02020603050405020304" pitchFamily="18" charset="0"/>
                <a:ea typeface="ＭＳ Ｐゴシック" panose="020B0600070205080204" pitchFamily="34" charset="-128"/>
              </a:rPr>
              <a:t>La conformité de la société à la réglementation et aux contrôles des risques.</a:t>
            </a:r>
          </a:p>
          <a:p>
            <a:pPr algn="just" eaLnBrk="1" hangingPunct="1">
              <a:lnSpc>
                <a:spcPct val="150000"/>
              </a:lnSpc>
            </a:pPr>
            <a:r>
              <a:rPr lang="fr-FR" altLang="fr-FR" dirty="0">
                <a:latin typeface="Times New Roman" panose="02020603050405020304" pitchFamily="18" charset="0"/>
                <a:ea typeface="ＭＳ Ｐゴシック" panose="020B0600070205080204" pitchFamily="34" charset="-128"/>
              </a:rPr>
              <a:t>La fiabilité (y compris l'intégrité, l'exactitude et l'exhaustivité) ainsi que la disponibilité en temps opportun de l'information financière et de celle destinée au management.</a:t>
            </a:r>
          </a:p>
          <a:p>
            <a:pPr algn="just" eaLnBrk="1" hangingPunct="1">
              <a:lnSpc>
                <a:spcPct val="150000"/>
              </a:lnSpc>
            </a:pPr>
            <a:r>
              <a:rPr lang="fr-FR" altLang="fr-FR" dirty="0">
                <a:latin typeface="Times New Roman" panose="02020603050405020304" pitchFamily="18" charset="0"/>
                <a:ea typeface="ＭＳ Ｐゴシック" panose="020B0600070205080204" pitchFamily="34" charset="-128"/>
              </a:rPr>
              <a:t>La continuité et la fiabilité des systèmes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information.</a:t>
            </a:r>
          </a:p>
          <a:p>
            <a:pPr algn="just" eaLnBrk="1" hangingPunct="1">
              <a:lnSpc>
                <a:spcPct val="150000"/>
              </a:lnSpc>
            </a:pPr>
            <a:r>
              <a:rPr lang="fr-FR" altLang="fr-FR" dirty="0">
                <a:latin typeface="Times New Roman" panose="02020603050405020304" pitchFamily="18" charset="0"/>
                <a:ea typeface="ＭＳ Ｐゴシック" panose="020B0600070205080204" pitchFamily="34" charset="-128"/>
              </a:rPr>
              <a:t>L'organisation des services.</a:t>
            </a:r>
          </a:p>
          <a:p>
            <a:pPr algn="just" eaLnBrk="1" hangingPunct="1">
              <a:lnSpc>
                <a:spcPct val="150000"/>
              </a:lnSpc>
              <a:buFont typeface="Georgia" panose="02040502050405020303" pitchFamily="18" charset="0"/>
              <a:buNone/>
            </a:pPr>
            <a:r>
              <a:rPr lang="fr-FR" altLang="fr-FR" dirty="0">
                <a:latin typeface="Times New Roman" panose="02020603050405020304" pitchFamily="18" charset="0"/>
                <a:ea typeface="ＭＳ Ｐゴシック" panose="020B0600070205080204" pitchFamily="34" charset="-128"/>
              </a:rPr>
              <a:t> </a:t>
            </a:r>
          </a:p>
          <a:p>
            <a:pPr eaLnBrk="1" hangingPunct="1">
              <a:lnSpc>
                <a:spcPct val="150000"/>
              </a:lnSpc>
              <a:buFont typeface="Georgia" panose="02040502050405020303" pitchFamily="18" charset="0"/>
              <a:buNone/>
            </a:pPr>
            <a:r>
              <a:rPr lang="fr-FR" altLang="fr-FR" dirty="0">
                <a:latin typeface="Times New Roman" panose="02020603050405020304" pitchFamily="18" charset="0"/>
                <a:ea typeface="ＭＳ Ｐゴシック" panose="020B0600070205080204" pitchFamily="34" charset="-128"/>
              </a:rPr>
              <a:t>	</a:t>
            </a:r>
          </a:p>
        </p:txBody>
      </p:sp>
      <p:sp>
        <p:nvSpPr>
          <p:cNvPr id="4" name="ZoneTexte 3">
            <a:extLst>
              <a:ext uri="{FF2B5EF4-FFF2-40B4-BE49-F238E27FC236}">
                <a16:creationId xmlns:a16="http://schemas.microsoft.com/office/drawing/2014/main" id="{AEB53144-8A79-9B4B-A218-292563E90A63}"/>
              </a:ext>
            </a:extLst>
          </p:cNvPr>
          <p:cNvSpPr txBox="1"/>
          <p:nvPr/>
        </p:nvSpPr>
        <p:spPr>
          <a:xfrm>
            <a:off x="1708030" y="848139"/>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690E466A-58BA-0530-E6CD-BD93BEF69E41}"/>
              </a:ext>
            </a:extLst>
          </p:cNvPr>
          <p:cNvSpPr>
            <a:spLocks noGrp="1"/>
          </p:cNvSpPr>
          <p:nvPr>
            <p:ph type="sldNum" sz="quarter" idx="12"/>
          </p:nvPr>
        </p:nvSpPr>
        <p:spPr/>
        <p:txBody>
          <a:bodyPr/>
          <a:lstStyle/>
          <a:p>
            <a:fld id="{6D22F896-40B5-4ADD-8801-0D06FADFA095}" type="slidenum">
              <a:rPr lang="en-US" smtClean="0"/>
              <a:t>28</a:t>
            </a:fld>
            <a:endParaRPr lang="en-US" dirty="0"/>
          </a:p>
        </p:txBody>
      </p:sp>
    </p:spTree>
    <p:extLst>
      <p:ext uri="{BB962C8B-B14F-4D97-AF65-F5344CB8AC3E}">
        <p14:creationId xmlns:p14="http://schemas.microsoft.com/office/powerpoint/2010/main" val="29370189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841">
                                            <p:txEl>
                                              <p:pRg st="0" end="0"/>
                                            </p:txEl>
                                          </p:spTgt>
                                        </p:tgtEl>
                                        <p:attrNameLst>
                                          <p:attrName>style.visibility</p:attrName>
                                        </p:attrNameLst>
                                      </p:cBhvr>
                                      <p:to>
                                        <p:strVal val="visible"/>
                                      </p:to>
                                    </p:set>
                                    <p:animEffect transition="in" filter="fade">
                                      <p:cBhvr>
                                        <p:cTn id="7" dur="1000"/>
                                        <p:tgtEl>
                                          <p:spTgt spid="35841">
                                            <p:txEl>
                                              <p:pRg st="0" end="0"/>
                                            </p:txEl>
                                          </p:spTgt>
                                        </p:tgtEl>
                                      </p:cBhvr>
                                    </p:animEffect>
                                    <p:anim calcmode="lin" valueType="num">
                                      <p:cBhvr>
                                        <p:cTn id="8" dur="1000" fill="hold"/>
                                        <p:tgtEl>
                                          <p:spTgt spid="3584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584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5841">
                                            <p:txEl>
                                              <p:pRg st="1" end="1"/>
                                            </p:txEl>
                                          </p:spTgt>
                                        </p:tgtEl>
                                        <p:attrNameLst>
                                          <p:attrName>style.visibility</p:attrName>
                                        </p:attrNameLst>
                                      </p:cBhvr>
                                      <p:to>
                                        <p:strVal val="visible"/>
                                      </p:to>
                                    </p:set>
                                    <p:animEffect transition="in" filter="fade">
                                      <p:cBhvr>
                                        <p:cTn id="14" dur="1000"/>
                                        <p:tgtEl>
                                          <p:spTgt spid="35841">
                                            <p:txEl>
                                              <p:pRg st="1" end="1"/>
                                            </p:txEl>
                                          </p:spTgt>
                                        </p:tgtEl>
                                      </p:cBhvr>
                                    </p:animEffect>
                                    <p:anim calcmode="lin" valueType="num">
                                      <p:cBhvr>
                                        <p:cTn id="15" dur="1000" fill="hold"/>
                                        <p:tgtEl>
                                          <p:spTgt spid="3584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584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5841">
                                            <p:txEl>
                                              <p:pRg st="2" end="2"/>
                                            </p:txEl>
                                          </p:spTgt>
                                        </p:tgtEl>
                                        <p:attrNameLst>
                                          <p:attrName>style.visibility</p:attrName>
                                        </p:attrNameLst>
                                      </p:cBhvr>
                                      <p:to>
                                        <p:strVal val="visible"/>
                                      </p:to>
                                    </p:set>
                                    <p:animEffect transition="in" filter="fade">
                                      <p:cBhvr>
                                        <p:cTn id="21" dur="1000"/>
                                        <p:tgtEl>
                                          <p:spTgt spid="35841">
                                            <p:txEl>
                                              <p:pRg st="2" end="2"/>
                                            </p:txEl>
                                          </p:spTgt>
                                        </p:tgtEl>
                                      </p:cBhvr>
                                    </p:animEffect>
                                    <p:anim calcmode="lin" valueType="num">
                                      <p:cBhvr>
                                        <p:cTn id="22" dur="1000" fill="hold"/>
                                        <p:tgtEl>
                                          <p:spTgt spid="3584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584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5841">
                                            <p:txEl>
                                              <p:pRg st="3" end="3"/>
                                            </p:txEl>
                                          </p:spTgt>
                                        </p:tgtEl>
                                        <p:attrNameLst>
                                          <p:attrName>style.visibility</p:attrName>
                                        </p:attrNameLst>
                                      </p:cBhvr>
                                      <p:to>
                                        <p:strVal val="visible"/>
                                      </p:to>
                                    </p:set>
                                    <p:animEffect transition="in" filter="fade">
                                      <p:cBhvr>
                                        <p:cTn id="28" dur="1000"/>
                                        <p:tgtEl>
                                          <p:spTgt spid="35841">
                                            <p:txEl>
                                              <p:pRg st="3" end="3"/>
                                            </p:txEl>
                                          </p:spTgt>
                                        </p:tgtEl>
                                      </p:cBhvr>
                                    </p:animEffect>
                                    <p:anim calcmode="lin" valueType="num">
                                      <p:cBhvr>
                                        <p:cTn id="29" dur="1000" fill="hold"/>
                                        <p:tgtEl>
                                          <p:spTgt spid="3584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584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5841">
                                            <p:txEl>
                                              <p:pRg st="4" end="4"/>
                                            </p:txEl>
                                          </p:spTgt>
                                        </p:tgtEl>
                                        <p:attrNameLst>
                                          <p:attrName>style.visibility</p:attrName>
                                        </p:attrNameLst>
                                      </p:cBhvr>
                                      <p:to>
                                        <p:strVal val="visible"/>
                                      </p:to>
                                    </p:set>
                                    <p:animEffect transition="in" filter="fade">
                                      <p:cBhvr>
                                        <p:cTn id="35" dur="1000"/>
                                        <p:tgtEl>
                                          <p:spTgt spid="35841">
                                            <p:txEl>
                                              <p:pRg st="4" end="4"/>
                                            </p:txEl>
                                          </p:spTgt>
                                        </p:tgtEl>
                                      </p:cBhvr>
                                    </p:animEffect>
                                    <p:anim calcmode="lin" valueType="num">
                                      <p:cBhvr>
                                        <p:cTn id="36" dur="1000" fill="hold"/>
                                        <p:tgtEl>
                                          <p:spTgt spid="35841">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584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5841">
                                            <p:txEl>
                                              <p:pRg st="5" end="5"/>
                                            </p:txEl>
                                          </p:spTgt>
                                        </p:tgtEl>
                                        <p:attrNameLst>
                                          <p:attrName>style.visibility</p:attrName>
                                        </p:attrNameLst>
                                      </p:cBhvr>
                                      <p:to>
                                        <p:strVal val="visible"/>
                                      </p:to>
                                    </p:set>
                                    <p:animEffect transition="in" filter="fade">
                                      <p:cBhvr>
                                        <p:cTn id="42" dur="1000"/>
                                        <p:tgtEl>
                                          <p:spTgt spid="35841">
                                            <p:txEl>
                                              <p:pRg st="5" end="5"/>
                                            </p:txEl>
                                          </p:spTgt>
                                        </p:tgtEl>
                                      </p:cBhvr>
                                    </p:animEffect>
                                    <p:anim calcmode="lin" valueType="num">
                                      <p:cBhvr>
                                        <p:cTn id="43" dur="1000" fill="hold"/>
                                        <p:tgtEl>
                                          <p:spTgt spid="35841">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584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5841">
                                            <p:txEl>
                                              <p:pRg st="6" end="6"/>
                                            </p:txEl>
                                          </p:spTgt>
                                        </p:tgtEl>
                                        <p:attrNameLst>
                                          <p:attrName>style.visibility</p:attrName>
                                        </p:attrNameLst>
                                      </p:cBhvr>
                                      <p:to>
                                        <p:strVal val="visible"/>
                                      </p:to>
                                    </p:set>
                                    <p:animEffect transition="in" filter="fade">
                                      <p:cBhvr>
                                        <p:cTn id="49" dur="1000"/>
                                        <p:tgtEl>
                                          <p:spTgt spid="35841">
                                            <p:txEl>
                                              <p:pRg st="6" end="6"/>
                                            </p:txEl>
                                          </p:spTgt>
                                        </p:tgtEl>
                                      </p:cBhvr>
                                    </p:animEffect>
                                    <p:anim calcmode="lin" valueType="num">
                                      <p:cBhvr>
                                        <p:cTn id="50" dur="1000" fill="hold"/>
                                        <p:tgtEl>
                                          <p:spTgt spid="35841">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5841">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1"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2DAD5C92-7EBD-5848-90A8-444A598EC8D3}"/>
              </a:ext>
            </a:extLst>
          </p:cNvPr>
          <p:cNvSpPr>
            <a:spLocks noGrp="1"/>
          </p:cNvSpPr>
          <p:nvPr>
            <p:ph idx="1"/>
          </p:nvPr>
        </p:nvSpPr>
        <p:spPr>
          <a:xfrm>
            <a:off x="1457864" y="1165884"/>
            <a:ext cx="8229600" cy="507341"/>
          </a:xfrm>
        </p:spPr>
        <p:txBody>
          <a:bodyPr>
            <a:normAutofit/>
          </a:bodyPr>
          <a:lstStyle/>
          <a:p>
            <a:pPr marL="452438" indent="-342900">
              <a:buFont typeface="Wingdings" pitchFamily="2" charset="2"/>
              <a:buChar char="q"/>
              <a:defRPr/>
            </a:pPr>
            <a:r>
              <a:rPr lang="fr-FR" altLang="fr-FR" b="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Classification de l</a:t>
            </a:r>
            <a:r>
              <a:rPr lang="ja-JP" altLang="fr-FR" b="1" u="sng">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
            </a:r>
            <a:r>
              <a:rPr lang="fr-FR" altLang="ja-JP" b="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Audit interne</a:t>
            </a:r>
          </a:p>
          <a:p>
            <a:pPr marL="623888" indent="-514350">
              <a:buNone/>
              <a:defRPr/>
            </a:pPr>
            <a:endParaRPr lang="fr-FR" altLang="fr-FR" dirty="0">
              <a:ea typeface="ＭＳ Ｐゴシック" panose="020B0600070205080204" pitchFamily="34" charset="-128"/>
            </a:endParaRPr>
          </a:p>
        </p:txBody>
      </p:sp>
      <p:pic>
        <p:nvPicPr>
          <p:cNvPr id="44035" name="Picture 2">
            <a:extLst>
              <a:ext uri="{FF2B5EF4-FFF2-40B4-BE49-F238E27FC236}">
                <a16:creationId xmlns:a16="http://schemas.microsoft.com/office/drawing/2014/main" id="{D29EFF18-BE86-294F-820B-80E10406F4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234" y="1844675"/>
            <a:ext cx="476843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3">
            <a:extLst>
              <a:ext uri="{FF2B5EF4-FFF2-40B4-BE49-F238E27FC236}">
                <a16:creationId xmlns:a16="http://schemas.microsoft.com/office/drawing/2014/main" id="{C3B6E236-C265-364E-901B-ADC7913552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2664" y="1844675"/>
            <a:ext cx="5815102"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6">
            <a:extLst>
              <a:ext uri="{FF2B5EF4-FFF2-40B4-BE49-F238E27FC236}">
                <a16:creationId xmlns:a16="http://schemas.microsoft.com/office/drawing/2014/main" id="{A5013663-FA29-FE44-B921-441A133AD183}"/>
              </a:ext>
            </a:extLst>
          </p:cNvPr>
          <p:cNvSpPr txBox="1"/>
          <p:nvPr/>
        </p:nvSpPr>
        <p:spPr>
          <a:xfrm>
            <a:off x="1708030" y="299335"/>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7D1AA5FB-24E4-B454-7544-138000B2F35E}"/>
              </a:ext>
            </a:extLst>
          </p:cNvPr>
          <p:cNvSpPr>
            <a:spLocks noGrp="1"/>
          </p:cNvSpPr>
          <p:nvPr>
            <p:ph type="sldNum" sz="quarter" idx="12"/>
          </p:nvPr>
        </p:nvSpPr>
        <p:spPr/>
        <p:txBody>
          <a:bodyPr/>
          <a:lstStyle/>
          <a:p>
            <a:fld id="{6D22F896-40B5-4ADD-8801-0D06FADFA095}" type="slidenum">
              <a:rPr lang="en-US" smtClean="0"/>
              <a:t>29</a:t>
            </a:fld>
            <a:endParaRPr lang="en-US" dirty="0"/>
          </a:p>
        </p:txBody>
      </p:sp>
    </p:spTree>
    <p:extLst>
      <p:ext uri="{BB962C8B-B14F-4D97-AF65-F5344CB8AC3E}">
        <p14:creationId xmlns:p14="http://schemas.microsoft.com/office/powerpoint/2010/main" val="3590308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5250AE-B968-A94E-8300-102E0E53CCC2}"/>
              </a:ext>
            </a:extLst>
          </p:cNvPr>
          <p:cNvSpPr>
            <a:spLocks noGrp="1"/>
          </p:cNvSpPr>
          <p:nvPr>
            <p:ph type="title"/>
          </p:nvPr>
        </p:nvSpPr>
        <p:spPr/>
        <p:txBody>
          <a:bodyPr/>
          <a:lstStyle/>
          <a:p>
            <a:pPr algn="ctr"/>
            <a:r>
              <a:rPr lang="fr-FR" dirty="0">
                <a:latin typeface="Times New Roman" panose="02020603050405020304" pitchFamily="18" charset="0"/>
                <a:cs typeface="Times New Roman" panose="02020603050405020304" pitchFamily="18" charset="0"/>
              </a:rPr>
              <a:t>Objectifs du cours </a:t>
            </a:r>
          </a:p>
        </p:txBody>
      </p:sp>
      <p:sp>
        <p:nvSpPr>
          <p:cNvPr id="3" name="Espace réservé du contenu 2">
            <a:extLst>
              <a:ext uri="{FF2B5EF4-FFF2-40B4-BE49-F238E27FC236}">
                <a16:creationId xmlns:a16="http://schemas.microsoft.com/office/drawing/2014/main" id="{A52CD839-0948-D843-B86F-0B71E11F8CC6}"/>
              </a:ext>
            </a:extLst>
          </p:cNvPr>
          <p:cNvSpPr>
            <a:spLocks noGrp="1"/>
          </p:cNvSpPr>
          <p:nvPr>
            <p:ph idx="1"/>
          </p:nvPr>
        </p:nvSpPr>
        <p:spPr/>
        <p:txBody>
          <a:bodyPr/>
          <a:lstStyle/>
          <a:p>
            <a:pPr algn="just">
              <a:lnSpc>
                <a:spcPts val="2850"/>
              </a:lnSpc>
              <a:buFont typeface="Wingdings" pitchFamily="2" charset="2"/>
              <a:buChar char="ü"/>
            </a:pPr>
            <a:r>
              <a:rPr lang="fr-FR" sz="2400" dirty="0">
                <a:solidFill>
                  <a:srgbClr val="2B4150"/>
                </a:solidFill>
                <a:latin typeface="Times New Roman" panose="02020603050405020304" pitchFamily="18" charset="0"/>
                <a:ea typeface="Source Sans Pro" pitchFamily="34" charset="-122"/>
                <a:cs typeface="Times New Roman" panose="02020603050405020304" pitchFamily="18" charset="0"/>
              </a:rPr>
              <a:t>Acquérir</a:t>
            </a:r>
            <a:r>
              <a:rPr lang="en-US" sz="2400" dirty="0">
                <a:solidFill>
                  <a:srgbClr val="2B4150"/>
                </a:solidFill>
                <a:latin typeface="Times New Roman" panose="02020603050405020304" pitchFamily="18" charset="0"/>
                <a:ea typeface="Source Sans Pro" pitchFamily="34" charset="-122"/>
                <a:cs typeface="Times New Roman" panose="02020603050405020304" pitchFamily="18" charset="0"/>
              </a:rPr>
              <a:t> </a:t>
            </a:r>
            <a:r>
              <a:rPr lang="fr-FR" sz="2400" dirty="0">
                <a:solidFill>
                  <a:srgbClr val="2B4150"/>
                </a:solidFill>
                <a:latin typeface="Times New Roman" panose="02020603050405020304" pitchFamily="18" charset="0"/>
                <a:ea typeface="Source Sans Pro" pitchFamily="34" charset="-122"/>
                <a:cs typeface="Times New Roman" panose="02020603050405020304" pitchFamily="18" charset="0"/>
              </a:rPr>
              <a:t>une</a:t>
            </a:r>
            <a:r>
              <a:rPr lang="en-US" sz="2400" dirty="0">
                <a:solidFill>
                  <a:srgbClr val="2B4150"/>
                </a:solidFill>
                <a:latin typeface="Times New Roman" panose="02020603050405020304" pitchFamily="18" charset="0"/>
                <a:ea typeface="Source Sans Pro" pitchFamily="34" charset="-122"/>
                <a:cs typeface="Times New Roman" panose="02020603050405020304" pitchFamily="18" charset="0"/>
              </a:rPr>
              <a:t> vision globale de l’audit au sein des organisations</a:t>
            </a:r>
          </a:p>
          <a:p>
            <a:pPr algn="just">
              <a:lnSpc>
                <a:spcPts val="2850"/>
              </a:lnSpc>
              <a:buFont typeface="Wingdings" pitchFamily="2" charset="2"/>
              <a:buChar char="ü"/>
            </a:pPr>
            <a:r>
              <a:rPr lang="en-US" sz="2400" dirty="0">
                <a:solidFill>
                  <a:srgbClr val="2B4150"/>
                </a:solidFill>
                <a:latin typeface="Times New Roman" panose="02020603050405020304" pitchFamily="18" charset="0"/>
                <a:ea typeface="Source Sans Pro" pitchFamily="34" charset="-122"/>
                <a:cs typeface="Times New Roman" panose="02020603050405020304" pitchFamily="18" charset="0"/>
              </a:rPr>
              <a:t>Developer les reflexes de base d’un auditeur</a:t>
            </a:r>
          </a:p>
          <a:p>
            <a:pPr algn="just">
              <a:lnSpc>
                <a:spcPts val="2850"/>
              </a:lnSpc>
              <a:buFont typeface="Wingdings" pitchFamily="2" charset="2"/>
              <a:buChar char="ü"/>
            </a:pPr>
            <a:r>
              <a:rPr lang="en-US" sz="2400" dirty="0">
                <a:solidFill>
                  <a:srgbClr val="2B4150"/>
                </a:solidFill>
                <a:latin typeface="Times New Roman" panose="02020603050405020304" pitchFamily="18" charset="0"/>
                <a:ea typeface="Source Sans Pro" pitchFamily="34" charset="-122"/>
                <a:cs typeface="Times New Roman" panose="02020603050405020304" pitchFamily="18" charset="0"/>
              </a:rPr>
              <a:t>Apprendre à identifier les zones de risques pertinentes dans le cadre d’un audit</a:t>
            </a:r>
            <a:endParaRPr lang="fr-FR" sz="2400" dirty="0">
              <a:solidFill>
                <a:srgbClr val="2B4150"/>
              </a:solidFill>
              <a:latin typeface="Times New Roman" panose="02020603050405020304" pitchFamily="18" charset="0"/>
              <a:ea typeface="Source Sans Pro" pitchFamily="34" charset="-122"/>
              <a:cs typeface="Times New Roman" panose="02020603050405020304" pitchFamily="18" charset="0"/>
            </a:endParaRPr>
          </a:p>
          <a:p>
            <a:pPr algn="just">
              <a:lnSpc>
                <a:spcPts val="2850"/>
              </a:lnSpc>
              <a:buFont typeface="Wingdings" pitchFamily="2" charset="2"/>
              <a:buChar char="ü"/>
            </a:pPr>
            <a:r>
              <a:rPr lang="en-US" sz="2400" dirty="0">
                <a:solidFill>
                  <a:srgbClr val="2B4150"/>
                </a:solidFill>
                <a:latin typeface="Times New Roman" panose="02020603050405020304" pitchFamily="18" charset="0"/>
                <a:ea typeface="Source Sans Pro" pitchFamily="34" charset="-122"/>
                <a:cs typeface="Times New Roman" panose="02020603050405020304" pitchFamily="18" charset="0"/>
              </a:rPr>
              <a:t>Maîtriser les outils et techniques de l’audit financier</a:t>
            </a:r>
          </a:p>
          <a:p>
            <a:endParaRPr lang="fr-FR" dirty="0"/>
          </a:p>
        </p:txBody>
      </p:sp>
      <p:sp>
        <p:nvSpPr>
          <p:cNvPr id="5" name="Espace réservé du numéro de diapositive 4">
            <a:extLst>
              <a:ext uri="{FF2B5EF4-FFF2-40B4-BE49-F238E27FC236}">
                <a16:creationId xmlns:a16="http://schemas.microsoft.com/office/drawing/2014/main" id="{D80D3AEB-FAF5-A07C-7748-12F235411EC3}"/>
              </a:ext>
            </a:extLst>
          </p:cNvPr>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22912380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Espace réservé du contenu 2">
            <a:extLst>
              <a:ext uri="{FF2B5EF4-FFF2-40B4-BE49-F238E27FC236}">
                <a16:creationId xmlns:a16="http://schemas.microsoft.com/office/drawing/2014/main" id="{D3BAFD63-8203-CC41-884D-2B5782B54D96}"/>
              </a:ext>
            </a:extLst>
          </p:cNvPr>
          <p:cNvSpPr>
            <a:spLocks noGrp="1"/>
          </p:cNvSpPr>
          <p:nvPr>
            <p:ph idx="1"/>
          </p:nvPr>
        </p:nvSpPr>
        <p:spPr>
          <a:xfrm>
            <a:off x="461184" y="1086678"/>
            <a:ext cx="10962190" cy="765158"/>
          </a:xfrm>
        </p:spPr>
        <p:txBody>
          <a:bodyPr>
            <a:normAutofit fontScale="77500" lnSpcReduction="20000"/>
          </a:bodyPr>
          <a:lstStyle/>
          <a:p>
            <a:pPr eaLnBrk="1" hangingPunct="1">
              <a:buFont typeface="Georgia" panose="02040502050405020303" pitchFamily="18" charset="0"/>
              <a:buNone/>
            </a:pPr>
            <a:r>
              <a:rPr lang="fr-FR" altLang="fr-FR" sz="2100" b="1" dirty="0">
                <a:latin typeface="Times New Roman" panose="02020603050405020304" pitchFamily="18" charset="0"/>
                <a:ea typeface="ＭＳ Ｐゴシック" panose="020B0600070205080204" pitchFamily="34" charset="-128"/>
              </a:rPr>
              <a:t>On distingue différents types d'audit . On peut citer sans prétendre à l'exhaustivité :</a:t>
            </a:r>
          </a:p>
          <a:p>
            <a:pPr eaLnBrk="1" hangingPunct="1">
              <a:buFont typeface="Georgia" panose="02040502050405020303" pitchFamily="18" charset="0"/>
              <a:buNone/>
            </a:pPr>
            <a:r>
              <a:rPr lang="fr-FR" altLang="fr-FR" sz="2100" b="1" dirty="0">
                <a:latin typeface="Times New Roman" panose="02020603050405020304" pitchFamily="18" charset="0"/>
                <a:ea typeface="ＭＳ Ｐゴシック" panose="020B0600070205080204" pitchFamily="34" charset="-128"/>
              </a:rPr>
              <a:t> </a:t>
            </a:r>
          </a:p>
          <a:p>
            <a:pPr eaLnBrk="1" hangingPunct="1">
              <a:buFont typeface="Georgia" panose="02040502050405020303" pitchFamily="18" charset="0"/>
              <a:buNone/>
            </a:pPr>
            <a:endParaRPr lang="fr-FR" altLang="fr-FR" sz="1200" b="1" dirty="0">
              <a:latin typeface="Times New Roman" panose="02020603050405020304" pitchFamily="18" charset="0"/>
              <a:ea typeface="ＭＳ Ｐゴシック" panose="020B0600070205080204" pitchFamily="34" charset="-128"/>
            </a:endParaRPr>
          </a:p>
        </p:txBody>
      </p:sp>
      <p:pic>
        <p:nvPicPr>
          <p:cNvPr id="37891" name="Picture 2">
            <a:extLst>
              <a:ext uri="{FF2B5EF4-FFF2-40B4-BE49-F238E27FC236}">
                <a16:creationId xmlns:a16="http://schemas.microsoft.com/office/drawing/2014/main" id="{1FC5F666-82DF-7D4C-8DB8-51CD4F39C4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460" y="1647209"/>
            <a:ext cx="11507638" cy="487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oneTexte 4">
            <a:extLst>
              <a:ext uri="{FF2B5EF4-FFF2-40B4-BE49-F238E27FC236}">
                <a16:creationId xmlns:a16="http://schemas.microsoft.com/office/drawing/2014/main" id="{7E3D0171-0A09-DE48-8F15-89E85D56BE00}"/>
              </a:ext>
            </a:extLst>
          </p:cNvPr>
          <p:cNvSpPr txBox="1"/>
          <p:nvPr/>
        </p:nvSpPr>
        <p:spPr>
          <a:xfrm>
            <a:off x="1690777" y="336865"/>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B3BFB637-E282-2554-F737-E7D16F49E87C}"/>
              </a:ext>
            </a:extLst>
          </p:cNvPr>
          <p:cNvSpPr>
            <a:spLocks noGrp="1"/>
          </p:cNvSpPr>
          <p:nvPr>
            <p:ph type="sldNum" sz="quarter" idx="12"/>
          </p:nvPr>
        </p:nvSpPr>
        <p:spPr/>
        <p:txBody>
          <a:bodyPr/>
          <a:lstStyle/>
          <a:p>
            <a:fld id="{6D22F896-40B5-4ADD-8801-0D06FADFA095}" type="slidenum">
              <a:rPr lang="en-US" smtClean="0"/>
              <a:t>30</a:t>
            </a:fld>
            <a:endParaRPr lang="en-US" dirty="0"/>
          </a:p>
        </p:txBody>
      </p:sp>
    </p:spTree>
    <p:extLst>
      <p:ext uri="{BB962C8B-B14F-4D97-AF65-F5344CB8AC3E}">
        <p14:creationId xmlns:p14="http://schemas.microsoft.com/office/powerpoint/2010/main" val="14105072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37891"/>
                                        </p:tgtEl>
                                        <p:attrNameLst>
                                          <p:attrName>style.visibility</p:attrName>
                                        </p:attrNameLst>
                                      </p:cBhvr>
                                      <p:to>
                                        <p:strVal val="visible"/>
                                      </p:to>
                                    </p:set>
                                    <p:anim calcmode="lin" valueType="num">
                                      <p:cBhvr>
                                        <p:cTn id="7" dur="1000" fill="hold"/>
                                        <p:tgtEl>
                                          <p:spTgt spid="37891"/>
                                        </p:tgtEl>
                                        <p:attrNameLst>
                                          <p:attrName>ppt_w</p:attrName>
                                        </p:attrNameLst>
                                      </p:cBhvr>
                                      <p:tavLst>
                                        <p:tav tm="0">
                                          <p:val>
                                            <p:fltVal val="0"/>
                                          </p:val>
                                        </p:tav>
                                        <p:tav tm="100000">
                                          <p:val>
                                            <p:strVal val="#ppt_w"/>
                                          </p:val>
                                        </p:tav>
                                      </p:tavLst>
                                    </p:anim>
                                    <p:anim calcmode="lin" valueType="num">
                                      <p:cBhvr>
                                        <p:cTn id="8" dur="1000" fill="hold"/>
                                        <p:tgtEl>
                                          <p:spTgt spid="37891"/>
                                        </p:tgtEl>
                                        <p:attrNameLst>
                                          <p:attrName>ppt_h</p:attrName>
                                        </p:attrNameLst>
                                      </p:cBhvr>
                                      <p:tavLst>
                                        <p:tav tm="0">
                                          <p:val>
                                            <p:fltVal val="0"/>
                                          </p:val>
                                        </p:tav>
                                        <p:tav tm="100000">
                                          <p:val>
                                            <p:strVal val="#ppt_h"/>
                                          </p:val>
                                        </p:tav>
                                      </p:tavLst>
                                    </p:anim>
                                    <p:anim calcmode="lin" valueType="num">
                                      <p:cBhvr>
                                        <p:cTn id="9" dur="1000" fill="hold"/>
                                        <p:tgtEl>
                                          <p:spTgt spid="37891"/>
                                        </p:tgtEl>
                                        <p:attrNameLst>
                                          <p:attrName>style.rotation</p:attrName>
                                        </p:attrNameLst>
                                      </p:cBhvr>
                                      <p:tavLst>
                                        <p:tav tm="0">
                                          <p:val>
                                            <p:fltVal val="90"/>
                                          </p:val>
                                        </p:tav>
                                        <p:tav tm="100000">
                                          <p:val>
                                            <p:fltVal val="0"/>
                                          </p:val>
                                        </p:tav>
                                      </p:tavLst>
                                    </p:anim>
                                    <p:animEffect transition="in" filter="fade">
                                      <p:cBhvr>
                                        <p:cTn id="10" dur="1000"/>
                                        <p:tgtEl>
                                          <p:spTgt spid="37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8C94D8-09F0-3C4D-B8B1-92D09C512013}"/>
              </a:ext>
            </a:extLst>
          </p:cNvPr>
          <p:cNvSpPr>
            <a:spLocks noGrp="1"/>
          </p:cNvSpPr>
          <p:nvPr>
            <p:ph idx="1"/>
          </p:nvPr>
        </p:nvSpPr>
        <p:spPr>
          <a:xfrm>
            <a:off x="1717675" y="373212"/>
            <a:ext cx="8756650" cy="1225550"/>
          </a:xfrm>
          <a:solidFill>
            <a:schemeClr val="accent6">
              <a:lumMod val="20000"/>
              <a:lumOff val="80000"/>
            </a:schemeClr>
          </a:solidFill>
        </p:spPr>
        <p:txBody>
          <a:bodyPr>
            <a:normAutofit lnSpcReduction="10000"/>
          </a:bodyPr>
          <a:lstStyle/>
          <a:p>
            <a:pPr marL="109538" indent="0" algn="ctr">
              <a:lnSpc>
                <a:spcPct val="80000"/>
              </a:lnSpc>
              <a:buNone/>
              <a:defRPr/>
            </a:pPr>
            <a:r>
              <a:rPr lang="fr-FR" altLang="fr-FR" sz="2600" b="1" i="1" u="sng" dirty="0">
                <a:effectLst>
                  <a:outerShdw blurRad="38100" dist="38100" dir="2700000" algn="tl">
                    <a:srgbClr val="FFFFFF"/>
                  </a:outerShdw>
                </a:effectLst>
                <a:latin typeface="Times New Roman" panose="02020603050405020304" pitchFamily="18" charset="0"/>
                <a:ea typeface="ＭＳ Ｐゴシック" panose="020B0600070205080204" pitchFamily="34" charset="-128"/>
              </a:rPr>
              <a:t>Application 1:</a:t>
            </a:r>
            <a:endParaRPr lang="fr-FR" altLang="fr-FR" sz="2200" b="1" i="1" u="sng" dirty="0">
              <a:effectLst>
                <a:outerShdw blurRad="38100" dist="38100" dir="2700000" algn="tl">
                  <a:srgbClr val="FFFFFF"/>
                </a:outerShdw>
              </a:effectLst>
              <a:latin typeface="Times New Roman" panose="02020603050405020304" pitchFamily="18" charset="0"/>
              <a:ea typeface="ＭＳ Ｐゴシック" panose="020B0600070205080204" pitchFamily="34" charset="-128"/>
            </a:endParaRPr>
          </a:p>
          <a:p>
            <a:pPr marL="109538" indent="0" algn="ctr">
              <a:lnSpc>
                <a:spcPct val="80000"/>
              </a:lnSpc>
              <a:buNone/>
              <a:defRPr/>
            </a:pPr>
            <a:r>
              <a:rPr lang="fr-FR" altLang="fr-FR" sz="2600" dirty="0">
                <a:latin typeface="Times New Roman" panose="02020603050405020304" pitchFamily="18" charset="0"/>
                <a:ea typeface="ＭＳ Ｐゴシック" panose="020B0600070205080204" pitchFamily="34" charset="-128"/>
              </a:rPr>
              <a:t>Exemple d</a:t>
            </a:r>
            <a:r>
              <a:rPr lang="ja-JP" altLang="fr-FR" sz="2600">
                <a:latin typeface="Times New Roman" panose="02020603050405020304" pitchFamily="18" charset="0"/>
                <a:ea typeface="ＭＳ Ｐゴシック" panose="020B0600070205080204" pitchFamily="34" charset="-128"/>
              </a:rPr>
              <a:t>’</a:t>
            </a:r>
            <a:r>
              <a:rPr lang="fr-FR" altLang="ja-JP" sz="2600" dirty="0">
                <a:latin typeface="Times New Roman" panose="02020603050405020304" pitchFamily="18" charset="0"/>
                <a:ea typeface="ＭＳ Ｐゴシック" panose="020B0600070205080204" pitchFamily="34" charset="-128"/>
              </a:rPr>
              <a:t>une mission portant sur l</a:t>
            </a:r>
            <a:r>
              <a:rPr lang="ja-JP" altLang="fr-FR" sz="2600">
                <a:latin typeface="Times New Roman" panose="02020603050405020304" pitchFamily="18" charset="0"/>
                <a:ea typeface="ＭＳ Ｐゴシック" panose="020B0600070205080204" pitchFamily="34" charset="-128"/>
              </a:rPr>
              <a:t>’</a:t>
            </a:r>
            <a:r>
              <a:rPr lang="fr-FR" altLang="ja-JP" sz="2600" dirty="0">
                <a:latin typeface="Times New Roman" panose="02020603050405020304" pitchFamily="18" charset="0"/>
                <a:ea typeface="ＭＳ Ｐゴシック" panose="020B0600070205080204" pitchFamily="34" charset="-128"/>
              </a:rPr>
              <a:t>audit du service médical. </a:t>
            </a:r>
          </a:p>
          <a:p>
            <a:pPr marL="109538" indent="0" algn="ctr">
              <a:lnSpc>
                <a:spcPct val="80000"/>
              </a:lnSpc>
              <a:buNone/>
              <a:defRPr/>
            </a:pPr>
            <a:r>
              <a:rPr lang="fr-FR" altLang="fr-FR" sz="2600" dirty="0">
                <a:latin typeface="Times New Roman" panose="02020603050405020304" pitchFamily="18" charset="0"/>
                <a:ea typeface="ＭＳ Ｐゴシック" panose="020B0600070205080204" pitchFamily="34" charset="-128"/>
              </a:rPr>
              <a:t>L</a:t>
            </a:r>
            <a:r>
              <a:rPr lang="ja-JP" altLang="fr-FR" sz="2600">
                <a:latin typeface="Times New Roman" panose="02020603050405020304" pitchFamily="18" charset="0"/>
                <a:ea typeface="ＭＳ Ｐゴシック" panose="020B0600070205080204" pitchFamily="34" charset="-128"/>
              </a:rPr>
              <a:t>’</a:t>
            </a:r>
            <a:r>
              <a:rPr lang="fr-FR" altLang="ja-JP" sz="2600" dirty="0">
                <a:latin typeface="Times New Roman" panose="02020603050405020304" pitchFamily="18" charset="0"/>
                <a:ea typeface="ＭＳ Ｐゴシック" panose="020B0600070205080204" pitchFamily="34" charset="-128"/>
              </a:rPr>
              <a:t>auditeur interne examine les points suivants :</a:t>
            </a:r>
          </a:p>
          <a:p>
            <a:pPr marL="109538" indent="0" algn="ctr">
              <a:lnSpc>
                <a:spcPct val="80000"/>
              </a:lnSpc>
              <a:buNone/>
              <a:defRPr/>
            </a:pPr>
            <a:endParaRPr lang="fr-FR" altLang="fr-FR" sz="2600" dirty="0">
              <a:latin typeface="Times New Roman" panose="02020603050405020304" pitchFamily="18" charset="0"/>
              <a:ea typeface="ＭＳ Ｐゴシック" panose="020B0600070205080204" pitchFamily="34" charset="-128"/>
            </a:endParaRPr>
          </a:p>
        </p:txBody>
      </p:sp>
      <p:sp>
        <p:nvSpPr>
          <p:cNvPr id="8" name="Espace réservé du contenu 2">
            <a:extLst>
              <a:ext uri="{FF2B5EF4-FFF2-40B4-BE49-F238E27FC236}">
                <a16:creationId xmlns:a16="http://schemas.microsoft.com/office/drawing/2014/main" id="{6DBC24BA-72A0-8D4D-B4F1-11B12CD339AC}"/>
              </a:ext>
            </a:extLst>
          </p:cNvPr>
          <p:cNvSpPr txBox="1">
            <a:spLocks/>
          </p:cNvSpPr>
          <p:nvPr/>
        </p:nvSpPr>
        <p:spPr bwMode="auto">
          <a:xfrm>
            <a:off x="914400" y="2128838"/>
            <a:ext cx="11059064" cy="4133939"/>
          </a:xfrm>
          <a:prstGeom prst="rect">
            <a:avLst/>
          </a:prstGeom>
          <a:noFill/>
          <a:ln>
            <a:noFill/>
          </a:ln>
        </p:spPr>
        <p:txBody>
          <a:bodyPr>
            <a:normAutofit/>
          </a:bodyPr>
          <a:lstStyle>
            <a:lvl1pPr marL="566738" indent="-4572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lnSpc>
                <a:spcPct val="80000"/>
              </a:lnSpc>
              <a:spcBef>
                <a:spcPts val="300"/>
              </a:spcBef>
              <a:buFont typeface="Wingdings" pitchFamily="2" charset="2"/>
              <a:buChar char="Ø"/>
              <a:defRPr/>
            </a:pPr>
            <a:endParaRPr lang="fr-FR" altLang="fr-FR" sz="1400" dirty="0">
              <a:latin typeface="Times New Roman" panose="02020603050405020304" pitchFamily="18" charset="0"/>
            </a:endParaRPr>
          </a:p>
          <a:p>
            <a:pPr algn="just">
              <a:lnSpc>
                <a:spcPct val="80000"/>
              </a:lnSpc>
              <a:spcBef>
                <a:spcPts val="300"/>
              </a:spcBef>
              <a:buFont typeface="Wingdings" pitchFamily="2" charset="2"/>
              <a:buChar char="Ø"/>
              <a:defRPr/>
            </a:pPr>
            <a:r>
              <a:rPr lang="fr-FR" altLang="fr-FR" sz="2000" b="1" i="1" u="sng" dirty="0">
                <a:effectLst>
                  <a:outerShdw blurRad="38100" dist="38100" dir="2700000" algn="tl">
                    <a:srgbClr val="C0C0C0"/>
                  </a:outerShdw>
                </a:effectLst>
                <a:latin typeface="Times New Roman" panose="02020603050405020304" pitchFamily="18" charset="0"/>
              </a:rPr>
              <a:t>Audit  de  conformité/Régularité </a:t>
            </a:r>
            <a:r>
              <a:rPr lang="fr-FR" altLang="fr-FR" sz="2000" dirty="0">
                <a:latin typeface="Times New Roman" panose="02020603050405020304" pitchFamily="18" charset="0"/>
              </a:rPr>
              <a:t>:  c</a:t>
            </a:r>
            <a:r>
              <a:rPr lang="ja-JP" altLang="fr-FR" sz="2000">
                <a:latin typeface="Times New Roman" panose="02020603050405020304" pitchFamily="18" charset="0"/>
              </a:rPr>
              <a:t>’</a:t>
            </a:r>
            <a:r>
              <a:rPr lang="fr-FR" altLang="ja-JP" sz="2000" dirty="0">
                <a:latin typeface="Times New Roman" panose="02020603050405020304" pitchFamily="18" charset="0"/>
              </a:rPr>
              <a:t>est l</a:t>
            </a:r>
            <a:r>
              <a:rPr lang="ja-JP" altLang="fr-FR" sz="2000">
                <a:latin typeface="Times New Roman" panose="02020603050405020304" pitchFamily="18" charset="0"/>
              </a:rPr>
              <a:t>’</a:t>
            </a:r>
            <a:r>
              <a:rPr lang="fr-FR" altLang="ja-JP" sz="2000" dirty="0">
                <a:latin typeface="Times New Roman" panose="02020603050405020304" pitchFamily="18" charset="0"/>
              </a:rPr>
              <a:t>examen  du  respect des dispositions législatives et réglementaires relatives à la médecine du travail.  C</a:t>
            </a:r>
            <a:r>
              <a:rPr lang="ja-JP" altLang="fr-FR" sz="2000">
                <a:latin typeface="Times New Roman" panose="02020603050405020304" pitchFamily="18" charset="0"/>
              </a:rPr>
              <a:t>’</a:t>
            </a:r>
            <a:r>
              <a:rPr lang="fr-FR" altLang="ja-JP" sz="2000" dirty="0">
                <a:latin typeface="Times New Roman" panose="02020603050405020304" pitchFamily="18" charset="0"/>
              </a:rPr>
              <a:t>est  aussi  l</a:t>
            </a:r>
            <a:r>
              <a:rPr lang="ja-JP" altLang="fr-FR" sz="2000">
                <a:latin typeface="Times New Roman" panose="02020603050405020304" pitchFamily="18" charset="0"/>
              </a:rPr>
              <a:t>’</a:t>
            </a:r>
            <a:r>
              <a:rPr lang="fr-FR" altLang="ja-JP" sz="2000" dirty="0">
                <a:latin typeface="Times New Roman" panose="02020603050405020304" pitchFamily="18" charset="0"/>
              </a:rPr>
              <a:t>examen  de  la  conformité avec  les  règles  de  l</a:t>
            </a:r>
            <a:r>
              <a:rPr lang="ja-JP" altLang="fr-FR" sz="2000">
                <a:latin typeface="Times New Roman" panose="02020603050405020304" pitchFamily="18" charset="0"/>
              </a:rPr>
              <a:t>’</a:t>
            </a:r>
            <a:r>
              <a:rPr lang="fr-FR" altLang="ja-JP" sz="2000" dirty="0">
                <a:latin typeface="Times New Roman" panose="02020603050405020304" pitchFamily="18" charset="0"/>
              </a:rPr>
              <a:t>entreprise  si celles-ci sont plus strictes et plus exigeantes que les dispositions légales. C</a:t>
            </a:r>
            <a:r>
              <a:rPr lang="ja-JP" altLang="fr-FR" sz="2000">
                <a:latin typeface="Times New Roman" panose="02020603050405020304" pitchFamily="18" charset="0"/>
              </a:rPr>
              <a:t>’</a:t>
            </a:r>
            <a:r>
              <a:rPr lang="fr-FR" altLang="ja-JP" sz="2000" dirty="0">
                <a:latin typeface="Times New Roman" panose="02020603050405020304" pitchFamily="18" charset="0"/>
              </a:rPr>
              <a:t>est également l</a:t>
            </a:r>
            <a:r>
              <a:rPr lang="ja-JP" altLang="fr-FR" sz="2000">
                <a:latin typeface="Times New Roman" panose="02020603050405020304" pitchFamily="18" charset="0"/>
              </a:rPr>
              <a:t>’</a:t>
            </a:r>
            <a:r>
              <a:rPr lang="fr-FR" altLang="ja-JP" sz="2000" dirty="0">
                <a:latin typeface="Times New Roman" panose="02020603050405020304" pitchFamily="18" charset="0"/>
              </a:rPr>
              <a:t>analyse de la conformité avec toutes les dispositions prises pour le bon fonctionnement du service.</a:t>
            </a:r>
          </a:p>
          <a:p>
            <a:pPr algn="just">
              <a:lnSpc>
                <a:spcPct val="80000"/>
              </a:lnSpc>
              <a:spcBef>
                <a:spcPts val="300"/>
              </a:spcBef>
              <a:buFont typeface="Wingdings" pitchFamily="2" charset="2"/>
              <a:buChar char="Ø"/>
              <a:defRPr/>
            </a:pPr>
            <a:r>
              <a:rPr lang="fr-FR" altLang="fr-FR" sz="2000" b="1" i="1" u="sng" dirty="0">
                <a:effectLst>
                  <a:outerShdw blurRad="38100" dist="38100" dir="2700000" algn="tl">
                    <a:srgbClr val="C0C0C0"/>
                  </a:outerShdw>
                </a:effectLst>
                <a:latin typeface="Times New Roman" panose="02020603050405020304" pitchFamily="18" charset="0"/>
              </a:rPr>
              <a:t>Audit d</a:t>
            </a:r>
            <a:r>
              <a:rPr lang="ja-JP" altLang="fr-FR" sz="2000" b="1" i="1" u="sng">
                <a:effectLst>
                  <a:outerShdw blurRad="38100" dist="38100" dir="2700000" algn="tl">
                    <a:srgbClr val="C0C0C0"/>
                  </a:outerShdw>
                </a:effectLst>
                <a:latin typeface="Times New Roman" panose="02020603050405020304" pitchFamily="18" charset="0"/>
              </a:rPr>
              <a:t>’</a:t>
            </a:r>
            <a:r>
              <a:rPr lang="fr-FR" altLang="ja-JP" sz="2000" b="1" i="1" u="sng" dirty="0">
                <a:effectLst>
                  <a:outerShdw blurRad="38100" dist="38100" dir="2700000" algn="tl">
                    <a:srgbClr val="C0C0C0"/>
                  </a:outerShdw>
                </a:effectLst>
                <a:latin typeface="Times New Roman" panose="02020603050405020304" pitchFamily="18" charset="0"/>
              </a:rPr>
              <a:t>efficacité </a:t>
            </a:r>
            <a:r>
              <a:rPr lang="fr-FR" altLang="ja-JP" sz="2000" dirty="0">
                <a:latin typeface="Times New Roman" panose="02020603050405020304" pitchFamily="18" charset="0"/>
              </a:rPr>
              <a:t>: à ce stade l</a:t>
            </a:r>
            <a:r>
              <a:rPr lang="ja-JP" altLang="fr-FR" sz="2000">
                <a:latin typeface="Times New Roman" panose="02020603050405020304" pitchFamily="18" charset="0"/>
              </a:rPr>
              <a:t>’</a:t>
            </a:r>
            <a:r>
              <a:rPr lang="fr-FR" altLang="ja-JP" sz="2000" dirty="0">
                <a:latin typeface="Times New Roman" panose="02020603050405020304" pitchFamily="18" charset="0"/>
              </a:rPr>
              <a:t>auditeur examine si ces dispositions, cette organisation permettent de fonctionner avec le maximum d</a:t>
            </a:r>
            <a:r>
              <a:rPr lang="ja-JP" altLang="fr-FR" sz="2000">
                <a:latin typeface="Times New Roman" panose="02020603050405020304" pitchFamily="18" charset="0"/>
              </a:rPr>
              <a:t>’</a:t>
            </a:r>
            <a:r>
              <a:rPr lang="fr-FR" altLang="ja-JP" sz="2000" dirty="0">
                <a:latin typeface="Times New Roman" panose="02020603050405020304" pitchFamily="18" charset="0"/>
              </a:rPr>
              <a:t>efficacité. Il examine le système d</a:t>
            </a:r>
            <a:r>
              <a:rPr lang="ja-JP" altLang="fr-FR" sz="2000">
                <a:latin typeface="Times New Roman" panose="02020603050405020304" pitchFamily="18" charset="0"/>
              </a:rPr>
              <a:t>’</a:t>
            </a:r>
            <a:r>
              <a:rPr lang="fr-FR" altLang="ja-JP" sz="2000" dirty="0">
                <a:latin typeface="Times New Roman" panose="02020603050405020304" pitchFamily="18" charset="0"/>
              </a:rPr>
              <a:t>information dont disposent les responsables pour mesurer le respect des directives et l</a:t>
            </a:r>
            <a:r>
              <a:rPr lang="ja-JP" altLang="fr-FR" sz="2000">
                <a:latin typeface="Times New Roman" panose="02020603050405020304" pitchFamily="18" charset="0"/>
              </a:rPr>
              <a:t>’</a:t>
            </a:r>
            <a:r>
              <a:rPr lang="fr-FR" altLang="ja-JP" sz="2000" dirty="0">
                <a:latin typeface="Times New Roman" panose="02020603050405020304" pitchFamily="18" charset="0"/>
              </a:rPr>
              <a:t>amélioration de la fonction médicale tant en qualité qu’en activité.</a:t>
            </a:r>
          </a:p>
          <a:p>
            <a:pPr algn="just">
              <a:lnSpc>
                <a:spcPct val="80000"/>
              </a:lnSpc>
              <a:spcBef>
                <a:spcPts val="300"/>
              </a:spcBef>
              <a:buFont typeface="Wingdings" pitchFamily="2" charset="2"/>
              <a:buChar char="Ø"/>
              <a:defRPr/>
            </a:pPr>
            <a:r>
              <a:rPr lang="fr-FR" altLang="fr-FR" sz="2000" b="1" i="1" u="sng" dirty="0">
                <a:effectLst>
                  <a:outerShdw blurRad="38100" dist="38100" dir="2700000" algn="tl">
                    <a:srgbClr val="C0C0C0"/>
                  </a:outerShdw>
                </a:effectLst>
                <a:latin typeface="Times New Roman" panose="02020603050405020304" pitchFamily="18" charset="0"/>
              </a:rPr>
              <a:t>Audit de management </a:t>
            </a:r>
            <a:r>
              <a:rPr lang="fr-FR" altLang="fr-FR" sz="2000" b="1" dirty="0">
                <a:latin typeface="Times New Roman" panose="02020603050405020304" pitchFamily="18" charset="0"/>
              </a:rPr>
              <a:t>:</a:t>
            </a:r>
            <a:r>
              <a:rPr lang="fr-FR" altLang="fr-FR" sz="2000" dirty="0">
                <a:latin typeface="Times New Roman" panose="02020603050405020304" pitchFamily="18" charset="0"/>
              </a:rPr>
              <a:t> la mission du service étant définie, est-elle conforme à la stratégie de  l</a:t>
            </a:r>
            <a:r>
              <a:rPr lang="ja-JP" altLang="fr-FR" sz="2000">
                <a:latin typeface="Times New Roman" panose="02020603050405020304" pitchFamily="18" charset="0"/>
              </a:rPr>
              <a:t>’</a:t>
            </a:r>
            <a:r>
              <a:rPr lang="fr-FR" altLang="ja-JP" sz="2000" dirty="0">
                <a:latin typeface="Times New Roman" panose="02020603050405020304" pitchFamily="18" charset="0"/>
              </a:rPr>
              <a:t>entreprise. </a:t>
            </a:r>
          </a:p>
          <a:p>
            <a:pPr algn="just">
              <a:lnSpc>
                <a:spcPct val="80000"/>
              </a:lnSpc>
              <a:spcBef>
                <a:spcPts val="300"/>
              </a:spcBef>
              <a:buFont typeface="Wingdings" pitchFamily="2" charset="2"/>
              <a:buChar char="Ø"/>
              <a:defRPr/>
            </a:pPr>
            <a:r>
              <a:rPr lang="fr-FR" altLang="fr-FR" sz="2000" b="1" i="1" u="sng" dirty="0">
                <a:effectLst>
                  <a:outerShdw blurRad="38100" dist="38100" dir="2700000" algn="tl">
                    <a:srgbClr val="C0C0C0"/>
                  </a:outerShdw>
                </a:effectLst>
                <a:latin typeface="Times New Roman" panose="02020603050405020304" pitchFamily="18" charset="0"/>
              </a:rPr>
              <a:t>Audit de stratégie </a:t>
            </a:r>
            <a:r>
              <a:rPr lang="fr-FR" altLang="fr-FR" sz="2000" dirty="0">
                <a:latin typeface="Times New Roman" panose="02020603050405020304" pitchFamily="18" charset="0"/>
              </a:rPr>
              <a:t>: l</a:t>
            </a:r>
            <a:r>
              <a:rPr lang="ja-JP" altLang="fr-FR" sz="2000">
                <a:latin typeface="Times New Roman" panose="02020603050405020304" pitchFamily="18" charset="0"/>
              </a:rPr>
              <a:t>’</a:t>
            </a:r>
            <a:r>
              <a:rPr lang="fr-FR" altLang="ja-JP" sz="2000" dirty="0">
                <a:latin typeface="Times New Roman" panose="02020603050405020304" pitchFamily="18" charset="0"/>
              </a:rPr>
              <a:t>auditeur examinera la cohérence avec toutes les autres fonctions,  et  singulièrement  celles  exigeant  des  travaux  de  nuit,  ou  dangereux, ou insalubres.</a:t>
            </a:r>
            <a:endParaRPr lang="fr-FR" altLang="fr-FR" sz="2000" dirty="0">
              <a:latin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BA12BFF0-27E2-99C6-B915-D511B9AE83A1}"/>
              </a:ext>
            </a:extLst>
          </p:cNvPr>
          <p:cNvSpPr>
            <a:spLocks noGrp="1"/>
          </p:cNvSpPr>
          <p:nvPr>
            <p:ph type="sldNum" sz="quarter" idx="12"/>
          </p:nvPr>
        </p:nvSpPr>
        <p:spPr/>
        <p:txBody>
          <a:bodyPr/>
          <a:lstStyle/>
          <a:p>
            <a:fld id="{6D22F896-40B5-4ADD-8801-0D06FADFA095}" type="slidenum">
              <a:rPr lang="en-US" smtClean="0"/>
              <a:t>31</a:t>
            </a:fld>
            <a:endParaRPr lang="en-US" dirty="0"/>
          </a:p>
        </p:txBody>
      </p:sp>
    </p:spTree>
    <p:extLst>
      <p:ext uri="{BB962C8B-B14F-4D97-AF65-F5344CB8AC3E}">
        <p14:creationId xmlns:p14="http://schemas.microsoft.com/office/powerpoint/2010/main" val="10491122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13ED391-1CEC-2746-9DF3-4301D0769C3F}"/>
              </a:ext>
            </a:extLst>
          </p:cNvPr>
          <p:cNvSpPr>
            <a:spLocks noGrp="1"/>
          </p:cNvSpPr>
          <p:nvPr>
            <p:ph idx="1"/>
          </p:nvPr>
        </p:nvSpPr>
        <p:spPr>
          <a:xfrm>
            <a:off x="586596" y="2420938"/>
            <a:ext cx="11179834" cy="3065462"/>
          </a:xfrm>
        </p:spPr>
        <p:txBody>
          <a:bodyPr>
            <a:noAutofit/>
          </a:bodyPr>
          <a:lstStyle/>
          <a:p>
            <a:pPr algn="just" eaLnBrk="1" hangingPunct="1">
              <a:lnSpc>
                <a:spcPct val="150000"/>
              </a:lnSpc>
              <a:buFont typeface="Wingdings 2" pitchFamily="2" charset="2"/>
              <a:buNone/>
              <a:defRPr/>
            </a:pPr>
            <a:r>
              <a:rPr lang="fr-FR" altLang="fr-FR" b="1" i="1" dirty="0">
                <a:latin typeface="Times New Roman" panose="02020603050405020304" pitchFamily="18" charset="0"/>
                <a:ea typeface="ＭＳ Ｐゴシック" panose="020B0600070205080204" pitchFamily="34" charset="-128"/>
              </a:rPr>
              <a:t>– </a:t>
            </a:r>
            <a:r>
              <a:rPr lang="fr-FR" alt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Audit de conformité </a:t>
            </a:r>
            <a:r>
              <a:rPr lang="fr-FR" altLang="fr-FR" dirty="0">
                <a:latin typeface="Times New Roman" panose="02020603050405020304" pitchFamily="18" charset="0"/>
                <a:ea typeface="ＭＳ Ｐゴシック" panose="020B0600070205080204" pitchFamily="34" charset="-128"/>
              </a:rPr>
              <a:t>: les dispositions, règles, procédures, organisations définies par l</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entreprise dans le cadre de cette fonction sont-elles respectées ? Les dispositions  réglementaires relatives la sécurité sont-elles suivies ? Cet examen englobe, bien  évidemment, les règles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organisation et de fonctionnement de la comptabilisation des  opérations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entretien (essentiellement analytiques). </a:t>
            </a:r>
          </a:p>
          <a:p>
            <a:pPr algn="just" eaLnBrk="1" hangingPunct="1">
              <a:lnSpc>
                <a:spcPct val="150000"/>
              </a:lnSpc>
              <a:buFont typeface="Wingdings 2" pitchFamily="2" charset="2"/>
              <a:buNone/>
              <a:defRPr/>
            </a:pPr>
            <a:endParaRPr lang="fr-FR" altLang="fr-FR" dirty="0">
              <a:latin typeface="Times New Roman" panose="02020603050405020304" pitchFamily="18" charset="0"/>
              <a:ea typeface="ＭＳ Ｐゴシック" panose="020B0600070205080204" pitchFamily="34" charset="-128"/>
            </a:endParaRPr>
          </a:p>
          <a:p>
            <a:pPr algn="just" eaLnBrk="1" hangingPunct="1">
              <a:lnSpc>
                <a:spcPct val="150000"/>
              </a:lnSpc>
              <a:buFont typeface="Wingdings 2" pitchFamily="2" charset="2"/>
              <a:buNone/>
              <a:defRPr/>
            </a:pPr>
            <a:endParaRPr lang="fr-FR" altLang="fr-FR" dirty="0">
              <a:latin typeface="Times New Roman" panose="02020603050405020304" pitchFamily="18" charset="0"/>
              <a:ea typeface="ＭＳ Ｐゴシック" panose="020B0600070205080204" pitchFamily="34" charset="-128"/>
            </a:endParaRPr>
          </a:p>
        </p:txBody>
      </p:sp>
      <p:sp>
        <p:nvSpPr>
          <p:cNvPr id="8" name="Espace réservé du contenu 2">
            <a:extLst>
              <a:ext uri="{FF2B5EF4-FFF2-40B4-BE49-F238E27FC236}">
                <a16:creationId xmlns:a16="http://schemas.microsoft.com/office/drawing/2014/main" id="{F6AB6E19-509F-814E-8C10-EEDF9FF08844}"/>
              </a:ext>
            </a:extLst>
          </p:cNvPr>
          <p:cNvSpPr txBox="1">
            <a:spLocks/>
          </p:cNvSpPr>
          <p:nvPr/>
        </p:nvSpPr>
        <p:spPr bwMode="auto">
          <a:xfrm>
            <a:off x="816634" y="437582"/>
            <a:ext cx="10558732" cy="1184184"/>
          </a:xfrm>
          <a:prstGeom prst="rect">
            <a:avLst/>
          </a:prstGeom>
          <a:solidFill>
            <a:schemeClr val="accent6">
              <a:lumMod val="20000"/>
              <a:lumOff val="80000"/>
            </a:schemeClr>
          </a:solidFill>
          <a:ln>
            <a:noFill/>
          </a:ln>
        </p:spPr>
        <p:txBody>
          <a:bodyPr/>
          <a:lstStyle>
            <a:lvl1pPr marL="109538">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300"/>
              </a:spcBef>
              <a:buClr>
                <a:srgbClr val="A04DA3"/>
              </a:buClr>
              <a:defRPr/>
            </a:pPr>
            <a:r>
              <a:rPr lang="fr-FR" altLang="fr-FR" b="1" i="1" u="sng" dirty="0">
                <a:effectLst>
                  <a:outerShdw blurRad="38100" dist="38100" dir="2700000" algn="tl">
                    <a:srgbClr val="FFFFFF"/>
                  </a:outerShdw>
                </a:effectLst>
                <a:latin typeface="Times New Roman" panose="02020603050405020304" pitchFamily="18" charset="0"/>
              </a:rPr>
              <a:t>Application 2:</a:t>
            </a:r>
          </a:p>
          <a:p>
            <a:pPr>
              <a:spcBef>
                <a:spcPts val="300"/>
              </a:spcBef>
              <a:buClr>
                <a:srgbClr val="A04DA3"/>
              </a:buClr>
              <a:defRPr/>
            </a:pPr>
            <a:r>
              <a:rPr lang="fr-FR" altLang="fr-FR" dirty="0">
                <a:latin typeface="Times New Roman" panose="02020603050405020304" pitchFamily="18" charset="0"/>
              </a:rPr>
              <a:t>Exemple d</a:t>
            </a:r>
            <a:r>
              <a:rPr lang="ja-JP" altLang="fr-FR">
                <a:latin typeface="Times New Roman" panose="02020603050405020304" pitchFamily="18" charset="0"/>
              </a:rPr>
              <a:t>’</a:t>
            </a:r>
            <a:r>
              <a:rPr lang="fr-FR" altLang="ja-JP" dirty="0">
                <a:latin typeface="Times New Roman" panose="02020603050405020304" pitchFamily="18" charset="0"/>
              </a:rPr>
              <a:t>une mission portant sur l</a:t>
            </a:r>
            <a:r>
              <a:rPr lang="ja-JP" altLang="fr-FR">
                <a:latin typeface="Times New Roman" panose="02020603050405020304" pitchFamily="18" charset="0"/>
              </a:rPr>
              <a:t>’</a:t>
            </a:r>
            <a:r>
              <a:rPr lang="fr-FR" altLang="ja-JP" dirty="0">
                <a:latin typeface="Times New Roman" panose="02020603050405020304" pitchFamily="18" charset="0"/>
              </a:rPr>
              <a:t>audit de la fonction entretien d</a:t>
            </a:r>
            <a:r>
              <a:rPr lang="ja-JP" altLang="fr-FR">
                <a:latin typeface="Times New Roman" panose="02020603050405020304" pitchFamily="18" charset="0"/>
              </a:rPr>
              <a:t>’</a:t>
            </a:r>
            <a:r>
              <a:rPr lang="fr-FR" altLang="ja-JP" dirty="0">
                <a:latin typeface="Times New Roman" panose="02020603050405020304" pitchFamily="18" charset="0"/>
              </a:rPr>
              <a:t>une usine. L</a:t>
            </a:r>
            <a:r>
              <a:rPr lang="ja-JP" altLang="fr-FR">
                <a:latin typeface="Times New Roman" panose="02020603050405020304" pitchFamily="18" charset="0"/>
              </a:rPr>
              <a:t>’</a:t>
            </a:r>
            <a:r>
              <a:rPr lang="fr-FR" altLang="ja-JP" dirty="0">
                <a:latin typeface="Times New Roman" panose="02020603050405020304" pitchFamily="18" charset="0"/>
              </a:rPr>
              <a:t>auditeur interne examine les points suivants :</a:t>
            </a:r>
            <a:endParaRPr lang="fr-FR" altLang="fr-FR" dirty="0">
              <a:latin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A51BC5CD-7653-0E4A-7C2B-B520EB9DBC54}"/>
              </a:ext>
            </a:extLst>
          </p:cNvPr>
          <p:cNvSpPr>
            <a:spLocks noGrp="1"/>
          </p:cNvSpPr>
          <p:nvPr>
            <p:ph type="sldNum" sz="quarter" idx="12"/>
          </p:nvPr>
        </p:nvSpPr>
        <p:spPr/>
        <p:txBody>
          <a:bodyPr/>
          <a:lstStyle/>
          <a:p>
            <a:fld id="{6D22F896-40B5-4ADD-8801-0D06FADFA095}" type="slidenum">
              <a:rPr lang="en-US" smtClean="0"/>
              <a:t>32</a:t>
            </a:fld>
            <a:endParaRPr lang="en-US" dirty="0"/>
          </a:p>
        </p:txBody>
      </p:sp>
    </p:spTree>
    <p:extLst>
      <p:ext uri="{BB962C8B-B14F-4D97-AF65-F5344CB8AC3E}">
        <p14:creationId xmlns:p14="http://schemas.microsoft.com/office/powerpoint/2010/main" val="15069938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5BE2D74-A5EB-454A-8F66-DA7861396E21}"/>
              </a:ext>
            </a:extLst>
          </p:cNvPr>
          <p:cNvSpPr>
            <a:spLocks noGrp="1"/>
          </p:cNvSpPr>
          <p:nvPr>
            <p:ph idx="1"/>
          </p:nvPr>
        </p:nvSpPr>
        <p:spPr>
          <a:xfrm>
            <a:off x="655607" y="2001329"/>
            <a:ext cx="11248845" cy="4313208"/>
          </a:xfrm>
        </p:spPr>
        <p:txBody>
          <a:bodyPr>
            <a:noAutofit/>
          </a:bodyPr>
          <a:lstStyle/>
          <a:p>
            <a:pPr algn="just" eaLnBrk="1" hangingPunct="1">
              <a:lnSpc>
                <a:spcPct val="150000"/>
              </a:lnSpc>
              <a:buFont typeface="Wingdings 2" pitchFamily="2" charset="2"/>
              <a:buNone/>
              <a:defRPr/>
            </a:pPr>
            <a:r>
              <a:rPr lang="fr-FR" altLang="fr-FR" dirty="0">
                <a:latin typeface="Times New Roman" panose="02020603050405020304" pitchFamily="18" charset="0"/>
                <a:ea typeface="ＭＳ Ｐゴシック" panose="020B0600070205080204" pitchFamily="34" charset="-128"/>
              </a:rPr>
              <a:t>– </a:t>
            </a:r>
            <a:r>
              <a:rPr lang="fr-FR" alt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Audit d</a:t>
            </a:r>
            <a:r>
              <a:rPr lang="ja-JP" altLang="fr-FR" b="1" i="1" u="sng">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
            </a:r>
            <a:r>
              <a:rPr lang="fr-FR" altLang="ja-JP"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efficacité </a:t>
            </a:r>
            <a:r>
              <a:rPr lang="fr-FR" altLang="ja-JP" dirty="0">
                <a:latin typeface="Times New Roman" panose="02020603050405020304" pitchFamily="18" charset="0"/>
                <a:ea typeface="ＭＳ Ｐゴシック" panose="020B0600070205080204" pitchFamily="34" charset="-128"/>
              </a:rPr>
              <a:t>: la gestion de cette fonction est-elle conduite avec le maximum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efficacité et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efficience ?</a:t>
            </a:r>
          </a:p>
          <a:p>
            <a:pPr algn="just" eaLnBrk="1" hangingPunct="1">
              <a:lnSpc>
                <a:spcPct val="150000"/>
              </a:lnSpc>
              <a:buFont typeface="Arial" panose="020B0604020202020204" pitchFamily="34" charset="0"/>
              <a:buChar char="•"/>
              <a:defRPr/>
            </a:pPr>
            <a:r>
              <a:rPr lang="fr-FR" altLang="fr-FR" dirty="0">
                <a:latin typeface="Times New Roman" panose="02020603050405020304" pitchFamily="18" charset="0"/>
                <a:ea typeface="ＭＳ Ｐゴシック" panose="020B0600070205080204" pitchFamily="34" charset="-128"/>
              </a:rPr>
              <a:t>avec le maximum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efficacité : les objectifs assignés peuvent-ils être et sont-ils atteints ?</a:t>
            </a:r>
          </a:p>
          <a:p>
            <a:pPr algn="just" eaLnBrk="1" hangingPunct="1">
              <a:lnSpc>
                <a:spcPct val="150000"/>
              </a:lnSpc>
              <a:buFont typeface="Arial" panose="020B0604020202020204" pitchFamily="34" charset="0"/>
              <a:buChar char="•"/>
              <a:defRPr/>
            </a:pPr>
            <a:r>
              <a:rPr lang="fr-FR" altLang="fr-FR" dirty="0">
                <a:latin typeface="Times New Roman" panose="02020603050405020304" pitchFamily="18" charset="0"/>
                <a:ea typeface="ＭＳ Ｐゴシック" panose="020B0600070205080204" pitchFamily="34" charset="-128"/>
              </a:rPr>
              <a:t>avec  le  maximum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efficience :  les  objectifs  assignés  ne  peuvent-ils  être améliorés, dépassés ?</a:t>
            </a:r>
          </a:p>
          <a:p>
            <a:pPr algn="just" eaLnBrk="1" hangingPunct="1">
              <a:lnSpc>
                <a:spcPct val="150000"/>
              </a:lnSpc>
              <a:buFont typeface="Wingdings 2" pitchFamily="2" charset="2"/>
              <a:buNone/>
              <a:defRPr/>
            </a:pPr>
            <a:r>
              <a:rPr lang="fr-FR" altLang="fr-FR" dirty="0">
                <a:latin typeface="Times New Roman" panose="02020603050405020304" pitchFamily="18" charset="0"/>
                <a:ea typeface="ＭＳ Ｐゴシック" panose="020B0600070205080204" pitchFamily="34" charset="-128"/>
              </a:rPr>
              <a:t>	L</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auditeur interne examine entre autres choses:  quels sont les indicateurs, les systèmes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information  utilisés ;  quelles  mesures  peuvent  être  prises  pour  que  les dispositions,  règles,  procédures,  etc.  soient  mieux  adaptées ;  pour  qu’elles  permettent  de  supprimer  dysfonctionnements  et  insuffisances  dans  l</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entretien  de l</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usine.</a:t>
            </a:r>
          </a:p>
          <a:p>
            <a:pPr algn="just" eaLnBrk="1" hangingPunct="1">
              <a:lnSpc>
                <a:spcPct val="150000"/>
              </a:lnSpc>
              <a:buFont typeface="Wingdings 2" pitchFamily="2" charset="2"/>
              <a:buNone/>
              <a:defRPr/>
            </a:pPr>
            <a:endParaRPr lang="fr-FR" altLang="fr-FR" dirty="0">
              <a:latin typeface="Times New Roman" panose="02020603050405020304" pitchFamily="18" charset="0"/>
              <a:ea typeface="ＭＳ Ｐゴシック" panose="020B0600070205080204" pitchFamily="34" charset="-128"/>
            </a:endParaRPr>
          </a:p>
          <a:p>
            <a:pPr algn="just" eaLnBrk="1" hangingPunct="1">
              <a:lnSpc>
                <a:spcPct val="150000"/>
              </a:lnSpc>
              <a:buFont typeface="Wingdings 2" pitchFamily="2" charset="2"/>
              <a:buNone/>
              <a:defRPr/>
            </a:pPr>
            <a:endParaRPr lang="fr-FR" altLang="fr-FR" dirty="0">
              <a:latin typeface="Times New Roman" panose="02020603050405020304" pitchFamily="18" charset="0"/>
              <a:ea typeface="ＭＳ Ｐゴシック" panose="020B0600070205080204" pitchFamily="34" charset="-128"/>
            </a:endParaRPr>
          </a:p>
        </p:txBody>
      </p:sp>
      <p:sp>
        <p:nvSpPr>
          <p:cNvPr id="4" name="ZoneTexte 3">
            <a:extLst>
              <a:ext uri="{FF2B5EF4-FFF2-40B4-BE49-F238E27FC236}">
                <a16:creationId xmlns:a16="http://schemas.microsoft.com/office/drawing/2014/main" id="{3F12F269-0F2B-D048-8D8F-78A63B5B3A90}"/>
              </a:ext>
            </a:extLst>
          </p:cNvPr>
          <p:cNvSpPr txBox="1"/>
          <p:nvPr/>
        </p:nvSpPr>
        <p:spPr>
          <a:xfrm>
            <a:off x="1708030" y="848139"/>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5" name="Espace réservé du numéro de diapositive 4">
            <a:extLst>
              <a:ext uri="{FF2B5EF4-FFF2-40B4-BE49-F238E27FC236}">
                <a16:creationId xmlns:a16="http://schemas.microsoft.com/office/drawing/2014/main" id="{9A9C272C-45AD-61CB-6502-85359F47F31E}"/>
              </a:ext>
            </a:extLst>
          </p:cNvPr>
          <p:cNvSpPr>
            <a:spLocks noGrp="1"/>
          </p:cNvSpPr>
          <p:nvPr>
            <p:ph type="sldNum" sz="quarter" idx="12"/>
          </p:nvPr>
        </p:nvSpPr>
        <p:spPr/>
        <p:txBody>
          <a:bodyPr/>
          <a:lstStyle/>
          <a:p>
            <a:fld id="{6D22F896-40B5-4ADD-8801-0D06FADFA095}" type="slidenum">
              <a:rPr lang="en-US" smtClean="0"/>
              <a:t>33</a:t>
            </a:fld>
            <a:endParaRPr lang="en-US" dirty="0"/>
          </a:p>
        </p:txBody>
      </p:sp>
    </p:spTree>
    <p:extLst>
      <p:ext uri="{BB962C8B-B14F-4D97-AF65-F5344CB8AC3E}">
        <p14:creationId xmlns:p14="http://schemas.microsoft.com/office/powerpoint/2010/main" val="27051005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F478367-FC24-4343-AD6D-704A71D95EEE}"/>
              </a:ext>
            </a:extLst>
          </p:cNvPr>
          <p:cNvSpPr>
            <a:spLocks noGrp="1"/>
          </p:cNvSpPr>
          <p:nvPr>
            <p:ph idx="1"/>
          </p:nvPr>
        </p:nvSpPr>
        <p:spPr>
          <a:xfrm>
            <a:off x="448574" y="1777041"/>
            <a:ext cx="11041811" cy="3985404"/>
          </a:xfrm>
        </p:spPr>
        <p:txBody>
          <a:bodyPr>
            <a:noAutofit/>
          </a:bodyPr>
          <a:lstStyle/>
          <a:p>
            <a:pPr algn="just" eaLnBrk="1" hangingPunct="1">
              <a:lnSpc>
                <a:spcPct val="150000"/>
              </a:lnSpc>
              <a:buFont typeface="Wingdings 2" pitchFamily="2" charset="2"/>
              <a:buNone/>
              <a:defRPr/>
            </a:pPr>
            <a:r>
              <a:rPr lang="fr-FR" altLang="fr-FR" dirty="0">
                <a:latin typeface="Times New Roman" panose="02020603050405020304" pitchFamily="18" charset="0"/>
                <a:ea typeface="ＭＳ Ｐゴシック" panose="020B0600070205080204" pitchFamily="34" charset="-128"/>
              </a:rPr>
              <a:t>– </a:t>
            </a:r>
            <a:r>
              <a:rPr lang="fr-FR" altLang="fr-FR"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Audit de management </a:t>
            </a:r>
            <a:r>
              <a:rPr lang="fr-FR" altLang="fr-FR" dirty="0">
                <a:latin typeface="Times New Roman" panose="02020603050405020304" pitchFamily="18" charset="0"/>
                <a:ea typeface="ＭＳ Ｐゴシック" panose="020B0600070205080204" pitchFamily="34" charset="-128"/>
              </a:rPr>
              <a:t>: on regarde si la mission du responsable de la fonction est clairement définie : </a:t>
            </a:r>
          </a:p>
          <a:p>
            <a:pPr algn="just" eaLnBrk="1" hangingPunct="1">
              <a:lnSpc>
                <a:spcPct val="150000"/>
              </a:lnSpc>
              <a:buFont typeface="Wingdings 2" pitchFamily="2" charset="2"/>
              <a:buNone/>
              <a:defRPr/>
            </a:pPr>
            <a:r>
              <a:rPr lang="fr-FR" altLang="fr-FR" dirty="0">
                <a:latin typeface="Times New Roman" panose="02020603050405020304" pitchFamily="18" charset="0"/>
                <a:ea typeface="ＭＳ Ｐゴシック" panose="020B0600070205080204" pitchFamily="34" charset="-128"/>
              </a:rPr>
              <a:t>- Entretien pour prévenir toute panne ou incident de fonctionnement ?</a:t>
            </a:r>
          </a:p>
          <a:p>
            <a:pPr algn="just" eaLnBrk="1" hangingPunct="1">
              <a:lnSpc>
                <a:spcPct val="150000"/>
              </a:lnSpc>
              <a:buFont typeface="Wingdings 2" pitchFamily="2" charset="2"/>
              <a:buNone/>
              <a:defRPr/>
            </a:pPr>
            <a:r>
              <a:rPr lang="fr-FR" altLang="fr-FR" dirty="0">
                <a:latin typeface="Times New Roman" panose="02020603050405020304" pitchFamily="18" charset="0"/>
                <a:ea typeface="ＭＳ Ｐゴシック" panose="020B0600070205080204" pitchFamily="34" charset="-128"/>
              </a:rPr>
              <a:t>- Entretien pour réduire le budget à son coût minimal ?</a:t>
            </a:r>
          </a:p>
          <a:p>
            <a:pPr algn="just" eaLnBrk="1" hangingPunct="1">
              <a:lnSpc>
                <a:spcPct val="150000"/>
              </a:lnSpc>
              <a:buFont typeface="Wingdings 2" pitchFamily="2" charset="2"/>
              <a:buNone/>
              <a:defRPr/>
            </a:pPr>
            <a:r>
              <a:rPr lang="fr-FR" altLang="fr-FR" dirty="0">
                <a:latin typeface="Times New Roman" panose="02020603050405020304" pitchFamily="18" charset="0"/>
                <a:ea typeface="ＭＳ Ｐゴシック" panose="020B0600070205080204" pitchFamily="34" charset="-128"/>
              </a:rPr>
              <a:t>- Entretien pour faire durer les installations le plus longtemps possible ?</a:t>
            </a:r>
          </a:p>
          <a:p>
            <a:pPr algn="just" eaLnBrk="1" hangingPunct="1">
              <a:lnSpc>
                <a:spcPct val="150000"/>
              </a:lnSpc>
              <a:buFont typeface="Wingdings 2" pitchFamily="2" charset="2"/>
              <a:buNone/>
              <a:defRPr/>
            </a:pPr>
            <a:r>
              <a:rPr lang="fr-FR" altLang="fr-FR" dirty="0">
                <a:latin typeface="Times New Roman" panose="02020603050405020304" pitchFamily="18" charset="0"/>
                <a:ea typeface="ＭＳ Ｐゴシック" panose="020B0600070205080204" pitchFamily="34" charset="-128"/>
              </a:rPr>
              <a:t>– </a:t>
            </a:r>
            <a:r>
              <a:rPr lang="fr-FR" altLang="fr-FR"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Audit de stratégie </a:t>
            </a:r>
            <a:r>
              <a:rPr lang="fr-FR" altLang="fr-FR" dirty="0">
                <a:latin typeface="Times New Roman" panose="02020603050405020304" pitchFamily="18" charset="0"/>
                <a:ea typeface="ＭＳ Ｐゴシック" panose="020B0600070205080204" pitchFamily="34" charset="-128"/>
              </a:rPr>
              <a:t>: l</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auditeur interne s</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assure que la politique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entretien est en cohérence avec les politiques des autres fonctions de l</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usine.</a:t>
            </a:r>
            <a:endParaRPr lang="fr-FR" altLang="fr-FR" dirty="0">
              <a:latin typeface="Times New Roman" panose="02020603050405020304" pitchFamily="18" charset="0"/>
              <a:ea typeface="ＭＳ Ｐゴシック" panose="020B0600070205080204" pitchFamily="34" charset="-128"/>
            </a:endParaRPr>
          </a:p>
        </p:txBody>
      </p:sp>
      <p:sp>
        <p:nvSpPr>
          <p:cNvPr id="4" name="ZoneTexte 3">
            <a:extLst>
              <a:ext uri="{FF2B5EF4-FFF2-40B4-BE49-F238E27FC236}">
                <a16:creationId xmlns:a16="http://schemas.microsoft.com/office/drawing/2014/main" id="{C7508A18-C6C4-4D4D-A505-A19171AA2E5D}"/>
              </a:ext>
            </a:extLst>
          </p:cNvPr>
          <p:cNvSpPr txBox="1"/>
          <p:nvPr/>
        </p:nvSpPr>
        <p:spPr>
          <a:xfrm>
            <a:off x="1708030" y="848139"/>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5" name="Espace réservé du numéro de diapositive 4">
            <a:extLst>
              <a:ext uri="{FF2B5EF4-FFF2-40B4-BE49-F238E27FC236}">
                <a16:creationId xmlns:a16="http://schemas.microsoft.com/office/drawing/2014/main" id="{0E430F02-B470-EFEE-3222-F9954F6105E5}"/>
              </a:ext>
            </a:extLst>
          </p:cNvPr>
          <p:cNvSpPr>
            <a:spLocks noGrp="1"/>
          </p:cNvSpPr>
          <p:nvPr>
            <p:ph type="sldNum" sz="quarter" idx="12"/>
          </p:nvPr>
        </p:nvSpPr>
        <p:spPr/>
        <p:txBody>
          <a:bodyPr/>
          <a:lstStyle/>
          <a:p>
            <a:fld id="{6D22F896-40B5-4ADD-8801-0D06FADFA095}" type="slidenum">
              <a:rPr lang="en-US" smtClean="0"/>
              <a:t>34</a:t>
            </a:fld>
            <a:endParaRPr lang="en-US" dirty="0"/>
          </a:p>
        </p:txBody>
      </p:sp>
    </p:spTree>
    <p:extLst>
      <p:ext uri="{BB962C8B-B14F-4D97-AF65-F5344CB8AC3E}">
        <p14:creationId xmlns:p14="http://schemas.microsoft.com/office/powerpoint/2010/main" val="14202523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14949BA9-51D0-5B42-83D8-A85103460617}"/>
              </a:ext>
            </a:extLst>
          </p:cNvPr>
          <p:cNvSpPr>
            <a:spLocks noGrp="1"/>
          </p:cNvSpPr>
          <p:nvPr>
            <p:ph type="title"/>
          </p:nvPr>
        </p:nvSpPr>
        <p:spPr>
          <a:xfrm>
            <a:off x="287548" y="836613"/>
            <a:ext cx="10961298" cy="1143000"/>
          </a:xfrm>
        </p:spPr>
        <p:txBody>
          <a:bodyPr>
            <a:normAutofit/>
          </a:bodyPr>
          <a:lstStyle/>
          <a:p>
            <a:pPr algn="ctr" eaLnBrk="1" hangingPunct="1">
              <a:defRPr/>
            </a:pPr>
            <a:r>
              <a:rPr lang="fr-FR" altLang="fr-FR" sz="2400" b="1"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4- Positionnement de la fonction d</a:t>
            </a:r>
            <a:r>
              <a:rPr lang="ja-JP" altLang="fr-FR" sz="2400" b="1">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sz="2400" b="1"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Audit interne (Fonctions voisines</a:t>
            </a:r>
            <a:r>
              <a:rPr lang="fr-FR" altLang="ja-JP" sz="2400" b="1" dirty="0">
                <a:effectLst>
                  <a:outerShdw blurRad="38100" dist="38100" dir="2700000" algn="tl">
                    <a:srgbClr val="C0C0C0"/>
                  </a:outerShdw>
                </a:effectLst>
                <a:ea typeface="ＭＳ Ｐゴシック" panose="020B0600070205080204" pitchFamily="34" charset="-128"/>
              </a:rPr>
              <a:t>)</a:t>
            </a:r>
            <a:endParaRPr lang="fr-FR" altLang="fr-FR" sz="2400" b="1" dirty="0">
              <a:effectLst>
                <a:outerShdw blurRad="38100" dist="38100" dir="2700000" algn="tl">
                  <a:srgbClr val="C0C0C0"/>
                </a:outerShdw>
              </a:effectLst>
              <a:ea typeface="ＭＳ Ｐゴシック" panose="020B0600070205080204" pitchFamily="34" charset="-128"/>
            </a:endParaRPr>
          </a:p>
        </p:txBody>
      </p:sp>
      <p:sp>
        <p:nvSpPr>
          <p:cNvPr id="46082" name="Espace réservé du contenu 2">
            <a:extLst>
              <a:ext uri="{FF2B5EF4-FFF2-40B4-BE49-F238E27FC236}">
                <a16:creationId xmlns:a16="http://schemas.microsoft.com/office/drawing/2014/main" id="{17253CA7-B4F3-E145-A0B5-E2BB436CC493}"/>
              </a:ext>
            </a:extLst>
          </p:cNvPr>
          <p:cNvSpPr>
            <a:spLocks noGrp="1"/>
          </p:cNvSpPr>
          <p:nvPr>
            <p:ph idx="1"/>
          </p:nvPr>
        </p:nvSpPr>
        <p:spPr>
          <a:xfrm>
            <a:off x="241541" y="1979613"/>
            <a:ext cx="11662912" cy="4389438"/>
          </a:xfrm>
        </p:spPr>
        <p:txBody>
          <a:bodyPr/>
          <a:lstStyle/>
          <a:p>
            <a:pPr marL="0" indent="442913" algn="just">
              <a:lnSpc>
                <a:spcPct val="150000"/>
              </a:lnSpc>
              <a:buNone/>
            </a:pPr>
            <a:r>
              <a:rPr lang="fr-FR" altLang="fr-FR" dirty="0">
                <a:latin typeface="Times New Roman" panose="02020603050405020304" pitchFamily="18" charset="0"/>
                <a:ea typeface="ＭＳ Ｐゴシック" panose="020B0600070205080204" pitchFamily="34" charset="-128"/>
              </a:rPr>
              <a:t>Comment  mieux  éclairer  une  fonction  qu’en  traçant  les  frontières  de son action par rapport à celles qui jouxtent son domaine d’application.</a:t>
            </a:r>
          </a:p>
          <a:p>
            <a:pPr marL="0" indent="442913" algn="just">
              <a:lnSpc>
                <a:spcPct val="150000"/>
              </a:lnSpc>
              <a:buNone/>
            </a:pPr>
            <a:r>
              <a:rPr lang="fr-FR" altLang="fr-FR" dirty="0">
                <a:latin typeface="Times New Roman" panose="02020603050405020304" pitchFamily="18" charset="0"/>
                <a:ea typeface="ＭＳ Ｐゴシック" panose="020B0600070205080204" pitchFamily="34" charset="-128"/>
              </a:rPr>
              <a:t>On  évitera  bien  des  confusions  en  précisant  clairement  comment  se situe l’audit interne par rapport :</a:t>
            </a:r>
          </a:p>
          <a:p>
            <a:pPr marL="1828800" lvl="4" indent="442913" algn="just">
              <a:lnSpc>
                <a:spcPct val="150000"/>
              </a:lnSpc>
              <a:buNone/>
            </a:pPr>
            <a:r>
              <a:rPr lang="fr-FR" altLang="fr-FR" dirty="0">
                <a:latin typeface="Times New Roman" panose="02020603050405020304" pitchFamily="18" charset="0"/>
                <a:ea typeface="ＭＳ Ｐゴシック" panose="020B0600070205080204" pitchFamily="34" charset="-128"/>
              </a:rPr>
              <a:t>• </a:t>
            </a:r>
            <a:r>
              <a:rPr lang="fr-FR" altLang="fr-FR" sz="1800" dirty="0">
                <a:latin typeface="Times New Roman" panose="02020603050405020304" pitchFamily="18" charset="0"/>
                <a:ea typeface="ＭＳ Ｐゴシック" panose="020B0600070205080204" pitchFamily="34" charset="-128"/>
              </a:rPr>
              <a:t>à l’audit externe ;</a:t>
            </a:r>
          </a:p>
          <a:p>
            <a:pPr marL="1828800" lvl="4" indent="442913" algn="just">
              <a:lnSpc>
                <a:spcPct val="150000"/>
              </a:lnSpc>
              <a:buNone/>
            </a:pPr>
            <a:r>
              <a:rPr lang="fr-FR" altLang="fr-FR" sz="1800" dirty="0">
                <a:latin typeface="Times New Roman" panose="02020603050405020304" pitchFamily="18" charset="0"/>
                <a:ea typeface="ＭＳ Ｐゴシック" panose="020B0600070205080204" pitchFamily="34" charset="-128"/>
              </a:rPr>
              <a:t>• à l’inspection ;</a:t>
            </a:r>
          </a:p>
          <a:p>
            <a:pPr marL="1828800" lvl="4" indent="442913" algn="just">
              <a:lnSpc>
                <a:spcPct val="150000"/>
              </a:lnSpc>
              <a:buNone/>
            </a:pPr>
            <a:r>
              <a:rPr lang="fr-FR" altLang="fr-FR" sz="1800" dirty="0">
                <a:latin typeface="Times New Roman" panose="02020603050405020304" pitchFamily="18" charset="0"/>
                <a:ea typeface="ＭＳ Ｐゴシック" panose="020B0600070205080204" pitchFamily="34" charset="-128"/>
              </a:rPr>
              <a:t>• au contrôle interne ;</a:t>
            </a:r>
          </a:p>
          <a:p>
            <a:pPr marL="1828800" lvl="4" indent="442913" algn="just">
              <a:lnSpc>
                <a:spcPct val="150000"/>
              </a:lnSpc>
              <a:buNone/>
            </a:pPr>
            <a:r>
              <a:rPr lang="fr-FR" altLang="fr-FR" sz="1800" dirty="0">
                <a:latin typeface="Times New Roman" panose="02020603050405020304" pitchFamily="18" charset="0"/>
                <a:ea typeface="ＭＳ Ｐゴシック" panose="020B0600070205080204" pitchFamily="34" charset="-128"/>
              </a:rPr>
              <a:t>• au contrôle de gestion.</a:t>
            </a:r>
            <a:endParaRPr lang="fr-FR" altLang="fr-FR" dirty="0">
              <a:latin typeface="Times New Roman" panose="02020603050405020304" pitchFamily="18" charset="0"/>
              <a:ea typeface="ＭＳ Ｐゴシック" panose="020B0600070205080204" pitchFamily="34" charset="-128"/>
            </a:endParaRPr>
          </a:p>
        </p:txBody>
      </p:sp>
      <p:sp>
        <p:nvSpPr>
          <p:cNvPr id="5" name="ZoneTexte 4">
            <a:extLst>
              <a:ext uri="{FF2B5EF4-FFF2-40B4-BE49-F238E27FC236}">
                <a16:creationId xmlns:a16="http://schemas.microsoft.com/office/drawing/2014/main" id="{748A5CF6-E3BA-354F-B1F9-2CBCEC97B93E}"/>
              </a:ext>
            </a:extLst>
          </p:cNvPr>
          <p:cNvSpPr txBox="1"/>
          <p:nvPr/>
        </p:nvSpPr>
        <p:spPr>
          <a:xfrm>
            <a:off x="1652647" y="175278"/>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D4546418-1F11-FCBB-92FF-6F22678D8E68}"/>
              </a:ext>
            </a:extLst>
          </p:cNvPr>
          <p:cNvSpPr>
            <a:spLocks noGrp="1"/>
          </p:cNvSpPr>
          <p:nvPr>
            <p:ph type="sldNum" sz="quarter" idx="12"/>
          </p:nvPr>
        </p:nvSpPr>
        <p:spPr/>
        <p:txBody>
          <a:bodyPr/>
          <a:lstStyle/>
          <a:p>
            <a:fld id="{6D22F896-40B5-4ADD-8801-0D06FADFA095}" type="slidenum">
              <a:rPr lang="en-US" smtClean="0"/>
              <a:t>35</a:t>
            </a:fld>
            <a:endParaRPr lang="en-US" dirty="0"/>
          </a:p>
        </p:txBody>
      </p:sp>
    </p:spTree>
    <p:extLst>
      <p:ext uri="{BB962C8B-B14F-4D97-AF65-F5344CB8AC3E}">
        <p14:creationId xmlns:p14="http://schemas.microsoft.com/office/powerpoint/2010/main" val="27061509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082">
                                            <p:txEl>
                                              <p:pRg st="0" end="0"/>
                                            </p:txEl>
                                          </p:spTgt>
                                        </p:tgtEl>
                                        <p:attrNameLst>
                                          <p:attrName>style.visibility</p:attrName>
                                        </p:attrNameLst>
                                      </p:cBhvr>
                                      <p:to>
                                        <p:strVal val="visible"/>
                                      </p:to>
                                    </p:set>
                                    <p:animEffect transition="in" filter="fade">
                                      <p:cBhvr>
                                        <p:cTn id="7" dur="500"/>
                                        <p:tgtEl>
                                          <p:spTgt spid="4608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6082">
                                            <p:txEl>
                                              <p:pRg st="1" end="1"/>
                                            </p:txEl>
                                          </p:spTgt>
                                        </p:tgtEl>
                                        <p:attrNameLst>
                                          <p:attrName>style.visibility</p:attrName>
                                        </p:attrNameLst>
                                      </p:cBhvr>
                                      <p:to>
                                        <p:strVal val="visible"/>
                                      </p:to>
                                    </p:set>
                                    <p:animEffect transition="in" filter="fade">
                                      <p:cBhvr>
                                        <p:cTn id="12" dur="500"/>
                                        <p:tgtEl>
                                          <p:spTgt spid="46082">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6082">
                                            <p:txEl>
                                              <p:pRg st="2" end="2"/>
                                            </p:txEl>
                                          </p:spTgt>
                                        </p:tgtEl>
                                        <p:attrNameLst>
                                          <p:attrName>style.visibility</p:attrName>
                                        </p:attrNameLst>
                                      </p:cBhvr>
                                      <p:to>
                                        <p:strVal val="visible"/>
                                      </p:to>
                                    </p:set>
                                    <p:animEffect transition="in" filter="fade">
                                      <p:cBhvr>
                                        <p:cTn id="15" dur="500"/>
                                        <p:tgtEl>
                                          <p:spTgt spid="46082">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6082">
                                            <p:txEl>
                                              <p:pRg st="3" end="3"/>
                                            </p:txEl>
                                          </p:spTgt>
                                        </p:tgtEl>
                                        <p:attrNameLst>
                                          <p:attrName>style.visibility</p:attrName>
                                        </p:attrNameLst>
                                      </p:cBhvr>
                                      <p:to>
                                        <p:strVal val="visible"/>
                                      </p:to>
                                    </p:set>
                                    <p:animEffect transition="in" filter="fade">
                                      <p:cBhvr>
                                        <p:cTn id="18" dur="500"/>
                                        <p:tgtEl>
                                          <p:spTgt spid="46082">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6082">
                                            <p:txEl>
                                              <p:pRg st="4" end="4"/>
                                            </p:txEl>
                                          </p:spTgt>
                                        </p:tgtEl>
                                        <p:attrNameLst>
                                          <p:attrName>style.visibility</p:attrName>
                                        </p:attrNameLst>
                                      </p:cBhvr>
                                      <p:to>
                                        <p:strVal val="visible"/>
                                      </p:to>
                                    </p:set>
                                    <p:animEffect transition="in" filter="fade">
                                      <p:cBhvr>
                                        <p:cTn id="21" dur="500"/>
                                        <p:tgtEl>
                                          <p:spTgt spid="46082">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6082">
                                            <p:txEl>
                                              <p:pRg st="5" end="5"/>
                                            </p:txEl>
                                          </p:spTgt>
                                        </p:tgtEl>
                                        <p:attrNameLst>
                                          <p:attrName>style.visibility</p:attrName>
                                        </p:attrNameLst>
                                      </p:cBhvr>
                                      <p:to>
                                        <p:strVal val="visible"/>
                                      </p:to>
                                    </p:set>
                                    <p:animEffect transition="in" filter="fade">
                                      <p:cBhvr>
                                        <p:cTn id="24" dur="500"/>
                                        <p:tgtEl>
                                          <p:spTgt spid="4608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ZoneTexte 6">
            <a:extLst>
              <a:ext uri="{FF2B5EF4-FFF2-40B4-BE49-F238E27FC236}">
                <a16:creationId xmlns:a16="http://schemas.microsoft.com/office/drawing/2014/main" id="{F54022B1-CB03-9747-BA3B-45DE964DA263}"/>
              </a:ext>
            </a:extLst>
          </p:cNvPr>
          <p:cNvSpPr txBox="1">
            <a:spLocks noChangeArrowheads="1"/>
          </p:cNvSpPr>
          <p:nvPr/>
        </p:nvSpPr>
        <p:spPr bwMode="auto">
          <a:xfrm>
            <a:off x="2279650" y="668338"/>
            <a:ext cx="7272338" cy="400050"/>
          </a:xfrm>
          <a:prstGeom prst="rect">
            <a:avLst/>
          </a:prstGeom>
          <a:solidFill>
            <a:schemeClr val="accent4">
              <a:lumMod val="20000"/>
              <a:lumOff val="80000"/>
            </a:schemeClr>
          </a:solid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altLang="fr-FR" sz="2000" b="1" i="1" u="sng" dirty="0">
                <a:latin typeface="Times New Roman" panose="02020603050405020304" pitchFamily="18" charset="0"/>
                <a:cs typeface="Times New Roman" panose="02020603050405020304" pitchFamily="18" charset="0"/>
              </a:rPr>
              <a:t>Audit interne Vs Audit externe</a:t>
            </a:r>
          </a:p>
        </p:txBody>
      </p:sp>
      <p:pic>
        <p:nvPicPr>
          <p:cNvPr id="47107" name="Picture 2">
            <a:extLst>
              <a:ext uri="{FF2B5EF4-FFF2-40B4-BE49-F238E27FC236}">
                <a16:creationId xmlns:a16="http://schemas.microsoft.com/office/drawing/2014/main" id="{E801A79B-461D-2A43-B429-16FAC6A94C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872" t="3036" r="8655" b="3806"/>
          <a:stretch>
            <a:fillRect/>
          </a:stretch>
        </p:blipFill>
        <p:spPr bwMode="auto">
          <a:xfrm>
            <a:off x="207034" y="1846053"/>
            <a:ext cx="11783683" cy="4607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a:extLst>
              <a:ext uri="{FF2B5EF4-FFF2-40B4-BE49-F238E27FC236}">
                <a16:creationId xmlns:a16="http://schemas.microsoft.com/office/drawing/2014/main" id="{68E14E69-2E4F-88B6-B7EC-A6BD74879E65}"/>
              </a:ext>
            </a:extLst>
          </p:cNvPr>
          <p:cNvSpPr>
            <a:spLocks noGrp="1"/>
          </p:cNvSpPr>
          <p:nvPr>
            <p:ph type="sldNum" sz="quarter" idx="12"/>
          </p:nvPr>
        </p:nvSpPr>
        <p:spPr/>
        <p:txBody>
          <a:bodyPr/>
          <a:lstStyle/>
          <a:p>
            <a:fld id="{6D22F896-40B5-4ADD-8801-0D06FADFA095}" type="slidenum">
              <a:rPr lang="en-US" smtClean="0"/>
              <a:t>36</a:t>
            </a:fld>
            <a:endParaRPr lang="en-US" dirty="0"/>
          </a:p>
        </p:txBody>
      </p:sp>
    </p:spTree>
    <p:extLst>
      <p:ext uri="{BB962C8B-B14F-4D97-AF65-F5344CB8AC3E}">
        <p14:creationId xmlns:p14="http://schemas.microsoft.com/office/powerpoint/2010/main" val="6218433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47107"/>
                                        </p:tgtEl>
                                        <p:attrNameLst>
                                          <p:attrName>style.visibility</p:attrName>
                                        </p:attrNameLst>
                                      </p:cBhvr>
                                      <p:to>
                                        <p:strVal val="visible"/>
                                      </p:to>
                                    </p:set>
                                    <p:animEffect transition="in" filter="wheel(1)">
                                      <p:cBhvr>
                                        <p:cTn id="7" dur="2000"/>
                                        <p:tgtEl>
                                          <p:spTgt spid="47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2E0DB304-45E7-D44E-9FD1-14A41BA22C2D}"/>
              </a:ext>
            </a:extLst>
          </p:cNvPr>
          <p:cNvSpPr txBox="1"/>
          <p:nvPr/>
        </p:nvSpPr>
        <p:spPr>
          <a:xfrm>
            <a:off x="120770" y="2553031"/>
            <a:ext cx="11950460" cy="2708434"/>
          </a:xfrm>
          <a:prstGeom prst="rect">
            <a:avLst/>
          </a:prstGeom>
          <a:noFill/>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r>
              <a:rPr lang="fr-FR" altLang="fr-FR" sz="1700" i="1" u="sng" dirty="0">
                <a:effectLst>
                  <a:outerShdw blurRad="38100" dist="38100" dir="2700000" algn="tl">
                    <a:srgbClr val="C0C0C0"/>
                  </a:outerShdw>
                </a:effectLst>
                <a:latin typeface="Times New Roman" panose="02020603050405020304" pitchFamily="18" charset="0"/>
              </a:rPr>
              <a:t>Audit externe et audit interne de la comptabilité</a:t>
            </a:r>
          </a:p>
          <a:p>
            <a:pPr algn="just" eaLnBrk="1" hangingPunct="1">
              <a:defRPr/>
            </a:pPr>
            <a:r>
              <a:rPr lang="fr-FR" altLang="fr-FR" sz="1700" dirty="0">
                <a:latin typeface="Times New Roman" panose="02020603050405020304" pitchFamily="18" charset="0"/>
              </a:rPr>
              <a:t>1– Dans son examen du secteur strictement comptable, </a:t>
            </a:r>
            <a:r>
              <a:rPr lang="fr-FR" altLang="fr-FR" sz="1700" b="1" dirty="0">
                <a:solidFill>
                  <a:srgbClr val="3E3F68"/>
                </a:solidFill>
                <a:latin typeface="Times New Roman" panose="02020603050405020304" pitchFamily="18" charset="0"/>
              </a:rPr>
              <a:t>l</a:t>
            </a:r>
            <a:r>
              <a:rPr lang="ja-JP" altLang="fr-FR" sz="1700" b="1">
                <a:solidFill>
                  <a:srgbClr val="3E3F68"/>
                </a:solidFill>
                <a:latin typeface="Times New Roman" panose="02020603050405020304" pitchFamily="18" charset="0"/>
              </a:rPr>
              <a:t>’</a:t>
            </a:r>
            <a:r>
              <a:rPr lang="fr-FR" altLang="ja-JP" sz="1700" b="1" dirty="0">
                <a:solidFill>
                  <a:srgbClr val="3E3F68"/>
                </a:solidFill>
                <a:latin typeface="Times New Roman" panose="02020603050405020304" pitchFamily="18" charset="0"/>
              </a:rPr>
              <a:t>auditeur externe</a:t>
            </a:r>
            <a:r>
              <a:rPr lang="fr-FR" altLang="ja-JP" sz="1700" dirty="0">
                <a:latin typeface="Times New Roman" panose="02020603050405020304" pitchFamily="18" charset="0"/>
              </a:rPr>
              <a:t>, pour apprécier  régularité,  sincérité  et  image  fidèle  des  comptes  examine  plus particulièrement :</a:t>
            </a:r>
          </a:p>
          <a:p>
            <a:pPr algn="just" eaLnBrk="1" hangingPunct="1">
              <a:defRPr/>
            </a:pPr>
            <a:r>
              <a:rPr lang="fr-FR" altLang="fr-FR" sz="1700" dirty="0">
                <a:latin typeface="Times New Roman" panose="02020603050405020304" pitchFamily="18" charset="0"/>
              </a:rPr>
              <a:t>- l</a:t>
            </a:r>
            <a:r>
              <a:rPr lang="ja-JP" altLang="fr-FR" sz="1700">
                <a:latin typeface="Times New Roman" panose="02020603050405020304" pitchFamily="18" charset="0"/>
              </a:rPr>
              <a:t>’</a:t>
            </a:r>
            <a:r>
              <a:rPr lang="fr-FR" altLang="ja-JP" sz="1700" dirty="0">
                <a:latin typeface="Times New Roman" panose="02020603050405020304" pitchFamily="18" charset="0"/>
              </a:rPr>
              <a:t>exhaustivité des enregistrements ;</a:t>
            </a:r>
          </a:p>
          <a:p>
            <a:pPr algn="just" eaLnBrk="1" hangingPunct="1">
              <a:buFontTx/>
              <a:buChar char="-"/>
              <a:defRPr/>
            </a:pPr>
            <a:r>
              <a:rPr lang="fr-FR" altLang="fr-FR" sz="1700" dirty="0">
                <a:latin typeface="Times New Roman" panose="02020603050405020304" pitchFamily="18" charset="0"/>
              </a:rPr>
              <a:t> la réalité des chiffres ;</a:t>
            </a:r>
          </a:p>
          <a:p>
            <a:pPr algn="just" eaLnBrk="1" hangingPunct="1">
              <a:buFontTx/>
              <a:buChar char="-"/>
              <a:defRPr/>
            </a:pPr>
            <a:r>
              <a:rPr lang="fr-FR" altLang="fr-FR" sz="1700" dirty="0">
                <a:latin typeface="Times New Roman" panose="02020603050405020304" pitchFamily="18" charset="0"/>
              </a:rPr>
              <a:t> l</a:t>
            </a:r>
            <a:r>
              <a:rPr lang="ja-JP" altLang="fr-FR" sz="1700">
                <a:latin typeface="Times New Roman" panose="02020603050405020304" pitchFamily="18" charset="0"/>
              </a:rPr>
              <a:t>’</a:t>
            </a:r>
            <a:r>
              <a:rPr lang="fr-FR" altLang="ja-JP" sz="1700" dirty="0">
                <a:latin typeface="Times New Roman" panose="02020603050405020304" pitchFamily="18" charset="0"/>
              </a:rPr>
              <a:t>évaluation correcte des opérations ;</a:t>
            </a:r>
          </a:p>
          <a:p>
            <a:pPr algn="just" eaLnBrk="1" hangingPunct="1">
              <a:defRPr/>
            </a:pPr>
            <a:r>
              <a:rPr lang="fr-FR" altLang="fr-FR" sz="1700" dirty="0">
                <a:latin typeface="Times New Roman" panose="02020603050405020304" pitchFamily="18" charset="0"/>
              </a:rPr>
              <a:t>- la période d</a:t>
            </a:r>
            <a:r>
              <a:rPr lang="ja-JP" altLang="fr-FR" sz="1700">
                <a:latin typeface="Times New Roman" panose="02020603050405020304" pitchFamily="18" charset="0"/>
              </a:rPr>
              <a:t>’</a:t>
            </a:r>
            <a:r>
              <a:rPr lang="fr-FR" altLang="ja-JP" sz="1700" dirty="0">
                <a:latin typeface="Times New Roman" panose="02020603050405020304" pitchFamily="18" charset="0"/>
              </a:rPr>
              <a:t>enregistrement ;</a:t>
            </a:r>
          </a:p>
          <a:p>
            <a:pPr algn="just" eaLnBrk="1" hangingPunct="1">
              <a:defRPr/>
            </a:pPr>
            <a:r>
              <a:rPr lang="fr-FR" altLang="fr-FR" sz="1700" dirty="0">
                <a:latin typeface="Times New Roman" panose="02020603050405020304" pitchFamily="18" charset="0"/>
              </a:rPr>
              <a:t>- la correction de la présentation au regard des obligations légales.</a:t>
            </a:r>
          </a:p>
          <a:p>
            <a:pPr algn="just" eaLnBrk="1" hangingPunct="1">
              <a:defRPr/>
            </a:pPr>
            <a:r>
              <a:rPr lang="fr-FR" altLang="fr-FR" sz="1700" dirty="0">
                <a:latin typeface="Times New Roman" panose="02020603050405020304" pitchFamily="18" charset="0"/>
              </a:rPr>
              <a:t>Pour  réaliser  ces  objectifs,  l</a:t>
            </a:r>
            <a:r>
              <a:rPr lang="ja-JP" altLang="fr-FR" sz="1700">
                <a:latin typeface="Times New Roman" panose="02020603050405020304" pitchFamily="18" charset="0"/>
              </a:rPr>
              <a:t>’</a:t>
            </a:r>
            <a:r>
              <a:rPr lang="fr-FR" altLang="ja-JP" sz="1700" dirty="0">
                <a:latin typeface="Times New Roman" panose="02020603050405020304" pitchFamily="18" charset="0"/>
              </a:rPr>
              <a:t>auditeur  externe  analyse  les  dispositifs  de  contrôle interne mis en place pour assurer la régularité des comptes et résultats.</a:t>
            </a:r>
            <a:endParaRPr lang="fr-FR" altLang="fr-FR" sz="1700" dirty="0">
              <a:latin typeface="Times New Roman" panose="02020603050405020304" pitchFamily="18" charset="0"/>
            </a:endParaRPr>
          </a:p>
        </p:txBody>
      </p:sp>
      <p:sp>
        <p:nvSpPr>
          <p:cNvPr id="8" name="ZoneTexte 6">
            <a:extLst>
              <a:ext uri="{FF2B5EF4-FFF2-40B4-BE49-F238E27FC236}">
                <a16:creationId xmlns:a16="http://schemas.microsoft.com/office/drawing/2014/main" id="{AF5FD19B-F45B-9649-955E-D3037EDFF46E}"/>
              </a:ext>
            </a:extLst>
          </p:cNvPr>
          <p:cNvSpPr txBox="1">
            <a:spLocks noChangeArrowheads="1"/>
          </p:cNvSpPr>
          <p:nvPr/>
        </p:nvSpPr>
        <p:spPr bwMode="auto">
          <a:xfrm>
            <a:off x="2452178" y="1846594"/>
            <a:ext cx="8370888" cy="706437"/>
          </a:xfrm>
          <a:prstGeom prst="rect">
            <a:avLst/>
          </a:prstGeom>
          <a:solidFill>
            <a:schemeClr val="accent4">
              <a:lumMod val="20000"/>
              <a:lumOff val="8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altLang="fr-FR" sz="2000" b="1" i="1" u="sng" dirty="0">
                <a:latin typeface="Times New Roman" panose="02020603050405020304" pitchFamily="18" charset="0"/>
                <a:cs typeface="Times New Roman" panose="02020603050405020304" pitchFamily="18" charset="0"/>
              </a:rPr>
              <a:t>Audit interne Vs Audit externe</a:t>
            </a:r>
          </a:p>
          <a:p>
            <a:pPr algn="ctr" eaLnBrk="1" hangingPunct="1">
              <a:defRPr/>
            </a:pPr>
            <a:r>
              <a:rPr lang="fr-FR" altLang="fr-FR" sz="2000" b="1" i="1" u="sng" dirty="0">
                <a:latin typeface="Times New Roman" panose="02020603050405020304" pitchFamily="18" charset="0"/>
                <a:cs typeface="Times New Roman" panose="02020603050405020304" pitchFamily="18" charset="0"/>
              </a:rPr>
              <a:t>Illustration</a:t>
            </a:r>
          </a:p>
        </p:txBody>
      </p:sp>
      <p:sp>
        <p:nvSpPr>
          <p:cNvPr id="5" name="ZoneTexte 4">
            <a:extLst>
              <a:ext uri="{FF2B5EF4-FFF2-40B4-BE49-F238E27FC236}">
                <a16:creationId xmlns:a16="http://schemas.microsoft.com/office/drawing/2014/main" id="{DB26FE8A-B6A0-424B-A381-90BC7078DB59}"/>
              </a:ext>
            </a:extLst>
          </p:cNvPr>
          <p:cNvSpPr txBox="1"/>
          <p:nvPr/>
        </p:nvSpPr>
        <p:spPr>
          <a:xfrm>
            <a:off x="1708030" y="848139"/>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1DDB883F-E92B-A65B-0B99-913CA5B4FB32}"/>
              </a:ext>
            </a:extLst>
          </p:cNvPr>
          <p:cNvSpPr>
            <a:spLocks noGrp="1"/>
          </p:cNvSpPr>
          <p:nvPr>
            <p:ph type="sldNum" sz="quarter" idx="12"/>
          </p:nvPr>
        </p:nvSpPr>
        <p:spPr/>
        <p:txBody>
          <a:bodyPr/>
          <a:lstStyle/>
          <a:p>
            <a:fld id="{6D22F896-40B5-4ADD-8801-0D06FADFA095}" type="slidenum">
              <a:rPr lang="en-US" smtClean="0"/>
              <a:t>37</a:t>
            </a:fld>
            <a:endParaRPr lang="en-US" dirty="0"/>
          </a:p>
        </p:txBody>
      </p:sp>
    </p:spTree>
    <p:extLst>
      <p:ext uri="{BB962C8B-B14F-4D97-AF65-F5344CB8AC3E}">
        <p14:creationId xmlns:p14="http://schemas.microsoft.com/office/powerpoint/2010/main" val="22853022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
                                        <p:tgtEl>
                                          <p:spTgt spid="7"/>
                                        </p:tgtEl>
                                      </p:cBhvr>
                                    </p:animEffect>
                                    <p:anim calcmode="lin" valueType="num">
                                      <p:cBhvr>
                                        <p:cTn id="8" dur="400" fill="hold"/>
                                        <p:tgtEl>
                                          <p:spTgt spid="7"/>
                                        </p:tgtEl>
                                        <p:attrNameLst>
                                          <p:attrName>ppt_x</p:attrName>
                                        </p:attrNameLst>
                                      </p:cBhvr>
                                      <p:tavLst>
                                        <p:tav tm="0">
                                          <p:val>
                                            <p:strVal val="#ppt_x"/>
                                          </p:val>
                                        </p:tav>
                                        <p:tav tm="100000">
                                          <p:val>
                                            <p:strVal val="#ppt_x"/>
                                          </p:val>
                                        </p:tav>
                                      </p:tavLst>
                                    </p:anim>
                                    <p:anim calcmode="lin" valueType="num">
                                      <p:cBhvr>
                                        <p:cTn id="9" dur="400" fill="hold"/>
                                        <p:tgtEl>
                                          <p:spTgt spid="7"/>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5818333-5A29-4F4C-B21C-28EAA92D59B0}"/>
              </a:ext>
            </a:extLst>
          </p:cNvPr>
          <p:cNvSpPr>
            <a:spLocks noGrp="1"/>
          </p:cNvSpPr>
          <p:nvPr>
            <p:ph idx="1"/>
          </p:nvPr>
        </p:nvSpPr>
        <p:spPr>
          <a:xfrm>
            <a:off x="396815" y="2015732"/>
            <a:ext cx="11369615" cy="3450613"/>
          </a:xfrm>
        </p:spPr>
        <p:txBody>
          <a:bodyPr/>
          <a:lstStyle/>
          <a:p>
            <a:pPr algn="just">
              <a:defRPr/>
            </a:pPr>
            <a:r>
              <a:rPr lang="fr-FR" altLang="fr-FR" dirty="0">
                <a:latin typeface="Times New Roman" panose="02020603050405020304" pitchFamily="18" charset="0"/>
              </a:rPr>
              <a:t>2– Dans son examen de la fonction comptable, </a:t>
            </a:r>
            <a:r>
              <a:rPr lang="fr-FR" altLang="fr-FR" b="1" dirty="0">
                <a:solidFill>
                  <a:srgbClr val="3E3F68"/>
                </a:solidFill>
                <a:latin typeface="Times New Roman" panose="02020603050405020304" pitchFamily="18" charset="0"/>
              </a:rPr>
              <a:t>l</a:t>
            </a:r>
            <a:r>
              <a:rPr lang="ja-JP" altLang="fr-FR" b="1">
                <a:solidFill>
                  <a:srgbClr val="3E3F68"/>
                </a:solidFill>
                <a:latin typeface="Times New Roman" panose="02020603050405020304" pitchFamily="18" charset="0"/>
              </a:rPr>
              <a:t>’</a:t>
            </a:r>
            <a:r>
              <a:rPr lang="fr-FR" altLang="ja-JP" b="1" dirty="0">
                <a:solidFill>
                  <a:srgbClr val="3E3F68"/>
                </a:solidFill>
                <a:latin typeface="Times New Roman" panose="02020603050405020304" pitchFamily="18" charset="0"/>
              </a:rPr>
              <a:t>auditeur interne </a:t>
            </a:r>
            <a:r>
              <a:rPr lang="fr-FR" altLang="ja-JP" dirty="0">
                <a:latin typeface="Times New Roman" panose="02020603050405020304" pitchFamily="18" charset="0"/>
              </a:rPr>
              <a:t>examine :</a:t>
            </a:r>
          </a:p>
          <a:p>
            <a:pPr algn="just">
              <a:defRPr/>
            </a:pPr>
            <a:r>
              <a:rPr lang="fr-FR" altLang="fr-FR" dirty="0">
                <a:latin typeface="Times New Roman" panose="02020603050405020304" pitchFamily="18" charset="0"/>
              </a:rPr>
              <a:t>Dans  quelle  mesure  les  règles  de  fonctionnement  dictées  par  l</a:t>
            </a:r>
            <a:r>
              <a:rPr lang="ja-JP" altLang="fr-FR">
                <a:latin typeface="Times New Roman" panose="02020603050405020304" pitchFamily="18" charset="0"/>
              </a:rPr>
              <a:t>’</a:t>
            </a:r>
            <a:r>
              <a:rPr lang="fr-FR" altLang="ja-JP" dirty="0">
                <a:latin typeface="Times New Roman" panose="02020603050405020304" pitchFamily="18" charset="0"/>
              </a:rPr>
              <a:t>entreprise sont  respectées  (partage  des  tâches,  procédures  de  travail,  planning),  et si non pourquoi?</a:t>
            </a:r>
          </a:p>
          <a:p>
            <a:pPr algn="just">
              <a:defRPr/>
            </a:pPr>
            <a:r>
              <a:rPr lang="fr-FR" altLang="fr-FR" dirty="0">
                <a:latin typeface="Times New Roman" panose="02020603050405020304" pitchFamily="18" charset="0"/>
              </a:rPr>
              <a:t>Dans quelle mesure l</a:t>
            </a:r>
            <a:r>
              <a:rPr lang="ja-JP" altLang="fr-FR">
                <a:latin typeface="Times New Roman" panose="02020603050405020304" pitchFamily="18" charset="0"/>
              </a:rPr>
              <a:t>’</a:t>
            </a:r>
            <a:r>
              <a:rPr lang="fr-FR" altLang="ja-JP" dirty="0">
                <a:latin typeface="Times New Roman" panose="02020603050405020304" pitchFamily="18" charset="0"/>
              </a:rPr>
              <a:t>ensemble des dispositifs de contrôle interne gouvernant le fonctionnement de la comptabilité permettent au responsable de maîtriser son activité? À ce titre, il doit se pencher aussi bien sur la formation professionnelle des comptables que sur l</a:t>
            </a:r>
            <a:r>
              <a:rPr lang="ja-JP" altLang="fr-FR">
                <a:latin typeface="Times New Roman" panose="02020603050405020304" pitchFamily="18" charset="0"/>
              </a:rPr>
              <a:t>’</a:t>
            </a:r>
            <a:r>
              <a:rPr lang="fr-FR" altLang="ja-JP" dirty="0">
                <a:latin typeface="Times New Roman" panose="02020603050405020304" pitchFamily="18" charset="0"/>
              </a:rPr>
              <a:t>organisation du travail. L</a:t>
            </a:r>
            <a:r>
              <a:rPr lang="ja-JP" altLang="fr-FR">
                <a:latin typeface="Times New Roman" panose="02020603050405020304" pitchFamily="18" charset="0"/>
              </a:rPr>
              <a:t>’</a:t>
            </a:r>
            <a:r>
              <a:rPr lang="fr-FR" altLang="ja-JP" dirty="0">
                <a:latin typeface="Times New Roman" panose="02020603050405020304" pitchFamily="18" charset="0"/>
              </a:rPr>
              <a:t>ensemble de ces observations permet de porter un jugement sur la bonne maîtrise des opérations comptables et donc de recommander ce qu</a:t>
            </a:r>
            <a:r>
              <a:rPr lang="fr-FR" altLang="fr-FR" dirty="0">
                <a:latin typeface="Times New Roman" panose="02020603050405020304" pitchFamily="18" charset="0"/>
              </a:rPr>
              <a:t>’</a:t>
            </a:r>
            <a:r>
              <a:rPr lang="fr-FR" altLang="ja-JP" dirty="0">
                <a:latin typeface="Times New Roman" panose="02020603050405020304" pitchFamily="18" charset="0"/>
              </a:rPr>
              <a:t>il convient de faire pour l</a:t>
            </a:r>
            <a:r>
              <a:rPr lang="ja-JP" altLang="fr-FR">
                <a:latin typeface="Times New Roman" panose="02020603050405020304" pitchFamily="18" charset="0"/>
              </a:rPr>
              <a:t>’</a:t>
            </a:r>
            <a:r>
              <a:rPr lang="fr-FR" altLang="ja-JP" dirty="0">
                <a:latin typeface="Times New Roman" panose="02020603050405020304" pitchFamily="18" charset="0"/>
              </a:rPr>
              <a:t>améliorer. </a:t>
            </a:r>
            <a:endParaRPr lang="fr-FR" altLang="fr-FR" dirty="0">
              <a:latin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E2C38758-F9A0-B543-A45D-D984049FAD24}"/>
              </a:ext>
            </a:extLst>
          </p:cNvPr>
          <p:cNvSpPr txBox="1"/>
          <p:nvPr/>
        </p:nvSpPr>
        <p:spPr>
          <a:xfrm>
            <a:off x="1708030" y="848139"/>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4" name="Espace réservé du numéro de diapositive 3">
            <a:extLst>
              <a:ext uri="{FF2B5EF4-FFF2-40B4-BE49-F238E27FC236}">
                <a16:creationId xmlns:a16="http://schemas.microsoft.com/office/drawing/2014/main" id="{E63C7F08-AB7F-EE1C-D939-0DD8062C5E7F}"/>
              </a:ext>
            </a:extLst>
          </p:cNvPr>
          <p:cNvSpPr>
            <a:spLocks noGrp="1"/>
          </p:cNvSpPr>
          <p:nvPr>
            <p:ph type="sldNum" sz="quarter" idx="12"/>
          </p:nvPr>
        </p:nvSpPr>
        <p:spPr/>
        <p:txBody>
          <a:bodyPr/>
          <a:lstStyle/>
          <a:p>
            <a:fld id="{6D22F896-40B5-4ADD-8801-0D06FADFA095}" type="slidenum">
              <a:rPr lang="en-US" smtClean="0"/>
              <a:t>38</a:t>
            </a:fld>
            <a:endParaRPr lang="en-US" dirty="0"/>
          </a:p>
        </p:txBody>
      </p:sp>
    </p:spTree>
    <p:extLst>
      <p:ext uri="{BB962C8B-B14F-4D97-AF65-F5344CB8AC3E}">
        <p14:creationId xmlns:p14="http://schemas.microsoft.com/office/powerpoint/2010/main" val="4063383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ZoneTexte 6">
            <a:extLst>
              <a:ext uri="{FF2B5EF4-FFF2-40B4-BE49-F238E27FC236}">
                <a16:creationId xmlns:a16="http://schemas.microsoft.com/office/drawing/2014/main" id="{95C38FD0-5EFB-7447-B105-2AD0C44D691B}"/>
              </a:ext>
            </a:extLst>
          </p:cNvPr>
          <p:cNvSpPr txBox="1">
            <a:spLocks noChangeArrowheads="1"/>
          </p:cNvSpPr>
          <p:nvPr/>
        </p:nvSpPr>
        <p:spPr bwMode="auto">
          <a:xfrm>
            <a:off x="2262397" y="258073"/>
            <a:ext cx="7272338" cy="401638"/>
          </a:xfrm>
          <a:prstGeom prst="rect">
            <a:avLst/>
          </a:prstGeom>
          <a:solidFill>
            <a:schemeClr val="accent4">
              <a:lumMod val="20000"/>
              <a:lumOff val="80000"/>
            </a:schemeClr>
          </a:solid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altLang="fr-FR" sz="2000" b="1" i="1" u="sng" dirty="0">
                <a:latin typeface="Times New Roman" panose="02020603050405020304" pitchFamily="18" charset="0"/>
                <a:cs typeface="Times New Roman" panose="02020603050405020304" pitchFamily="18" charset="0"/>
              </a:rPr>
              <a:t>Audit interne Vs Inspection</a:t>
            </a:r>
          </a:p>
        </p:txBody>
      </p:sp>
      <p:pic>
        <p:nvPicPr>
          <p:cNvPr id="49155" name="Picture 2">
            <a:extLst>
              <a:ext uri="{FF2B5EF4-FFF2-40B4-BE49-F238E27FC236}">
                <a16:creationId xmlns:a16="http://schemas.microsoft.com/office/drawing/2014/main" id="{33ACFE12-53AB-374A-B497-C03FDC62B8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203" y="983352"/>
            <a:ext cx="11562271"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a:extLst>
              <a:ext uri="{FF2B5EF4-FFF2-40B4-BE49-F238E27FC236}">
                <a16:creationId xmlns:a16="http://schemas.microsoft.com/office/drawing/2014/main" id="{36CF2B51-C964-E24B-283E-8B7DFDE732E0}"/>
              </a:ext>
            </a:extLst>
          </p:cNvPr>
          <p:cNvSpPr>
            <a:spLocks noGrp="1"/>
          </p:cNvSpPr>
          <p:nvPr>
            <p:ph type="sldNum" sz="quarter" idx="12"/>
          </p:nvPr>
        </p:nvSpPr>
        <p:spPr/>
        <p:txBody>
          <a:bodyPr/>
          <a:lstStyle/>
          <a:p>
            <a:fld id="{6D22F896-40B5-4ADD-8801-0D06FADFA095}" type="slidenum">
              <a:rPr lang="en-US" smtClean="0"/>
              <a:t>39</a:t>
            </a:fld>
            <a:endParaRPr lang="en-US" dirty="0"/>
          </a:p>
        </p:txBody>
      </p:sp>
    </p:spTree>
    <p:extLst>
      <p:ext uri="{BB962C8B-B14F-4D97-AF65-F5344CB8AC3E}">
        <p14:creationId xmlns:p14="http://schemas.microsoft.com/office/powerpoint/2010/main" val="11391988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49155"/>
                                        </p:tgtEl>
                                        <p:attrNameLst>
                                          <p:attrName>style.visibility</p:attrName>
                                        </p:attrNameLst>
                                      </p:cBhvr>
                                      <p:to>
                                        <p:strVal val="visible"/>
                                      </p:to>
                                    </p:set>
                                    <p:animEffect transition="in" filter="wheel(1)">
                                      <p:cBhvr>
                                        <p:cTn id="7" dur="20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6D56003C-07CF-0F47-BA22-0F70ADD37C6C}"/>
              </a:ext>
            </a:extLst>
          </p:cNvPr>
          <p:cNvSpPr txBox="1">
            <a:spLocks/>
          </p:cNvSpPr>
          <p:nvPr/>
        </p:nvSpPr>
        <p:spPr>
          <a:xfrm>
            <a:off x="1992313" y="2565400"/>
            <a:ext cx="8229600" cy="1143000"/>
          </a:xfrm>
          <a:prstGeom prst="rect">
            <a:avLst/>
          </a:prstGeom>
        </p:spPr>
        <p:txBody>
          <a:bodyPr lIns="0" rIns="0" bIns="0" anchor="b">
            <a:normAutofit/>
          </a:bodyPr>
          <a:lstStyle/>
          <a:p>
            <a:pPr algn="ctr">
              <a:defRPr/>
            </a:pPr>
            <a:r>
              <a:rPr lang="fr-FR" sz="6600" b="1" i="1" dirty="0">
                <a:solidFill>
                  <a:schemeClr val="tx2"/>
                </a:solidFill>
                <a:latin typeface="Times New Roman" panose="02020603050405020304" pitchFamily="18" charset="0"/>
                <a:ea typeface="+mj-ea"/>
                <a:cs typeface="Times New Roman" panose="02020603050405020304" pitchFamily="18" charset="0"/>
              </a:rPr>
              <a:t>Introduction</a:t>
            </a:r>
          </a:p>
        </p:txBody>
      </p:sp>
      <p:sp>
        <p:nvSpPr>
          <p:cNvPr id="2" name="Espace réservé du numéro de diapositive 1">
            <a:extLst>
              <a:ext uri="{FF2B5EF4-FFF2-40B4-BE49-F238E27FC236}">
                <a16:creationId xmlns:a16="http://schemas.microsoft.com/office/drawing/2014/main" id="{2DB78B8E-7440-C1C5-591B-9E89EFA07C59}"/>
              </a:ext>
            </a:extLst>
          </p:cNvPr>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42113389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ZoneTexte 5">
            <a:extLst>
              <a:ext uri="{FF2B5EF4-FFF2-40B4-BE49-F238E27FC236}">
                <a16:creationId xmlns:a16="http://schemas.microsoft.com/office/drawing/2014/main" id="{81411D2E-C496-0E43-A8A6-F3C47E71E30F}"/>
              </a:ext>
            </a:extLst>
          </p:cNvPr>
          <p:cNvSpPr txBox="1">
            <a:spLocks noChangeArrowheads="1"/>
          </p:cNvSpPr>
          <p:nvPr/>
        </p:nvSpPr>
        <p:spPr bwMode="auto">
          <a:xfrm>
            <a:off x="411192" y="1886782"/>
            <a:ext cx="11369616"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fr-FR" altLang="fr-FR" dirty="0">
                <a:latin typeface="Times New Roman" panose="02020603050405020304" pitchFamily="18" charset="0"/>
              </a:rPr>
              <a:t>Pour essayer d</a:t>
            </a:r>
            <a:r>
              <a:rPr lang="ja-JP" altLang="fr-FR">
                <a:latin typeface="Times New Roman" panose="02020603050405020304" pitchFamily="18" charset="0"/>
              </a:rPr>
              <a:t>’</a:t>
            </a:r>
            <a:r>
              <a:rPr lang="fr-FR" altLang="ja-JP" dirty="0">
                <a:latin typeface="Times New Roman" panose="02020603050405020304" pitchFamily="18" charset="0"/>
              </a:rPr>
              <a:t>y voir clair, prenons l</a:t>
            </a:r>
            <a:r>
              <a:rPr lang="ja-JP" altLang="fr-FR">
                <a:latin typeface="Times New Roman" panose="02020603050405020304" pitchFamily="18" charset="0"/>
              </a:rPr>
              <a:t>’</a:t>
            </a:r>
            <a:r>
              <a:rPr lang="fr-FR" altLang="ja-JP" dirty="0">
                <a:latin typeface="Times New Roman" panose="02020603050405020304" pitchFamily="18" charset="0"/>
              </a:rPr>
              <a:t>exemple simple, du caissier qui a laissé un trou dans sa caisse. Remarquons en tout premier lieu que si la découverte de cette anomalie a été faite par un inspecteur et par un auditeur interne, les circonstances n</a:t>
            </a:r>
            <a:r>
              <a:rPr lang="ja-JP" altLang="fr-FR">
                <a:latin typeface="Times New Roman" panose="02020603050405020304" pitchFamily="18" charset="0"/>
              </a:rPr>
              <a:t>’</a:t>
            </a:r>
            <a:r>
              <a:rPr lang="fr-FR" altLang="ja-JP" dirty="0">
                <a:latin typeface="Times New Roman" panose="02020603050405020304" pitchFamily="18" charset="0"/>
              </a:rPr>
              <a:t>ont pas pu être identiques :</a:t>
            </a:r>
          </a:p>
          <a:p>
            <a:pPr algn="just" eaLnBrk="1" hangingPunct="1"/>
            <a:endParaRPr lang="fr-FR" altLang="fr-FR" dirty="0">
              <a:latin typeface="Times New Roman" panose="02020603050405020304" pitchFamily="18" charset="0"/>
            </a:endParaRPr>
          </a:p>
          <a:p>
            <a:pPr algn="just" eaLnBrk="1" hangingPunct="1"/>
            <a:r>
              <a:rPr lang="fr-FR" altLang="fr-FR" dirty="0">
                <a:latin typeface="Times New Roman" panose="02020603050405020304" pitchFamily="18" charset="0"/>
              </a:rPr>
              <a:t>– </a:t>
            </a:r>
            <a:r>
              <a:rPr lang="fr-FR" altLang="fr-FR" b="1" dirty="0">
                <a:solidFill>
                  <a:srgbClr val="3E3F68"/>
                </a:solidFill>
                <a:latin typeface="Times New Roman" panose="02020603050405020304" pitchFamily="18" charset="0"/>
              </a:rPr>
              <a:t>l</a:t>
            </a:r>
            <a:r>
              <a:rPr lang="ja-JP" altLang="fr-FR" b="1">
                <a:solidFill>
                  <a:srgbClr val="3E3F68"/>
                </a:solidFill>
                <a:latin typeface="Times New Roman" panose="02020603050405020304" pitchFamily="18" charset="0"/>
              </a:rPr>
              <a:t>’</a:t>
            </a:r>
            <a:r>
              <a:rPr lang="fr-FR" altLang="ja-JP" b="1" dirty="0">
                <a:solidFill>
                  <a:srgbClr val="3E3F68"/>
                </a:solidFill>
                <a:latin typeface="Times New Roman" panose="02020603050405020304" pitchFamily="18" charset="0"/>
              </a:rPr>
              <a:t>inspecteur</a:t>
            </a:r>
            <a:r>
              <a:rPr lang="fr-FR" altLang="ja-JP" dirty="0">
                <a:latin typeface="Times New Roman" panose="02020603050405020304" pitchFamily="18" charset="0"/>
              </a:rPr>
              <a:t> chargé de contrôler la bonne application des règles et directives par  les  exécutants  se  sera  livré,  sur  une  période  déterminée,  à  une  analyse exhaustive des opérations du caissier : cette occasion il aura découvert l</a:t>
            </a:r>
            <a:r>
              <a:rPr lang="ja-JP" altLang="fr-FR">
                <a:latin typeface="Times New Roman" panose="02020603050405020304" pitchFamily="18" charset="0"/>
              </a:rPr>
              <a:t>’</a:t>
            </a:r>
            <a:r>
              <a:rPr lang="fr-FR" altLang="ja-JP" dirty="0">
                <a:latin typeface="Times New Roman" panose="02020603050405020304" pitchFamily="18" charset="0"/>
              </a:rPr>
              <a:t>erreur(ou la malversation) ;</a:t>
            </a:r>
          </a:p>
          <a:p>
            <a:pPr algn="just" eaLnBrk="1" hangingPunct="1"/>
            <a:endParaRPr lang="fr-FR" altLang="fr-FR" dirty="0">
              <a:latin typeface="Times New Roman" panose="02020603050405020304" pitchFamily="18" charset="0"/>
            </a:endParaRPr>
          </a:p>
          <a:p>
            <a:pPr algn="just" eaLnBrk="1" hangingPunct="1"/>
            <a:r>
              <a:rPr lang="fr-FR" altLang="fr-FR" dirty="0">
                <a:latin typeface="Times New Roman" panose="02020603050405020304" pitchFamily="18" charset="0"/>
              </a:rPr>
              <a:t>– pour </a:t>
            </a:r>
            <a:r>
              <a:rPr lang="fr-FR" altLang="fr-FR" b="1" dirty="0">
                <a:solidFill>
                  <a:srgbClr val="3E3F68"/>
                </a:solidFill>
                <a:latin typeface="Times New Roman" panose="02020603050405020304" pitchFamily="18" charset="0"/>
              </a:rPr>
              <a:t>l</a:t>
            </a:r>
            <a:r>
              <a:rPr lang="ja-JP" altLang="fr-FR" b="1">
                <a:solidFill>
                  <a:srgbClr val="3E3F68"/>
                </a:solidFill>
                <a:latin typeface="Times New Roman" panose="02020603050405020304" pitchFamily="18" charset="0"/>
              </a:rPr>
              <a:t>’</a:t>
            </a:r>
            <a:r>
              <a:rPr lang="fr-FR" altLang="ja-JP" b="1" dirty="0">
                <a:solidFill>
                  <a:srgbClr val="3E3F68"/>
                </a:solidFill>
                <a:latin typeface="Times New Roman" panose="02020603050405020304" pitchFamily="18" charset="0"/>
              </a:rPr>
              <a:t>auditeur interne </a:t>
            </a:r>
            <a:r>
              <a:rPr lang="fr-FR" altLang="ja-JP" dirty="0">
                <a:latin typeface="Times New Roman" panose="02020603050405020304" pitchFamily="18" charset="0"/>
              </a:rPr>
              <a:t>cette découverte se sera faite un peu « par hasard »car son rôle n</a:t>
            </a:r>
            <a:r>
              <a:rPr lang="ja-JP" altLang="fr-FR">
                <a:latin typeface="Times New Roman" panose="02020603050405020304" pitchFamily="18" charset="0"/>
              </a:rPr>
              <a:t>’</a:t>
            </a:r>
            <a:r>
              <a:rPr lang="fr-FR" altLang="ja-JP" dirty="0">
                <a:latin typeface="Times New Roman" panose="02020603050405020304" pitchFamily="18" charset="0"/>
              </a:rPr>
              <a:t>est pas de contrôler le travail des hommes, mais de regarder comment  fonctionnent  les  systèmes.  Pour  ce  faire,  il  se  livre  à  un  certain nombre de tests (on verra comment dans le chapitre consacré à la méthodologie). Il ne s</a:t>
            </a:r>
            <a:r>
              <a:rPr lang="ja-JP" altLang="fr-FR">
                <a:latin typeface="Times New Roman" panose="02020603050405020304" pitchFamily="18" charset="0"/>
              </a:rPr>
              <a:t>’</a:t>
            </a:r>
            <a:r>
              <a:rPr lang="fr-FR" altLang="ja-JP" dirty="0">
                <a:latin typeface="Times New Roman" panose="02020603050405020304" pitchFamily="18" charset="0"/>
              </a:rPr>
              <a:t>agit donc pas là d</a:t>
            </a:r>
            <a:r>
              <a:rPr lang="ja-JP" altLang="fr-FR">
                <a:latin typeface="Times New Roman" panose="02020603050405020304" pitchFamily="18" charset="0"/>
              </a:rPr>
              <a:t>’</a:t>
            </a:r>
            <a:r>
              <a:rPr lang="fr-FR" altLang="ja-JP" dirty="0">
                <a:latin typeface="Times New Roman" panose="02020603050405020304" pitchFamily="18" charset="0"/>
              </a:rPr>
              <a:t>un examen exhaustif et ces tests peuvent ne révéler que la potentialité d</a:t>
            </a:r>
            <a:r>
              <a:rPr lang="ja-JP" altLang="fr-FR">
                <a:latin typeface="Times New Roman" panose="02020603050405020304" pitchFamily="18" charset="0"/>
              </a:rPr>
              <a:t>’</a:t>
            </a:r>
            <a:r>
              <a:rPr lang="fr-FR" altLang="ja-JP" dirty="0">
                <a:latin typeface="Times New Roman" panose="02020603050405020304" pitchFamily="18" charset="0"/>
              </a:rPr>
              <a:t>une erreur ou d</a:t>
            </a:r>
            <a:r>
              <a:rPr lang="ja-JP" altLang="fr-FR">
                <a:latin typeface="Times New Roman" panose="02020603050405020304" pitchFamily="18" charset="0"/>
              </a:rPr>
              <a:t>’</a:t>
            </a:r>
            <a:r>
              <a:rPr lang="fr-FR" altLang="ja-JP" dirty="0">
                <a:latin typeface="Times New Roman" panose="02020603050405020304" pitchFamily="18" charset="0"/>
              </a:rPr>
              <a:t>une malversation, sans rencontrer l</a:t>
            </a:r>
            <a:r>
              <a:rPr lang="ja-JP" altLang="fr-FR">
                <a:latin typeface="Times New Roman" panose="02020603050405020304" pitchFamily="18" charset="0"/>
              </a:rPr>
              <a:t>’</a:t>
            </a:r>
            <a:r>
              <a:rPr lang="fr-FR" altLang="ja-JP" dirty="0">
                <a:latin typeface="Times New Roman" panose="02020603050405020304" pitchFamily="18" charset="0"/>
              </a:rPr>
              <a:t>incident lui-même.</a:t>
            </a:r>
          </a:p>
          <a:p>
            <a:pPr algn="just" eaLnBrk="1" hangingPunct="1"/>
            <a:endParaRPr lang="fr-FR" altLang="fr-FR" dirty="0">
              <a:latin typeface="Times New Roman" panose="02020603050405020304" pitchFamily="18" charset="0"/>
            </a:endParaRPr>
          </a:p>
          <a:p>
            <a:pPr algn="just" eaLnBrk="1" hangingPunct="1"/>
            <a:r>
              <a:rPr lang="fr-FR" altLang="fr-FR" dirty="0">
                <a:latin typeface="Times New Roman" panose="02020603050405020304" pitchFamily="18" charset="0"/>
              </a:rPr>
              <a:t>Pour la clarté de notre démonstration, imaginons que l</a:t>
            </a:r>
            <a:r>
              <a:rPr lang="ja-JP" altLang="fr-FR">
                <a:latin typeface="Times New Roman" panose="02020603050405020304" pitchFamily="18" charset="0"/>
              </a:rPr>
              <a:t>’</a:t>
            </a:r>
            <a:r>
              <a:rPr lang="fr-FR" altLang="ja-JP" dirty="0">
                <a:latin typeface="Times New Roman" panose="02020603050405020304" pitchFamily="18" charset="0"/>
              </a:rPr>
              <a:t>auditeur interne ait, lui aussi, constaté le trou dans la caisse. Que vont faire les deux intéressés ?</a:t>
            </a:r>
            <a:endParaRPr lang="fr-FR" altLang="fr-FR" dirty="0">
              <a:latin typeface="Times New Roman" panose="02020603050405020304" pitchFamily="18" charset="0"/>
            </a:endParaRPr>
          </a:p>
        </p:txBody>
      </p:sp>
      <p:sp>
        <p:nvSpPr>
          <p:cNvPr id="7" name="ZoneTexte 6">
            <a:extLst>
              <a:ext uri="{FF2B5EF4-FFF2-40B4-BE49-F238E27FC236}">
                <a16:creationId xmlns:a16="http://schemas.microsoft.com/office/drawing/2014/main" id="{5A630C9D-44F5-7244-B94B-80C2A38AD031}"/>
              </a:ext>
            </a:extLst>
          </p:cNvPr>
          <p:cNvSpPr txBox="1">
            <a:spLocks noChangeArrowheads="1"/>
          </p:cNvSpPr>
          <p:nvPr/>
        </p:nvSpPr>
        <p:spPr bwMode="auto">
          <a:xfrm>
            <a:off x="2279650" y="723901"/>
            <a:ext cx="7272338" cy="708025"/>
          </a:xfrm>
          <a:prstGeom prst="rect">
            <a:avLst/>
          </a:prstGeom>
          <a:solidFill>
            <a:schemeClr val="accent4">
              <a:lumMod val="20000"/>
              <a:lumOff val="80000"/>
            </a:schemeClr>
          </a:solid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altLang="fr-FR" sz="2000" b="1" i="1" u="sng" dirty="0">
                <a:latin typeface="Times New Roman" panose="02020603050405020304" pitchFamily="18" charset="0"/>
                <a:cs typeface="Times New Roman" panose="02020603050405020304" pitchFamily="18" charset="0"/>
              </a:rPr>
              <a:t>Audit interne Vs Inspection</a:t>
            </a:r>
          </a:p>
          <a:p>
            <a:pPr algn="ctr" eaLnBrk="1" hangingPunct="1">
              <a:defRPr/>
            </a:pPr>
            <a:r>
              <a:rPr lang="fr-FR" altLang="fr-FR" sz="2000" b="1" i="1" u="sng" dirty="0">
                <a:latin typeface="Times New Roman" panose="02020603050405020304" pitchFamily="18" charset="0"/>
                <a:cs typeface="Times New Roman" panose="02020603050405020304" pitchFamily="18" charset="0"/>
              </a:rPr>
              <a:t>Illustration</a:t>
            </a:r>
          </a:p>
        </p:txBody>
      </p:sp>
      <p:sp>
        <p:nvSpPr>
          <p:cNvPr id="3" name="Espace réservé du numéro de diapositive 2">
            <a:extLst>
              <a:ext uri="{FF2B5EF4-FFF2-40B4-BE49-F238E27FC236}">
                <a16:creationId xmlns:a16="http://schemas.microsoft.com/office/drawing/2014/main" id="{11214097-9318-236A-7E34-270C2A5C25D9}"/>
              </a:ext>
            </a:extLst>
          </p:cNvPr>
          <p:cNvSpPr>
            <a:spLocks noGrp="1"/>
          </p:cNvSpPr>
          <p:nvPr>
            <p:ph type="sldNum" sz="quarter" idx="12"/>
          </p:nvPr>
        </p:nvSpPr>
        <p:spPr/>
        <p:txBody>
          <a:bodyPr/>
          <a:lstStyle/>
          <a:p>
            <a:fld id="{6D22F896-40B5-4ADD-8801-0D06FADFA095}" type="slidenum">
              <a:rPr lang="en-US" smtClean="0"/>
              <a:t>40</a:t>
            </a:fld>
            <a:endParaRPr lang="en-US" dirty="0"/>
          </a:p>
        </p:txBody>
      </p:sp>
    </p:spTree>
    <p:extLst>
      <p:ext uri="{BB962C8B-B14F-4D97-AF65-F5344CB8AC3E}">
        <p14:creationId xmlns:p14="http://schemas.microsoft.com/office/powerpoint/2010/main" val="10604647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fade">
                                      <p:cBhvr>
                                        <p:cTn id="7" dur="100"/>
                                        <p:tgtEl>
                                          <p:spTgt spid="50178"/>
                                        </p:tgtEl>
                                      </p:cBhvr>
                                    </p:animEffect>
                                    <p:anim calcmode="lin" valueType="num">
                                      <p:cBhvr>
                                        <p:cTn id="8" dur="400" fill="hold"/>
                                        <p:tgtEl>
                                          <p:spTgt spid="50178"/>
                                        </p:tgtEl>
                                        <p:attrNameLst>
                                          <p:attrName>ppt_x</p:attrName>
                                        </p:attrNameLst>
                                      </p:cBhvr>
                                      <p:tavLst>
                                        <p:tav tm="0">
                                          <p:val>
                                            <p:strVal val="#ppt_x"/>
                                          </p:val>
                                        </p:tav>
                                        <p:tav tm="100000">
                                          <p:val>
                                            <p:strVal val="#ppt_x"/>
                                          </p:val>
                                        </p:tav>
                                      </p:tavLst>
                                    </p:anim>
                                    <p:anim calcmode="lin" valueType="num">
                                      <p:cBhvr>
                                        <p:cTn id="9" dur="400" fill="hold"/>
                                        <p:tgtEl>
                                          <p:spTgt spid="50178"/>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017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017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ZoneTexte 5">
            <a:extLst>
              <a:ext uri="{FF2B5EF4-FFF2-40B4-BE49-F238E27FC236}">
                <a16:creationId xmlns:a16="http://schemas.microsoft.com/office/drawing/2014/main" id="{0EB39A2F-17E5-7E4C-BCE5-23EF969831CC}"/>
              </a:ext>
            </a:extLst>
          </p:cNvPr>
          <p:cNvSpPr txBox="1">
            <a:spLocks noChangeArrowheads="1"/>
          </p:cNvSpPr>
          <p:nvPr/>
        </p:nvSpPr>
        <p:spPr bwMode="auto">
          <a:xfrm>
            <a:off x="212785" y="2542216"/>
            <a:ext cx="1176643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fr-FR" altLang="fr-FR" sz="2000" dirty="0">
                <a:latin typeface="Times New Roman" panose="02020603050405020304" pitchFamily="18" charset="0"/>
              </a:rPr>
              <a:t>L</a:t>
            </a:r>
            <a:r>
              <a:rPr lang="ja-JP" altLang="fr-FR" sz="2000">
                <a:latin typeface="Times New Roman" panose="02020603050405020304" pitchFamily="18" charset="0"/>
              </a:rPr>
              <a:t>’</a:t>
            </a:r>
            <a:r>
              <a:rPr lang="fr-FR" altLang="ja-JP" sz="2000" dirty="0">
                <a:latin typeface="Times New Roman" panose="02020603050405020304" pitchFamily="18" charset="0"/>
              </a:rPr>
              <a:t>inspecteur va faire trois choses :</a:t>
            </a:r>
          </a:p>
          <a:p>
            <a:pPr algn="just" eaLnBrk="1" hangingPunct="1"/>
            <a:endParaRPr lang="fr-FR" altLang="fr-FR" sz="2000" dirty="0">
              <a:latin typeface="Times New Roman" panose="02020603050405020304" pitchFamily="18" charset="0"/>
            </a:endParaRPr>
          </a:p>
          <a:p>
            <a:pPr algn="just" eaLnBrk="1" hangingPunct="1">
              <a:buFont typeface="Trebuchet MS" panose="020B0703020202090204" pitchFamily="34" charset="0"/>
              <a:buAutoNum type="arabicPeriod"/>
            </a:pPr>
            <a:r>
              <a:rPr lang="fr-FR" altLang="fr-FR" sz="2000" dirty="0">
                <a:latin typeface="Times New Roman" panose="02020603050405020304" pitchFamily="18" charset="0"/>
              </a:rPr>
              <a:t>Constatant  l</a:t>
            </a:r>
            <a:r>
              <a:rPr lang="ja-JP" altLang="fr-FR" sz="2000">
                <a:latin typeface="Times New Roman" panose="02020603050405020304" pitchFamily="18" charset="0"/>
              </a:rPr>
              <a:t>’</a:t>
            </a:r>
            <a:r>
              <a:rPr lang="fr-FR" altLang="ja-JP" sz="2000" dirty="0">
                <a:latin typeface="Times New Roman" panose="02020603050405020304" pitchFamily="18" charset="0"/>
              </a:rPr>
              <a:t>erreur  ou  la  malversation,  </a:t>
            </a:r>
            <a:r>
              <a:rPr lang="fr-FR" altLang="ja-JP" sz="2000" b="1" dirty="0">
                <a:solidFill>
                  <a:srgbClr val="3E3F68"/>
                </a:solidFill>
                <a:latin typeface="Times New Roman" panose="02020603050405020304" pitchFamily="18" charset="0"/>
              </a:rPr>
              <a:t>l</a:t>
            </a:r>
            <a:r>
              <a:rPr lang="ja-JP" altLang="fr-FR" sz="2000" b="1">
                <a:solidFill>
                  <a:srgbClr val="3E3F68"/>
                </a:solidFill>
                <a:latin typeface="Times New Roman" panose="02020603050405020304" pitchFamily="18" charset="0"/>
              </a:rPr>
              <a:t>’</a:t>
            </a:r>
            <a:r>
              <a:rPr lang="fr-FR" altLang="ja-JP" sz="2000" b="1" dirty="0">
                <a:solidFill>
                  <a:srgbClr val="3E3F68"/>
                </a:solidFill>
                <a:latin typeface="Times New Roman" panose="02020603050405020304" pitchFamily="18" charset="0"/>
              </a:rPr>
              <a:t>inspecteur </a:t>
            </a:r>
            <a:r>
              <a:rPr lang="fr-FR" altLang="ja-JP" sz="2000" dirty="0">
                <a:latin typeface="Times New Roman" panose="02020603050405020304" pitchFamily="18" charset="0"/>
              </a:rPr>
              <a:t> va  sanctionner  ou  faire sanctionner le caissier, ou – à tout le moins – donner son avis sur la sanction. (Nous dirons là donc que l</a:t>
            </a:r>
            <a:r>
              <a:rPr lang="ja-JP" altLang="fr-FR" sz="2000">
                <a:latin typeface="Times New Roman" panose="02020603050405020304" pitchFamily="18" charset="0"/>
              </a:rPr>
              <a:t>’</a:t>
            </a:r>
            <a:r>
              <a:rPr lang="fr-FR" altLang="ja-JP" sz="2000" dirty="0">
                <a:latin typeface="Times New Roman" panose="02020603050405020304" pitchFamily="18" charset="0"/>
              </a:rPr>
              <a:t>inspection s</a:t>
            </a:r>
            <a:r>
              <a:rPr lang="ja-JP" altLang="fr-FR" sz="2000">
                <a:latin typeface="Times New Roman" panose="02020603050405020304" pitchFamily="18" charset="0"/>
              </a:rPr>
              <a:t>’</a:t>
            </a:r>
            <a:r>
              <a:rPr lang="fr-FR" altLang="ja-JP" sz="2000" dirty="0">
                <a:latin typeface="Times New Roman" panose="02020603050405020304" pitchFamily="18" charset="0"/>
              </a:rPr>
              <a:t>intéresse à l</a:t>
            </a:r>
            <a:r>
              <a:rPr lang="ja-JP" altLang="fr-FR" sz="2000">
                <a:latin typeface="Times New Roman" panose="02020603050405020304" pitchFamily="18" charset="0"/>
              </a:rPr>
              <a:t>’</a:t>
            </a:r>
            <a:r>
              <a:rPr lang="fr-FR" altLang="ja-JP" sz="2000" dirty="0">
                <a:latin typeface="Times New Roman" panose="02020603050405020304" pitchFamily="18" charset="0"/>
              </a:rPr>
              <a:t>homme).</a:t>
            </a:r>
          </a:p>
          <a:p>
            <a:pPr algn="just" eaLnBrk="1" hangingPunct="1"/>
            <a:endParaRPr lang="fr-FR" altLang="ja-JP" sz="2000" dirty="0">
              <a:latin typeface="Times New Roman" panose="02020603050405020304" pitchFamily="18" charset="0"/>
            </a:endParaRPr>
          </a:p>
          <a:p>
            <a:pPr algn="just" eaLnBrk="1" hangingPunct="1">
              <a:buFont typeface="Trebuchet MS" panose="020B0703020202090204" pitchFamily="34" charset="0"/>
              <a:buAutoNum type="arabicPeriod"/>
            </a:pPr>
            <a:r>
              <a:rPr lang="fr-FR" altLang="fr-FR" sz="2000" dirty="0">
                <a:latin typeface="Times New Roman" panose="02020603050405020304" pitchFamily="18" charset="0"/>
              </a:rPr>
              <a:t>Ensuite,  l</a:t>
            </a:r>
            <a:r>
              <a:rPr lang="ja-JP" altLang="fr-FR" sz="2000">
                <a:latin typeface="Times New Roman" panose="02020603050405020304" pitchFamily="18" charset="0"/>
              </a:rPr>
              <a:t>’</a:t>
            </a:r>
            <a:r>
              <a:rPr lang="fr-FR" altLang="ja-JP" sz="2000" dirty="0">
                <a:latin typeface="Times New Roman" panose="02020603050405020304" pitchFamily="18" charset="0"/>
              </a:rPr>
              <a:t>inspecteur,  comme  son  nom  l</a:t>
            </a:r>
            <a:r>
              <a:rPr lang="ja-JP" altLang="fr-FR" sz="2000">
                <a:latin typeface="Times New Roman" panose="02020603050405020304" pitchFamily="18" charset="0"/>
              </a:rPr>
              <a:t>’</a:t>
            </a:r>
            <a:r>
              <a:rPr lang="fr-FR" altLang="ja-JP" sz="2000" dirty="0">
                <a:latin typeface="Times New Roman" panose="02020603050405020304" pitchFamily="18" charset="0"/>
              </a:rPr>
              <a:t>indique  va  tout  naturellement  chercher « où est passé l</a:t>
            </a:r>
            <a:r>
              <a:rPr lang="ja-JP" altLang="fr-FR" sz="2000">
                <a:latin typeface="Times New Roman" panose="02020603050405020304" pitchFamily="18" charset="0"/>
              </a:rPr>
              <a:t>’</a:t>
            </a:r>
            <a:r>
              <a:rPr lang="fr-FR" altLang="ja-JP" sz="2000" dirty="0">
                <a:latin typeface="Times New Roman" panose="02020603050405020304" pitchFamily="18" charset="0"/>
              </a:rPr>
              <a:t>argent  ; il va se livrer à un travail d</a:t>
            </a:r>
            <a:r>
              <a:rPr lang="ja-JP" altLang="fr-FR" sz="2000">
                <a:latin typeface="Times New Roman" panose="02020603050405020304" pitchFamily="18" charset="0"/>
              </a:rPr>
              <a:t>’</a:t>
            </a:r>
            <a:r>
              <a:rPr lang="fr-FR" altLang="ja-JP" sz="2000" dirty="0">
                <a:latin typeface="Times New Roman" panose="02020603050405020304" pitchFamily="18" charset="0"/>
              </a:rPr>
              <a:t>enquête et de recherche  et  entreprendre  toutes  actions  jugées  nécessaires  pour  récupérer  l</a:t>
            </a:r>
            <a:r>
              <a:rPr lang="ja-JP" altLang="fr-FR" sz="2000">
                <a:latin typeface="Times New Roman" panose="02020603050405020304" pitchFamily="18" charset="0"/>
              </a:rPr>
              <a:t>’</a:t>
            </a:r>
            <a:r>
              <a:rPr lang="fr-FR" altLang="ja-JP" sz="2000" dirty="0">
                <a:latin typeface="Times New Roman" panose="02020603050405020304" pitchFamily="18" charset="0"/>
              </a:rPr>
              <a:t>actif disparu.</a:t>
            </a:r>
          </a:p>
        </p:txBody>
      </p:sp>
      <p:sp>
        <p:nvSpPr>
          <p:cNvPr id="5" name="ZoneTexte 4">
            <a:extLst>
              <a:ext uri="{FF2B5EF4-FFF2-40B4-BE49-F238E27FC236}">
                <a16:creationId xmlns:a16="http://schemas.microsoft.com/office/drawing/2014/main" id="{99D8CA5D-943C-BE4F-96B7-60D497CC2779}"/>
              </a:ext>
            </a:extLst>
          </p:cNvPr>
          <p:cNvSpPr txBox="1"/>
          <p:nvPr/>
        </p:nvSpPr>
        <p:spPr>
          <a:xfrm>
            <a:off x="1708030" y="848139"/>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011A2C2E-0F5D-8CA1-31B6-EB4C4C222EE5}"/>
              </a:ext>
            </a:extLst>
          </p:cNvPr>
          <p:cNvSpPr>
            <a:spLocks noGrp="1"/>
          </p:cNvSpPr>
          <p:nvPr>
            <p:ph type="sldNum" sz="quarter" idx="12"/>
          </p:nvPr>
        </p:nvSpPr>
        <p:spPr/>
        <p:txBody>
          <a:bodyPr/>
          <a:lstStyle/>
          <a:p>
            <a:fld id="{6D22F896-40B5-4ADD-8801-0D06FADFA095}" type="slidenum">
              <a:rPr lang="en-US" smtClean="0"/>
              <a:t>41</a:t>
            </a:fld>
            <a:endParaRPr lang="en-US" dirty="0"/>
          </a:p>
        </p:txBody>
      </p:sp>
    </p:spTree>
    <p:extLst>
      <p:ext uri="{BB962C8B-B14F-4D97-AF65-F5344CB8AC3E}">
        <p14:creationId xmlns:p14="http://schemas.microsoft.com/office/powerpoint/2010/main" val="3504150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fade">
                                      <p:cBhvr>
                                        <p:cTn id="7" dur="1000"/>
                                        <p:tgtEl>
                                          <p:spTgt spid="51202"/>
                                        </p:tgtEl>
                                      </p:cBhvr>
                                    </p:animEffect>
                                    <p:anim calcmode="lin" valueType="num">
                                      <p:cBhvr>
                                        <p:cTn id="8" dur="1000" fill="hold"/>
                                        <p:tgtEl>
                                          <p:spTgt spid="51202"/>
                                        </p:tgtEl>
                                        <p:attrNameLst>
                                          <p:attrName>ppt_x</p:attrName>
                                        </p:attrNameLst>
                                      </p:cBhvr>
                                      <p:tavLst>
                                        <p:tav tm="0">
                                          <p:val>
                                            <p:strVal val="#ppt_x"/>
                                          </p:val>
                                        </p:tav>
                                        <p:tav tm="100000">
                                          <p:val>
                                            <p:strVal val="#ppt_x"/>
                                          </p:val>
                                        </p:tav>
                                      </p:tavLst>
                                    </p:anim>
                                    <p:anim calcmode="lin" valueType="num">
                                      <p:cBhvr>
                                        <p:cTn id="9" dur="1000" fill="hold"/>
                                        <p:tgtEl>
                                          <p:spTgt spid="512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772BB1C-B20E-014D-A84A-2E21173B397C}"/>
              </a:ext>
            </a:extLst>
          </p:cNvPr>
          <p:cNvSpPr>
            <a:spLocks noGrp="1"/>
          </p:cNvSpPr>
          <p:nvPr>
            <p:ph idx="1"/>
          </p:nvPr>
        </p:nvSpPr>
        <p:spPr/>
        <p:txBody>
          <a:bodyPr/>
          <a:lstStyle/>
          <a:p>
            <a:pPr marL="0" indent="0" algn="just">
              <a:buNone/>
            </a:pPr>
            <a:r>
              <a:rPr lang="fr-FR" altLang="fr-FR" dirty="0">
                <a:latin typeface="Times New Roman" panose="02020603050405020304" pitchFamily="18" charset="0"/>
              </a:rPr>
              <a:t>3. Enfin,  l</a:t>
            </a:r>
            <a:r>
              <a:rPr lang="ja-JP" altLang="fr-FR">
                <a:latin typeface="Times New Roman" panose="02020603050405020304" pitchFamily="18" charset="0"/>
              </a:rPr>
              <a:t>’</a:t>
            </a:r>
            <a:r>
              <a:rPr lang="fr-FR" altLang="ja-JP" dirty="0">
                <a:latin typeface="Times New Roman" panose="02020603050405020304" pitchFamily="18" charset="0"/>
              </a:rPr>
              <a:t>inspecteur  va  faire  prendre  toutes  dispositions  pour  « remettre  les choses en l</a:t>
            </a:r>
            <a:r>
              <a:rPr lang="ja-JP" altLang="fr-FR">
                <a:latin typeface="Times New Roman" panose="02020603050405020304" pitchFamily="18" charset="0"/>
              </a:rPr>
              <a:t>’</a:t>
            </a:r>
            <a:r>
              <a:rPr lang="fr-FR" altLang="ja-JP" dirty="0">
                <a:latin typeface="Times New Roman" panose="02020603050405020304" pitchFamily="18" charset="0"/>
              </a:rPr>
              <a:t>état », faire en sorte qu'</a:t>
            </a:r>
            <a:r>
              <a:rPr lang="ja-JP" altLang="fr-FR">
                <a:latin typeface="Times New Roman" panose="02020603050405020304" pitchFamily="18" charset="0"/>
              </a:rPr>
              <a:t>’</a:t>
            </a:r>
            <a:r>
              <a:rPr lang="fr-FR" altLang="ja-JP" dirty="0">
                <a:latin typeface="Times New Roman" panose="02020603050405020304" pitchFamily="18" charset="0"/>
              </a:rPr>
              <a:t>après sa mission aucun désordre ne subsiste. Dans le cas simple ici envisagé, il va veiller à ce qu’il y ait parfaite concordance entre les écritures en comptabilité et les espèces en caisse en faisant procéder aux redressements nécessaires. </a:t>
            </a:r>
            <a:r>
              <a:rPr lang="fr-FR" altLang="fr-FR" sz="2000" dirty="0">
                <a:latin typeface="Times New Roman" panose="02020603050405020304" pitchFamily="18" charset="0"/>
              </a:rPr>
              <a:t>Donc trois niveaux d</a:t>
            </a:r>
            <a:r>
              <a:rPr lang="ja-JP" altLang="fr-FR" sz="2000">
                <a:latin typeface="Times New Roman" panose="02020603050405020304" pitchFamily="18" charset="0"/>
              </a:rPr>
              <a:t>’</a:t>
            </a:r>
            <a:r>
              <a:rPr lang="fr-FR" altLang="ja-JP" sz="2000" dirty="0">
                <a:latin typeface="Times New Roman" panose="02020603050405020304" pitchFamily="18" charset="0"/>
              </a:rPr>
              <a:t>action :</a:t>
            </a:r>
          </a:p>
          <a:p>
            <a:pPr lvl="2" algn="just"/>
            <a:r>
              <a:rPr lang="fr-FR" altLang="fr-FR" sz="2000" dirty="0">
                <a:latin typeface="Times New Roman" panose="02020603050405020304" pitchFamily="18" charset="0"/>
              </a:rPr>
              <a:t>recherche (et sanction) du responsable ;</a:t>
            </a:r>
          </a:p>
          <a:p>
            <a:pPr lvl="2" algn="just"/>
            <a:r>
              <a:rPr lang="fr-FR" altLang="fr-FR" sz="2000" dirty="0">
                <a:latin typeface="Times New Roman" panose="02020603050405020304" pitchFamily="18" charset="0"/>
              </a:rPr>
              <a:t>restauration des actifs de l</a:t>
            </a:r>
            <a:r>
              <a:rPr lang="ja-JP" altLang="fr-FR" sz="2000">
                <a:latin typeface="Times New Roman" panose="02020603050405020304" pitchFamily="18" charset="0"/>
              </a:rPr>
              <a:t>’</a:t>
            </a:r>
            <a:r>
              <a:rPr lang="fr-FR" altLang="ja-JP" sz="2000" dirty="0">
                <a:latin typeface="Times New Roman" panose="02020603050405020304" pitchFamily="18" charset="0"/>
              </a:rPr>
              <a:t>entreprise ;</a:t>
            </a:r>
          </a:p>
          <a:p>
            <a:pPr lvl="2" algn="just"/>
            <a:r>
              <a:rPr lang="fr-FR" altLang="fr-FR" sz="2000" dirty="0">
                <a:latin typeface="Times New Roman" panose="02020603050405020304" pitchFamily="18" charset="0"/>
              </a:rPr>
              <a:t>remise en ordre de la situation.</a:t>
            </a:r>
          </a:p>
          <a:p>
            <a:endParaRPr lang="fr-FR" dirty="0"/>
          </a:p>
        </p:txBody>
      </p:sp>
      <p:sp>
        <p:nvSpPr>
          <p:cNvPr id="4" name="ZoneTexte 3">
            <a:extLst>
              <a:ext uri="{FF2B5EF4-FFF2-40B4-BE49-F238E27FC236}">
                <a16:creationId xmlns:a16="http://schemas.microsoft.com/office/drawing/2014/main" id="{9B63F31D-0B7B-A341-8CF7-95F526157FFE}"/>
              </a:ext>
            </a:extLst>
          </p:cNvPr>
          <p:cNvSpPr txBox="1"/>
          <p:nvPr/>
        </p:nvSpPr>
        <p:spPr>
          <a:xfrm>
            <a:off x="1708030" y="848139"/>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5" name="Flèche courbée vers la droite 4">
            <a:extLst>
              <a:ext uri="{FF2B5EF4-FFF2-40B4-BE49-F238E27FC236}">
                <a16:creationId xmlns:a16="http://schemas.microsoft.com/office/drawing/2014/main" id="{E1E4E583-9AC7-9B44-8B39-A000B8A646E7}"/>
              </a:ext>
            </a:extLst>
          </p:cNvPr>
          <p:cNvSpPr/>
          <p:nvPr/>
        </p:nvSpPr>
        <p:spPr>
          <a:xfrm>
            <a:off x="1708030" y="4222122"/>
            <a:ext cx="468313" cy="79216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solidFill>
                <a:schemeClr val="tx1"/>
              </a:solidFill>
            </a:endParaRPr>
          </a:p>
        </p:txBody>
      </p:sp>
      <p:sp>
        <p:nvSpPr>
          <p:cNvPr id="6" name="Espace réservé du numéro de diapositive 5">
            <a:extLst>
              <a:ext uri="{FF2B5EF4-FFF2-40B4-BE49-F238E27FC236}">
                <a16:creationId xmlns:a16="http://schemas.microsoft.com/office/drawing/2014/main" id="{32457B76-1710-9061-CAF5-2371CBF79CD2}"/>
              </a:ext>
            </a:extLst>
          </p:cNvPr>
          <p:cNvSpPr>
            <a:spLocks noGrp="1"/>
          </p:cNvSpPr>
          <p:nvPr>
            <p:ph type="sldNum" sz="quarter" idx="12"/>
          </p:nvPr>
        </p:nvSpPr>
        <p:spPr/>
        <p:txBody>
          <a:bodyPr/>
          <a:lstStyle/>
          <a:p>
            <a:fld id="{6D22F896-40B5-4ADD-8801-0D06FADFA095}" type="slidenum">
              <a:rPr lang="en-US" smtClean="0"/>
              <a:t>42</a:t>
            </a:fld>
            <a:endParaRPr lang="en-US" dirty="0"/>
          </a:p>
        </p:txBody>
      </p:sp>
    </p:spTree>
    <p:extLst>
      <p:ext uri="{BB962C8B-B14F-4D97-AF65-F5344CB8AC3E}">
        <p14:creationId xmlns:p14="http://schemas.microsoft.com/office/powerpoint/2010/main" val="35311958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ZoneTexte 5">
            <a:extLst>
              <a:ext uri="{FF2B5EF4-FFF2-40B4-BE49-F238E27FC236}">
                <a16:creationId xmlns:a16="http://schemas.microsoft.com/office/drawing/2014/main" id="{7F92C50F-0215-C142-9822-78AE487DAF10}"/>
              </a:ext>
            </a:extLst>
          </p:cNvPr>
          <p:cNvSpPr txBox="1">
            <a:spLocks noChangeArrowheads="1"/>
          </p:cNvSpPr>
          <p:nvPr/>
        </p:nvSpPr>
        <p:spPr bwMode="auto">
          <a:xfrm>
            <a:off x="845389" y="2251346"/>
            <a:ext cx="10800271"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fr-FR" altLang="fr-FR" sz="2000" dirty="0">
                <a:latin typeface="Times New Roman" panose="02020603050405020304" pitchFamily="18" charset="0"/>
              </a:rPr>
              <a:t>L’auditeur interne va avoir une action fondamentalement différente. Il ne va pas s’intéresser à la personne du caissier , il va agir en deux temps et dans deux directions :</a:t>
            </a:r>
          </a:p>
          <a:p>
            <a:pPr algn="just" eaLnBrk="1" hangingPunct="1">
              <a:buFont typeface="Wingdings" pitchFamily="2" charset="2"/>
              <a:buChar char="§"/>
            </a:pPr>
            <a:r>
              <a:rPr lang="fr-FR" altLang="fr-FR" sz="2000" dirty="0">
                <a:latin typeface="Times New Roman" panose="02020603050405020304" pitchFamily="18" charset="0"/>
              </a:rPr>
              <a:t>Il va rechercher, parmi tout ce qui a été mis en place pour le bon fonctionnement de la caisse (des méthodes de travail, un caissier compétent, une supervision  efficace,  des  dispositifs  de  sécurité,  des  moyens  de  contrôle  –  dont l’inspection  –  un  bon  système  d’information,  etc.)  parmi  toutes  ces  dispositions quelles sont celles (ou quelle est celle) qui n’ont pas fonctionné (ou qui ont mal fonctionné) de telle sorte que cela ait pu se produire. Il va donc se livrer à une recherche causale ayant pour but de déterminer quels sont les dispositifs de contrôle interne oubliés ou insuffisants qui ont empêché d’avoir une maîtrise satisfaisante des activités du caissier.</a:t>
            </a:r>
          </a:p>
        </p:txBody>
      </p:sp>
      <p:sp>
        <p:nvSpPr>
          <p:cNvPr id="4" name="ZoneTexte 3">
            <a:extLst>
              <a:ext uri="{FF2B5EF4-FFF2-40B4-BE49-F238E27FC236}">
                <a16:creationId xmlns:a16="http://schemas.microsoft.com/office/drawing/2014/main" id="{810A62AC-1530-9240-8789-4CDD2D621FEB}"/>
              </a:ext>
            </a:extLst>
          </p:cNvPr>
          <p:cNvSpPr txBox="1"/>
          <p:nvPr/>
        </p:nvSpPr>
        <p:spPr>
          <a:xfrm>
            <a:off x="1708030" y="848139"/>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DB88EBDB-839C-1DFE-238A-E849A9364D51}"/>
              </a:ext>
            </a:extLst>
          </p:cNvPr>
          <p:cNvSpPr>
            <a:spLocks noGrp="1"/>
          </p:cNvSpPr>
          <p:nvPr>
            <p:ph type="sldNum" sz="quarter" idx="12"/>
          </p:nvPr>
        </p:nvSpPr>
        <p:spPr/>
        <p:txBody>
          <a:bodyPr/>
          <a:lstStyle/>
          <a:p>
            <a:fld id="{6D22F896-40B5-4ADD-8801-0D06FADFA095}" type="slidenum">
              <a:rPr lang="en-US" smtClean="0"/>
              <a:t>43</a:t>
            </a:fld>
            <a:endParaRPr lang="en-US" dirty="0"/>
          </a:p>
        </p:txBody>
      </p:sp>
    </p:spTree>
    <p:extLst>
      <p:ext uri="{BB962C8B-B14F-4D97-AF65-F5344CB8AC3E}">
        <p14:creationId xmlns:p14="http://schemas.microsoft.com/office/powerpoint/2010/main" val="32575122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fade">
                                      <p:cBhvr>
                                        <p:cTn id="7" dur="100"/>
                                        <p:tgtEl>
                                          <p:spTgt spid="52226"/>
                                        </p:tgtEl>
                                      </p:cBhvr>
                                    </p:animEffect>
                                    <p:anim calcmode="lin" valueType="num">
                                      <p:cBhvr>
                                        <p:cTn id="8" dur="400" fill="hold"/>
                                        <p:tgtEl>
                                          <p:spTgt spid="52226"/>
                                        </p:tgtEl>
                                        <p:attrNameLst>
                                          <p:attrName>ppt_x</p:attrName>
                                        </p:attrNameLst>
                                      </p:cBhvr>
                                      <p:tavLst>
                                        <p:tav tm="0">
                                          <p:val>
                                            <p:strVal val="#ppt_x"/>
                                          </p:val>
                                        </p:tav>
                                        <p:tav tm="100000">
                                          <p:val>
                                            <p:strVal val="#ppt_x"/>
                                          </p:val>
                                        </p:tav>
                                      </p:tavLst>
                                    </p:anim>
                                    <p:anim calcmode="lin" valueType="num">
                                      <p:cBhvr>
                                        <p:cTn id="9" dur="400" fill="hold"/>
                                        <p:tgtEl>
                                          <p:spTgt spid="52226"/>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222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222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75B8659-08D0-CF47-A3C9-BB57E0DFD733}"/>
              </a:ext>
            </a:extLst>
          </p:cNvPr>
          <p:cNvSpPr>
            <a:spLocks noGrp="1"/>
          </p:cNvSpPr>
          <p:nvPr>
            <p:ph idx="1"/>
          </p:nvPr>
        </p:nvSpPr>
        <p:spPr/>
        <p:txBody>
          <a:bodyPr/>
          <a:lstStyle/>
          <a:p>
            <a:pPr algn="just"/>
            <a:r>
              <a:rPr lang="fr-FR" altLang="fr-FR" dirty="0">
                <a:latin typeface="Times New Roman" panose="02020603050405020304" pitchFamily="18" charset="0"/>
              </a:rPr>
              <a:t>Ayant ainsi identifié les causes des faiblesses, insuffisances ou dysfonctionnements l’auditeur interne va définir ce qu’il convient de modifier, ajouter, supprimer pour qu’à l’avenir cela ne se reproduise plus. En d’autres termes, il va recommander ce qu’il convient de changer aux dispositifs de contrôle interne appliqués jusqu’alors pour avoir une meilleure maîtrise des opérations.</a:t>
            </a:r>
          </a:p>
          <a:p>
            <a:pPr algn="just"/>
            <a:endParaRPr lang="fr-FR" dirty="0">
              <a:latin typeface="Times New Roman" panose="02020603050405020304" pitchFamily="18" charset="0"/>
              <a:cs typeface="Times New Roman" panose="02020603050405020304" pitchFamily="18" charset="0"/>
            </a:endParaRPr>
          </a:p>
        </p:txBody>
      </p:sp>
      <p:sp>
        <p:nvSpPr>
          <p:cNvPr id="4" name="ZoneTexte 3">
            <a:extLst>
              <a:ext uri="{FF2B5EF4-FFF2-40B4-BE49-F238E27FC236}">
                <a16:creationId xmlns:a16="http://schemas.microsoft.com/office/drawing/2014/main" id="{19D581C3-7600-8347-AE8B-1E25BE44D16F}"/>
              </a:ext>
            </a:extLst>
          </p:cNvPr>
          <p:cNvSpPr txBox="1"/>
          <p:nvPr/>
        </p:nvSpPr>
        <p:spPr>
          <a:xfrm>
            <a:off x="1708030" y="848139"/>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5" name="Espace réservé du numéro de diapositive 4">
            <a:extLst>
              <a:ext uri="{FF2B5EF4-FFF2-40B4-BE49-F238E27FC236}">
                <a16:creationId xmlns:a16="http://schemas.microsoft.com/office/drawing/2014/main" id="{2258CA3C-2F06-1DF5-AF2A-D3CD33388F52}"/>
              </a:ext>
            </a:extLst>
          </p:cNvPr>
          <p:cNvSpPr>
            <a:spLocks noGrp="1"/>
          </p:cNvSpPr>
          <p:nvPr>
            <p:ph type="sldNum" sz="quarter" idx="12"/>
          </p:nvPr>
        </p:nvSpPr>
        <p:spPr/>
        <p:txBody>
          <a:bodyPr/>
          <a:lstStyle/>
          <a:p>
            <a:fld id="{6D22F896-40B5-4ADD-8801-0D06FADFA095}" type="slidenum">
              <a:rPr lang="en-US" smtClean="0"/>
              <a:t>44</a:t>
            </a:fld>
            <a:endParaRPr lang="en-US" dirty="0"/>
          </a:p>
        </p:txBody>
      </p:sp>
    </p:spTree>
    <p:extLst>
      <p:ext uri="{BB962C8B-B14F-4D97-AF65-F5344CB8AC3E}">
        <p14:creationId xmlns:p14="http://schemas.microsoft.com/office/powerpoint/2010/main" val="2717377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ZoneTexte 6">
            <a:extLst>
              <a:ext uri="{FF2B5EF4-FFF2-40B4-BE49-F238E27FC236}">
                <a16:creationId xmlns:a16="http://schemas.microsoft.com/office/drawing/2014/main" id="{95B00FD6-031C-B049-9D85-33BA28BCE9BD}"/>
              </a:ext>
            </a:extLst>
          </p:cNvPr>
          <p:cNvSpPr txBox="1">
            <a:spLocks noChangeArrowheads="1"/>
          </p:cNvSpPr>
          <p:nvPr/>
        </p:nvSpPr>
        <p:spPr bwMode="auto">
          <a:xfrm>
            <a:off x="2406649" y="309563"/>
            <a:ext cx="7272338" cy="400050"/>
          </a:xfrm>
          <a:prstGeom prst="rect">
            <a:avLst/>
          </a:prstGeom>
          <a:solidFill>
            <a:schemeClr val="accent4">
              <a:lumMod val="20000"/>
              <a:lumOff val="80000"/>
            </a:schemeClr>
          </a:solid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altLang="fr-FR" sz="2000" b="1" i="1" u="sng" dirty="0">
                <a:latin typeface="Times New Roman" panose="02020603050405020304" pitchFamily="18" charset="0"/>
                <a:cs typeface="Times New Roman" panose="02020603050405020304" pitchFamily="18" charset="0"/>
              </a:rPr>
              <a:t>Audit interne Vs Contrôle de gestion</a:t>
            </a:r>
          </a:p>
        </p:txBody>
      </p:sp>
      <p:pic>
        <p:nvPicPr>
          <p:cNvPr id="53251" name="Picture 2">
            <a:extLst>
              <a:ext uri="{FF2B5EF4-FFF2-40B4-BE49-F238E27FC236}">
                <a16:creationId xmlns:a16="http://schemas.microsoft.com/office/drawing/2014/main" id="{735A5B24-A03F-6D4A-8650-36E2A9BB24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264" y="892175"/>
            <a:ext cx="11335109" cy="525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a:extLst>
              <a:ext uri="{FF2B5EF4-FFF2-40B4-BE49-F238E27FC236}">
                <a16:creationId xmlns:a16="http://schemas.microsoft.com/office/drawing/2014/main" id="{DCFC99F6-12C0-AFB0-5184-A20260E0F02F}"/>
              </a:ext>
            </a:extLst>
          </p:cNvPr>
          <p:cNvSpPr>
            <a:spLocks noGrp="1"/>
          </p:cNvSpPr>
          <p:nvPr>
            <p:ph type="sldNum" sz="quarter" idx="12"/>
          </p:nvPr>
        </p:nvSpPr>
        <p:spPr/>
        <p:txBody>
          <a:bodyPr/>
          <a:lstStyle/>
          <a:p>
            <a:fld id="{6D22F896-40B5-4ADD-8801-0D06FADFA095}" type="slidenum">
              <a:rPr lang="en-US" smtClean="0"/>
              <a:t>45</a:t>
            </a:fld>
            <a:endParaRPr lang="en-US" dirty="0"/>
          </a:p>
        </p:txBody>
      </p:sp>
    </p:spTree>
    <p:extLst>
      <p:ext uri="{BB962C8B-B14F-4D97-AF65-F5344CB8AC3E}">
        <p14:creationId xmlns:p14="http://schemas.microsoft.com/office/powerpoint/2010/main" val="8154522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nodeType="clickEffect">
                                  <p:stCondLst>
                                    <p:cond delay="0"/>
                                  </p:stCondLst>
                                  <p:childTnLst>
                                    <p:set>
                                      <p:cBhvr>
                                        <p:cTn id="6" dur="1" fill="hold">
                                          <p:stCondLst>
                                            <p:cond delay="0"/>
                                          </p:stCondLst>
                                        </p:cTn>
                                        <p:tgtEl>
                                          <p:spTgt spid="53251"/>
                                        </p:tgtEl>
                                        <p:attrNameLst>
                                          <p:attrName>style.visibility</p:attrName>
                                        </p:attrNameLst>
                                      </p:cBhvr>
                                      <p:to>
                                        <p:strVal val="visible"/>
                                      </p:to>
                                    </p:set>
                                    <p:animEffect transition="in" filter="fade">
                                      <p:cBhvr>
                                        <p:cTn id="7" dur="100"/>
                                        <p:tgtEl>
                                          <p:spTgt spid="53251"/>
                                        </p:tgtEl>
                                      </p:cBhvr>
                                    </p:animEffect>
                                    <p:anim calcmode="lin" valueType="num">
                                      <p:cBhvr>
                                        <p:cTn id="8" dur="400" fill="hold"/>
                                        <p:tgtEl>
                                          <p:spTgt spid="53251"/>
                                        </p:tgtEl>
                                        <p:attrNameLst>
                                          <p:attrName>ppt_x</p:attrName>
                                        </p:attrNameLst>
                                      </p:cBhvr>
                                      <p:tavLst>
                                        <p:tav tm="0">
                                          <p:val>
                                            <p:strVal val="#ppt_x"/>
                                          </p:val>
                                        </p:tav>
                                        <p:tav tm="100000">
                                          <p:val>
                                            <p:strVal val="#ppt_x"/>
                                          </p:val>
                                        </p:tav>
                                      </p:tavLst>
                                    </p:anim>
                                    <p:anim calcmode="lin" valueType="num">
                                      <p:cBhvr>
                                        <p:cTn id="9" dur="400" fill="hold"/>
                                        <p:tgtEl>
                                          <p:spTgt spid="53251"/>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325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325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ZoneTexte 6">
            <a:extLst>
              <a:ext uri="{FF2B5EF4-FFF2-40B4-BE49-F238E27FC236}">
                <a16:creationId xmlns:a16="http://schemas.microsoft.com/office/drawing/2014/main" id="{6FEA1F22-ADAD-C846-A4DA-903CA5AC1AD3}"/>
              </a:ext>
            </a:extLst>
          </p:cNvPr>
          <p:cNvSpPr txBox="1">
            <a:spLocks noChangeArrowheads="1"/>
          </p:cNvSpPr>
          <p:nvPr/>
        </p:nvSpPr>
        <p:spPr bwMode="auto">
          <a:xfrm>
            <a:off x="2459036" y="2195619"/>
            <a:ext cx="7273925" cy="706438"/>
          </a:xfrm>
          <a:prstGeom prst="rect">
            <a:avLst/>
          </a:prstGeom>
          <a:solidFill>
            <a:schemeClr val="accent4">
              <a:lumMod val="20000"/>
              <a:lumOff val="80000"/>
            </a:schemeClr>
          </a:solid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altLang="fr-FR" sz="2000" b="1" i="1" u="sng" dirty="0">
                <a:latin typeface="Times New Roman" panose="02020603050405020304" pitchFamily="18" charset="0"/>
                <a:cs typeface="Times New Roman" panose="02020603050405020304" pitchFamily="18" charset="0"/>
              </a:rPr>
              <a:t>Audit interne Vs Contrôle de gestion </a:t>
            </a:r>
          </a:p>
          <a:p>
            <a:pPr algn="ctr" eaLnBrk="1" hangingPunct="1">
              <a:defRPr/>
            </a:pPr>
            <a:r>
              <a:rPr lang="fr-FR" altLang="fr-FR" sz="2000" b="1" i="1" u="sng" dirty="0">
                <a:latin typeface="Times New Roman" panose="02020603050405020304" pitchFamily="18" charset="0"/>
                <a:cs typeface="Times New Roman" panose="02020603050405020304" pitchFamily="18" charset="0"/>
              </a:rPr>
              <a:t>(Illustration)</a:t>
            </a:r>
          </a:p>
        </p:txBody>
      </p:sp>
      <p:sp>
        <p:nvSpPr>
          <p:cNvPr id="8" name="ZoneTexte 7">
            <a:extLst>
              <a:ext uri="{FF2B5EF4-FFF2-40B4-BE49-F238E27FC236}">
                <a16:creationId xmlns:a16="http://schemas.microsoft.com/office/drawing/2014/main" id="{4987A70B-8E89-4C42-8E70-F21EE83C0D0D}"/>
              </a:ext>
            </a:extLst>
          </p:cNvPr>
          <p:cNvSpPr txBox="1"/>
          <p:nvPr/>
        </p:nvSpPr>
        <p:spPr>
          <a:xfrm>
            <a:off x="316302" y="3295431"/>
            <a:ext cx="11559395" cy="957250"/>
          </a:xfrm>
          <a:prstGeom prst="rect">
            <a:avLst/>
          </a:prstGeom>
          <a:noFill/>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lnSpc>
                <a:spcPct val="150000"/>
              </a:lnSpc>
              <a:defRPr/>
            </a:pPr>
            <a:r>
              <a:rPr lang="fr-FR" altLang="fr-FR" sz="2000" i="1" dirty="0">
                <a:effectLst>
                  <a:outerShdw blurRad="38100" dist="38100" dir="2700000" algn="tl">
                    <a:srgbClr val="C0C0C0"/>
                  </a:outerShdw>
                </a:effectLst>
                <a:latin typeface="Times New Roman" panose="02020603050405020304" pitchFamily="18" charset="0"/>
              </a:rPr>
              <a:t>Comment concevoir les rôles respectifs de l</a:t>
            </a:r>
            <a:r>
              <a:rPr lang="ja-JP" altLang="fr-FR" sz="2000" i="1">
                <a:effectLst>
                  <a:outerShdw blurRad="38100" dist="38100" dir="2700000" algn="tl">
                    <a:srgbClr val="C0C0C0"/>
                  </a:outerShdw>
                </a:effectLst>
                <a:latin typeface="Times New Roman" panose="02020603050405020304" pitchFamily="18" charset="0"/>
              </a:rPr>
              <a:t>’</a:t>
            </a:r>
            <a:r>
              <a:rPr lang="fr-FR" altLang="ja-JP" sz="2000" i="1" dirty="0">
                <a:effectLst>
                  <a:outerShdw blurRad="38100" dist="38100" dir="2700000" algn="tl">
                    <a:srgbClr val="C0C0C0"/>
                  </a:outerShdw>
                </a:effectLst>
                <a:latin typeface="Times New Roman" panose="02020603050405020304" pitchFamily="18" charset="0"/>
              </a:rPr>
              <a:t>auditeur interne et du contrôleur de gestion dans le fonctionnement du magasin de pièces de rechange d</a:t>
            </a:r>
            <a:r>
              <a:rPr lang="ja-JP" altLang="fr-FR" sz="2000" i="1">
                <a:effectLst>
                  <a:outerShdw blurRad="38100" dist="38100" dir="2700000" algn="tl">
                    <a:srgbClr val="C0C0C0"/>
                  </a:outerShdw>
                </a:effectLst>
                <a:latin typeface="Times New Roman" panose="02020603050405020304" pitchFamily="18" charset="0"/>
              </a:rPr>
              <a:t>’</a:t>
            </a:r>
            <a:r>
              <a:rPr lang="fr-FR" altLang="ja-JP" sz="2000" i="1" dirty="0">
                <a:effectLst>
                  <a:outerShdw blurRad="38100" dist="38100" dir="2700000" algn="tl">
                    <a:srgbClr val="C0C0C0"/>
                  </a:outerShdw>
                </a:effectLst>
                <a:latin typeface="Times New Roman" panose="02020603050405020304" pitchFamily="18" charset="0"/>
              </a:rPr>
              <a:t>une usine importante ?</a:t>
            </a:r>
          </a:p>
        </p:txBody>
      </p:sp>
      <p:sp>
        <p:nvSpPr>
          <p:cNvPr id="6" name="ZoneTexte 5">
            <a:extLst>
              <a:ext uri="{FF2B5EF4-FFF2-40B4-BE49-F238E27FC236}">
                <a16:creationId xmlns:a16="http://schemas.microsoft.com/office/drawing/2014/main" id="{B0A00CA5-BA50-4147-90B0-597051711DC9}"/>
              </a:ext>
            </a:extLst>
          </p:cNvPr>
          <p:cNvSpPr txBox="1"/>
          <p:nvPr/>
        </p:nvSpPr>
        <p:spPr>
          <a:xfrm>
            <a:off x="1708030" y="848139"/>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94524436-FEF3-5E28-19A1-670B09C1469F}"/>
              </a:ext>
            </a:extLst>
          </p:cNvPr>
          <p:cNvSpPr>
            <a:spLocks noGrp="1"/>
          </p:cNvSpPr>
          <p:nvPr>
            <p:ph type="sldNum" sz="quarter" idx="12"/>
          </p:nvPr>
        </p:nvSpPr>
        <p:spPr/>
        <p:txBody>
          <a:bodyPr/>
          <a:lstStyle/>
          <a:p>
            <a:fld id="{6D22F896-40B5-4ADD-8801-0D06FADFA095}" type="slidenum">
              <a:rPr lang="en-US" smtClean="0"/>
              <a:t>46</a:t>
            </a:fld>
            <a:endParaRPr lang="en-US" dirty="0"/>
          </a:p>
        </p:txBody>
      </p:sp>
    </p:spTree>
    <p:extLst>
      <p:ext uri="{BB962C8B-B14F-4D97-AF65-F5344CB8AC3E}">
        <p14:creationId xmlns:p14="http://schemas.microsoft.com/office/powerpoint/2010/main" val="3441652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
                                        <p:tgtEl>
                                          <p:spTgt spid="8"/>
                                        </p:tgtEl>
                                      </p:cBhvr>
                                    </p:animEffect>
                                    <p:anim calcmode="lin" valueType="num">
                                      <p:cBhvr>
                                        <p:cTn id="8" dur="400" fill="hold"/>
                                        <p:tgtEl>
                                          <p:spTgt spid="8"/>
                                        </p:tgtEl>
                                        <p:attrNameLst>
                                          <p:attrName>ppt_x</p:attrName>
                                        </p:attrNameLst>
                                      </p:cBhvr>
                                      <p:tavLst>
                                        <p:tav tm="0">
                                          <p:val>
                                            <p:strVal val="#ppt_x"/>
                                          </p:val>
                                        </p:tav>
                                        <p:tav tm="100000">
                                          <p:val>
                                            <p:strVal val="#ppt_x"/>
                                          </p:val>
                                        </p:tav>
                                      </p:tavLst>
                                    </p:anim>
                                    <p:anim calcmode="lin" valueType="num">
                                      <p:cBhvr>
                                        <p:cTn id="9" dur="400" fill="hold"/>
                                        <p:tgtEl>
                                          <p:spTgt spid="8"/>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DF12406-BCF1-D743-A924-851B0139468B}"/>
              </a:ext>
            </a:extLst>
          </p:cNvPr>
          <p:cNvSpPr>
            <a:spLocks noGrp="1"/>
          </p:cNvSpPr>
          <p:nvPr>
            <p:ph idx="1"/>
          </p:nvPr>
        </p:nvSpPr>
        <p:spPr>
          <a:xfrm>
            <a:off x="310551" y="2015732"/>
            <a:ext cx="11593902" cy="3746713"/>
          </a:xfrm>
        </p:spPr>
        <p:txBody>
          <a:bodyPr/>
          <a:lstStyle/>
          <a:p>
            <a:pPr algn="just">
              <a:lnSpc>
                <a:spcPct val="150000"/>
              </a:lnSpc>
              <a:defRPr/>
            </a:pPr>
            <a:r>
              <a:rPr lang="fr-FR" altLang="fr-FR" b="1" dirty="0">
                <a:latin typeface="Times New Roman" panose="02020603050405020304" pitchFamily="18" charset="0"/>
              </a:rPr>
              <a:t>Le  contrôleur  de  gestion  </a:t>
            </a:r>
            <a:r>
              <a:rPr lang="fr-FR" altLang="fr-FR" dirty="0">
                <a:latin typeface="Times New Roman" panose="02020603050405020304" pitchFamily="18" charset="0"/>
              </a:rPr>
              <a:t>surveille  en  permanence  le  niveau  des  stocks  du matériel :</a:t>
            </a:r>
          </a:p>
          <a:p>
            <a:pPr lvl="1" algn="just">
              <a:lnSpc>
                <a:spcPct val="150000"/>
              </a:lnSpc>
              <a:buFont typeface="Wingdings" pitchFamily="2" charset="2"/>
              <a:buChar char="§"/>
              <a:defRPr/>
            </a:pPr>
            <a:r>
              <a:rPr lang="fr-FR" altLang="fr-FR" dirty="0">
                <a:latin typeface="Times New Roman" panose="02020603050405020304" pitchFamily="18" charset="0"/>
              </a:rPr>
              <a:t> il optimise les stocks mini, stocks maxi et rotation des pièces.</a:t>
            </a:r>
          </a:p>
          <a:p>
            <a:pPr lvl="1" algn="just">
              <a:lnSpc>
                <a:spcPct val="150000"/>
              </a:lnSpc>
              <a:buFont typeface="Wingdings" pitchFamily="2" charset="2"/>
              <a:buChar char="§"/>
              <a:defRPr/>
            </a:pPr>
            <a:r>
              <a:rPr lang="fr-FR" altLang="fr-FR" dirty="0">
                <a:latin typeface="Times New Roman" panose="02020603050405020304" pitchFamily="18" charset="0"/>
              </a:rPr>
              <a:t> il organise la collecte des informations lui permettant de mesurer les écarts prévisions/réalité et d</a:t>
            </a:r>
            <a:r>
              <a:rPr lang="ja-JP" altLang="fr-FR">
                <a:latin typeface="Times New Roman" panose="02020603050405020304" pitchFamily="18" charset="0"/>
              </a:rPr>
              <a:t>’</a:t>
            </a:r>
            <a:r>
              <a:rPr lang="fr-FR" altLang="ja-JP" dirty="0">
                <a:latin typeface="Times New Roman" panose="02020603050405020304" pitchFamily="18" charset="0"/>
              </a:rPr>
              <a:t>élaborer de nouvelles estimations.</a:t>
            </a:r>
          </a:p>
          <a:p>
            <a:pPr lvl="1" algn="just">
              <a:lnSpc>
                <a:spcPct val="150000"/>
              </a:lnSpc>
              <a:buFont typeface="Wingdings" pitchFamily="2" charset="2"/>
              <a:buChar char="§"/>
              <a:defRPr/>
            </a:pPr>
            <a:r>
              <a:rPr lang="fr-FR" altLang="fr-FR" dirty="0">
                <a:latin typeface="Times New Roman" panose="02020603050405020304" pitchFamily="18" charset="0"/>
              </a:rPr>
              <a:t> il veille à la compatibilité entre les niveaux de stocks et les processus amont</a:t>
            </a:r>
          </a:p>
          <a:p>
            <a:pPr lvl="1" algn="just">
              <a:lnSpc>
                <a:spcPct val="150000"/>
              </a:lnSpc>
              <a:buFont typeface="Wingdings" pitchFamily="2" charset="2"/>
              <a:buChar char="§"/>
              <a:defRPr/>
            </a:pPr>
            <a:r>
              <a:rPr lang="fr-FR" altLang="fr-FR" dirty="0">
                <a:latin typeface="Times New Roman" panose="02020603050405020304" pitchFamily="18" charset="0"/>
              </a:rPr>
              <a:t>(achats/trésorerie) et aval (entretien/budgets).</a:t>
            </a:r>
          </a:p>
          <a:p>
            <a:pPr lvl="1" algn="just">
              <a:lnSpc>
                <a:spcPct val="150000"/>
              </a:lnSpc>
              <a:buFont typeface="Wingdings" pitchFamily="2" charset="2"/>
              <a:buChar char="§"/>
              <a:defRPr/>
            </a:pPr>
            <a:r>
              <a:rPr lang="fr-FR" altLang="fr-FR" dirty="0">
                <a:latin typeface="Times New Roman" panose="02020603050405020304" pitchFamily="18" charset="0"/>
              </a:rPr>
              <a:t> il dialogue avec les responsables pour leur fournir l</a:t>
            </a:r>
            <a:r>
              <a:rPr lang="ja-JP" altLang="fr-FR">
                <a:latin typeface="Times New Roman" panose="02020603050405020304" pitchFamily="18" charset="0"/>
              </a:rPr>
              <a:t>’</a:t>
            </a:r>
            <a:r>
              <a:rPr lang="fr-FR" altLang="ja-JP" dirty="0">
                <a:latin typeface="Times New Roman" panose="02020603050405020304" pitchFamily="18" charset="0"/>
              </a:rPr>
              <a:t>information indispensable et envisager les mesures à prendre.</a:t>
            </a:r>
            <a:endParaRPr lang="fr-FR" altLang="fr-FR" dirty="0">
              <a:latin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p:txBody>
      </p:sp>
      <p:sp>
        <p:nvSpPr>
          <p:cNvPr id="4" name="ZoneTexte 3">
            <a:extLst>
              <a:ext uri="{FF2B5EF4-FFF2-40B4-BE49-F238E27FC236}">
                <a16:creationId xmlns:a16="http://schemas.microsoft.com/office/drawing/2014/main" id="{F4EB680D-B810-C845-A5F4-B416C1FB7BB0}"/>
              </a:ext>
            </a:extLst>
          </p:cNvPr>
          <p:cNvSpPr txBox="1"/>
          <p:nvPr/>
        </p:nvSpPr>
        <p:spPr>
          <a:xfrm>
            <a:off x="1708030" y="848139"/>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a:t>
            </a:r>
          </a:p>
          <a:p>
            <a:pPr algn="ctr"/>
            <a:endParaRPr lang="fr-FR" sz="2400" dirty="0"/>
          </a:p>
        </p:txBody>
      </p:sp>
      <p:sp>
        <p:nvSpPr>
          <p:cNvPr id="5" name="Espace réservé du numéro de diapositive 4">
            <a:extLst>
              <a:ext uri="{FF2B5EF4-FFF2-40B4-BE49-F238E27FC236}">
                <a16:creationId xmlns:a16="http://schemas.microsoft.com/office/drawing/2014/main" id="{2A922FA5-E959-175B-74B4-2B14E75775DF}"/>
              </a:ext>
            </a:extLst>
          </p:cNvPr>
          <p:cNvSpPr>
            <a:spLocks noGrp="1"/>
          </p:cNvSpPr>
          <p:nvPr>
            <p:ph type="sldNum" sz="quarter" idx="12"/>
          </p:nvPr>
        </p:nvSpPr>
        <p:spPr/>
        <p:txBody>
          <a:bodyPr/>
          <a:lstStyle/>
          <a:p>
            <a:fld id="{6D22F896-40B5-4ADD-8801-0D06FADFA095}" type="slidenum">
              <a:rPr lang="en-US" smtClean="0"/>
              <a:t>47</a:t>
            </a:fld>
            <a:endParaRPr lang="en-US" dirty="0"/>
          </a:p>
        </p:txBody>
      </p:sp>
    </p:spTree>
    <p:extLst>
      <p:ext uri="{BB962C8B-B14F-4D97-AF65-F5344CB8AC3E}">
        <p14:creationId xmlns:p14="http://schemas.microsoft.com/office/powerpoint/2010/main" val="40224373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ZoneTexte 7">
            <a:extLst>
              <a:ext uri="{FF2B5EF4-FFF2-40B4-BE49-F238E27FC236}">
                <a16:creationId xmlns:a16="http://schemas.microsoft.com/office/drawing/2014/main" id="{3AB8797E-1CB0-E34E-8C17-567B58DC6AFD}"/>
              </a:ext>
            </a:extLst>
          </p:cNvPr>
          <p:cNvSpPr txBox="1">
            <a:spLocks noChangeArrowheads="1"/>
          </p:cNvSpPr>
          <p:nvPr/>
        </p:nvSpPr>
        <p:spPr bwMode="auto">
          <a:xfrm>
            <a:off x="531962" y="2175775"/>
            <a:ext cx="11128075" cy="3265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lnSpc>
                <a:spcPct val="150000"/>
              </a:lnSpc>
            </a:pPr>
            <a:r>
              <a:rPr lang="fr-FR" altLang="fr-FR" sz="2000" dirty="0">
                <a:latin typeface="Times New Roman" panose="02020603050405020304" pitchFamily="18" charset="0"/>
              </a:rPr>
              <a:t>– </a:t>
            </a:r>
            <a:r>
              <a:rPr lang="fr-FR" altLang="fr-FR" sz="2000" b="1" dirty="0">
                <a:latin typeface="Times New Roman" panose="02020603050405020304" pitchFamily="18" charset="0"/>
              </a:rPr>
              <a:t>L</a:t>
            </a:r>
            <a:r>
              <a:rPr lang="ja-JP" altLang="fr-FR" sz="2000" b="1">
                <a:latin typeface="Times New Roman" panose="02020603050405020304" pitchFamily="18" charset="0"/>
              </a:rPr>
              <a:t>’</a:t>
            </a:r>
            <a:r>
              <a:rPr lang="fr-FR" altLang="ja-JP" sz="2000" b="1" dirty="0">
                <a:latin typeface="Times New Roman" panose="02020603050405020304" pitchFamily="18" charset="0"/>
              </a:rPr>
              <a:t>auditeur interne</a:t>
            </a:r>
            <a:r>
              <a:rPr lang="fr-FR" altLang="ja-JP" sz="2000" dirty="0">
                <a:latin typeface="Times New Roman" panose="02020603050405020304" pitchFamily="18" charset="0"/>
              </a:rPr>
              <a:t> effectue des missions périodiques (en fonction du risque) et vérifie ponctuellement :</a:t>
            </a:r>
          </a:p>
          <a:p>
            <a:pPr algn="just" eaLnBrk="1" hangingPunct="1">
              <a:lnSpc>
                <a:spcPct val="150000"/>
              </a:lnSpc>
              <a:buFont typeface="Courier New" panose="02070309020205020404" pitchFamily="49" charset="0"/>
              <a:buChar char="o"/>
            </a:pPr>
            <a:r>
              <a:rPr lang="fr-FR" altLang="fr-FR" sz="2000" dirty="0">
                <a:latin typeface="Times New Roman" panose="02020603050405020304" pitchFamily="18" charset="0"/>
              </a:rPr>
              <a:t> que les dispositifs mis en place permettent une bonne maîtrise de la gestion par le responsable du magasin.</a:t>
            </a:r>
          </a:p>
          <a:p>
            <a:pPr algn="just" eaLnBrk="1" hangingPunct="1">
              <a:lnSpc>
                <a:spcPct val="150000"/>
              </a:lnSpc>
              <a:buFont typeface="Courier New" panose="02070309020205020404" pitchFamily="49" charset="0"/>
              <a:buChar char="o"/>
            </a:pPr>
            <a:r>
              <a:rPr lang="fr-FR" altLang="fr-FR" sz="2000" dirty="0">
                <a:latin typeface="Times New Roman" panose="02020603050405020304" pitchFamily="18" charset="0"/>
              </a:rPr>
              <a:t> quelles  sont  les  dispositions à  prendre  pour  améliorer  les  interventions  du contrôleur de gestion (qualité et exhaustivité des informations reçues/données,  mise  en  œuvre  des  recommandations,  déséquilibres  non  détectés, etc.).</a:t>
            </a:r>
          </a:p>
          <a:p>
            <a:pPr algn="just" eaLnBrk="1" hangingPunct="1">
              <a:lnSpc>
                <a:spcPct val="150000"/>
              </a:lnSpc>
              <a:buFont typeface="Courier New" panose="02070309020205020404" pitchFamily="49" charset="0"/>
              <a:buChar char="o"/>
            </a:pPr>
            <a:r>
              <a:rPr lang="fr-FR" altLang="fr-FR" sz="2000" dirty="0">
                <a:latin typeface="Times New Roman" panose="02020603050405020304" pitchFamily="18" charset="0"/>
              </a:rPr>
              <a:t> que l</a:t>
            </a:r>
            <a:r>
              <a:rPr lang="ja-JP" altLang="fr-FR" sz="2000">
                <a:latin typeface="Times New Roman" panose="02020603050405020304" pitchFamily="18" charset="0"/>
              </a:rPr>
              <a:t>’</a:t>
            </a:r>
            <a:r>
              <a:rPr lang="fr-FR" altLang="ja-JP" sz="2000" dirty="0">
                <a:latin typeface="Times New Roman" panose="02020603050405020304" pitchFamily="18" charset="0"/>
              </a:rPr>
              <a:t>organisation permet aux parties concernées d</a:t>
            </a:r>
            <a:r>
              <a:rPr lang="ja-JP" altLang="fr-FR" sz="2000">
                <a:latin typeface="Times New Roman" panose="02020603050405020304" pitchFamily="18" charset="0"/>
              </a:rPr>
              <a:t>’</a:t>
            </a:r>
            <a:r>
              <a:rPr lang="fr-FR" altLang="ja-JP" sz="2000" dirty="0">
                <a:latin typeface="Times New Roman" panose="02020603050405020304" pitchFamily="18" charset="0"/>
              </a:rPr>
              <a:t>optimiser au mieux la gestion des pièces de rechange.</a:t>
            </a:r>
            <a:endParaRPr lang="fr-FR" altLang="fr-FR" sz="2000" dirty="0">
              <a:latin typeface="Times New Roman" panose="02020603050405020304" pitchFamily="18" charset="0"/>
            </a:endParaRPr>
          </a:p>
        </p:txBody>
      </p:sp>
      <p:sp>
        <p:nvSpPr>
          <p:cNvPr id="4" name="ZoneTexte 3">
            <a:extLst>
              <a:ext uri="{FF2B5EF4-FFF2-40B4-BE49-F238E27FC236}">
                <a16:creationId xmlns:a16="http://schemas.microsoft.com/office/drawing/2014/main" id="{EDC635EC-728A-014C-931A-5B165A11949D}"/>
              </a:ext>
            </a:extLst>
          </p:cNvPr>
          <p:cNvSpPr txBox="1"/>
          <p:nvPr/>
        </p:nvSpPr>
        <p:spPr>
          <a:xfrm>
            <a:off x="1708030" y="848139"/>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A5F6396F-B2AD-B511-1709-FD9DE91F7B4B}"/>
              </a:ext>
            </a:extLst>
          </p:cNvPr>
          <p:cNvSpPr>
            <a:spLocks noGrp="1"/>
          </p:cNvSpPr>
          <p:nvPr>
            <p:ph type="sldNum" sz="quarter" idx="12"/>
          </p:nvPr>
        </p:nvSpPr>
        <p:spPr/>
        <p:txBody>
          <a:bodyPr/>
          <a:lstStyle/>
          <a:p>
            <a:fld id="{6D22F896-40B5-4ADD-8801-0D06FADFA095}" type="slidenum">
              <a:rPr lang="en-US" smtClean="0"/>
              <a:t>48</a:t>
            </a:fld>
            <a:endParaRPr lang="en-US" dirty="0"/>
          </a:p>
        </p:txBody>
      </p:sp>
    </p:spTree>
    <p:extLst>
      <p:ext uri="{BB962C8B-B14F-4D97-AF65-F5344CB8AC3E}">
        <p14:creationId xmlns:p14="http://schemas.microsoft.com/office/powerpoint/2010/main" val="27791987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1000"/>
                                        <p:tgtEl>
                                          <p:spTgt spid="55298"/>
                                        </p:tgtEl>
                                      </p:cBhvr>
                                    </p:animEffect>
                                    <p:anim calcmode="lin" valueType="num">
                                      <p:cBhvr>
                                        <p:cTn id="8" dur="1000" fill="hold"/>
                                        <p:tgtEl>
                                          <p:spTgt spid="55298"/>
                                        </p:tgtEl>
                                        <p:attrNameLst>
                                          <p:attrName>ppt_x</p:attrName>
                                        </p:attrNameLst>
                                      </p:cBhvr>
                                      <p:tavLst>
                                        <p:tav tm="0">
                                          <p:val>
                                            <p:strVal val="#ppt_x"/>
                                          </p:val>
                                        </p:tav>
                                        <p:tav tm="100000">
                                          <p:val>
                                            <p:strVal val="#ppt_x"/>
                                          </p:val>
                                        </p:tav>
                                      </p:tavLst>
                                    </p:anim>
                                    <p:anim calcmode="lin" valueType="num">
                                      <p:cBhvr>
                                        <p:cTn id="9" dur="1000" fill="hold"/>
                                        <p:tgtEl>
                                          <p:spTgt spid="552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ZoneTexte 6">
            <a:extLst>
              <a:ext uri="{FF2B5EF4-FFF2-40B4-BE49-F238E27FC236}">
                <a16:creationId xmlns:a16="http://schemas.microsoft.com/office/drawing/2014/main" id="{48366BFF-CB40-3046-AEDF-41AD7759B535}"/>
              </a:ext>
            </a:extLst>
          </p:cNvPr>
          <p:cNvSpPr txBox="1">
            <a:spLocks noChangeArrowheads="1"/>
          </p:cNvSpPr>
          <p:nvPr/>
        </p:nvSpPr>
        <p:spPr bwMode="auto">
          <a:xfrm>
            <a:off x="2206626" y="169384"/>
            <a:ext cx="7273925" cy="400050"/>
          </a:xfrm>
          <a:prstGeom prst="rect">
            <a:avLst/>
          </a:prstGeom>
          <a:solidFill>
            <a:schemeClr val="accent4">
              <a:lumMod val="20000"/>
              <a:lumOff val="80000"/>
            </a:schemeClr>
          </a:solid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altLang="fr-FR" sz="2000" b="1" i="1" u="sng" dirty="0">
                <a:latin typeface="Times New Roman" panose="02020603050405020304" pitchFamily="18" charset="0"/>
                <a:cs typeface="Times New Roman" panose="02020603050405020304" pitchFamily="18" charset="0"/>
              </a:rPr>
              <a:t>Audit interne Vs Contrôle interne</a:t>
            </a:r>
          </a:p>
        </p:txBody>
      </p:sp>
      <p:pic>
        <p:nvPicPr>
          <p:cNvPr id="56323" name="Picture 2">
            <a:extLst>
              <a:ext uri="{FF2B5EF4-FFF2-40B4-BE49-F238E27FC236}">
                <a16:creationId xmlns:a16="http://schemas.microsoft.com/office/drawing/2014/main" id="{76A3DDD3-5AFE-4A4C-899D-C6EDD04AC7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6094"/>
            <a:ext cx="12370279" cy="586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a:extLst>
              <a:ext uri="{FF2B5EF4-FFF2-40B4-BE49-F238E27FC236}">
                <a16:creationId xmlns:a16="http://schemas.microsoft.com/office/drawing/2014/main" id="{EC4C497E-746F-CBD5-A24F-4C2A8EAE7028}"/>
              </a:ext>
            </a:extLst>
          </p:cNvPr>
          <p:cNvSpPr>
            <a:spLocks noGrp="1"/>
          </p:cNvSpPr>
          <p:nvPr>
            <p:ph type="sldNum" sz="quarter" idx="12"/>
          </p:nvPr>
        </p:nvSpPr>
        <p:spPr/>
        <p:txBody>
          <a:bodyPr/>
          <a:lstStyle/>
          <a:p>
            <a:fld id="{6D22F896-40B5-4ADD-8801-0D06FADFA095}" type="slidenum">
              <a:rPr lang="en-US" smtClean="0"/>
              <a:t>49</a:t>
            </a:fld>
            <a:endParaRPr lang="en-US" dirty="0"/>
          </a:p>
        </p:txBody>
      </p:sp>
    </p:spTree>
    <p:extLst>
      <p:ext uri="{BB962C8B-B14F-4D97-AF65-F5344CB8AC3E}">
        <p14:creationId xmlns:p14="http://schemas.microsoft.com/office/powerpoint/2010/main" val="14862251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nodeType="clickEffect">
                                  <p:stCondLst>
                                    <p:cond delay="0"/>
                                  </p:stCondLst>
                                  <p:childTnLst>
                                    <p:set>
                                      <p:cBhvr>
                                        <p:cTn id="6" dur="1" fill="hold">
                                          <p:stCondLst>
                                            <p:cond delay="0"/>
                                          </p:stCondLst>
                                        </p:cTn>
                                        <p:tgtEl>
                                          <p:spTgt spid="56323"/>
                                        </p:tgtEl>
                                        <p:attrNameLst>
                                          <p:attrName>style.visibility</p:attrName>
                                        </p:attrNameLst>
                                      </p:cBhvr>
                                      <p:to>
                                        <p:strVal val="visible"/>
                                      </p:to>
                                    </p:set>
                                    <p:animEffect transition="in" filter="fade">
                                      <p:cBhvr>
                                        <p:cTn id="7" dur="100"/>
                                        <p:tgtEl>
                                          <p:spTgt spid="56323"/>
                                        </p:tgtEl>
                                      </p:cBhvr>
                                    </p:animEffect>
                                    <p:anim calcmode="lin" valueType="num">
                                      <p:cBhvr>
                                        <p:cTn id="8" dur="400" fill="hold"/>
                                        <p:tgtEl>
                                          <p:spTgt spid="56323"/>
                                        </p:tgtEl>
                                        <p:attrNameLst>
                                          <p:attrName>ppt_x</p:attrName>
                                        </p:attrNameLst>
                                      </p:cBhvr>
                                      <p:tavLst>
                                        <p:tav tm="0">
                                          <p:val>
                                            <p:strVal val="#ppt_x"/>
                                          </p:val>
                                        </p:tav>
                                        <p:tav tm="100000">
                                          <p:val>
                                            <p:strVal val="#ppt_x"/>
                                          </p:val>
                                        </p:tav>
                                      </p:tavLst>
                                    </p:anim>
                                    <p:anim calcmode="lin" valueType="num">
                                      <p:cBhvr>
                                        <p:cTn id="9" dur="400" fill="hold"/>
                                        <p:tgtEl>
                                          <p:spTgt spid="56323"/>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632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632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u contenu 2">
            <a:extLst>
              <a:ext uri="{FF2B5EF4-FFF2-40B4-BE49-F238E27FC236}">
                <a16:creationId xmlns:a16="http://schemas.microsoft.com/office/drawing/2014/main" id="{304ADCEC-9A02-5E48-ACA9-77740D36DDE6}"/>
              </a:ext>
            </a:extLst>
          </p:cNvPr>
          <p:cNvSpPr>
            <a:spLocks noGrp="1"/>
          </p:cNvSpPr>
          <p:nvPr>
            <p:ph idx="1"/>
          </p:nvPr>
        </p:nvSpPr>
        <p:spPr>
          <a:xfrm>
            <a:off x="1073427" y="2067339"/>
            <a:ext cx="10614990" cy="3856383"/>
          </a:xfrm>
        </p:spPr>
        <p:txBody>
          <a:bodyPr>
            <a:normAutofit fontScale="92500"/>
          </a:bodyPr>
          <a:lstStyle/>
          <a:p>
            <a:pPr algn="just" eaLnBrk="1" hangingPunct="1">
              <a:lnSpc>
                <a:spcPct val="170000"/>
              </a:lnSpc>
            </a:pPr>
            <a:r>
              <a:rPr lang="fr-FR" altLang="fr-FR" dirty="0">
                <a:latin typeface="Times New Roman" panose="02020603050405020304" pitchFamily="18" charset="0"/>
                <a:ea typeface="ＭＳ Ｐゴシック" panose="020B0600070205080204" pitchFamily="34" charset="-128"/>
                <a:cs typeface="Times New Roman" panose="02020603050405020304" pitchFamily="18" charset="0"/>
              </a:rPr>
              <a:t>Durant la vie de l</a:t>
            </a:r>
            <a:r>
              <a:rPr lang="ja-JP" altLang="fr-FR">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dirty="0">
                <a:latin typeface="Times New Roman" panose="02020603050405020304" pitchFamily="18" charset="0"/>
                <a:ea typeface="ＭＳ Ｐゴシック" panose="020B0600070205080204" pitchFamily="34" charset="-128"/>
                <a:cs typeface="Times New Roman" panose="02020603050405020304" pitchFamily="18" charset="0"/>
              </a:rPr>
              <a:t>entreprise, comme durant la vie d</a:t>
            </a:r>
            <a:r>
              <a:rPr lang="ja-JP" altLang="fr-FR">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dirty="0">
                <a:latin typeface="Times New Roman" panose="02020603050405020304" pitchFamily="18" charset="0"/>
                <a:ea typeface="ＭＳ Ｐゴシック" panose="020B0600070205080204" pitchFamily="34" charset="-128"/>
                <a:cs typeface="Times New Roman" panose="02020603050405020304" pitchFamily="18" charset="0"/>
              </a:rPr>
              <a:t>un bien ou carrément d</a:t>
            </a:r>
            <a:r>
              <a:rPr lang="ja-JP" altLang="fr-FR">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dirty="0">
                <a:latin typeface="Times New Roman" panose="02020603050405020304" pitchFamily="18" charset="0"/>
                <a:ea typeface="ＭＳ Ｐゴシック" panose="020B0600070205080204" pitchFamily="34" charset="-128"/>
                <a:cs typeface="Times New Roman" panose="02020603050405020304" pitchFamily="18" charset="0"/>
              </a:rPr>
              <a:t>une personne, il est nécessaire de faire des bilans de l</a:t>
            </a:r>
            <a:r>
              <a:rPr lang="ja-JP" altLang="fr-FR">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dirty="0">
                <a:latin typeface="Times New Roman" panose="02020603050405020304" pitchFamily="18" charset="0"/>
                <a:ea typeface="ＭＳ Ｐゴシック" panose="020B0600070205080204" pitchFamily="34" charset="-128"/>
                <a:cs typeface="Times New Roman" panose="02020603050405020304" pitchFamily="18" charset="0"/>
              </a:rPr>
              <a:t>activité, procéder à des contrôles afin de déterminer les problèmes, anomalies ou risques qu’on ne peut pas voir à l</a:t>
            </a:r>
            <a:r>
              <a:rPr lang="ja-JP" altLang="fr-FR">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dirty="0">
                <a:latin typeface="Times New Roman" panose="02020603050405020304" pitchFamily="18" charset="0"/>
                <a:ea typeface="ＭＳ Ｐゴシック" panose="020B0600070205080204" pitchFamily="34" charset="-128"/>
                <a:cs typeface="Times New Roman" panose="02020603050405020304" pitchFamily="18" charset="0"/>
              </a:rPr>
              <a:t>œil nu ou en tant qu’une partie de ces derniers. </a:t>
            </a:r>
          </a:p>
          <a:p>
            <a:pPr algn="just" eaLnBrk="1" hangingPunct="1">
              <a:lnSpc>
                <a:spcPct val="170000"/>
              </a:lnSpc>
            </a:pPr>
            <a:r>
              <a:rPr lang="fr-FR" altLang="fr-FR" dirty="0">
                <a:latin typeface="Times New Roman" panose="02020603050405020304" pitchFamily="18" charset="0"/>
                <a:ea typeface="ＭＳ Ｐゴシック" panose="020B0600070205080204" pitchFamily="34" charset="-128"/>
                <a:cs typeface="Times New Roman" panose="02020603050405020304" pitchFamily="18" charset="0"/>
              </a:rPr>
              <a:t>Ceci nous aide à soigner les dégâts existant et à prendre les mesures nécessaires afin de se prémunir contre d</a:t>
            </a:r>
            <a:r>
              <a:rPr lang="ja-JP" altLang="fr-FR">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dirty="0">
                <a:latin typeface="Times New Roman" panose="02020603050405020304" pitchFamily="18" charset="0"/>
                <a:ea typeface="ＭＳ Ｐゴシック" panose="020B0600070205080204" pitchFamily="34" charset="-128"/>
                <a:cs typeface="Times New Roman" panose="02020603050405020304" pitchFamily="18" charset="0"/>
              </a:rPr>
              <a:t>éventuels problèmes.</a:t>
            </a:r>
          </a:p>
          <a:p>
            <a:pPr algn="just" eaLnBrk="1" hangingPunct="1">
              <a:lnSpc>
                <a:spcPct val="170000"/>
              </a:lnSpc>
            </a:pPr>
            <a:r>
              <a:rPr lang="fr-FR" altLang="fr-FR" dirty="0">
                <a:latin typeface="Times New Roman" panose="02020603050405020304" pitchFamily="18" charset="0"/>
                <a:ea typeface="ＭＳ Ｐゴシック" panose="020B0600070205080204" pitchFamily="34" charset="-128"/>
                <a:cs typeface="Times New Roman" panose="02020603050405020304" pitchFamily="18" charset="0"/>
              </a:rPr>
              <a:t>Il est maintenant question de faire appel à un expert en la matière qu’</a:t>
            </a:r>
            <a:r>
              <a:rPr lang="fr-FR" altLang="ja-JP" dirty="0">
                <a:latin typeface="Times New Roman" panose="02020603050405020304" pitchFamily="18" charset="0"/>
                <a:ea typeface="ＭＳ Ｐゴシック" panose="020B0600070205080204" pitchFamily="34" charset="-128"/>
                <a:cs typeface="Times New Roman" panose="02020603050405020304" pitchFamily="18" charset="0"/>
              </a:rPr>
              <a:t>on appelle aujourd’hui par un « auditeur » afin d</a:t>
            </a:r>
            <a:r>
              <a:rPr lang="ja-JP" altLang="fr-FR">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dirty="0">
                <a:latin typeface="Times New Roman" panose="02020603050405020304" pitchFamily="18" charset="0"/>
                <a:ea typeface="ＭＳ Ｐゴシック" panose="020B0600070205080204" pitchFamily="34" charset="-128"/>
                <a:cs typeface="Times New Roman" panose="02020603050405020304" pitchFamily="18" charset="0"/>
              </a:rPr>
              <a:t>améliorer la qualité de vie de son entreprise.</a:t>
            </a:r>
            <a:endParaRPr lang="fr-FR" altLang="fr-FR"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2" name="ZoneTexte 1">
            <a:extLst>
              <a:ext uri="{FF2B5EF4-FFF2-40B4-BE49-F238E27FC236}">
                <a16:creationId xmlns:a16="http://schemas.microsoft.com/office/drawing/2014/main" id="{F69ADB51-812A-1642-869B-1EBA0890E532}"/>
              </a:ext>
            </a:extLst>
          </p:cNvPr>
          <p:cNvSpPr txBox="1"/>
          <p:nvPr/>
        </p:nvSpPr>
        <p:spPr>
          <a:xfrm>
            <a:off x="3193774" y="848139"/>
            <a:ext cx="6745356" cy="830997"/>
          </a:xfrm>
          <a:prstGeom prst="rect">
            <a:avLst/>
          </a:prstGeom>
          <a:noFill/>
        </p:spPr>
        <p:txBody>
          <a:bodyPr wrap="square" rtlCol="0">
            <a:spAutoFit/>
          </a:bodyPr>
          <a:lstStyle/>
          <a:p>
            <a:pPr algn="ctr"/>
            <a:r>
              <a:rPr lang="fr-FR" sz="2400" b="1" i="1" dirty="0">
                <a:latin typeface="Times New Roman" panose="02020603050405020304" pitchFamily="18" charset="0"/>
                <a:cs typeface="Times New Roman" panose="02020603050405020304" pitchFamily="18" charset="0"/>
              </a:rPr>
              <a:t>Introduction </a:t>
            </a:r>
          </a:p>
          <a:p>
            <a:pPr algn="ctr"/>
            <a:endParaRPr lang="fr-FR" sz="2400" dirty="0"/>
          </a:p>
        </p:txBody>
      </p:sp>
      <p:sp>
        <p:nvSpPr>
          <p:cNvPr id="4" name="Espace réservé du numéro de diapositive 3">
            <a:extLst>
              <a:ext uri="{FF2B5EF4-FFF2-40B4-BE49-F238E27FC236}">
                <a16:creationId xmlns:a16="http://schemas.microsoft.com/office/drawing/2014/main" id="{A17A11BD-2CAC-7B12-D634-B5B019A53AEC}"/>
              </a:ext>
            </a:extLst>
          </p:cNvPr>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29580533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8433">
                                            <p:txEl>
                                              <p:pRg st="0" end="0"/>
                                            </p:txEl>
                                          </p:spTgt>
                                        </p:tgtEl>
                                        <p:attrNameLst>
                                          <p:attrName>style.visibility</p:attrName>
                                        </p:attrNameLst>
                                      </p:cBhvr>
                                      <p:to>
                                        <p:strVal val="visible"/>
                                      </p:to>
                                    </p:set>
                                    <p:animEffect transition="in" filter="wheel(1)">
                                      <p:cBhvr>
                                        <p:cTn id="7" dur="2000"/>
                                        <p:tgtEl>
                                          <p:spTgt spid="1843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8433">
                                            <p:txEl>
                                              <p:pRg st="1" end="1"/>
                                            </p:txEl>
                                          </p:spTgt>
                                        </p:tgtEl>
                                        <p:attrNameLst>
                                          <p:attrName>style.visibility</p:attrName>
                                        </p:attrNameLst>
                                      </p:cBhvr>
                                      <p:to>
                                        <p:strVal val="visible"/>
                                      </p:to>
                                    </p:set>
                                    <p:animEffect transition="in" filter="wheel(1)">
                                      <p:cBhvr>
                                        <p:cTn id="12" dur="2000"/>
                                        <p:tgtEl>
                                          <p:spTgt spid="1843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8433">
                                            <p:txEl>
                                              <p:pRg st="2" end="2"/>
                                            </p:txEl>
                                          </p:spTgt>
                                        </p:tgtEl>
                                        <p:attrNameLst>
                                          <p:attrName>style.visibility</p:attrName>
                                        </p:attrNameLst>
                                      </p:cBhvr>
                                      <p:to>
                                        <p:strVal val="visible"/>
                                      </p:to>
                                    </p:set>
                                    <p:animEffect transition="in" filter="wheel(1)">
                                      <p:cBhvr>
                                        <p:cTn id="17" dur="2000"/>
                                        <p:tgtEl>
                                          <p:spTgt spid="1843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u contenu 2">
            <a:extLst>
              <a:ext uri="{FF2B5EF4-FFF2-40B4-BE49-F238E27FC236}">
                <a16:creationId xmlns:a16="http://schemas.microsoft.com/office/drawing/2014/main" id="{A6D144C7-994F-2347-A681-05C2D28181EE}"/>
              </a:ext>
            </a:extLst>
          </p:cNvPr>
          <p:cNvSpPr>
            <a:spLocks noGrp="1"/>
          </p:cNvSpPr>
          <p:nvPr>
            <p:ph idx="1"/>
          </p:nvPr>
        </p:nvSpPr>
        <p:spPr>
          <a:xfrm>
            <a:off x="480060" y="2260121"/>
            <a:ext cx="11062083" cy="3433313"/>
          </a:xfrm>
        </p:spPr>
        <p:txBody>
          <a:bodyPr/>
          <a:lstStyle/>
          <a:p>
            <a:pPr algn="just" eaLnBrk="1" hangingPunct="1">
              <a:buFont typeface="Wingdings" pitchFamily="2" charset="2"/>
              <a:buChar char="q"/>
            </a:pPr>
            <a:r>
              <a:rPr lang="fr-FR" altLang="fr-FR" dirty="0">
                <a:latin typeface="Times New Roman" panose="02020603050405020304" pitchFamily="18" charset="0"/>
                <a:ea typeface="ＭＳ Ｐゴシック" panose="020B0600070205080204" pitchFamily="34" charset="-128"/>
              </a:rPr>
              <a:t>« </a:t>
            </a:r>
            <a:r>
              <a:rPr lang="fr-FR" altLang="fr-FR" b="1" i="1" dirty="0">
                <a:latin typeface="Times New Roman" panose="02020603050405020304" pitchFamily="18" charset="0"/>
                <a:ea typeface="ＭＳ Ｐゴシック" panose="020B0600070205080204" pitchFamily="34" charset="-128"/>
              </a:rPr>
              <a:t>L'audit interne évalue le contrôle interne.</a:t>
            </a:r>
            <a:r>
              <a:rPr lang="fr-FR" altLang="fr-FR" dirty="0">
                <a:latin typeface="Times New Roman" panose="02020603050405020304" pitchFamily="18" charset="0"/>
                <a:ea typeface="ＭＳ Ｐゴシック" panose="020B0600070205080204" pitchFamily="34" charset="-128"/>
              </a:rPr>
              <a:t> »</a:t>
            </a:r>
          </a:p>
          <a:p>
            <a:pPr algn="just" eaLnBrk="1" hangingPunct="1">
              <a:buFont typeface="Wingdings" pitchFamily="2" charset="2"/>
              <a:buChar char="q"/>
            </a:pPr>
            <a:r>
              <a:rPr lang="fr-FR" altLang="fr-FR" dirty="0">
                <a:latin typeface="Times New Roman" panose="02020603050405020304" pitchFamily="18" charset="0"/>
                <a:ea typeface="ＭＳ Ｐゴシック" panose="020B0600070205080204" pitchFamily="34" charset="-128"/>
              </a:rPr>
              <a:t>« L'audit interne cherche à donner un </a:t>
            </a:r>
            <a:r>
              <a:rPr lang="fr-FR" altLang="fr-FR" b="1" dirty="0">
                <a:latin typeface="Times New Roman" panose="02020603050405020304" pitchFamily="18" charset="0"/>
                <a:ea typeface="ＭＳ Ｐゴシック" panose="020B0600070205080204" pitchFamily="34" charset="-128"/>
              </a:rPr>
              <a:t>degré raisonnable d'assurance</a:t>
            </a:r>
            <a:r>
              <a:rPr lang="fr-FR" altLang="fr-FR" dirty="0">
                <a:latin typeface="Times New Roman" panose="02020603050405020304" pitchFamily="18" charset="0"/>
                <a:ea typeface="ＭＳ Ｐゴシック" panose="020B0600070205080204" pitchFamily="34" charset="-128"/>
              </a:rPr>
              <a:t> au Conseil d'Administration ou à la Direction Générale. »</a:t>
            </a:r>
          </a:p>
          <a:p>
            <a:pPr algn="just" eaLnBrk="1" hangingPunct="1">
              <a:buFont typeface="Wingdings" pitchFamily="2" charset="2"/>
              <a:buChar char="q"/>
            </a:pPr>
            <a:r>
              <a:rPr lang="fr-FR" altLang="fr-FR" dirty="0">
                <a:latin typeface="Times New Roman" panose="02020603050405020304" pitchFamily="18" charset="0"/>
                <a:ea typeface="ＭＳ Ｐゴシック" panose="020B0600070205080204" pitchFamily="34" charset="-128"/>
              </a:rPr>
              <a:t>  L'audit interne crée de la valeur ajoutée. » </a:t>
            </a:r>
          </a:p>
          <a:p>
            <a:pPr algn="just" eaLnBrk="1" hangingPunct="1">
              <a:buFont typeface="Wingdings" pitchFamily="2" charset="2"/>
              <a:buChar char="q"/>
            </a:pPr>
            <a:r>
              <a:rPr lang="fr-FR" altLang="fr-FR" dirty="0">
                <a:latin typeface="Times New Roman" panose="02020603050405020304" pitchFamily="18" charset="0"/>
                <a:ea typeface="ＭＳ Ｐゴシック" panose="020B0600070205080204" pitchFamily="34" charset="-128"/>
              </a:rPr>
              <a:t> « L'audit interne est une activité </a:t>
            </a:r>
            <a:r>
              <a:rPr lang="fr-FR" altLang="fr-FR" b="1" dirty="0">
                <a:latin typeface="Times New Roman" panose="02020603050405020304" pitchFamily="18" charset="0"/>
                <a:ea typeface="ＭＳ Ｐゴシック" panose="020B0600070205080204" pitchFamily="34" charset="-128"/>
              </a:rPr>
              <a:t>indépendante</a:t>
            </a:r>
            <a:r>
              <a:rPr lang="fr-FR" altLang="fr-FR" dirty="0">
                <a:latin typeface="Times New Roman" panose="02020603050405020304" pitchFamily="18" charset="0"/>
                <a:ea typeface="ＭＳ Ｐゴシック" panose="020B0600070205080204" pitchFamily="34" charset="-128"/>
              </a:rPr>
              <a:t> et </a:t>
            </a:r>
            <a:r>
              <a:rPr lang="fr-FR" altLang="fr-FR" b="1" dirty="0">
                <a:latin typeface="Times New Roman" panose="02020603050405020304" pitchFamily="18" charset="0"/>
                <a:ea typeface="ＭＳ Ｐゴシック" panose="020B0600070205080204" pitchFamily="34" charset="-128"/>
              </a:rPr>
              <a:t>objective</a:t>
            </a:r>
            <a:r>
              <a:rPr lang="fr-FR" altLang="fr-FR" dirty="0">
                <a:latin typeface="Times New Roman" panose="02020603050405020304" pitchFamily="18" charset="0"/>
                <a:ea typeface="ＭＳ Ｐゴシック" panose="020B0600070205080204" pitchFamily="34" charset="-128"/>
              </a:rPr>
              <a:t>. »</a:t>
            </a:r>
          </a:p>
          <a:p>
            <a:pPr algn="just" eaLnBrk="1" hangingPunct="1">
              <a:buFont typeface="Wingdings" pitchFamily="2" charset="2"/>
              <a:buChar char="q"/>
            </a:pPr>
            <a:r>
              <a:rPr lang="fr-FR" altLang="fr-FR" dirty="0">
                <a:latin typeface="Times New Roman" panose="02020603050405020304" pitchFamily="18" charset="0"/>
                <a:ea typeface="ＭＳ Ｐゴシック" panose="020B0600070205080204" pitchFamily="34" charset="-128"/>
              </a:rPr>
              <a:t> « L'audit interne fait partie de la Bonne Gouvernance d'une organisation. » </a:t>
            </a:r>
          </a:p>
          <a:p>
            <a:pPr algn="just" eaLnBrk="1" hangingPunct="1"/>
            <a:endParaRPr lang="fr-FR" altLang="fr-FR" dirty="0">
              <a:latin typeface="Times New Roman" panose="02020603050405020304" pitchFamily="18" charset="0"/>
              <a:ea typeface="ＭＳ Ｐゴシック" panose="020B0600070205080204" pitchFamily="34" charset="-128"/>
            </a:endParaRPr>
          </a:p>
        </p:txBody>
      </p:sp>
      <p:sp>
        <p:nvSpPr>
          <p:cNvPr id="7" name="ZoneTexte 6">
            <a:extLst>
              <a:ext uri="{FF2B5EF4-FFF2-40B4-BE49-F238E27FC236}">
                <a16:creationId xmlns:a16="http://schemas.microsoft.com/office/drawing/2014/main" id="{51133144-C05F-E24C-AD0B-083DA6CCAB22}"/>
              </a:ext>
            </a:extLst>
          </p:cNvPr>
          <p:cNvSpPr txBox="1"/>
          <p:nvPr/>
        </p:nvSpPr>
        <p:spPr>
          <a:xfrm>
            <a:off x="1895551" y="887895"/>
            <a:ext cx="8231100"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3" name="Espace réservé du numéro de diapositive 2">
            <a:extLst>
              <a:ext uri="{FF2B5EF4-FFF2-40B4-BE49-F238E27FC236}">
                <a16:creationId xmlns:a16="http://schemas.microsoft.com/office/drawing/2014/main" id="{38085128-5DC1-5BB5-C562-0F5536B24A55}"/>
              </a:ext>
            </a:extLst>
          </p:cNvPr>
          <p:cNvSpPr>
            <a:spLocks noGrp="1"/>
          </p:cNvSpPr>
          <p:nvPr>
            <p:ph type="sldNum" sz="quarter" idx="12"/>
          </p:nvPr>
        </p:nvSpPr>
        <p:spPr/>
        <p:txBody>
          <a:bodyPr/>
          <a:lstStyle/>
          <a:p>
            <a:fld id="{6D22F896-40B5-4ADD-8801-0D06FADFA095}" type="slidenum">
              <a:rPr lang="en-US" smtClean="0"/>
              <a:t>50</a:t>
            </a:fld>
            <a:endParaRPr lang="en-US" dirty="0"/>
          </a:p>
        </p:txBody>
      </p:sp>
    </p:spTree>
    <p:extLst>
      <p:ext uri="{BB962C8B-B14F-4D97-AF65-F5344CB8AC3E}">
        <p14:creationId xmlns:p14="http://schemas.microsoft.com/office/powerpoint/2010/main" val="20664232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7346">
                                            <p:txEl>
                                              <p:pRg st="0" end="0"/>
                                            </p:txEl>
                                          </p:spTgt>
                                        </p:tgtEl>
                                        <p:attrNameLst>
                                          <p:attrName>style.visibility</p:attrName>
                                        </p:attrNameLst>
                                      </p:cBhvr>
                                      <p:to>
                                        <p:strVal val="visible"/>
                                      </p:to>
                                    </p:set>
                                    <p:animEffect transition="in" filter="fade">
                                      <p:cBhvr>
                                        <p:cTn id="7" dur="1000"/>
                                        <p:tgtEl>
                                          <p:spTgt spid="57346">
                                            <p:txEl>
                                              <p:pRg st="0" end="0"/>
                                            </p:txEl>
                                          </p:spTgt>
                                        </p:tgtEl>
                                      </p:cBhvr>
                                    </p:animEffect>
                                    <p:anim calcmode="lin" valueType="num">
                                      <p:cBhvr>
                                        <p:cTn id="8" dur="1000" fill="hold"/>
                                        <p:tgtEl>
                                          <p:spTgt spid="57346">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57346">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7346">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7346">
                                            <p:txEl>
                                              <p:pRg st="1" end="1"/>
                                            </p:txEl>
                                          </p:spTgt>
                                        </p:tgtEl>
                                        <p:attrNameLst>
                                          <p:attrName>style.visibility</p:attrName>
                                        </p:attrNameLst>
                                      </p:cBhvr>
                                      <p:to>
                                        <p:strVal val="visible"/>
                                      </p:to>
                                    </p:set>
                                    <p:animEffect transition="in" filter="fade">
                                      <p:cBhvr>
                                        <p:cTn id="15" dur="1000"/>
                                        <p:tgtEl>
                                          <p:spTgt spid="57346">
                                            <p:txEl>
                                              <p:pRg st="1" end="1"/>
                                            </p:txEl>
                                          </p:spTgt>
                                        </p:tgtEl>
                                      </p:cBhvr>
                                    </p:animEffect>
                                    <p:anim calcmode="lin" valueType="num">
                                      <p:cBhvr>
                                        <p:cTn id="16" dur="1000" fill="hold"/>
                                        <p:tgtEl>
                                          <p:spTgt spid="57346">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57346">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7346">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57346">
                                            <p:txEl>
                                              <p:pRg st="2" end="2"/>
                                            </p:txEl>
                                          </p:spTgt>
                                        </p:tgtEl>
                                        <p:attrNameLst>
                                          <p:attrName>style.visibility</p:attrName>
                                        </p:attrNameLst>
                                      </p:cBhvr>
                                      <p:to>
                                        <p:strVal val="visible"/>
                                      </p:to>
                                    </p:set>
                                    <p:animEffect transition="in" filter="fade">
                                      <p:cBhvr>
                                        <p:cTn id="23" dur="1000"/>
                                        <p:tgtEl>
                                          <p:spTgt spid="57346">
                                            <p:txEl>
                                              <p:pRg st="2" end="2"/>
                                            </p:txEl>
                                          </p:spTgt>
                                        </p:tgtEl>
                                      </p:cBhvr>
                                    </p:animEffect>
                                    <p:anim calcmode="lin" valueType="num">
                                      <p:cBhvr>
                                        <p:cTn id="24" dur="1000" fill="hold"/>
                                        <p:tgtEl>
                                          <p:spTgt spid="57346">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57346">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57346">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57346">
                                            <p:txEl>
                                              <p:pRg st="3" end="3"/>
                                            </p:txEl>
                                          </p:spTgt>
                                        </p:tgtEl>
                                        <p:attrNameLst>
                                          <p:attrName>style.visibility</p:attrName>
                                        </p:attrNameLst>
                                      </p:cBhvr>
                                      <p:to>
                                        <p:strVal val="visible"/>
                                      </p:to>
                                    </p:set>
                                    <p:animEffect transition="in" filter="fade">
                                      <p:cBhvr>
                                        <p:cTn id="31" dur="1000"/>
                                        <p:tgtEl>
                                          <p:spTgt spid="57346">
                                            <p:txEl>
                                              <p:pRg st="3" end="3"/>
                                            </p:txEl>
                                          </p:spTgt>
                                        </p:tgtEl>
                                      </p:cBhvr>
                                    </p:animEffect>
                                    <p:anim calcmode="lin" valueType="num">
                                      <p:cBhvr>
                                        <p:cTn id="32" dur="1000" fill="hold"/>
                                        <p:tgtEl>
                                          <p:spTgt spid="57346">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57346">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57346">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57346">
                                            <p:txEl>
                                              <p:pRg st="4" end="4"/>
                                            </p:txEl>
                                          </p:spTgt>
                                        </p:tgtEl>
                                        <p:attrNameLst>
                                          <p:attrName>style.visibility</p:attrName>
                                        </p:attrNameLst>
                                      </p:cBhvr>
                                      <p:to>
                                        <p:strVal val="visible"/>
                                      </p:to>
                                    </p:set>
                                    <p:animEffect transition="in" filter="fade">
                                      <p:cBhvr>
                                        <p:cTn id="39" dur="1000"/>
                                        <p:tgtEl>
                                          <p:spTgt spid="57346">
                                            <p:txEl>
                                              <p:pRg st="4" end="4"/>
                                            </p:txEl>
                                          </p:spTgt>
                                        </p:tgtEl>
                                      </p:cBhvr>
                                    </p:animEffect>
                                    <p:anim calcmode="lin" valueType="num">
                                      <p:cBhvr>
                                        <p:cTn id="40" dur="1000" fill="hold"/>
                                        <p:tgtEl>
                                          <p:spTgt spid="57346">
                                            <p:txEl>
                                              <p:pRg st="4" end="4"/>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57346">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57346">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B1EA2C-81F6-F246-84B1-24624573FFD9}"/>
              </a:ext>
            </a:extLst>
          </p:cNvPr>
          <p:cNvSpPr>
            <a:spLocks noGrp="1"/>
          </p:cNvSpPr>
          <p:nvPr>
            <p:ph idx="1"/>
          </p:nvPr>
        </p:nvSpPr>
        <p:spPr>
          <a:xfrm>
            <a:off x="781878" y="2068741"/>
            <a:ext cx="10919792" cy="3450613"/>
          </a:xfrm>
        </p:spPr>
        <p:txBody>
          <a:bodyPr>
            <a:normAutofit lnSpcReduction="10000"/>
          </a:bodyPr>
          <a:lstStyle/>
          <a:p>
            <a:pPr algn="just">
              <a:buNone/>
            </a:pPr>
            <a:r>
              <a:rPr lang="fr-FR" altLang="fr-FR" i="1" u="sng" dirty="0">
                <a:latin typeface="Times New Roman" panose="02020603050405020304" pitchFamily="18" charset="0"/>
                <a:ea typeface="ＭＳ Ｐゴシック" panose="020B0600070205080204" pitchFamily="34" charset="-128"/>
              </a:rPr>
              <a:t>Les préoccupations de l’audit s’étalent sur 4 niveaux :</a:t>
            </a:r>
          </a:p>
          <a:p>
            <a:pPr algn="just">
              <a:buNone/>
            </a:pPr>
            <a:endParaRPr lang="fr-FR" altLang="fr-FR" dirty="0">
              <a:latin typeface="Times New Roman" panose="02020603050405020304" pitchFamily="18" charset="0"/>
              <a:ea typeface="ＭＳ Ｐゴシック" panose="020B0600070205080204" pitchFamily="34" charset="-128"/>
            </a:endParaRPr>
          </a:p>
          <a:p>
            <a:pPr algn="just">
              <a:buNone/>
            </a:pPr>
            <a:r>
              <a:rPr lang="fr-FR" altLang="fr-FR" b="1" dirty="0">
                <a:latin typeface="Times New Roman" panose="02020603050405020304" pitchFamily="18" charset="0"/>
                <a:ea typeface="ＭＳ Ｐゴシック" panose="020B0600070205080204" pitchFamily="34" charset="-128"/>
              </a:rPr>
              <a:t>1- Les objectifs et les résultats attendus</a:t>
            </a:r>
            <a:r>
              <a:rPr lang="fr-FR" altLang="fr-FR" dirty="0">
                <a:latin typeface="Times New Roman" panose="02020603050405020304" pitchFamily="18" charset="0"/>
                <a:ea typeface="ＭＳ Ｐゴシック" panose="020B0600070205080204" pitchFamily="34" charset="-128"/>
              </a:rPr>
              <a:t>, sont-ils : définis ? précis ? correctement limités ? complets ? mesurés ? régulièrement suivis et analysés ? coordonnés ? </a:t>
            </a:r>
          </a:p>
          <a:p>
            <a:pPr algn="just">
              <a:buNone/>
            </a:pPr>
            <a:endParaRPr lang="fr-FR" altLang="fr-FR" dirty="0">
              <a:latin typeface="Times New Roman" panose="02020603050405020304" pitchFamily="18" charset="0"/>
              <a:ea typeface="ＭＳ Ｐゴシック" panose="020B0600070205080204" pitchFamily="34" charset="-128"/>
            </a:endParaRPr>
          </a:p>
          <a:p>
            <a:pPr algn="just">
              <a:buNone/>
            </a:pPr>
            <a:r>
              <a:rPr lang="fr-FR" altLang="fr-FR" b="1" dirty="0">
                <a:latin typeface="Times New Roman" panose="02020603050405020304" pitchFamily="18" charset="0"/>
                <a:ea typeface="ＭＳ Ｐゴシック" panose="020B0600070205080204" pitchFamily="34" charset="-128"/>
              </a:rPr>
              <a:t>2- Les responsabilités et les règes de gestion</a:t>
            </a:r>
            <a:r>
              <a:rPr lang="fr-FR" altLang="fr-FR" dirty="0">
                <a:latin typeface="Times New Roman" panose="02020603050405020304" pitchFamily="18" charset="0"/>
                <a:ea typeface="ＭＳ Ｐゴシック" panose="020B0600070205080204" pitchFamily="34" charset="-128"/>
              </a:rPr>
              <a:t>, sont-elles : définies ? diffusées ? connues ? expliquées ? comprises ? mises à jour ? adaptées aux opérations ? aux cas rencontrés ? aux structures en place ? respectées ? cohérentes ? réalistes ? simples ? permanentes ?</a:t>
            </a:r>
          </a:p>
          <a:p>
            <a:pPr algn="just">
              <a:buNone/>
            </a:pPr>
            <a:endParaRPr lang="fr-FR" altLang="fr-FR" dirty="0">
              <a:latin typeface="Times New Roman" panose="02020603050405020304" pitchFamily="18" charset="0"/>
              <a:ea typeface="ＭＳ Ｐゴシック" panose="020B0600070205080204" pitchFamily="34" charset="-128"/>
            </a:endParaRPr>
          </a:p>
          <a:p>
            <a:endParaRPr lang="fr-FR" dirty="0"/>
          </a:p>
        </p:txBody>
      </p:sp>
      <p:sp>
        <p:nvSpPr>
          <p:cNvPr id="4" name="ZoneTexte 3">
            <a:extLst>
              <a:ext uri="{FF2B5EF4-FFF2-40B4-BE49-F238E27FC236}">
                <a16:creationId xmlns:a16="http://schemas.microsoft.com/office/drawing/2014/main" id="{F14DE7A7-B42B-6945-B0AB-98A41A3474CF}"/>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5" name="Espace réservé du numéro de diapositive 4">
            <a:extLst>
              <a:ext uri="{FF2B5EF4-FFF2-40B4-BE49-F238E27FC236}">
                <a16:creationId xmlns:a16="http://schemas.microsoft.com/office/drawing/2014/main" id="{400BC1EF-D499-AAD2-8E27-9359A5B39E64}"/>
              </a:ext>
            </a:extLst>
          </p:cNvPr>
          <p:cNvSpPr>
            <a:spLocks noGrp="1"/>
          </p:cNvSpPr>
          <p:nvPr>
            <p:ph type="sldNum" sz="quarter" idx="12"/>
          </p:nvPr>
        </p:nvSpPr>
        <p:spPr/>
        <p:txBody>
          <a:bodyPr/>
          <a:lstStyle/>
          <a:p>
            <a:fld id="{6D22F896-40B5-4ADD-8801-0D06FADFA095}" type="slidenum">
              <a:rPr lang="en-US" smtClean="0"/>
              <a:t>51</a:t>
            </a:fld>
            <a:endParaRPr lang="en-US" dirty="0"/>
          </a:p>
        </p:txBody>
      </p:sp>
    </p:spTree>
    <p:extLst>
      <p:ext uri="{BB962C8B-B14F-4D97-AF65-F5344CB8AC3E}">
        <p14:creationId xmlns:p14="http://schemas.microsoft.com/office/powerpoint/2010/main" val="13891360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Espace réservé du contenu 2">
            <a:extLst>
              <a:ext uri="{FF2B5EF4-FFF2-40B4-BE49-F238E27FC236}">
                <a16:creationId xmlns:a16="http://schemas.microsoft.com/office/drawing/2014/main" id="{395B713F-0A5B-744B-A43F-F9902722429C}"/>
              </a:ext>
            </a:extLst>
          </p:cNvPr>
          <p:cNvSpPr>
            <a:spLocks noGrp="1"/>
          </p:cNvSpPr>
          <p:nvPr>
            <p:ph idx="1"/>
          </p:nvPr>
        </p:nvSpPr>
        <p:spPr>
          <a:xfrm>
            <a:off x="198783" y="2160103"/>
            <a:ext cx="11688417" cy="3617845"/>
          </a:xfrm>
        </p:spPr>
        <p:txBody>
          <a:bodyPr>
            <a:normAutofit lnSpcReduction="10000"/>
          </a:bodyPr>
          <a:lstStyle/>
          <a:p>
            <a:pPr algn="just" eaLnBrk="1" hangingPunct="1">
              <a:buFont typeface="Georgia" panose="02040502050405020303" pitchFamily="18" charset="0"/>
              <a:buNone/>
            </a:pPr>
            <a:r>
              <a:rPr lang="fr-FR" altLang="fr-FR" sz="1800" b="1" dirty="0">
                <a:latin typeface="Times New Roman" panose="02020603050405020304" pitchFamily="18" charset="0"/>
                <a:ea typeface="ＭＳ Ｐゴシック" panose="020B0600070205080204" pitchFamily="34" charset="-128"/>
              </a:rPr>
              <a:t>3-Les moyens mis en place</a:t>
            </a:r>
            <a:r>
              <a:rPr lang="fr-FR" altLang="fr-FR" sz="1800" dirty="0">
                <a:latin typeface="Times New Roman" panose="02020603050405020304" pitchFamily="18" charset="0"/>
                <a:ea typeface="ＭＳ Ｐゴシック" panose="020B0600070205080204" pitchFamily="34" charset="-128"/>
              </a:rPr>
              <a:t>, sont-ils :</a:t>
            </a:r>
          </a:p>
          <a:p>
            <a:pPr algn="just" eaLnBrk="1" hangingPunct="1">
              <a:buFont typeface="Georgia" panose="02040502050405020303" pitchFamily="18" charset="0"/>
              <a:buNone/>
            </a:pPr>
            <a:r>
              <a:rPr lang="fr-FR" altLang="fr-FR" sz="1800" i="1" dirty="0">
                <a:latin typeface="Times New Roman" panose="02020603050405020304" pitchFamily="18" charset="0"/>
                <a:ea typeface="ＭＳ Ｐゴシック" panose="020B0600070205080204" pitchFamily="34" charset="-128"/>
              </a:rPr>
              <a:t>       Moyens financiers</a:t>
            </a:r>
            <a:r>
              <a:rPr lang="fr-FR" altLang="fr-FR" sz="1800" dirty="0">
                <a:latin typeface="Times New Roman" panose="02020603050405020304" pitchFamily="18" charset="0"/>
                <a:ea typeface="ＭＳ Ｐゴシック" panose="020B0600070205080204" pitchFamily="34" charset="-128"/>
              </a:rPr>
              <a:t> : nécessaires ? suffisants ? correctement alloués ?</a:t>
            </a:r>
          </a:p>
          <a:p>
            <a:pPr algn="just" eaLnBrk="1" hangingPunct="1">
              <a:buFont typeface="Georgia" panose="02040502050405020303" pitchFamily="18" charset="0"/>
              <a:buNone/>
            </a:pPr>
            <a:r>
              <a:rPr lang="fr-FR" altLang="fr-FR" sz="1800" i="1" dirty="0">
                <a:latin typeface="Times New Roman" panose="02020603050405020304" pitchFamily="18" charset="0"/>
                <a:ea typeface="ＭＳ Ｐゴシック" panose="020B0600070205080204" pitchFamily="34" charset="-128"/>
              </a:rPr>
              <a:t>       Moyens techniques</a:t>
            </a:r>
            <a:r>
              <a:rPr lang="fr-FR" altLang="fr-FR" sz="1800" dirty="0">
                <a:latin typeface="Times New Roman" panose="02020603050405020304" pitchFamily="18" charset="0"/>
                <a:ea typeface="ＭＳ Ｐゴシック" panose="020B0600070205080204" pitchFamily="34" charset="-128"/>
              </a:rPr>
              <a:t> : en places ? nécessaires ? suffisants ? performants ? faibles ? adaptés aux besoins ? maîtrisés ? bien affectés ? sûrs ?</a:t>
            </a:r>
          </a:p>
          <a:p>
            <a:pPr algn="just" eaLnBrk="1" hangingPunct="1">
              <a:buFont typeface="Georgia" panose="02040502050405020303" pitchFamily="18" charset="0"/>
              <a:buNone/>
            </a:pPr>
            <a:r>
              <a:rPr lang="fr-FR" altLang="fr-FR" sz="1800" i="1" dirty="0">
                <a:latin typeface="Times New Roman" panose="02020603050405020304" pitchFamily="18" charset="0"/>
                <a:ea typeface="ＭＳ Ｐゴシック" panose="020B0600070205080204" pitchFamily="34" charset="-128"/>
              </a:rPr>
              <a:t>       Moyens humains</a:t>
            </a:r>
            <a:r>
              <a:rPr lang="fr-FR" altLang="fr-FR" sz="1800" dirty="0">
                <a:latin typeface="Times New Roman" panose="02020603050405020304" pitchFamily="18" charset="0"/>
                <a:ea typeface="ＭＳ Ｐゴシック" panose="020B0600070205080204" pitchFamily="34" charset="-128"/>
              </a:rPr>
              <a:t> : nécessaires ? suffisants ? capables ? formés ? motivés ?</a:t>
            </a:r>
          </a:p>
          <a:p>
            <a:pPr algn="just" eaLnBrk="1" hangingPunct="1">
              <a:buFont typeface="Georgia" panose="02040502050405020303" pitchFamily="18" charset="0"/>
              <a:buNone/>
            </a:pPr>
            <a:r>
              <a:rPr lang="fr-FR" altLang="fr-FR" sz="1800" i="1" dirty="0">
                <a:latin typeface="Times New Roman" panose="02020603050405020304" pitchFamily="18" charset="0"/>
                <a:ea typeface="ＭＳ Ｐゴシック" panose="020B0600070205080204" pitchFamily="34" charset="-128"/>
              </a:rPr>
              <a:t>      Moyens d’information</a:t>
            </a:r>
            <a:r>
              <a:rPr lang="fr-FR" altLang="fr-FR" sz="1800" dirty="0">
                <a:latin typeface="Times New Roman" panose="02020603050405020304" pitchFamily="18" charset="0"/>
                <a:ea typeface="ＭＳ Ｐゴシック" panose="020B0600070205080204" pitchFamily="34" charset="-128"/>
              </a:rPr>
              <a:t> : précis ? fiables ? rapides ? pertinents ? significatifs ?</a:t>
            </a:r>
          </a:p>
          <a:p>
            <a:pPr algn="just" eaLnBrk="1" hangingPunct="1">
              <a:buFont typeface="Georgia" panose="02040502050405020303" pitchFamily="18" charset="0"/>
              <a:buNone/>
            </a:pPr>
            <a:endParaRPr lang="fr-FR" altLang="fr-FR" sz="1800"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pPr>
            <a:r>
              <a:rPr lang="fr-FR" altLang="fr-FR" sz="1800" b="1" dirty="0">
                <a:latin typeface="Times New Roman" panose="02020603050405020304" pitchFamily="18" charset="0"/>
                <a:ea typeface="ＭＳ Ｐゴシック" panose="020B0600070205080204" pitchFamily="34" charset="-128"/>
              </a:rPr>
              <a:t>4- Les tâches effectuées</a:t>
            </a:r>
            <a:r>
              <a:rPr lang="fr-FR" altLang="fr-FR" sz="1800" dirty="0">
                <a:latin typeface="Times New Roman" panose="02020603050405020304" pitchFamily="18" charset="0"/>
                <a:ea typeface="ＭＳ Ｐゴシック" panose="020B0600070205080204" pitchFamily="34" charset="-128"/>
              </a:rPr>
              <a:t>, sont-elles : conformes aux règles de gestion ? effectuées par les personnes prévues ? sans difficultés ni problèmes de frontières ? sans erreurs ?</a:t>
            </a:r>
          </a:p>
        </p:txBody>
      </p:sp>
      <p:sp>
        <p:nvSpPr>
          <p:cNvPr id="2" name="Rectangle 1">
            <a:extLst>
              <a:ext uri="{FF2B5EF4-FFF2-40B4-BE49-F238E27FC236}">
                <a16:creationId xmlns:a16="http://schemas.microsoft.com/office/drawing/2014/main" id="{F26D8431-F01F-D44D-9E9F-A7C34DA7FB32}"/>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 </a:t>
            </a:r>
          </a:p>
        </p:txBody>
      </p:sp>
      <p:sp>
        <p:nvSpPr>
          <p:cNvPr id="4" name="Espace réservé du numéro de diapositive 3">
            <a:extLst>
              <a:ext uri="{FF2B5EF4-FFF2-40B4-BE49-F238E27FC236}">
                <a16:creationId xmlns:a16="http://schemas.microsoft.com/office/drawing/2014/main" id="{1A313DAF-D077-FF4D-51C8-2F5A38EF735F}"/>
              </a:ext>
            </a:extLst>
          </p:cNvPr>
          <p:cNvSpPr>
            <a:spLocks noGrp="1"/>
          </p:cNvSpPr>
          <p:nvPr>
            <p:ph type="sldNum" sz="quarter" idx="12"/>
          </p:nvPr>
        </p:nvSpPr>
        <p:spPr/>
        <p:txBody>
          <a:bodyPr/>
          <a:lstStyle/>
          <a:p>
            <a:fld id="{6D22F896-40B5-4ADD-8801-0D06FADFA095}" type="slidenum">
              <a:rPr lang="en-US" smtClean="0"/>
              <a:t>52</a:t>
            </a:fld>
            <a:endParaRPr lang="en-US" dirty="0"/>
          </a:p>
        </p:txBody>
      </p:sp>
    </p:spTree>
    <p:extLst>
      <p:ext uri="{BB962C8B-B14F-4D97-AF65-F5344CB8AC3E}">
        <p14:creationId xmlns:p14="http://schemas.microsoft.com/office/powerpoint/2010/main" val="31617287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8369">
                                            <p:txEl>
                                              <p:pRg st="0" end="0"/>
                                            </p:txEl>
                                          </p:spTgt>
                                        </p:tgtEl>
                                        <p:attrNameLst>
                                          <p:attrName>style.visibility</p:attrName>
                                        </p:attrNameLst>
                                      </p:cBhvr>
                                      <p:to>
                                        <p:strVal val="visible"/>
                                      </p:to>
                                    </p:set>
                                    <p:animEffect transition="in" filter="fade">
                                      <p:cBhvr>
                                        <p:cTn id="7" dur="1000"/>
                                        <p:tgtEl>
                                          <p:spTgt spid="58369">
                                            <p:txEl>
                                              <p:pRg st="0" end="0"/>
                                            </p:txEl>
                                          </p:spTgt>
                                        </p:tgtEl>
                                      </p:cBhvr>
                                    </p:animEffect>
                                    <p:anim calcmode="lin" valueType="num">
                                      <p:cBhvr>
                                        <p:cTn id="8" dur="1000" fill="hold"/>
                                        <p:tgtEl>
                                          <p:spTgt spid="58369">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58369">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836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8369">
                                            <p:txEl>
                                              <p:pRg st="1" end="1"/>
                                            </p:txEl>
                                          </p:spTgt>
                                        </p:tgtEl>
                                        <p:attrNameLst>
                                          <p:attrName>style.visibility</p:attrName>
                                        </p:attrNameLst>
                                      </p:cBhvr>
                                      <p:to>
                                        <p:strVal val="visible"/>
                                      </p:to>
                                    </p:set>
                                    <p:animEffect transition="in" filter="fade">
                                      <p:cBhvr>
                                        <p:cTn id="15" dur="1000"/>
                                        <p:tgtEl>
                                          <p:spTgt spid="58369">
                                            <p:txEl>
                                              <p:pRg st="1" end="1"/>
                                            </p:txEl>
                                          </p:spTgt>
                                        </p:tgtEl>
                                      </p:cBhvr>
                                    </p:animEffect>
                                    <p:anim calcmode="lin" valueType="num">
                                      <p:cBhvr>
                                        <p:cTn id="16" dur="1000" fill="hold"/>
                                        <p:tgtEl>
                                          <p:spTgt spid="58369">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58369">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8369">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58369">
                                            <p:txEl>
                                              <p:pRg st="2" end="2"/>
                                            </p:txEl>
                                          </p:spTgt>
                                        </p:tgtEl>
                                        <p:attrNameLst>
                                          <p:attrName>style.visibility</p:attrName>
                                        </p:attrNameLst>
                                      </p:cBhvr>
                                      <p:to>
                                        <p:strVal val="visible"/>
                                      </p:to>
                                    </p:set>
                                    <p:animEffect transition="in" filter="fade">
                                      <p:cBhvr>
                                        <p:cTn id="23" dur="1000"/>
                                        <p:tgtEl>
                                          <p:spTgt spid="58369">
                                            <p:txEl>
                                              <p:pRg st="2" end="2"/>
                                            </p:txEl>
                                          </p:spTgt>
                                        </p:tgtEl>
                                      </p:cBhvr>
                                    </p:animEffect>
                                    <p:anim calcmode="lin" valueType="num">
                                      <p:cBhvr>
                                        <p:cTn id="24" dur="1000" fill="hold"/>
                                        <p:tgtEl>
                                          <p:spTgt spid="58369">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58369">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58369">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58369">
                                            <p:txEl>
                                              <p:pRg st="3" end="3"/>
                                            </p:txEl>
                                          </p:spTgt>
                                        </p:tgtEl>
                                        <p:attrNameLst>
                                          <p:attrName>style.visibility</p:attrName>
                                        </p:attrNameLst>
                                      </p:cBhvr>
                                      <p:to>
                                        <p:strVal val="visible"/>
                                      </p:to>
                                    </p:set>
                                    <p:animEffect transition="in" filter="fade">
                                      <p:cBhvr>
                                        <p:cTn id="31" dur="1000"/>
                                        <p:tgtEl>
                                          <p:spTgt spid="58369">
                                            <p:txEl>
                                              <p:pRg st="3" end="3"/>
                                            </p:txEl>
                                          </p:spTgt>
                                        </p:tgtEl>
                                      </p:cBhvr>
                                    </p:animEffect>
                                    <p:anim calcmode="lin" valueType="num">
                                      <p:cBhvr>
                                        <p:cTn id="32" dur="1000" fill="hold"/>
                                        <p:tgtEl>
                                          <p:spTgt spid="58369">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58369">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5836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58369">
                                            <p:txEl>
                                              <p:pRg st="4" end="4"/>
                                            </p:txEl>
                                          </p:spTgt>
                                        </p:tgtEl>
                                        <p:attrNameLst>
                                          <p:attrName>style.visibility</p:attrName>
                                        </p:attrNameLst>
                                      </p:cBhvr>
                                      <p:to>
                                        <p:strVal val="visible"/>
                                      </p:to>
                                    </p:set>
                                    <p:animEffect transition="in" filter="fade">
                                      <p:cBhvr>
                                        <p:cTn id="39" dur="1000"/>
                                        <p:tgtEl>
                                          <p:spTgt spid="58369">
                                            <p:txEl>
                                              <p:pRg st="4" end="4"/>
                                            </p:txEl>
                                          </p:spTgt>
                                        </p:tgtEl>
                                      </p:cBhvr>
                                    </p:animEffect>
                                    <p:anim calcmode="lin" valueType="num">
                                      <p:cBhvr>
                                        <p:cTn id="40" dur="1000" fill="hold"/>
                                        <p:tgtEl>
                                          <p:spTgt spid="58369">
                                            <p:txEl>
                                              <p:pRg st="4" end="4"/>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58369">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5836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58369">
                                            <p:txEl>
                                              <p:pRg st="6" end="6"/>
                                            </p:txEl>
                                          </p:spTgt>
                                        </p:tgtEl>
                                        <p:attrNameLst>
                                          <p:attrName>style.visibility</p:attrName>
                                        </p:attrNameLst>
                                      </p:cBhvr>
                                      <p:to>
                                        <p:strVal val="visible"/>
                                      </p:to>
                                    </p:set>
                                    <p:animEffect transition="in" filter="fade">
                                      <p:cBhvr>
                                        <p:cTn id="47" dur="1000"/>
                                        <p:tgtEl>
                                          <p:spTgt spid="58369">
                                            <p:txEl>
                                              <p:pRg st="6" end="6"/>
                                            </p:txEl>
                                          </p:spTgt>
                                        </p:tgtEl>
                                      </p:cBhvr>
                                    </p:animEffect>
                                    <p:anim calcmode="lin" valueType="num">
                                      <p:cBhvr>
                                        <p:cTn id="48" dur="1000" fill="hold"/>
                                        <p:tgtEl>
                                          <p:spTgt spid="58369">
                                            <p:txEl>
                                              <p:pRg st="6" end="6"/>
                                            </p:txEl>
                                          </p:spTgt>
                                        </p:tgtEl>
                                        <p:attrNameLst>
                                          <p:attrName>ppt_x</p:attrName>
                                        </p:attrNameLst>
                                      </p:cBhvr>
                                      <p:tavLst>
                                        <p:tav tm="0">
                                          <p:val>
                                            <p:strVal val="#ppt_x"/>
                                          </p:val>
                                        </p:tav>
                                        <p:tav tm="100000">
                                          <p:val>
                                            <p:strVal val="#ppt_x"/>
                                          </p:val>
                                        </p:tav>
                                      </p:tavLst>
                                    </p:anim>
                                    <p:anim calcmode="lin" valueType="num">
                                      <p:cBhvr>
                                        <p:cTn id="49" dur="900" decel="100000" fill="hold"/>
                                        <p:tgtEl>
                                          <p:spTgt spid="58369">
                                            <p:txEl>
                                              <p:pRg st="6" end="6"/>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58369">
                                            <p:txEl>
                                              <p:pRg st="6" end="6"/>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a:extLst>
              <a:ext uri="{FF2B5EF4-FFF2-40B4-BE49-F238E27FC236}">
                <a16:creationId xmlns:a16="http://schemas.microsoft.com/office/drawing/2014/main" id="{8734C8DC-76A6-3540-B22B-5838FB739A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844" y="1974574"/>
            <a:ext cx="11171582" cy="4084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B613270D-685B-3244-9A84-78AA2DADFD9F}"/>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 </a:t>
            </a:r>
          </a:p>
        </p:txBody>
      </p:sp>
      <p:sp>
        <p:nvSpPr>
          <p:cNvPr id="3" name="Espace réservé du numéro de diapositive 2">
            <a:extLst>
              <a:ext uri="{FF2B5EF4-FFF2-40B4-BE49-F238E27FC236}">
                <a16:creationId xmlns:a16="http://schemas.microsoft.com/office/drawing/2014/main" id="{ADFB8DB2-4EEE-7C82-FA3D-21CD1E3E6870}"/>
              </a:ext>
            </a:extLst>
          </p:cNvPr>
          <p:cNvSpPr>
            <a:spLocks noGrp="1"/>
          </p:cNvSpPr>
          <p:nvPr>
            <p:ph type="sldNum" sz="quarter" idx="12"/>
          </p:nvPr>
        </p:nvSpPr>
        <p:spPr/>
        <p:txBody>
          <a:bodyPr/>
          <a:lstStyle/>
          <a:p>
            <a:fld id="{6D22F896-40B5-4ADD-8801-0D06FADFA095}" type="slidenum">
              <a:rPr lang="en-US" smtClean="0"/>
              <a:t>53</a:t>
            </a:fld>
            <a:endParaRPr lang="en-US" dirty="0"/>
          </a:p>
        </p:txBody>
      </p:sp>
    </p:spTree>
    <p:extLst>
      <p:ext uri="{BB962C8B-B14F-4D97-AF65-F5344CB8AC3E}">
        <p14:creationId xmlns:p14="http://schemas.microsoft.com/office/powerpoint/2010/main" val="27472942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ZoneTexte 7">
            <a:extLst>
              <a:ext uri="{FF2B5EF4-FFF2-40B4-BE49-F238E27FC236}">
                <a16:creationId xmlns:a16="http://schemas.microsoft.com/office/drawing/2014/main" id="{5EF5D291-679E-E441-821F-F3BAC23A7663}"/>
              </a:ext>
            </a:extLst>
          </p:cNvPr>
          <p:cNvSpPr txBox="1">
            <a:spLocks noChangeArrowheads="1"/>
          </p:cNvSpPr>
          <p:nvPr/>
        </p:nvSpPr>
        <p:spPr bwMode="auto">
          <a:xfrm>
            <a:off x="1992314" y="1052514"/>
            <a:ext cx="79200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dirty="0">
                <a:latin typeface="Georgia" panose="02040502050405020303" pitchFamily="18" charset="0"/>
              </a:rPr>
              <a:t>L’audit interne peut s’appliquer à toutes les fonctions de l’entreprise:</a:t>
            </a:r>
          </a:p>
        </p:txBody>
      </p:sp>
      <p:graphicFrame>
        <p:nvGraphicFramePr>
          <p:cNvPr id="9" name="Diagramme 8">
            <a:extLst>
              <a:ext uri="{FF2B5EF4-FFF2-40B4-BE49-F238E27FC236}">
                <a16:creationId xmlns:a16="http://schemas.microsoft.com/office/drawing/2014/main" id="{75E6E7AB-0995-9A46-BD16-DB1DAE37E3E4}"/>
              </a:ext>
            </a:extLst>
          </p:cNvPr>
          <p:cNvGraphicFramePr/>
          <p:nvPr/>
        </p:nvGraphicFramePr>
        <p:xfrm>
          <a:off x="2135560" y="1772816"/>
          <a:ext cx="7562478" cy="47708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space réservé du numéro de diapositive 2">
            <a:extLst>
              <a:ext uri="{FF2B5EF4-FFF2-40B4-BE49-F238E27FC236}">
                <a16:creationId xmlns:a16="http://schemas.microsoft.com/office/drawing/2014/main" id="{2A539462-E33D-89DE-ECB7-69D5E75FAEA9}"/>
              </a:ext>
            </a:extLst>
          </p:cNvPr>
          <p:cNvSpPr>
            <a:spLocks noGrp="1"/>
          </p:cNvSpPr>
          <p:nvPr>
            <p:ph type="sldNum" sz="quarter" idx="12"/>
          </p:nvPr>
        </p:nvSpPr>
        <p:spPr/>
        <p:txBody>
          <a:bodyPr/>
          <a:lstStyle/>
          <a:p>
            <a:fld id="{6D22F896-40B5-4ADD-8801-0D06FADFA095}" type="slidenum">
              <a:rPr lang="en-US" smtClean="0"/>
              <a:t>54</a:t>
            </a:fld>
            <a:endParaRPr lang="en-US" dirty="0"/>
          </a:p>
        </p:txBody>
      </p:sp>
    </p:spTree>
    <p:extLst>
      <p:ext uri="{BB962C8B-B14F-4D97-AF65-F5344CB8AC3E}">
        <p14:creationId xmlns:p14="http://schemas.microsoft.com/office/powerpoint/2010/main" val="17240287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Espace réservé du contenu 5">
            <a:extLst>
              <a:ext uri="{FF2B5EF4-FFF2-40B4-BE49-F238E27FC236}">
                <a16:creationId xmlns:a16="http://schemas.microsoft.com/office/drawing/2014/main" id="{F4F1A879-E451-6348-B041-3E93C844D00E}"/>
              </a:ext>
            </a:extLst>
          </p:cNvPr>
          <p:cNvSpPr>
            <a:spLocks noGrp="1"/>
          </p:cNvSpPr>
          <p:nvPr>
            <p:ph idx="1"/>
          </p:nvPr>
        </p:nvSpPr>
        <p:spPr>
          <a:xfrm>
            <a:off x="607525" y="2120349"/>
            <a:ext cx="11041136" cy="3829878"/>
          </a:xfrm>
        </p:spPr>
        <p:txBody>
          <a:bodyPr/>
          <a:lstStyle/>
          <a:p>
            <a:pPr marL="0" indent="0">
              <a:lnSpc>
                <a:spcPct val="200000"/>
              </a:lnSpc>
              <a:buNone/>
            </a:pPr>
            <a:r>
              <a:rPr lang="fr-FR" altLang="fr-FR" b="1" dirty="0">
                <a:latin typeface="Times New Roman" panose="02020603050405020304" pitchFamily="18" charset="0"/>
                <a:ea typeface="ＭＳ Ｐゴシック" panose="020B0600070205080204" pitchFamily="34" charset="-128"/>
              </a:rPr>
              <a:t>Principes de l’Audit interne</a:t>
            </a:r>
            <a:endParaRPr lang="fr-FR" altLang="fr-FR" i="1" dirty="0">
              <a:latin typeface="Times New Roman" panose="02020603050405020304" pitchFamily="18" charset="0"/>
              <a:ea typeface="ＭＳ Ｐゴシック" panose="020B0600070205080204" pitchFamily="34" charset="-128"/>
            </a:endParaRPr>
          </a:p>
          <a:p>
            <a:pPr marL="1428750" lvl="2" indent="-514350" algn="just">
              <a:lnSpc>
                <a:spcPct val="200000"/>
              </a:lnSpc>
              <a:buFont typeface="Trebuchet MS" panose="020B0703020202090204" pitchFamily="34" charset="0"/>
              <a:buAutoNum type="alphaLcPeriod"/>
            </a:pPr>
            <a:r>
              <a:rPr lang="fr-FR" altLang="fr-FR" sz="1800" i="1" dirty="0">
                <a:latin typeface="Times New Roman" panose="02020603050405020304" pitchFamily="18" charset="0"/>
                <a:ea typeface="ＭＳ Ｐゴシック" panose="020B0600070205080204" pitchFamily="34" charset="-128"/>
              </a:rPr>
              <a:t>Principe de permanence et de continuité </a:t>
            </a:r>
            <a:endParaRPr lang="fr-FR" altLang="fr-FR" sz="1800" b="1" i="1" u="sng" dirty="0">
              <a:latin typeface="Times New Roman" panose="02020603050405020304" pitchFamily="18" charset="0"/>
              <a:ea typeface="ＭＳ Ｐゴシック" panose="020B0600070205080204" pitchFamily="34" charset="-128"/>
            </a:endParaRPr>
          </a:p>
          <a:p>
            <a:pPr marL="1428750" lvl="2" indent="-514350" algn="just">
              <a:lnSpc>
                <a:spcPct val="200000"/>
              </a:lnSpc>
              <a:buFont typeface="Trebuchet MS" panose="020B0703020202090204" pitchFamily="34" charset="0"/>
              <a:buAutoNum type="alphaLcPeriod"/>
            </a:pPr>
            <a:r>
              <a:rPr lang="fr-FR" altLang="fr-FR" sz="1800" i="1" dirty="0">
                <a:latin typeface="Times New Roman" panose="02020603050405020304" pitchFamily="18" charset="0"/>
                <a:ea typeface="ＭＳ Ｐゴシック" panose="020B0600070205080204" pitchFamily="34" charset="-128"/>
              </a:rPr>
              <a:t>Principe d'indépendance et l’impartialité </a:t>
            </a:r>
            <a:endParaRPr lang="fr-FR" altLang="fr-FR" sz="1800" b="1" i="1" u="sng" dirty="0">
              <a:latin typeface="Times New Roman" panose="02020603050405020304" pitchFamily="18" charset="0"/>
              <a:ea typeface="ＭＳ Ｐゴシック" panose="020B0600070205080204" pitchFamily="34" charset="-128"/>
            </a:endParaRPr>
          </a:p>
          <a:p>
            <a:pPr marL="1428750" lvl="2" indent="-514350" algn="just">
              <a:lnSpc>
                <a:spcPct val="200000"/>
              </a:lnSpc>
              <a:buFont typeface="Trebuchet MS" panose="020B0703020202090204" pitchFamily="34" charset="0"/>
              <a:buAutoNum type="alphaLcPeriod"/>
            </a:pPr>
            <a:r>
              <a:rPr lang="fr-FR" altLang="fr-FR" sz="1800" i="1" dirty="0">
                <a:latin typeface="Times New Roman" panose="02020603050405020304" pitchFamily="18" charset="0"/>
                <a:ea typeface="ＭＳ Ｐゴシック" panose="020B0600070205080204" pitchFamily="34" charset="-128"/>
              </a:rPr>
              <a:t>Principe d</a:t>
            </a:r>
            <a:r>
              <a:rPr lang="ja-JP" altLang="fr-FR" sz="1800" i="1">
                <a:latin typeface="Times New Roman" panose="02020603050405020304" pitchFamily="18" charset="0"/>
                <a:ea typeface="ＭＳ Ｐゴシック" panose="020B0600070205080204" pitchFamily="34" charset="-128"/>
              </a:rPr>
              <a:t>’</a:t>
            </a:r>
            <a:r>
              <a:rPr lang="fr-FR" altLang="ja-JP" sz="1800" i="1" dirty="0">
                <a:latin typeface="Times New Roman" panose="02020603050405020304" pitchFamily="18" charset="0"/>
                <a:ea typeface="ＭＳ Ｐゴシック" panose="020B0600070205080204" pitchFamily="34" charset="-128"/>
              </a:rPr>
              <a:t>objectivité </a:t>
            </a:r>
          </a:p>
          <a:p>
            <a:pPr marL="1428750" lvl="2" indent="-514350" algn="just">
              <a:lnSpc>
                <a:spcPct val="200000"/>
              </a:lnSpc>
              <a:buFont typeface="Trebuchet MS" panose="020B0703020202090204" pitchFamily="34" charset="0"/>
              <a:buAutoNum type="alphaLcPeriod"/>
            </a:pPr>
            <a:r>
              <a:rPr lang="fr-FR" altLang="ja-JP" sz="1800" i="1" dirty="0">
                <a:latin typeface="Times New Roman" panose="02020603050405020304" pitchFamily="18" charset="0"/>
                <a:ea typeface="ＭＳ Ｐゴシック" panose="020B0600070205080204" pitchFamily="34" charset="-128"/>
              </a:rPr>
              <a:t>Principe d’intégrité et de confidentialité </a:t>
            </a:r>
          </a:p>
          <a:p>
            <a:pPr marL="514350" indent="-514350">
              <a:lnSpc>
                <a:spcPct val="200000"/>
              </a:lnSpc>
            </a:pPr>
            <a:endParaRPr lang="fr-FR" altLang="fr-FR" sz="2400" i="1" dirty="0">
              <a:latin typeface="Times New Roman" panose="02020603050405020304" pitchFamily="18" charset="0"/>
              <a:ea typeface="ＭＳ Ｐゴシック" panose="020B0600070205080204" pitchFamily="34" charset="-128"/>
            </a:endParaRPr>
          </a:p>
        </p:txBody>
      </p:sp>
      <p:sp>
        <p:nvSpPr>
          <p:cNvPr id="5" name="Rectangle 4">
            <a:extLst>
              <a:ext uri="{FF2B5EF4-FFF2-40B4-BE49-F238E27FC236}">
                <a16:creationId xmlns:a16="http://schemas.microsoft.com/office/drawing/2014/main" id="{1EC2410C-6425-8C45-A2C3-7C241AFF7F3C}"/>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 </a:t>
            </a:r>
          </a:p>
        </p:txBody>
      </p:sp>
      <p:sp>
        <p:nvSpPr>
          <p:cNvPr id="3" name="Espace réservé du numéro de diapositive 2">
            <a:extLst>
              <a:ext uri="{FF2B5EF4-FFF2-40B4-BE49-F238E27FC236}">
                <a16:creationId xmlns:a16="http://schemas.microsoft.com/office/drawing/2014/main" id="{5F2802D5-D8FF-1B0E-A247-07CE54C2B36F}"/>
              </a:ext>
            </a:extLst>
          </p:cNvPr>
          <p:cNvSpPr>
            <a:spLocks noGrp="1"/>
          </p:cNvSpPr>
          <p:nvPr>
            <p:ph type="sldNum" sz="quarter" idx="12"/>
          </p:nvPr>
        </p:nvSpPr>
        <p:spPr/>
        <p:txBody>
          <a:bodyPr/>
          <a:lstStyle/>
          <a:p>
            <a:fld id="{6D22F896-40B5-4ADD-8801-0D06FADFA095}" type="slidenum">
              <a:rPr lang="en-US" smtClean="0"/>
              <a:t>55</a:t>
            </a:fld>
            <a:endParaRPr lang="en-US" dirty="0"/>
          </a:p>
        </p:txBody>
      </p:sp>
    </p:spTree>
    <p:extLst>
      <p:ext uri="{BB962C8B-B14F-4D97-AF65-F5344CB8AC3E}">
        <p14:creationId xmlns:p14="http://schemas.microsoft.com/office/powerpoint/2010/main" val="317977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2466">
                                            <p:txEl>
                                              <p:pRg st="0" end="0"/>
                                            </p:txEl>
                                          </p:spTgt>
                                        </p:tgtEl>
                                        <p:attrNameLst>
                                          <p:attrName>style.visibility</p:attrName>
                                        </p:attrNameLst>
                                      </p:cBhvr>
                                      <p:to>
                                        <p:strVal val="visible"/>
                                      </p:to>
                                    </p:set>
                                    <p:animEffect transition="in" filter="fade">
                                      <p:cBhvr>
                                        <p:cTn id="7" dur="1000"/>
                                        <p:tgtEl>
                                          <p:spTgt spid="62466">
                                            <p:txEl>
                                              <p:pRg st="0" end="0"/>
                                            </p:txEl>
                                          </p:spTgt>
                                        </p:tgtEl>
                                      </p:cBhvr>
                                    </p:animEffect>
                                    <p:anim calcmode="lin" valueType="num">
                                      <p:cBhvr>
                                        <p:cTn id="8" dur="1000" fill="hold"/>
                                        <p:tgtEl>
                                          <p:spTgt spid="6246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246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2466">
                                            <p:txEl>
                                              <p:pRg st="1" end="1"/>
                                            </p:txEl>
                                          </p:spTgt>
                                        </p:tgtEl>
                                        <p:attrNameLst>
                                          <p:attrName>style.visibility</p:attrName>
                                        </p:attrNameLst>
                                      </p:cBhvr>
                                      <p:to>
                                        <p:strVal val="visible"/>
                                      </p:to>
                                    </p:set>
                                    <p:animEffect transition="in" filter="fade">
                                      <p:cBhvr>
                                        <p:cTn id="12" dur="1000"/>
                                        <p:tgtEl>
                                          <p:spTgt spid="62466">
                                            <p:txEl>
                                              <p:pRg st="1" end="1"/>
                                            </p:txEl>
                                          </p:spTgt>
                                        </p:tgtEl>
                                      </p:cBhvr>
                                    </p:animEffect>
                                    <p:anim calcmode="lin" valueType="num">
                                      <p:cBhvr>
                                        <p:cTn id="13" dur="1000" fill="hold"/>
                                        <p:tgtEl>
                                          <p:spTgt spid="6246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246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2466">
                                            <p:txEl>
                                              <p:pRg st="2" end="2"/>
                                            </p:txEl>
                                          </p:spTgt>
                                        </p:tgtEl>
                                        <p:attrNameLst>
                                          <p:attrName>style.visibility</p:attrName>
                                        </p:attrNameLst>
                                      </p:cBhvr>
                                      <p:to>
                                        <p:strVal val="visible"/>
                                      </p:to>
                                    </p:set>
                                    <p:animEffect transition="in" filter="fade">
                                      <p:cBhvr>
                                        <p:cTn id="17" dur="1000"/>
                                        <p:tgtEl>
                                          <p:spTgt spid="62466">
                                            <p:txEl>
                                              <p:pRg st="2" end="2"/>
                                            </p:txEl>
                                          </p:spTgt>
                                        </p:tgtEl>
                                      </p:cBhvr>
                                    </p:animEffect>
                                    <p:anim calcmode="lin" valueType="num">
                                      <p:cBhvr>
                                        <p:cTn id="18" dur="1000" fill="hold"/>
                                        <p:tgtEl>
                                          <p:spTgt spid="6246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246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2466">
                                            <p:txEl>
                                              <p:pRg st="3" end="3"/>
                                            </p:txEl>
                                          </p:spTgt>
                                        </p:tgtEl>
                                        <p:attrNameLst>
                                          <p:attrName>style.visibility</p:attrName>
                                        </p:attrNameLst>
                                      </p:cBhvr>
                                      <p:to>
                                        <p:strVal val="visible"/>
                                      </p:to>
                                    </p:set>
                                    <p:animEffect transition="in" filter="fade">
                                      <p:cBhvr>
                                        <p:cTn id="22" dur="1000"/>
                                        <p:tgtEl>
                                          <p:spTgt spid="62466">
                                            <p:txEl>
                                              <p:pRg st="3" end="3"/>
                                            </p:txEl>
                                          </p:spTgt>
                                        </p:tgtEl>
                                      </p:cBhvr>
                                    </p:animEffect>
                                    <p:anim calcmode="lin" valueType="num">
                                      <p:cBhvr>
                                        <p:cTn id="23" dur="1000" fill="hold"/>
                                        <p:tgtEl>
                                          <p:spTgt spid="6246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2466">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2466">
                                            <p:txEl>
                                              <p:pRg st="4" end="4"/>
                                            </p:txEl>
                                          </p:spTgt>
                                        </p:tgtEl>
                                        <p:attrNameLst>
                                          <p:attrName>style.visibility</p:attrName>
                                        </p:attrNameLst>
                                      </p:cBhvr>
                                      <p:to>
                                        <p:strVal val="visible"/>
                                      </p:to>
                                    </p:set>
                                    <p:animEffect transition="in" filter="fade">
                                      <p:cBhvr>
                                        <p:cTn id="27" dur="1000"/>
                                        <p:tgtEl>
                                          <p:spTgt spid="62466">
                                            <p:txEl>
                                              <p:pRg st="4" end="4"/>
                                            </p:txEl>
                                          </p:spTgt>
                                        </p:tgtEl>
                                      </p:cBhvr>
                                    </p:animEffect>
                                    <p:anim calcmode="lin" valueType="num">
                                      <p:cBhvr>
                                        <p:cTn id="28" dur="1000" fill="hold"/>
                                        <p:tgtEl>
                                          <p:spTgt spid="62466">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6246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20454756-23AF-9844-8EF7-BDBCCD8F4745}"/>
              </a:ext>
            </a:extLst>
          </p:cNvPr>
          <p:cNvSpPr>
            <a:spLocks noGrp="1"/>
          </p:cNvSpPr>
          <p:nvPr>
            <p:ph idx="1"/>
          </p:nvPr>
        </p:nvSpPr>
        <p:spPr>
          <a:xfrm>
            <a:off x="450574" y="2014331"/>
            <a:ext cx="11277600" cy="3472070"/>
          </a:xfrm>
        </p:spPr>
        <p:txBody>
          <a:bodyPr>
            <a:noAutofit/>
          </a:bodyPr>
          <a:lstStyle/>
          <a:p>
            <a:pPr algn="just" eaLnBrk="1" hangingPunct="1">
              <a:buFont typeface="Georgia" panose="02040502050405020303" pitchFamily="18" charset="0"/>
              <a:buNone/>
              <a:defRPr/>
            </a:pPr>
            <a:r>
              <a:rPr lang="fr-FR" alt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  Principe de permanence et de continuité :</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Toutes les sociétés doivent disposer d'une fonction </a:t>
            </a:r>
            <a:r>
              <a:rPr lang="fr-FR" altLang="fr-FR" b="1" dirty="0">
                <a:latin typeface="Times New Roman" panose="02020603050405020304" pitchFamily="18" charset="0"/>
                <a:ea typeface="ＭＳ Ｐゴシック" panose="020B0600070205080204" pitchFamily="34" charset="-128"/>
              </a:rPr>
              <a:t>permanente</a:t>
            </a:r>
            <a:r>
              <a:rPr lang="fr-FR" altLang="fr-FR" dirty="0">
                <a:latin typeface="Times New Roman" panose="02020603050405020304" pitchFamily="18" charset="0"/>
                <a:ea typeface="ＭＳ Ｐゴシック" panose="020B0600070205080204" pitchFamily="34" charset="-128"/>
              </a:rPr>
              <a:t> d'audit interne. Dans l'accomplissement de ses tâches et responsabilités, la Direction Générale devrait prendre toutes les mesures nécessaires pour que la société puisse compter de </a:t>
            </a:r>
            <a:r>
              <a:rPr lang="fr-FR" altLang="fr-FR" b="1" dirty="0">
                <a:latin typeface="Times New Roman" panose="02020603050405020304" pitchFamily="18" charset="0"/>
                <a:ea typeface="ＭＳ Ｐゴシック" panose="020B0600070205080204" pitchFamily="34" charset="-128"/>
              </a:rPr>
              <a:t>façon continue </a:t>
            </a:r>
            <a:r>
              <a:rPr lang="fr-FR" altLang="fr-FR" dirty="0">
                <a:latin typeface="Times New Roman" panose="02020603050405020304" pitchFamily="18" charset="0"/>
                <a:ea typeface="ＭＳ Ｐゴシック" panose="020B0600070205080204" pitchFamily="34" charset="-128"/>
              </a:rPr>
              <a:t>sur une fonction d'audit interne compétente et appropriée à sa taille et à la nature de ses opérations. Elle doit dégager pour le service d'audit interne les ressources et les moyens humains nécessaires à la réalisation de ses objectifs.</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a:t>
            </a:r>
          </a:p>
        </p:txBody>
      </p:sp>
      <p:sp>
        <p:nvSpPr>
          <p:cNvPr id="4" name="Rectangle 3">
            <a:extLst>
              <a:ext uri="{FF2B5EF4-FFF2-40B4-BE49-F238E27FC236}">
                <a16:creationId xmlns:a16="http://schemas.microsoft.com/office/drawing/2014/main" id="{A59118F8-9154-AF4B-8B65-AFA9C642C5E7}"/>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 </a:t>
            </a:r>
          </a:p>
        </p:txBody>
      </p:sp>
      <p:sp>
        <p:nvSpPr>
          <p:cNvPr id="3" name="Espace réservé du numéro de diapositive 2">
            <a:extLst>
              <a:ext uri="{FF2B5EF4-FFF2-40B4-BE49-F238E27FC236}">
                <a16:creationId xmlns:a16="http://schemas.microsoft.com/office/drawing/2014/main" id="{61963911-2933-7878-E719-DC497C9B2DE0}"/>
              </a:ext>
            </a:extLst>
          </p:cNvPr>
          <p:cNvSpPr>
            <a:spLocks noGrp="1"/>
          </p:cNvSpPr>
          <p:nvPr>
            <p:ph type="sldNum" sz="quarter" idx="12"/>
          </p:nvPr>
        </p:nvSpPr>
        <p:spPr/>
        <p:txBody>
          <a:bodyPr/>
          <a:lstStyle/>
          <a:p>
            <a:fld id="{6D22F896-40B5-4ADD-8801-0D06FADFA095}" type="slidenum">
              <a:rPr lang="en-US" smtClean="0"/>
              <a:t>56</a:t>
            </a:fld>
            <a:endParaRPr lang="en-US" dirty="0"/>
          </a:p>
        </p:txBody>
      </p:sp>
    </p:spTree>
    <p:extLst>
      <p:ext uri="{BB962C8B-B14F-4D97-AF65-F5344CB8AC3E}">
        <p14:creationId xmlns:p14="http://schemas.microsoft.com/office/powerpoint/2010/main" val="5018835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
                                        <p:tgtEl>
                                          <p:spTgt spid="6">
                                            <p:txEl>
                                              <p:pRg st="0" end="0"/>
                                            </p:txEl>
                                          </p:spTgt>
                                        </p:tgtEl>
                                      </p:cBhvr>
                                    </p:animEffect>
                                    <p:anim calcmode="lin" valueType="num">
                                      <p:cBhvr>
                                        <p:cTn id="8" dur="4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6">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6">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6">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100"/>
                                        <p:tgtEl>
                                          <p:spTgt spid="6">
                                            <p:txEl>
                                              <p:pRg st="1" end="1"/>
                                            </p:txEl>
                                          </p:spTgt>
                                        </p:tgtEl>
                                      </p:cBhvr>
                                    </p:animEffect>
                                    <p:anim calcmode="lin" valueType="num">
                                      <p:cBhvr>
                                        <p:cTn id="17" dur="4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6">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6">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6">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100"/>
                                        <p:tgtEl>
                                          <p:spTgt spid="6">
                                            <p:txEl>
                                              <p:pRg st="2" end="2"/>
                                            </p:txEl>
                                          </p:spTgt>
                                        </p:tgtEl>
                                      </p:cBhvr>
                                    </p:animEffect>
                                    <p:anim calcmode="lin" valueType="num">
                                      <p:cBhvr>
                                        <p:cTn id="26" dur="4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6">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6">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6">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6">
                                            <p:txEl>
                                              <p:pRg st="3" end="3"/>
                                            </p:txEl>
                                          </p:spTgt>
                                        </p:tgtEl>
                                        <p:attrNameLst>
                                          <p:attrName>style.visibility</p:attrName>
                                        </p:attrNameLst>
                                      </p:cBhvr>
                                      <p:to>
                                        <p:strVal val="visible"/>
                                      </p:to>
                                    </p:set>
                                    <p:animEffect transition="in" filter="fade">
                                      <p:cBhvr>
                                        <p:cTn id="34" dur="100"/>
                                        <p:tgtEl>
                                          <p:spTgt spid="6">
                                            <p:txEl>
                                              <p:pRg st="3" end="3"/>
                                            </p:txEl>
                                          </p:spTgt>
                                        </p:tgtEl>
                                      </p:cBhvr>
                                    </p:animEffect>
                                    <p:anim calcmode="lin" valueType="num">
                                      <p:cBhvr>
                                        <p:cTn id="35" dur="4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6">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6">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6">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6">
                                            <p:txEl>
                                              <p:pRg st="4" end="4"/>
                                            </p:txEl>
                                          </p:spTgt>
                                        </p:tgtEl>
                                        <p:attrNameLst>
                                          <p:attrName>style.visibility</p:attrName>
                                        </p:attrNameLst>
                                      </p:cBhvr>
                                      <p:to>
                                        <p:strVal val="visible"/>
                                      </p:to>
                                    </p:set>
                                    <p:animEffect transition="in" filter="fade">
                                      <p:cBhvr>
                                        <p:cTn id="43" dur="100"/>
                                        <p:tgtEl>
                                          <p:spTgt spid="6">
                                            <p:txEl>
                                              <p:pRg st="4" end="4"/>
                                            </p:txEl>
                                          </p:spTgt>
                                        </p:tgtEl>
                                      </p:cBhvr>
                                    </p:animEffect>
                                    <p:anim calcmode="lin" valueType="num">
                                      <p:cBhvr>
                                        <p:cTn id="44" dur="4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6">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6">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6">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A614CC5-61A4-A447-9F70-494584B7814F}"/>
              </a:ext>
            </a:extLst>
          </p:cNvPr>
          <p:cNvSpPr>
            <a:spLocks noGrp="1"/>
          </p:cNvSpPr>
          <p:nvPr>
            <p:ph idx="1"/>
          </p:nvPr>
        </p:nvSpPr>
        <p:spPr/>
        <p:txBody>
          <a:bodyPr/>
          <a:lstStyle/>
          <a:p>
            <a:pPr algn="just"/>
            <a:r>
              <a:rPr lang="fr-FR" altLang="fr-FR" dirty="0">
                <a:latin typeface="Times New Roman" panose="02020603050405020304" pitchFamily="18" charset="0"/>
                <a:ea typeface="ＭＳ Ｐゴシック" panose="020B0600070205080204" pitchFamily="34" charset="-128"/>
              </a:rPr>
              <a:t>Dans les sociétés d'une certaine taille et dans les sociétés dont l'activité est complexe, les missions d'audit interne doivent normalement être conduites par un département d'audit interne disposant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un effectif à plein temps. Dans les sociétés plus petites, l'audit interne peut être externalisé auprès d'un prestataire externe. Certains pays autorisent les petites sociétés à recourir à des évaluations indépendantes des éléments clés de contrôle interne en tant qu'alternative à l'audit interne.</a:t>
            </a:r>
          </a:p>
          <a:p>
            <a:endParaRPr lang="fr-FR"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0EA8E50C-C3C6-7944-8E9B-B3646F01FF35}"/>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 </a:t>
            </a:r>
          </a:p>
        </p:txBody>
      </p:sp>
      <p:sp>
        <p:nvSpPr>
          <p:cNvPr id="4" name="Espace réservé du numéro de diapositive 3">
            <a:extLst>
              <a:ext uri="{FF2B5EF4-FFF2-40B4-BE49-F238E27FC236}">
                <a16:creationId xmlns:a16="http://schemas.microsoft.com/office/drawing/2014/main" id="{679DD1CA-F0C7-1B3F-F151-9CB8C6964EB8}"/>
              </a:ext>
            </a:extLst>
          </p:cNvPr>
          <p:cNvSpPr>
            <a:spLocks noGrp="1"/>
          </p:cNvSpPr>
          <p:nvPr>
            <p:ph type="sldNum" sz="quarter" idx="12"/>
          </p:nvPr>
        </p:nvSpPr>
        <p:spPr/>
        <p:txBody>
          <a:bodyPr/>
          <a:lstStyle/>
          <a:p>
            <a:fld id="{6D22F896-40B5-4ADD-8801-0D06FADFA095}" type="slidenum">
              <a:rPr lang="en-US" smtClean="0"/>
              <a:t>57</a:t>
            </a:fld>
            <a:endParaRPr lang="en-US" dirty="0"/>
          </a:p>
        </p:txBody>
      </p:sp>
    </p:spTree>
    <p:extLst>
      <p:ext uri="{BB962C8B-B14F-4D97-AF65-F5344CB8AC3E}">
        <p14:creationId xmlns:p14="http://schemas.microsoft.com/office/powerpoint/2010/main" val="13073434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D5550CD5-71B4-BC49-BE31-735A7388792E}"/>
              </a:ext>
            </a:extLst>
          </p:cNvPr>
          <p:cNvSpPr>
            <a:spLocks noGrp="1"/>
          </p:cNvSpPr>
          <p:nvPr>
            <p:ph idx="1"/>
          </p:nvPr>
        </p:nvSpPr>
        <p:spPr>
          <a:xfrm>
            <a:off x="1438343" y="2093842"/>
            <a:ext cx="10210317" cy="3127515"/>
          </a:xfrm>
        </p:spPr>
        <p:txBody>
          <a:bodyPr>
            <a:noAutofit/>
          </a:bodyPr>
          <a:lstStyle/>
          <a:p>
            <a:pPr algn="just" eaLnBrk="1" hangingPunct="1">
              <a:buFont typeface="Georgia" panose="02040502050405020303" pitchFamily="18" charset="0"/>
              <a:buNone/>
              <a:defRPr/>
            </a:pPr>
            <a:r>
              <a:rPr lang="fr-FR" alt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b-  Principe d'indépendance :</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La fonction d'audit interne de la société doit être </a:t>
            </a:r>
            <a:r>
              <a:rPr lang="fr-FR" altLang="fr-FR" b="1" dirty="0">
                <a:latin typeface="Times New Roman" panose="02020603050405020304" pitchFamily="18" charset="0"/>
                <a:ea typeface="ＭＳ Ｐゴシック" panose="020B0600070205080204" pitchFamily="34" charset="-128"/>
              </a:rPr>
              <a:t>indépendante</a:t>
            </a:r>
            <a:r>
              <a:rPr lang="fr-FR" altLang="fr-FR" dirty="0">
                <a:latin typeface="Times New Roman" panose="02020603050405020304" pitchFamily="18" charset="0"/>
                <a:ea typeface="ＭＳ Ｐゴシック" panose="020B0600070205080204" pitchFamily="34" charset="-128"/>
              </a:rPr>
              <a:t> des activités auditées et également des processus de contrôle de premier niveau. En d'autres termes, l'audit interne doit bénéficier d'un statut approprié au sein de la société et conduire ses missions avec </a:t>
            </a:r>
            <a:r>
              <a:rPr lang="fr-FR" altLang="fr-FR" b="1" dirty="0">
                <a:latin typeface="Times New Roman" panose="02020603050405020304" pitchFamily="18" charset="0"/>
                <a:ea typeface="ＭＳ Ｐゴシック" panose="020B0600070205080204" pitchFamily="34" charset="-128"/>
              </a:rPr>
              <a:t>objectivité et impartialité</a:t>
            </a:r>
            <a:r>
              <a:rPr lang="fr-FR" altLang="fr-FR" dirty="0">
                <a:latin typeface="Times New Roman" panose="02020603050405020304" pitchFamily="18" charset="0"/>
                <a:ea typeface="ＭＳ Ｐゴシック" panose="020B0600070205080204" pitchFamily="34" charset="-128"/>
              </a:rPr>
              <a:t>.</a:t>
            </a:r>
          </a:p>
          <a:p>
            <a:pPr algn="just" eaLnBrk="1" hangingPunct="1">
              <a:buFont typeface="Georgia" panose="02040502050405020303" pitchFamily="18" charset="0"/>
              <a:buNone/>
              <a:defRPr/>
            </a:pPr>
            <a:endParaRPr lang="fr-FR" altLang="fr-FR"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a:t>
            </a:r>
          </a:p>
        </p:txBody>
      </p:sp>
      <p:sp>
        <p:nvSpPr>
          <p:cNvPr id="4" name="Rectangle 3">
            <a:extLst>
              <a:ext uri="{FF2B5EF4-FFF2-40B4-BE49-F238E27FC236}">
                <a16:creationId xmlns:a16="http://schemas.microsoft.com/office/drawing/2014/main" id="{ED9000FA-F5A2-4247-9B60-A9670D7CCDBF}"/>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 </a:t>
            </a:r>
          </a:p>
        </p:txBody>
      </p:sp>
      <p:sp>
        <p:nvSpPr>
          <p:cNvPr id="3" name="Espace réservé du numéro de diapositive 2">
            <a:extLst>
              <a:ext uri="{FF2B5EF4-FFF2-40B4-BE49-F238E27FC236}">
                <a16:creationId xmlns:a16="http://schemas.microsoft.com/office/drawing/2014/main" id="{D7627CE4-F887-C703-0AF9-52FCCE32E7E4}"/>
              </a:ext>
            </a:extLst>
          </p:cNvPr>
          <p:cNvSpPr>
            <a:spLocks noGrp="1"/>
          </p:cNvSpPr>
          <p:nvPr>
            <p:ph type="sldNum" sz="quarter" idx="12"/>
          </p:nvPr>
        </p:nvSpPr>
        <p:spPr/>
        <p:txBody>
          <a:bodyPr/>
          <a:lstStyle/>
          <a:p>
            <a:fld id="{6D22F896-40B5-4ADD-8801-0D06FADFA095}" type="slidenum">
              <a:rPr lang="en-US" smtClean="0"/>
              <a:t>58</a:t>
            </a:fld>
            <a:endParaRPr lang="en-US" dirty="0"/>
          </a:p>
        </p:txBody>
      </p:sp>
    </p:spTree>
    <p:extLst>
      <p:ext uri="{BB962C8B-B14F-4D97-AF65-F5344CB8AC3E}">
        <p14:creationId xmlns:p14="http://schemas.microsoft.com/office/powerpoint/2010/main" val="28365684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
                                        <p:tgtEl>
                                          <p:spTgt spid="6">
                                            <p:txEl>
                                              <p:pRg st="0" end="0"/>
                                            </p:txEl>
                                          </p:spTgt>
                                        </p:tgtEl>
                                      </p:cBhvr>
                                    </p:animEffect>
                                    <p:anim calcmode="lin" valueType="num">
                                      <p:cBhvr>
                                        <p:cTn id="8" dur="4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6">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6">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6">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100"/>
                                        <p:tgtEl>
                                          <p:spTgt spid="6">
                                            <p:txEl>
                                              <p:pRg st="1" end="1"/>
                                            </p:txEl>
                                          </p:spTgt>
                                        </p:tgtEl>
                                      </p:cBhvr>
                                    </p:animEffect>
                                    <p:anim calcmode="lin" valueType="num">
                                      <p:cBhvr>
                                        <p:cTn id="17" dur="4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6">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6">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6">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100"/>
                                        <p:tgtEl>
                                          <p:spTgt spid="6">
                                            <p:txEl>
                                              <p:pRg st="2" end="2"/>
                                            </p:txEl>
                                          </p:spTgt>
                                        </p:tgtEl>
                                      </p:cBhvr>
                                    </p:animEffect>
                                    <p:anim calcmode="lin" valueType="num">
                                      <p:cBhvr>
                                        <p:cTn id="26" dur="4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6">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6">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6">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6">
                                            <p:txEl>
                                              <p:pRg st="4" end="4"/>
                                            </p:txEl>
                                          </p:spTgt>
                                        </p:tgtEl>
                                        <p:attrNameLst>
                                          <p:attrName>style.visibility</p:attrName>
                                        </p:attrNameLst>
                                      </p:cBhvr>
                                      <p:to>
                                        <p:strVal val="visible"/>
                                      </p:to>
                                    </p:set>
                                    <p:animEffect transition="in" filter="fade">
                                      <p:cBhvr>
                                        <p:cTn id="34" dur="100"/>
                                        <p:tgtEl>
                                          <p:spTgt spid="6">
                                            <p:txEl>
                                              <p:pRg st="4" end="4"/>
                                            </p:txEl>
                                          </p:spTgt>
                                        </p:tgtEl>
                                      </p:cBhvr>
                                    </p:animEffect>
                                    <p:anim calcmode="lin" valueType="num">
                                      <p:cBhvr>
                                        <p:cTn id="35" dur="4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6" dur="400" fill="hold"/>
                                        <p:tgtEl>
                                          <p:spTgt spid="6">
                                            <p:txEl>
                                              <p:pRg st="4" end="4"/>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6">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6">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C7658C-473C-1945-A304-AF4079121A5D}"/>
              </a:ext>
            </a:extLst>
          </p:cNvPr>
          <p:cNvSpPr>
            <a:spLocks noGrp="1"/>
          </p:cNvSpPr>
          <p:nvPr>
            <p:ph idx="1"/>
          </p:nvPr>
        </p:nvSpPr>
        <p:spPr/>
        <p:txBody>
          <a:bodyPr>
            <a:normAutofit fontScale="92500" lnSpcReduction="20000"/>
          </a:bodyPr>
          <a:lstStyle/>
          <a:p>
            <a:pPr algn="just">
              <a:buNone/>
              <a:defRPr/>
            </a:pPr>
            <a:r>
              <a:rPr lang="fr-FR" altLang="fr-FR" dirty="0">
                <a:latin typeface="Times New Roman" panose="02020603050405020304" pitchFamily="18" charset="0"/>
                <a:ea typeface="ＭＳ Ｐゴシック" panose="020B0600070205080204" pitchFamily="34" charset="-128"/>
              </a:rPr>
              <a:t>	Le service d'audit interne doit être en mesure d'exercer sa mission de sa propre initiative dans tous les services, les établissements et les fonctions de la société. Il doit être libre de faire un rapport sur ses résultats et évaluations et de les communiquer. Le principe d'</a:t>
            </a:r>
            <a:r>
              <a:rPr lang="fr-FR" altLang="fr-FR" b="1" dirty="0">
                <a:latin typeface="Times New Roman" panose="02020603050405020304" pitchFamily="18" charset="0"/>
                <a:ea typeface="ＭＳ Ｐゴシック" panose="020B0600070205080204" pitchFamily="34" charset="-128"/>
              </a:rPr>
              <a:t>indépendance</a:t>
            </a:r>
            <a:r>
              <a:rPr lang="fr-FR" altLang="fr-FR" dirty="0">
                <a:latin typeface="Times New Roman" panose="02020603050405020304" pitchFamily="18" charset="0"/>
                <a:ea typeface="ＭＳ Ｐゴシック" panose="020B0600070205080204" pitchFamily="34" charset="-128"/>
              </a:rPr>
              <a:t> implique </a:t>
            </a:r>
            <a:r>
              <a:rPr lang="fr-FR" altLang="fr-FR" b="1" dirty="0">
                <a:latin typeface="Times New Roman" panose="02020603050405020304" pitchFamily="18" charset="0"/>
                <a:ea typeface="ＭＳ Ｐゴシック" panose="020B0600070205080204" pitchFamily="34" charset="-128"/>
              </a:rPr>
              <a:t>le rattachement du service d'audit interne, soit au Président de la société, soit au Conseil d'Administration, soit à son Comité d'audit </a:t>
            </a:r>
            <a:r>
              <a:rPr lang="fr-FR" altLang="fr-FR" dirty="0">
                <a:latin typeface="Times New Roman" panose="02020603050405020304" pitchFamily="18" charset="0"/>
                <a:ea typeface="ＭＳ Ｐゴシック" panose="020B0600070205080204" pitchFamily="34" charset="-128"/>
              </a:rPr>
              <a:t>(s'il existe), en fonction de la structure de direction de la société.</a:t>
            </a:r>
          </a:p>
          <a:p>
            <a:pPr algn="just">
              <a:buNone/>
              <a:defRPr/>
            </a:pPr>
            <a:r>
              <a:rPr lang="fr-FR" altLang="fr-FR" dirty="0">
                <a:latin typeface="Times New Roman" panose="02020603050405020304" pitchFamily="18" charset="0"/>
                <a:ea typeface="ＭＳ Ｐゴシック" panose="020B0600070205080204" pitchFamily="34" charset="-128"/>
              </a:rPr>
              <a:t> 	</a:t>
            </a:r>
          </a:p>
          <a:p>
            <a:pPr algn="just">
              <a:buNone/>
              <a:defRPr/>
            </a:pPr>
            <a:r>
              <a:rPr lang="fr-FR" altLang="fr-FR" dirty="0">
                <a:latin typeface="Times New Roman" panose="02020603050405020304" pitchFamily="18" charset="0"/>
                <a:ea typeface="ＭＳ Ｐゴシック" panose="020B0600070205080204" pitchFamily="34" charset="-128"/>
              </a:rPr>
              <a:t>     Le principe d'indépendance exige également l'absence de tout conflit d'intérêts entre les auditeurs internes et la société. </a:t>
            </a:r>
          </a:p>
          <a:p>
            <a:pPr algn="just">
              <a:buNone/>
              <a:defRPr/>
            </a:pPr>
            <a:r>
              <a:rPr lang="fr-FR" altLang="fr-FR" dirty="0">
                <a:latin typeface="Times New Roman" panose="02020603050405020304" pitchFamily="18" charset="0"/>
                <a:ea typeface="ＭＳ Ｐゴシック" panose="020B0600070205080204" pitchFamily="34" charset="-128"/>
              </a:rPr>
              <a:t>	</a:t>
            </a:r>
            <a:endParaRPr lang="fr-FR"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FAFCE6A1-3178-634A-B21A-F33B8561E721}"/>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 </a:t>
            </a:r>
          </a:p>
        </p:txBody>
      </p:sp>
      <p:sp>
        <p:nvSpPr>
          <p:cNvPr id="5" name="Espace réservé du numéro de diapositive 4">
            <a:extLst>
              <a:ext uri="{FF2B5EF4-FFF2-40B4-BE49-F238E27FC236}">
                <a16:creationId xmlns:a16="http://schemas.microsoft.com/office/drawing/2014/main" id="{A730187A-23B6-414C-D0A8-AC669470AE06}"/>
              </a:ext>
            </a:extLst>
          </p:cNvPr>
          <p:cNvSpPr>
            <a:spLocks noGrp="1"/>
          </p:cNvSpPr>
          <p:nvPr>
            <p:ph type="sldNum" sz="quarter" idx="12"/>
          </p:nvPr>
        </p:nvSpPr>
        <p:spPr/>
        <p:txBody>
          <a:bodyPr/>
          <a:lstStyle/>
          <a:p>
            <a:fld id="{6D22F896-40B5-4ADD-8801-0D06FADFA095}" type="slidenum">
              <a:rPr lang="en-US" smtClean="0"/>
              <a:t>59</a:t>
            </a:fld>
            <a:endParaRPr lang="en-US" dirty="0"/>
          </a:p>
        </p:txBody>
      </p:sp>
    </p:spTree>
    <p:extLst>
      <p:ext uri="{BB962C8B-B14F-4D97-AF65-F5344CB8AC3E}">
        <p14:creationId xmlns:p14="http://schemas.microsoft.com/office/powerpoint/2010/main" val="4102774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914374B-DFA3-FF40-BDDE-A51E15037CA9}"/>
              </a:ext>
            </a:extLst>
          </p:cNvPr>
          <p:cNvSpPr>
            <a:spLocks noGrp="1"/>
          </p:cNvSpPr>
          <p:nvPr>
            <p:ph idx="1"/>
          </p:nvPr>
        </p:nvSpPr>
        <p:spPr>
          <a:xfrm>
            <a:off x="1364975" y="2266122"/>
            <a:ext cx="9819860" cy="2822714"/>
          </a:xfrm>
        </p:spPr>
        <p:txBody>
          <a:bodyPr>
            <a:noAutofit/>
          </a:bodyPr>
          <a:lstStyle/>
          <a:p>
            <a:pPr algn="just" eaLnBrk="1" hangingPunct="1">
              <a:lnSpc>
                <a:spcPct val="170000"/>
              </a:lnSpc>
              <a:defRPr/>
            </a:pPr>
            <a:r>
              <a:rPr lang="fr-FR" altLang="fr-FR" dirty="0">
                <a:latin typeface="Times New Roman" panose="02020603050405020304" pitchFamily="18" charset="0"/>
                <a:ea typeface="ＭＳ Ｐゴシック" panose="020B0600070205080204" pitchFamily="34" charset="-128"/>
              </a:rPr>
              <a:t>Le métier de l</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auditeur reste cependant différent de ce qu’on appellerai dans notre cours les métiers voisins de l</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audit à savoir celui du contrôleur de gestion ou de l</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inspecteur.</a:t>
            </a:r>
          </a:p>
          <a:p>
            <a:pPr algn="just" eaLnBrk="1" hangingPunct="1">
              <a:lnSpc>
                <a:spcPct val="170000"/>
              </a:lnSpc>
              <a:defRPr/>
            </a:pPr>
            <a:r>
              <a:rPr lang="fr-FR" altLang="fr-FR" b="1" i="1"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Alors qu’elle est d</a:t>
            </a:r>
            <a:r>
              <a:rPr lang="ja-JP" altLang="fr-FR" b="1" i="1">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
            </a:r>
            <a:r>
              <a:rPr lang="fr-FR" altLang="ja-JP" b="1" i="1"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abord la définition de l</a:t>
            </a:r>
            <a:r>
              <a:rPr lang="ja-JP" altLang="fr-FR" b="1" i="1">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
            </a:r>
            <a:r>
              <a:rPr lang="fr-FR" altLang="ja-JP" b="1" i="1"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audit,  à quoi sert-il, qu’elles sont les normes, la méthodologie et les outils de travail d</a:t>
            </a:r>
            <a:r>
              <a:rPr lang="ja-JP" altLang="fr-FR" b="1" i="1">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
            </a:r>
            <a:r>
              <a:rPr lang="fr-FR" altLang="ja-JP" b="1" i="1"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un auditeur ?</a:t>
            </a:r>
            <a:endParaRPr lang="fr-FR" altLang="fr-FR" b="1" i="1"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endParaRPr>
          </a:p>
        </p:txBody>
      </p:sp>
      <p:sp>
        <p:nvSpPr>
          <p:cNvPr id="4" name="ZoneTexte 3">
            <a:extLst>
              <a:ext uri="{FF2B5EF4-FFF2-40B4-BE49-F238E27FC236}">
                <a16:creationId xmlns:a16="http://schemas.microsoft.com/office/drawing/2014/main" id="{7B2D2C39-D9F9-B845-A82A-9994DB0E6B57}"/>
              </a:ext>
            </a:extLst>
          </p:cNvPr>
          <p:cNvSpPr txBox="1"/>
          <p:nvPr/>
        </p:nvSpPr>
        <p:spPr>
          <a:xfrm>
            <a:off x="3193774" y="848139"/>
            <a:ext cx="6745356" cy="830997"/>
          </a:xfrm>
          <a:prstGeom prst="rect">
            <a:avLst/>
          </a:prstGeom>
          <a:noFill/>
        </p:spPr>
        <p:txBody>
          <a:bodyPr wrap="square" rtlCol="0">
            <a:spAutoFit/>
          </a:bodyPr>
          <a:lstStyle/>
          <a:p>
            <a:pPr algn="ctr"/>
            <a:r>
              <a:rPr lang="fr-FR" sz="2400" b="1" i="1" dirty="0">
                <a:latin typeface="Times New Roman" panose="02020603050405020304" pitchFamily="18" charset="0"/>
                <a:cs typeface="Times New Roman" panose="02020603050405020304" pitchFamily="18" charset="0"/>
              </a:rPr>
              <a:t>Introduction </a:t>
            </a:r>
          </a:p>
          <a:p>
            <a:pPr algn="ctr"/>
            <a:endParaRPr lang="fr-FR" sz="2400" dirty="0"/>
          </a:p>
        </p:txBody>
      </p:sp>
      <p:sp>
        <p:nvSpPr>
          <p:cNvPr id="5" name="Espace réservé du numéro de diapositive 4">
            <a:extLst>
              <a:ext uri="{FF2B5EF4-FFF2-40B4-BE49-F238E27FC236}">
                <a16:creationId xmlns:a16="http://schemas.microsoft.com/office/drawing/2014/main" id="{2D8571F0-1C1C-6D08-FF38-1323AF91D468}"/>
              </a:ext>
            </a:extLst>
          </p:cNvPr>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38926700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6BAA48AD-0EFE-BD46-A22C-D9C56207379B}"/>
              </a:ext>
            </a:extLst>
          </p:cNvPr>
          <p:cNvSpPr>
            <a:spLocks noGrp="1"/>
          </p:cNvSpPr>
          <p:nvPr>
            <p:ph idx="1"/>
          </p:nvPr>
        </p:nvSpPr>
        <p:spPr>
          <a:xfrm>
            <a:off x="530087" y="1974574"/>
            <a:ext cx="11198087" cy="3538330"/>
          </a:xfrm>
        </p:spPr>
        <p:txBody>
          <a:bodyPr>
            <a:noAutofit/>
          </a:bodyPr>
          <a:lstStyle/>
          <a:p>
            <a:pPr algn="just" eaLnBrk="1" hangingPunct="1">
              <a:buFont typeface="Georgia" panose="02040502050405020303" pitchFamily="18" charset="0"/>
              <a:buNone/>
              <a:defRPr/>
            </a:pPr>
            <a:r>
              <a:rPr lang="fr-FR" alt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c-  Principe d</a:t>
            </a:r>
            <a:r>
              <a:rPr lang="ja-JP" altLang="fr-FR" b="1" i="1" u="sng">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
            </a:r>
            <a:r>
              <a:rPr lang="fr-FR" altLang="ja-JP"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impartialité :</a:t>
            </a:r>
            <a:endParaRPr lang="fr-FR" altLang="fr-FR"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La fonction d'audit interne doit être </a:t>
            </a:r>
            <a:r>
              <a:rPr lang="fr-FR" altLang="fr-FR" b="1" dirty="0">
                <a:latin typeface="Times New Roman" panose="02020603050405020304" pitchFamily="18" charset="0"/>
                <a:ea typeface="ＭＳ Ｐゴシック" panose="020B0600070205080204" pitchFamily="34" charset="-128"/>
              </a:rPr>
              <a:t>objective et impartiale</a:t>
            </a:r>
            <a:r>
              <a:rPr lang="fr-FR" altLang="fr-FR" dirty="0">
                <a:latin typeface="Times New Roman" panose="02020603050405020304" pitchFamily="18" charset="0"/>
                <a:ea typeface="ＭＳ Ｐゴシック" panose="020B0600070205080204" pitchFamily="34" charset="-128"/>
              </a:rPr>
              <a:t>, ce qui signifie que l'audit doit pouvoir effectuer ses missions sans préjugés et sans subir de pression.</a:t>
            </a:r>
          </a:p>
          <a:p>
            <a:pPr algn="just" eaLnBrk="1" hangingPunct="1">
              <a:buFont typeface="Georgia" panose="02040502050405020303" pitchFamily="18" charset="0"/>
              <a:buNone/>
              <a:defRPr/>
            </a:pPr>
            <a:endParaRPr lang="fr-FR" altLang="fr-FR"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Pour être objectif et impartial le service d'audit interne doit lui-même chercher à éviter tout conflit d'intérêts. À cette fin, les missions des auditeurs au sein du service d'audit doivent changer périodiquement chaque fois que c'est possible. Les auditeurs recrutés en interne ne doivent pas auditer des activités ou des fonctions qu'ils ont exercées au cours des douze derniers mois.</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endParaRPr lang="fr-FR" altLang="fr-FR" dirty="0">
              <a:latin typeface="Times New Roman" panose="02020603050405020304" pitchFamily="18" charset="0"/>
              <a:ea typeface="ＭＳ Ｐゴシック" panose="020B0600070205080204" pitchFamily="34" charset="-128"/>
            </a:endParaRPr>
          </a:p>
        </p:txBody>
      </p:sp>
      <p:sp>
        <p:nvSpPr>
          <p:cNvPr id="4" name="Rectangle 3">
            <a:extLst>
              <a:ext uri="{FF2B5EF4-FFF2-40B4-BE49-F238E27FC236}">
                <a16:creationId xmlns:a16="http://schemas.microsoft.com/office/drawing/2014/main" id="{C1299713-33BC-4945-ACC9-754B367BB42F}"/>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 </a:t>
            </a:r>
          </a:p>
        </p:txBody>
      </p:sp>
      <p:sp>
        <p:nvSpPr>
          <p:cNvPr id="3" name="Espace réservé du numéro de diapositive 2">
            <a:extLst>
              <a:ext uri="{FF2B5EF4-FFF2-40B4-BE49-F238E27FC236}">
                <a16:creationId xmlns:a16="http://schemas.microsoft.com/office/drawing/2014/main" id="{0C1D3459-ACD8-51C3-A5B4-EA5CF938DA36}"/>
              </a:ext>
            </a:extLst>
          </p:cNvPr>
          <p:cNvSpPr>
            <a:spLocks noGrp="1"/>
          </p:cNvSpPr>
          <p:nvPr>
            <p:ph type="sldNum" sz="quarter" idx="12"/>
          </p:nvPr>
        </p:nvSpPr>
        <p:spPr/>
        <p:txBody>
          <a:bodyPr/>
          <a:lstStyle/>
          <a:p>
            <a:fld id="{6D22F896-40B5-4ADD-8801-0D06FADFA095}" type="slidenum">
              <a:rPr lang="en-US" smtClean="0"/>
              <a:t>60</a:t>
            </a:fld>
            <a:endParaRPr lang="en-US" dirty="0"/>
          </a:p>
        </p:txBody>
      </p:sp>
    </p:spTree>
    <p:extLst>
      <p:ext uri="{BB962C8B-B14F-4D97-AF65-F5344CB8AC3E}">
        <p14:creationId xmlns:p14="http://schemas.microsoft.com/office/powerpoint/2010/main" val="3522451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65DE62E-1F8D-F640-8449-FA8D07C3F35C}"/>
              </a:ext>
            </a:extLst>
          </p:cNvPr>
          <p:cNvSpPr>
            <a:spLocks noGrp="1"/>
          </p:cNvSpPr>
          <p:nvPr>
            <p:ph idx="1"/>
          </p:nvPr>
        </p:nvSpPr>
        <p:spPr/>
        <p:txBody>
          <a:bodyPr/>
          <a:lstStyle/>
          <a:p>
            <a:pPr algn="just"/>
            <a:r>
              <a:rPr lang="fr-FR" altLang="fr-FR" dirty="0">
                <a:latin typeface="Times New Roman" panose="02020603050405020304" pitchFamily="18" charset="0"/>
                <a:ea typeface="ＭＳ Ｐゴシック" panose="020B0600070205080204" pitchFamily="34" charset="-128"/>
              </a:rPr>
              <a:t>Le souci d'impartialité contraint le service d'audit interne à ne pas s'impliquer dans les opérations de la société, dans les choix ou la mise en œuvre de dispositifs de contrôle interne. Dans le cas contraire, il assumerait une part de responsabilité dans ces activités, ce qui nuirait à l'indépendance de son jugement.</a:t>
            </a:r>
          </a:p>
          <a:p>
            <a:endParaRPr lang="fr-FR"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57EC5804-4409-FF4A-AEAD-E028302D20FF}"/>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 </a:t>
            </a:r>
          </a:p>
        </p:txBody>
      </p:sp>
      <p:sp>
        <p:nvSpPr>
          <p:cNvPr id="5" name="Espace réservé du numéro de diapositive 4">
            <a:extLst>
              <a:ext uri="{FF2B5EF4-FFF2-40B4-BE49-F238E27FC236}">
                <a16:creationId xmlns:a16="http://schemas.microsoft.com/office/drawing/2014/main" id="{1861E36E-45CD-A107-8222-D450848BCB4E}"/>
              </a:ext>
            </a:extLst>
          </p:cNvPr>
          <p:cNvSpPr>
            <a:spLocks noGrp="1"/>
          </p:cNvSpPr>
          <p:nvPr>
            <p:ph type="sldNum" sz="quarter" idx="12"/>
          </p:nvPr>
        </p:nvSpPr>
        <p:spPr/>
        <p:txBody>
          <a:bodyPr/>
          <a:lstStyle/>
          <a:p>
            <a:fld id="{6D22F896-40B5-4ADD-8801-0D06FADFA095}" type="slidenum">
              <a:rPr lang="en-US" smtClean="0"/>
              <a:t>61</a:t>
            </a:fld>
            <a:endParaRPr lang="en-US" dirty="0"/>
          </a:p>
        </p:txBody>
      </p:sp>
    </p:spTree>
    <p:extLst>
      <p:ext uri="{BB962C8B-B14F-4D97-AF65-F5344CB8AC3E}">
        <p14:creationId xmlns:p14="http://schemas.microsoft.com/office/powerpoint/2010/main" val="4837874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p:txBody>
          <a:bodyPr/>
          <a:lstStyle/>
          <a:p>
            <a:r>
              <a:rPr 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Principe d’intégrité : </a:t>
            </a:r>
            <a:r>
              <a:rPr lang="fr-FR"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l’intégrité des auditeurs internes est à la base de la confiance et la crédibilité accordé à leur jugement.  </a:t>
            </a:r>
          </a:p>
          <a:p>
            <a:pPr algn="just"/>
            <a:r>
              <a:rPr 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Principe d’objectivité: </a:t>
            </a:r>
            <a:r>
              <a:rPr lang="fr-FR"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Les auditeurs internes montrent le plus haut degré d’objectivité professionnelle en collectant, évaluant et communiquant  les informations relatives à l’activité ou au processus examiné.  Les auditeurs internes évaluent de manière équitable tous les éléments pertinents et ne se laissent pas influencer dans leur jugement par leurs propres intérêts ou par autrui. </a:t>
            </a:r>
          </a:p>
        </p:txBody>
      </p:sp>
      <p:sp>
        <p:nvSpPr>
          <p:cNvPr id="4" name="Rectangle 3">
            <a:extLst>
              <a:ext uri="{FF2B5EF4-FFF2-40B4-BE49-F238E27FC236}">
                <a16:creationId xmlns:a16="http://schemas.microsoft.com/office/drawing/2014/main" id="{3214A1AA-7E5F-4B44-9901-57A62C85A0C7}"/>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 </a:t>
            </a:r>
          </a:p>
        </p:txBody>
      </p:sp>
      <p:sp>
        <p:nvSpPr>
          <p:cNvPr id="5" name="Espace réservé du numéro de diapositive 4">
            <a:extLst>
              <a:ext uri="{FF2B5EF4-FFF2-40B4-BE49-F238E27FC236}">
                <a16:creationId xmlns:a16="http://schemas.microsoft.com/office/drawing/2014/main" id="{45E11711-E766-6697-838D-DF67458B61B8}"/>
              </a:ext>
            </a:extLst>
          </p:cNvPr>
          <p:cNvSpPr>
            <a:spLocks noGrp="1"/>
          </p:cNvSpPr>
          <p:nvPr>
            <p:ph type="sldNum" sz="quarter" idx="12"/>
          </p:nvPr>
        </p:nvSpPr>
        <p:spPr/>
        <p:txBody>
          <a:bodyPr/>
          <a:lstStyle/>
          <a:p>
            <a:fld id="{6D22F896-40B5-4ADD-8801-0D06FADFA095}" type="slidenum">
              <a:rPr lang="en-US" smtClean="0"/>
              <a:t>62</a:t>
            </a:fld>
            <a:endParaRPr lang="en-US" dirty="0"/>
          </a:p>
        </p:txBody>
      </p:sp>
    </p:spTree>
    <p:extLst>
      <p:ext uri="{BB962C8B-B14F-4D97-AF65-F5344CB8AC3E}">
        <p14:creationId xmlns:p14="http://schemas.microsoft.com/office/powerpoint/2010/main" val="10660358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p:txBody>
          <a:bodyPr/>
          <a:lstStyle/>
          <a:p>
            <a:pPr algn="just"/>
            <a:r>
              <a:rPr lang="fr-FR" b="1" i="1" u="sng" dirty="0">
                <a:latin typeface="Times New Roman" panose="02020603050405020304" pitchFamily="18" charset="0"/>
                <a:cs typeface="Times New Roman" panose="02020603050405020304" pitchFamily="18" charset="0"/>
              </a:rPr>
              <a:t>Principes de confidentialité</a:t>
            </a:r>
            <a:r>
              <a:rPr lang="fr-FR" b="1" i="1"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les  auditeurs internes respectent la valeur et la propriété des informations qu’ils reçoivent, ils ne divulguent ces informations qu’avec les autorisations requises, à moins qu’une obligation légale ou professionnelle ne les oblige à le faire. </a:t>
            </a:r>
          </a:p>
        </p:txBody>
      </p:sp>
      <p:sp>
        <p:nvSpPr>
          <p:cNvPr id="4" name="Rectangle 3">
            <a:extLst>
              <a:ext uri="{FF2B5EF4-FFF2-40B4-BE49-F238E27FC236}">
                <a16:creationId xmlns:a16="http://schemas.microsoft.com/office/drawing/2014/main" id="{3214A1AA-7E5F-4B44-9901-57A62C85A0C7}"/>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 </a:t>
            </a:r>
          </a:p>
        </p:txBody>
      </p:sp>
      <p:sp>
        <p:nvSpPr>
          <p:cNvPr id="5" name="Espace réservé du numéro de diapositive 4">
            <a:extLst>
              <a:ext uri="{FF2B5EF4-FFF2-40B4-BE49-F238E27FC236}">
                <a16:creationId xmlns:a16="http://schemas.microsoft.com/office/drawing/2014/main" id="{2FC03A52-3983-C34B-B245-76682EB69219}"/>
              </a:ext>
            </a:extLst>
          </p:cNvPr>
          <p:cNvSpPr>
            <a:spLocks noGrp="1"/>
          </p:cNvSpPr>
          <p:nvPr>
            <p:ph type="sldNum" sz="quarter" idx="12"/>
          </p:nvPr>
        </p:nvSpPr>
        <p:spPr/>
        <p:txBody>
          <a:bodyPr/>
          <a:lstStyle/>
          <a:p>
            <a:fld id="{6D22F896-40B5-4ADD-8801-0D06FADFA095}" type="slidenum">
              <a:rPr lang="en-US" smtClean="0"/>
              <a:t>63</a:t>
            </a:fld>
            <a:endParaRPr lang="en-US" dirty="0"/>
          </a:p>
        </p:txBody>
      </p:sp>
    </p:spTree>
    <p:extLst>
      <p:ext uri="{BB962C8B-B14F-4D97-AF65-F5344CB8AC3E}">
        <p14:creationId xmlns:p14="http://schemas.microsoft.com/office/powerpoint/2010/main" val="28135087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a:xfrm>
            <a:off x="371061" y="1776329"/>
            <a:ext cx="11661912" cy="4186285"/>
          </a:xfrm>
        </p:spPr>
        <p:txBody>
          <a:bodyPr>
            <a:normAutofit lnSpcReduction="10000"/>
          </a:bodyPr>
          <a:lstStyle/>
          <a:p>
            <a:pPr algn="just"/>
            <a:r>
              <a:rPr lang="fr-FR" sz="1800" dirty="0">
                <a:latin typeface="Times New Roman" panose="02020603050405020304" pitchFamily="18" charset="0"/>
                <a:cs typeface="Times New Roman" panose="02020603050405020304" pitchFamily="18" charset="0"/>
              </a:rPr>
              <a:t>Ces 4 principes sont déclinés en Douze règles de conduite: </a:t>
            </a:r>
          </a:p>
          <a:p>
            <a:pPr marL="1257300" lvl="2" indent="-342900" algn="just">
              <a:buFont typeface="+mj-lt"/>
              <a:buAutoNum type="arabicPeriod"/>
            </a:pPr>
            <a:r>
              <a:rPr lang="fr-FR" sz="1400" dirty="0">
                <a:latin typeface="Times New Roman" panose="02020603050405020304" pitchFamily="18" charset="0"/>
                <a:cs typeface="Times New Roman" panose="02020603050405020304" pitchFamily="18" charset="0"/>
              </a:rPr>
              <a:t>Accomplir honnêtement les missions </a:t>
            </a:r>
          </a:p>
          <a:p>
            <a:pPr marL="1257300" lvl="2" indent="-342900" algn="just">
              <a:buFont typeface="+mj-lt"/>
              <a:buAutoNum type="arabicPeriod"/>
            </a:pPr>
            <a:r>
              <a:rPr lang="fr-FR" sz="1400" dirty="0">
                <a:latin typeface="Times New Roman" panose="02020603050405020304" pitchFamily="18" charset="0"/>
                <a:cs typeface="Times New Roman" panose="02020603050405020304" pitchFamily="18" charset="0"/>
              </a:rPr>
              <a:t>Respecter la loi </a:t>
            </a:r>
          </a:p>
          <a:p>
            <a:pPr marL="1257300" lvl="2" indent="-342900" algn="just">
              <a:buFont typeface="+mj-lt"/>
              <a:buAutoNum type="arabicPeriod"/>
            </a:pPr>
            <a:r>
              <a:rPr lang="fr-FR" sz="1400" dirty="0">
                <a:latin typeface="Times New Roman" panose="02020603050405020304" pitchFamily="18" charset="0"/>
                <a:cs typeface="Times New Roman" panose="02020603050405020304" pitchFamily="18" charset="0"/>
              </a:rPr>
              <a:t>Ne pas prendre part à des activités illégales </a:t>
            </a:r>
          </a:p>
          <a:p>
            <a:pPr marL="1257300" lvl="2" indent="-342900" algn="just">
              <a:buFont typeface="+mj-lt"/>
              <a:buAutoNum type="arabicPeriod"/>
            </a:pPr>
            <a:r>
              <a:rPr lang="fr-FR" sz="1400" dirty="0">
                <a:latin typeface="Times New Roman" panose="02020603050405020304" pitchFamily="18" charset="0"/>
                <a:cs typeface="Times New Roman" panose="02020603050405020304" pitchFamily="18" charset="0"/>
              </a:rPr>
              <a:t>Respecter l’éthique </a:t>
            </a:r>
          </a:p>
          <a:p>
            <a:pPr marL="1257300" lvl="2" indent="-342900" algn="just">
              <a:buFont typeface="+mj-lt"/>
              <a:buAutoNum type="arabicPeriod"/>
            </a:pPr>
            <a:r>
              <a:rPr lang="fr-FR" sz="1400" dirty="0">
                <a:latin typeface="Times New Roman" panose="02020603050405020304" pitchFamily="18" charset="0"/>
                <a:cs typeface="Times New Roman" panose="02020603050405020304" pitchFamily="18" charset="0"/>
              </a:rPr>
              <a:t>Être impartial </a:t>
            </a:r>
          </a:p>
          <a:p>
            <a:pPr marL="1257300" lvl="2" indent="-342900" algn="just">
              <a:buFont typeface="+mj-lt"/>
              <a:buAutoNum type="arabicPeriod"/>
            </a:pPr>
            <a:r>
              <a:rPr lang="fr-FR" sz="1400" dirty="0">
                <a:latin typeface="Times New Roman" panose="02020603050405020304" pitchFamily="18" charset="0"/>
                <a:cs typeface="Times New Roman" panose="02020603050405020304" pitchFamily="18" charset="0"/>
              </a:rPr>
              <a:t>Ne rien accepter qui puisse compromettre le jugement </a:t>
            </a:r>
          </a:p>
          <a:p>
            <a:pPr marL="1257300" lvl="2" indent="-342900" algn="just">
              <a:buFont typeface="+mj-lt"/>
              <a:buAutoNum type="arabicPeriod"/>
            </a:pPr>
            <a:r>
              <a:rPr lang="fr-FR" sz="1400" dirty="0">
                <a:latin typeface="Times New Roman" panose="02020603050405020304" pitchFamily="18" charset="0"/>
                <a:cs typeface="Times New Roman" panose="02020603050405020304" pitchFamily="18" charset="0"/>
              </a:rPr>
              <a:t>Révéler les faits significatif </a:t>
            </a:r>
          </a:p>
          <a:p>
            <a:pPr marL="1257300" lvl="2" indent="-342900" algn="just">
              <a:buFont typeface="+mj-lt"/>
              <a:buAutoNum type="arabicPeriod"/>
            </a:pPr>
            <a:r>
              <a:rPr lang="fr-FR" sz="1400" dirty="0">
                <a:latin typeface="Times New Roman" panose="02020603050405020304" pitchFamily="18" charset="0"/>
                <a:cs typeface="Times New Roman" panose="02020603050405020304" pitchFamily="18" charset="0"/>
              </a:rPr>
              <a:t>Protéger les informations </a:t>
            </a:r>
          </a:p>
          <a:p>
            <a:pPr marL="1257300" lvl="2" indent="-342900" algn="just">
              <a:buFont typeface="+mj-lt"/>
              <a:buAutoNum type="arabicPeriod"/>
            </a:pPr>
            <a:r>
              <a:rPr lang="fr-FR" sz="1400" dirty="0">
                <a:latin typeface="Times New Roman" panose="02020603050405020304" pitchFamily="18" charset="0"/>
                <a:cs typeface="Times New Roman" panose="02020603050405020304" pitchFamily="18" charset="0"/>
              </a:rPr>
              <a:t>Ne pas en tirer un bénéfice personnel  </a:t>
            </a:r>
          </a:p>
          <a:p>
            <a:pPr marL="1257300" lvl="2" indent="-342900" algn="just">
              <a:buFont typeface="+mj-lt"/>
              <a:buAutoNum type="arabicPeriod"/>
            </a:pPr>
            <a:r>
              <a:rPr lang="fr-FR" sz="1400" dirty="0">
                <a:latin typeface="Times New Roman" panose="02020603050405020304" pitchFamily="18" charset="0"/>
                <a:cs typeface="Times New Roman" panose="02020603050405020304" pitchFamily="18" charset="0"/>
              </a:rPr>
              <a:t>Ne faire que ce qu’on peut faire </a:t>
            </a:r>
          </a:p>
          <a:p>
            <a:pPr marL="1257300" lvl="2" indent="-342900" algn="just">
              <a:buFont typeface="+mj-lt"/>
              <a:buAutoNum type="arabicPeriod"/>
            </a:pPr>
            <a:r>
              <a:rPr lang="fr-FR" sz="1400" dirty="0">
                <a:latin typeface="Times New Roman" panose="02020603050405020304" pitchFamily="18" charset="0"/>
                <a:cs typeface="Times New Roman" panose="02020603050405020304" pitchFamily="18" charset="0"/>
              </a:rPr>
              <a:t>Améliorer ses compétences </a:t>
            </a:r>
          </a:p>
          <a:p>
            <a:pPr marL="1257300" lvl="2" indent="-342900" algn="just">
              <a:buFont typeface="+mj-lt"/>
              <a:buAutoNum type="arabicPeriod"/>
            </a:pPr>
            <a:r>
              <a:rPr lang="fr-FR" sz="1400" dirty="0">
                <a:latin typeface="Times New Roman" panose="02020603050405020304" pitchFamily="18" charset="0"/>
                <a:cs typeface="Times New Roman" panose="02020603050405020304" pitchFamily="18" charset="0"/>
              </a:rPr>
              <a:t>Respecter les normes </a:t>
            </a:r>
          </a:p>
          <a:p>
            <a:pPr marL="1257300" lvl="2" indent="-342900" algn="just">
              <a:buFont typeface="+mj-lt"/>
              <a:buAutoNum type="arabicPeriod"/>
            </a:pPr>
            <a:endParaRPr lang="fr-FR" sz="1400" dirty="0">
              <a:latin typeface="Times New Roman" panose="02020603050405020304" pitchFamily="18" charset="0"/>
              <a:cs typeface="Times New Roman" panose="02020603050405020304" pitchFamily="18" charset="0"/>
            </a:endParaRPr>
          </a:p>
          <a:p>
            <a:pPr marL="1257300" lvl="2" indent="-342900" algn="just">
              <a:buFont typeface="+mj-lt"/>
              <a:buAutoNum type="arabicPeriod"/>
            </a:pPr>
            <a:endParaRPr lang="fr-FR" sz="1400" dirty="0">
              <a:latin typeface="Times New Roman" panose="02020603050405020304" pitchFamily="18" charset="0"/>
              <a:cs typeface="Times New Roman" panose="02020603050405020304" pitchFamily="18" charset="0"/>
            </a:endParaRPr>
          </a:p>
          <a:p>
            <a:pPr algn="just"/>
            <a:endParaRPr lang="fr-FR" sz="18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3214A1AA-7E5F-4B44-9901-57A62C85A0C7}"/>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 </a:t>
            </a:r>
          </a:p>
        </p:txBody>
      </p:sp>
      <p:sp>
        <p:nvSpPr>
          <p:cNvPr id="5" name="Espace réservé du numéro de diapositive 4">
            <a:extLst>
              <a:ext uri="{FF2B5EF4-FFF2-40B4-BE49-F238E27FC236}">
                <a16:creationId xmlns:a16="http://schemas.microsoft.com/office/drawing/2014/main" id="{C0DDBF78-7822-26E1-58A3-26AF0EE7ABAB}"/>
              </a:ext>
            </a:extLst>
          </p:cNvPr>
          <p:cNvSpPr>
            <a:spLocks noGrp="1"/>
          </p:cNvSpPr>
          <p:nvPr>
            <p:ph type="sldNum" sz="quarter" idx="12"/>
          </p:nvPr>
        </p:nvSpPr>
        <p:spPr/>
        <p:txBody>
          <a:bodyPr/>
          <a:lstStyle/>
          <a:p>
            <a:fld id="{6D22F896-40B5-4ADD-8801-0D06FADFA095}" type="slidenum">
              <a:rPr lang="en-US" smtClean="0"/>
              <a:t>64</a:t>
            </a:fld>
            <a:endParaRPr lang="en-US" dirty="0"/>
          </a:p>
        </p:txBody>
      </p:sp>
    </p:spTree>
    <p:extLst>
      <p:ext uri="{BB962C8B-B14F-4D97-AF65-F5344CB8AC3E}">
        <p14:creationId xmlns:p14="http://schemas.microsoft.com/office/powerpoint/2010/main" val="33969951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a:xfrm>
            <a:off x="587829" y="2015732"/>
            <a:ext cx="11250385" cy="3450613"/>
          </a:xfrm>
        </p:spPr>
        <p:txBody>
          <a:bodyPr>
            <a:normAutofit lnSpcReduction="10000"/>
          </a:bodyPr>
          <a:lstStyle/>
          <a:p>
            <a:pPr algn="just"/>
            <a:r>
              <a:rPr lang="fr-FR" b="1" i="1" u="sng" dirty="0">
                <a:latin typeface="Times New Roman" panose="02020603050405020304" pitchFamily="18" charset="0"/>
                <a:cs typeface="Times New Roman" panose="02020603050405020304" pitchFamily="18" charset="0"/>
              </a:rPr>
              <a:t>L’audit comptable et financier externe </a:t>
            </a:r>
          </a:p>
          <a:p>
            <a:pPr lvl="1" algn="just"/>
            <a:r>
              <a:rPr lang="fr-FR" dirty="0">
                <a:latin typeface="Times New Roman" panose="02020603050405020304" pitchFamily="18" charset="0"/>
                <a:cs typeface="Times New Roman" panose="02020603050405020304" pitchFamily="18" charset="0"/>
              </a:rPr>
              <a:t>L’objectif de ce type d’audit est de permettre à un professionnel externe à l’entreprise d’exprimer une opinion au terme de laquelle il déclare si les états financiers de l’entreprise donnent une image fidèle du patrimoine, de la situation financière et des résultats de ladite entreprise. L’audit comptable et financier externe peut s’agir d’un:  </a:t>
            </a:r>
          </a:p>
          <a:p>
            <a:pPr marL="1714500" lvl="3" indent="-342900" algn="just">
              <a:buFont typeface="+mj-lt"/>
              <a:buAutoNum type="arabicPeriod"/>
            </a:pPr>
            <a:r>
              <a:rPr lang="fr-FR" sz="1800" b="1" i="1" u="sng" dirty="0">
                <a:latin typeface="Times New Roman" panose="02020603050405020304" pitchFamily="18" charset="0"/>
                <a:cs typeface="Times New Roman" panose="02020603050405020304" pitchFamily="18" charset="0"/>
              </a:rPr>
              <a:t>Audit légal</a:t>
            </a:r>
            <a:r>
              <a:rPr lang="fr-FR" sz="1800" dirty="0">
                <a:latin typeface="Times New Roman" panose="02020603050405020304" pitchFamily="18" charset="0"/>
                <a:cs typeface="Times New Roman" panose="02020603050405020304" pitchFamily="18" charset="0"/>
              </a:rPr>
              <a:t>: s’applique en vertu d’une disposition légale obligatoire. Il peut s’exercer à l’initiative d’un juge.  </a:t>
            </a:r>
          </a:p>
          <a:p>
            <a:pPr marL="1714500" lvl="3" indent="-342900" algn="just">
              <a:buFont typeface="+mj-lt"/>
              <a:buAutoNum type="arabicPeriod"/>
            </a:pPr>
            <a:r>
              <a:rPr lang="fr-FR" sz="1800" b="1" i="1" u="sng" dirty="0">
                <a:latin typeface="Times New Roman" panose="02020603050405020304" pitchFamily="18" charset="0"/>
                <a:cs typeface="Times New Roman" panose="02020603050405020304" pitchFamily="18" charset="0"/>
              </a:rPr>
              <a:t>Audit contractuel</a:t>
            </a:r>
            <a:r>
              <a:rPr lang="fr-FR" sz="1800" dirty="0">
                <a:latin typeface="Times New Roman" panose="02020603050405020304" pitchFamily="18" charset="0"/>
                <a:cs typeface="Times New Roman" panose="02020603050405020304" pitchFamily="18" charset="0"/>
              </a:rPr>
              <a:t>: peut être demandé par l’entreprise ou par des tiers. Les objectifs sont différents. Il est à ce titre ponctuel et exceptionnel. </a:t>
            </a:r>
          </a:p>
          <a:p>
            <a:pPr lvl="4" algn="just"/>
            <a:r>
              <a:rPr lang="fr-FR" sz="1800" dirty="0">
                <a:latin typeface="Times New Roman" panose="02020603050405020304" pitchFamily="18" charset="0"/>
                <a:cs typeface="Times New Roman" panose="02020603050405020304" pitchFamily="18" charset="0"/>
              </a:rPr>
              <a:t>L’audit contractuel fait référence à tout audit financier non imposé par la loi. Il correspond à un examen des comptes réalisés par un professionnel diligent, en vue de certifier les états financiers. </a:t>
            </a:r>
          </a:p>
          <a:p>
            <a:pPr marL="1714500" lvl="3" indent="-342900" algn="just">
              <a:buFont typeface="+mj-lt"/>
              <a:buAutoNum type="arabicPeriod"/>
            </a:pPr>
            <a:endParaRPr lang="fr-FR"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3214A1AA-7E5F-4B44-9901-57A62C85A0C7}"/>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C0552C88-463F-DDA0-E9E6-97B624FDB25A}"/>
              </a:ext>
            </a:extLst>
          </p:cNvPr>
          <p:cNvSpPr>
            <a:spLocks noGrp="1"/>
          </p:cNvSpPr>
          <p:nvPr>
            <p:ph type="sldNum" sz="quarter" idx="12"/>
          </p:nvPr>
        </p:nvSpPr>
        <p:spPr/>
        <p:txBody>
          <a:bodyPr/>
          <a:lstStyle/>
          <a:p>
            <a:fld id="{6D22F896-40B5-4ADD-8801-0D06FADFA095}" type="slidenum">
              <a:rPr lang="en-US" smtClean="0"/>
              <a:t>65</a:t>
            </a:fld>
            <a:endParaRPr lang="en-US" dirty="0"/>
          </a:p>
        </p:txBody>
      </p:sp>
    </p:spTree>
    <p:extLst>
      <p:ext uri="{BB962C8B-B14F-4D97-AF65-F5344CB8AC3E}">
        <p14:creationId xmlns:p14="http://schemas.microsoft.com/office/powerpoint/2010/main" val="10907386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p:txBody>
          <a:bodyPr/>
          <a:lstStyle/>
          <a:p>
            <a:pPr algn="just"/>
            <a:r>
              <a:rPr lang="fr-FR" b="1" i="1" u="sng" dirty="0">
                <a:latin typeface="Times New Roman" panose="02020603050405020304" pitchFamily="18" charset="0"/>
                <a:cs typeface="Times New Roman" panose="02020603050405020304" pitchFamily="18" charset="0"/>
              </a:rPr>
              <a:t>Audit opérationnel:</a:t>
            </a:r>
            <a:r>
              <a:rPr lang="fr-FR" dirty="0">
                <a:latin typeface="Times New Roman" panose="02020603050405020304" pitchFamily="18" charset="0"/>
                <a:cs typeface="Times New Roman" panose="02020603050405020304" pitchFamily="18" charset="0"/>
              </a:rPr>
              <a:t> L'audit opérationnel est une </a:t>
            </a:r>
            <a:r>
              <a:rPr lang="fr-FR" b="1" dirty="0">
                <a:latin typeface="Times New Roman" panose="02020603050405020304" pitchFamily="18" charset="0"/>
                <a:cs typeface="Times New Roman" panose="02020603050405020304" pitchFamily="18" charset="0"/>
              </a:rPr>
              <a:t>évaluation indépendante et systématique des processus, procédures et activités d'une entreprise pour améliorer sa performance, son efficience et son efficacité</a:t>
            </a:r>
            <a:r>
              <a:rPr lang="fr-FR" dirty="0">
                <a:latin typeface="Times New Roman" panose="02020603050405020304" pitchFamily="18" charset="0"/>
                <a:cs typeface="Times New Roman" panose="02020603050405020304" pitchFamily="18" charset="0"/>
              </a:rPr>
              <a:t>. Il analyse le fonctionnement réel pour optimiser l'utilisation des ressources, réduire les risques et garantir l'atteinte des objectifs stratégiques, contrairement à l'audit financier.</a:t>
            </a:r>
            <a:endParaRPr lang="fr-FR" b="1" i="1" u="sng" dirty="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3214A1AA-7E5F-4B44-9901-57A62C85A0C7}"/>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16500FBD-4C1D-4534-6885-C47C0A5A2DFF}"/>
              </a:ext>
            </a:extLst>
          </p:cNvPr>
          <p:cNvSpPr>
            <a:spLocks noGrp="1"/>
          </p:cNvSpPr>
          <p:nvPr>
            <p:ph type="sldNum" sz="quarter" idx="12"/>
          </p:nvPr>
        </p:nvSpPr>
        <p:spPr/>
        <p:txBody>
          <a:bodyPr/>
          <a:lstStyle/>
          <a:p>
            <a:fld id="{6D22F896-40B5-4ADD-8801-0D06FADFA095}" type="slidenum">
              <a:rPr lang="en-US" smtClean="0"/>
              <a:t>66</a:t>
            </a:fld>
            <a:endParaRPr lang="en-US" dirty="0"/>
          </a:p>
        </p:txBody>
      </p:sp>
    </p:spTree>
    <p:extLst>
      <p:ext uri="{BB962C8B-B14F-4D97-AF65-F5344CB8AC3E}">
        <p14:creationId xmlns:p14="http://schemas.microsoft.com/office/powerpoint/2010/main" val="2429680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14A1AA-7E5F-4B44-9901-57A62C85A0C7}"/>
              </a:ext>
            </a:extLst>
          </p:cNvPr>
          <p:cNvSpPr/>
          <p:nvPr/>
        </p:nvSpPr>
        <p:spPr>
          <a:xfrm>
            <a:off x="340179" y="274900"/>
            <a:ext cx="11511642" cy="1446550"/>
          </a:xfrm>
          <a:prstGeom prst="rect">
            <a:avLst/>
          </a:prstGeom>
        </p:spPr>
        <p:txBody>
          <a:bodyPr wrap="square">
            <a:spAutoFit/>
          </a:bodyPr>
          <a:lstStyle/>
          <a:p>
            <a:pPr algn="ctr"/>
            <a:endParaRPr lang="fr-FR" sz="2800" b="1" i="1" dirty="0">
              <a:latin typeface="Times New Roman" panose="02020603050405020304" pitchFamily="18" charset="0"/>
              <a:cs typeface="Times New Roman" panose="02020603050405020304" pitchFamily="18" charset="0"/>
            </a:endParaRPr>
          </a:p>
          <a:p>
            <a:pPr algn="ctr"/>
            <a:r>
              <a:rPr lang="fr-FR" sz="2800" b="1" i="1" dirty="0">
                <a:latin typeface="Times New Roman" panose="02020603050405020304" pitchFamily="18" charset="0"/>
                <a:cs typeface="Times New Roman" panose="02020603050405020304" pitchFamily="18" charset="0"/>
              </a:rPr>
              <a:t>Audit comptable financier interne &amp; Audit comptable financier externe </a:t>
            </a:r>
          </a:p>
          <a:p>
            <a:pPr algn="ctr"/>
            <a:endParaRPr lang="fr-FR" sz="3200" b="1" i="1" dirty="0">
              <a:latin typeface="Times New Roman" panose="02020603050405020304" pitchFamily="18" charset="0"/>
              <a:cs typeface="Times New Roman" panose="02020603050405020304" pitchFamily="18" charset="0"/>
            </a:endParaRPr>
          </a:p>
        </p:txBody>
      </p:sp>
      <p:graphicFrame>
        <p:nvGraphicFramePr>
          <p:cNvPr id="2" name="Tableau 1">
            <a:extLst>
              <a:ext uri="{FF2B5EF4-FFF2-40B4-BE49-F238E27FC236}">
                <a16:creationId xmlns:a16="http://schemas.microsoft.com/office/drawing/2014/main" id="{0E4809D2-5646-714B-8E30-35307504A073}"/>
              </a:ext>
            </a:extLst>
          </p:cNvPr>
          <p:cNvGraphicFramePr>
            <a:graphicFrameLocks noGrp="1"/>
          </p:cNvGraphicFramePr>
          <p:nvPr>
            <p:extLst>
              <p:ext uri="{D42A27DB-BD31-4B8C-83A1-F6EECF244321}">
                <p14:modId xmlns:p14="http://schemas.microsoft.com/office/powerpoint/2010/main" val="217512599"/>
              </p:ext>
            </p:extLst>
          </p:nvPr>
        </p:nvGraphicFramePr>
        <p:xfrm>
          <a:off x="340179" y="2009623"/>
          <a:ext cx="11511643" cy="3963852"/>
        </p:xfrm>
        <a:graphic>
          <a:graphicData uri="http://schemas.openxmlformats.org/drawingml/2006/table">
            <a:tbl>
              <a:tblPr firstRow="1" bandRow="1">
                <a:tableStyleId>{5C22544A-7EE6-4342-B048-85BDC9FD1C3A}</a:tableStyleId>
              </a:tblPr>
              <a:tblGrid>
                <a:gridCol w="3761729">
                  <a:extLst>
                    <a:ext uri="{9D8B030D-6E8A-4147-A177-3AD203B41FA5}">
                      <a16:colId xmlns:a16="http://schemas.microsoft.com/office/drawing/2014/main" val="2306902037"/>
                    </a:ext>
                  </a:extLst>
                </a:gridCol>
                <a:gridCol w="3874957">
                  <a:extLst>
                    <a:ext uri="{9D8B030D-6E8A-4147-A177-3AD203B41FA5}">
                      <a16:colId xmlns:a16="http://schemas.microsoft.com/office/drawing/2014/main" val="2195069217"/>
                    </a:ext>
                  </a:extLst>
                </a:gridCol>
                <a:gridCol w="3874957">
                  <a:extLst>
                    <a:ext uri="{9D8B030D-6E8A-4147-A177-3AD203B41FA5}">
                      <a16:colId xmlns:a16="http://schemas.microsoft.com/office/drawing/2014/main" val="2712113006"/>
                    </a:ext>
                  </a:extLst>
                </a:gridCol>
              </a:tblGrid>
              <a:tr h="711684">
                <a:tc>
                  <a:txBody>
                    <a:bodyPr/>
                    <a:lstStyle/>
                    <a:p>
                      <a:pPr algn="ctr"/>
                      <a:r>
                        <a:rPr lang="fr-FR" dirty="0">
                          <a:latin typeface="Times New Roman" panose="02020603050405020304" pitchFamily="18" charset="0"/>
                          <a:cs typeface="Times New Roman" panose="02020603050405020304" pitchFamily="18" charset="0"/>
                        </a:rPr>
                        <a:t>Critères de différences </a:t>
                      </a:r>
                    </a:p>
                  </a:txBody>
                  <a:tcPr/>
                </a:tc>
                <a:tc>
                  <a:txBody>
                    <a:bodyPr/>
                    <a:lstStyle/>
                    <a:p>
                      <a:pPr algn="ctr"/>
                      <a:r>
                        <a:rPr lang="fr-FR" dirty="0">
                          <a:latin typeface="Times New Roman" panose="02020603050405020304" pitchFamily="18" charset="0"/>
                          <a:cs typeface="Times New Roman" panose="02020603050405020304" pitchFamily="18" charset="0"/>
                        </a:rPr>
                        <a:t>Audit Comptable et financier interne </a:t>
                      </a:r>
                    </a:p>
                  </a:txBody>
                  <a:tcPr/>
                </a:tc>
                <a:tc>
                  <a:txBody>
                    <a:bodyPr/>
                    <a:lstStyle/>
                    <a:p>
                      <a:pPr algn="ctr"/>
                      <a:r>
                        <a:rPr lang="fr-FR" dirty="0">
                          <a:latin typeface="Times New Roman" panose="02020603050405020304" pitchFamily="18" charset="0"/>
                          <a:cs typeface="Times New Roman" panose="02020603050405020304" pitchFamily="18" charset="0"/>
                        </a:rPr>
                        <a:t>Audit Comptable et financier externe </a:t>
                      </a:r>
                    </a:p>
                  </a:txBody>
                  <a:tcPr/>
                </a:tc>
                <a:extLst>
                  <a:ext uri="{0D108BD9-81ED-4DB2-BD59-A6C34878D82A}">
                    <a16:rowId xmlns:a16="http://schemas.microsoft.com/office/drawing/2014/main" val="2843243995"/>
                  </a:ext>
                </a:extLst>
              </a:tr>
              <a:tr h="711684">
                <a:tc>
                  <a:txBody>
                    <a:bodyPr/>
                    <a:lstStyle/>
                    <a:p>
                      <a:pPr algn="ctr"/>
                      <a:r>
                        <a:rPr lang="fr-FR" dirty="0">
                          <a:latin typeface="Times New Roman" panose="02020603050405020304" pitchFamily="18" charset="0"/>
                          <a:cs typeface="Times New Roman" panose="02020603050405020304" pitchFamily="18" charset="0"/>
                        </a:rPr>
                        <a:t>Statut </a:t>
                      </a:r>
                    </a:p>
                  </a:txBody>
                  <a:tcPr/>
                </a:tc>
                <a:tc>
                  <a:txBody>
                    <a:bodyPr/>
                    <a:lstStyle/>
                    <a:p>
                      <a:pPr algn="just"/>
                      <a:r>
                        <a:rPr lang="fr-FR" dirty="0">
                          <a:latin typeface="Times New Roman" panose="02020603050405020304" pitchFamily="18" charset="0"/>
                          <a:cs typeface="Times New Roman" panose="02020603050405020304" pitchFamily="18" charset="0"/>
                        </a:rPr>
                        <a:t>L’auditeur appartient au personnel de l’entreprise </a:t>
                      </a:r>
                    </a:p>
                  </a:txBody>
                  <a:tcPr/>
                </a:tc>
                <a:tc>
                  <a:txBody>
                    <a:bodyPr/>
                    <a:lstStyle/>
                    <a:p>
                      <a:pPr algn="ctr"/>
                      <a:r>
                        <a:rPr lang="fr-FR" dirty="0">
                          <a:latin typeface="Times New Roman" panose="02020603050405020304" pitchFamily="18" charset="0"/>
                          <a:cs typeface="Times New Roman" panose="02020603050405020304" pitchFamily="18" charset="0"/>
                        </a:rPr>
                        <a:t>Un cabinet ou commissaire juridiquement indépendant </a:t>
                      </a:r>
                    </a:p>
                  </a:txBody>
                  <a:tcPr/>
                </a:tc>
                <a:extLst>
                  <a:ext uri="{0D108BD9-81ED-4DB2-BD59-A6C34878D82A}">
                    <a16:rowId xmlns:a16="http://schemas.microsoft.com/office/drawing/2014/main" val="3676475206"/>
                  </a:ext>
                </a:extLst>
              </a:tr>
              <a:tr h="711684">
                <a:tc>
                  <a:txBody>
                    <a:bodyPr/>
                    <a:lstStyle/>
                    <a:p>
                      <a:pPr algn="ctr"/>
                      <a:r>
                        <a:rPr lang="fr-FR" dirty="0">
                          <a:latin typeface="Times New Roman" panose="02020603050405020304" pitchFamily="18" charset="0"/>
                          <a:cs typeface="Times New Roman" panose="02020603050405020304" pitchFamily="18" charset="0"/>
                        </a:rPr>
                        <a:t>Dépendance/ Indépendance </a:t>
                      </a:r>
                    </a:p>
                  </a:txBody>
                  <a:tcPr/>
                </a:tc>
                <a:tc>
                  <a:txBody>
                    <a:bodyPr/>
                    <a:lstStyle/>
                    <a:p>
                      <a:pPr algn="ctr"/>
                      <a:r>
                        <a:rPr lang="fr-FR" dirty="0">
                          <a:latin typeface="Times New Roman" panose="02020603050405020304" pitchFamily="18" charset="0"/>
                          <a:cs typeface="Times New Roman" panose="02020603050405020304" pitchFamily="18" charset="0"/>
                        </a:rPr>
                        <a:t>Dépendant de la direction générale </a:t>
                      </a:r>
                    </a:p>
                  </a:txBody>
                  <a:tcPr/>
                </a:tc>
                <a:tc>
                  <a:txBody>
                    <a:bodyPr/>
                    <a:lstStyle/>
                    <a:p>
                      <a:pPr algn="ctr"/>
                      <a:r>
                        <a:rPr lang="fr-FR" dirty="0">
                          <a:latin typeface="Times New Roman" panose="02020603050405020304" pitchFamily="18" charset="0"/>
                          <a:cs typeface="Times New Roman" panose="02020603050405020304" pitchFamily="18" charset="0"/>
                        </a:rPr>
                        <a:t>L’indépendance est assurée par le titulaire d’une profession libérale. Cette indépendance est juridique et statutaire </a:t>
                      </a:r>
                    </a:p>
                  </a:txBody>
                  <a:tcPr/>
                </a:tc>
                <a:extLst>
                  <a:ext uri="{0D108BD9-81ED-4DB2-BD59-A6C34878D82A}">
                    <a16:rowId xmlns:a16="http://schemas.microsoft.com/office/drawing/2014/main" val="1169360820"/>
                  </a:ext>
                </a:extLst>
              </a:tr>
              <a:tr h="711684">
                <a:tc>
                  <a:txBody>
                    <a:bodyPr/>
                    <a:lstStyle/>
                    <a:p>
                      <a:pPr algn="ctr"/>
                      <a:r>
                        <a:rPr lang="fr-FR" dirty="0">
                          <a:latin typeface="Times New Roman" panose="02020603050405020304" pitchFamily="18" charset="0"/>
                          <a:cs typeface="Times New Roman" panose="02020603050405020304" pitchFamily="18" charset="0"/>
                        </a:rPr>
                        <a:t>Finalité </a:t>
                      </a:r>
                    </a:p>
                  </a:txBody>
                  <a:tcPr/>
                </a:tc>
                <a:tc>
                  <a:txBody>
                    <a:bodyPr/>
                    <a:lstStyle/>
                    <a:p>
                      <a:pPr algn="ctr"/>
                      <a:r>
                        <a:rPr lang="fr-FR" dirty="0">
                          <a:latin typeface="Times New Roman" panose="02020603050405020304" pitchFamily="18" charset="0"/>
                          <a:cs typeface="Times New Roman" panose="02020603050405020304" pitchFamily="18" charset="0"/>
                        </a:rPr>
                        <a:t>Sécurité de la direction générale</a:t>
                      </a:r>
                    </a:p>
                  </a:txBody>
                  <a:tcPr/>
                </a:tc>
                <a:tc>
                  <a:txBody>
                    <a:bodyPr/>
                    <a:lstStyle/>
                    <a:p>
                      <a:pPr algn="ctr"/>
                      <a:r>
                        <a:rPr lang="fr-FR" dirty="0">
                          <a:latin typeface="Times New Roman" panose="02020603050405020304" pitchFamily="18" charset="0"/>
                          <a:cs typeface="Times New Roman" panose="02020603050405020304" pitchFamily="18" charset="0"/>
                        </a:rPr>
                        <a:t>Sécurité des actionnaires </a:t>
                      </a:r>
                    </a:p>
                  </a:txBody>
                  <a:tcPr/>
                </a:tc>
                <a:extLst>
                  <a:ext uri="{0D108BD9-81ED-4DB2-BD59-A6C34878D82A}">
                    <a16:rowId xmlns:a16="http://schemas.microsoft.com/office/drawing/2014/main" val="968938454"/>
                  </a:ext>
                </a:extLst>
              </a:tr>
              <a:tr h="711684">
                <a:tc>
                  <a:txBody>
                    <a:bodyPr/>
                    <a:lstStyle/>
                    <a:p>
                      <a:pPr algn="ctr"/>
                      <a:r>
                        <a:rPr lang="fr-FR" dirty="0">
                          <a:latin typeface="Times New Roman" panose="02020603050405020304" pitchFamily="18" charset="0"/>
                          <a:cs typeface="Times New Roman" panose="02020603050405020304" pitchFamily="18" charset="0"/>
                        </a:rPr>
                        <a:t>Bénéficiaires</a:t>
                      </a:r>
                    </a:p>
                  </a:txBody>
                  <a:tcPr/>
                </a:tc>
                <a:tc>
                  <a:txBody>
                    <a:bodyPr/>
                    <a:lstStyle/>
                    <a:p>
                      <a:pPr algn="ctr"/>
                      <a:r>
                        <a:rPr lang="fr-FR" dirty="0">
                          <a:latin typeface="Times New Roman" panose="02020603050405020304" pitchFamily="18" charset="0"/>
                          <a:cs typeface="Times New Roman" panose="02020603050405020304" pitchFamily="18" charset="0"/>
                        </a:rPr>
                        <a:t>Responsables de l’entreprise (Direction générale, responsables de la fonction comptable et financière) </a:t>
                      </a:r>
                    </a:p>
                  </a:txBody>
                  <a:tcPr/>
                </a:tc>
                <a:tc>
                  <a:txBody>
                    <a:bodyPr/>
                    <a:lstStyle/>
                    <a:p>
                      <a:pPr algn="ctr"/>
                      <a:r>
                        <a:rPr lang="fr-FR" dirty="0">
                          <a:latin typeface="Times New Roman" panose="02020603050405020304" pitchFamily="18" charset="0"/>
                          <a:cs typeface="Times New Roman" panose="02020603050405020304" pitchFamily="18" charset="0"/>
                        </a:rPr>
                        <a:t>Actionnaires, banquiers, autorité de tutelle, clients ou fournisseurs </a:t>
                      </a:r>
                    </a:p>
                  </a:txBody>
                  <a:tcPr/>
                </a:tc>
                <a:extLst>
                  <a:ext uri="{0D108BD9-81ED-4DB2-BD59-A6C34878D82A}">
                    <a16:rowId xmlns:a16="http://schemas.microsoft.com/office/drawing/2014/main" val="3224658512"/>
                  </a:ext>
                </a:extLst>
              </a:tr>
            </a:tbl>
          </a:graphicData>
        </a:graphic>
      </p:graphicFrame>
      <p:sp>
        <p:nvSpPr>
          <p:cNvPr id="5" name="Espace réservé du numéro de diapositive 4">
            <a:extLst>
              <a:ext uri="{FF2B5EF4-FFF2-40B4-BE49-F238E27FC236}">
                <a16:creationId xmlns:a16="http://schemas.microsoft.com/office/drawing/2014/main" id="{4F9D8B03-F55C-DDDF-3881-9DFD4C23D58E}"/>
              </a:ext>
            </a:extLst>
          </p:cNvPr>
          <p:cNvSpPr>
            <a:spLocks noGrp="1"/>
          </p:cNvSpPr>
          <p:nvPr>
            <p:ph type="sldNum" sz="quarter" idx="12"/>
          </p:nvPr>
        </p:nvSpPr>
        <p:spPr/>
        <p:txBody>
          <a:bodyPr/>
          <a:lstStyle/>
          <a:p>
            <a:fld id="{6D22F896-40B5-4ADD-8801-0D06FADFA095}" type="slidenum">
              <a:rPr lang="en-US" smtClean="0"/>
              <a:t>67</a:t>
            </a:fld>
            <a:endParaRPr lang="en-US" dirty="0"/>
          </a:p>
        </p:txBody>
      </p:sp>
    </p:spTree>
    <p:extLst>
      <p:ext uri="{BB962C8B-B14F-4D97-AF65-F5344CB8AC3E}">
        <p14:creationId xmlns:p14="http://schemas.microsoft.com/office/powerpoint/2010/main" val="29884826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D8C61042-1254-3940-9870-682E63F8BF77}"/>
              </a:ext>
            </a:extLst>
          </p:cNvPr>
          <p:cNvGraphicFramePr>
            <a:graphicFrameLocks noGrp="1"/>
          </p:cNvGraphicFramePr>
          <p:nvPr>
            <p:extLst>
              <p:ext uri="{D42A27DB-BD31-4B8C-83A1-F6EECF244321}">
                <p14:modId xmlns:p14="http://schemas.microsoft.com/office/powerpoint/2010/main" val="3287905242"/>
              </p:ext>
            </p:extLst>
          </p:nvPr>
        </p:nvGraphicFramePr>
        <p:xfrm>
          <a:off x="340179" y="1454750"/>
          <a:ext cx="11511643" cy="4626333"/>
        </p:xfrm>
        <a:graphic>
          <a:graphicData uri="http://schemas.openxmlformats.org/drawingml/2006/table">
            <a:tbl>
              <a:tblPr firstRow="1" bandRow="1">
                <a:tableStyleId>{5C22544A-7EE6-4342-B048-85BDC9FD1C3A}</a:tableStyleId>
              </a:tblPr>
              <a:tblGrid>
                <a:gridCol w="2269672">
                  <a:extLst>
                    <a:ext uri="{9D8B030D-6E8A-4147-A177-3AD203B41FA5}">
                      <a16:colId xmlns:a16="http://schemas.microsoft.com/office/drawing/2014/main" val="2306902037"/>
                    </a:ext>
                  </a:extLst>
                </a:gridCol>
                <a:gridCol w="4743450">
                  <a:extLst>
                    <a:ext uri="{9D8B030D-6E8A-4147-A177-3AD203B41FA5}">
                      <a16:colId xmlns:a16="http://schemas.microsoft.com/office/drawing/2014/main" val="2195069217"/>
                    </a:ext>
                  </a:extLst>
                </a:gridCol>
                <a:gridCol w="4498521">
                  <a:extLst>
                    <a:ext uri="{9D8B030D-6E8A-4147-A177-3AD203B41FA5}">
                      <a16:colId xmlns:a16="http://schemas.microsoft.com/office/drawing/2014/main" val="2712113006"/>
                    </a:ext>
                  </a:extLst>
                </a:gridCol>
              </a:tblGrid>
              <a:tr h="596390">
                <a:tc>
                  <a:txBody>
                    <a:bodyPr/>
                    <a:lstStyle/>
                    <a:p>
                      <a:pPr algn="ctr"/>
                      <a:r>
                        <a:rPr lang="fr-FR" dirty="0">
                          <a:latin typeface="Times New Roman" panose="02020603050405020304" pitchFamily="18" charset="0"/>
                          <a:cs typeface="Times New Roman" panose="02020603050405020304" pitchFamily="18" charset="0"/>
                        </a:rPr>
                        <a:t>Critères de différences </a:t>
                      </a:r>
                    </a:p>
                  </a:txBody>
                  <a:tcPr/>
                </a:tc>
                <a:tc>
                  <a:txBody>
                    <a:bodyPr/>
                    <a:lstStyle/>
                    <a:p>
                      <a:pPr algn="ctr"/>
                      <a:r>
                        <a:rPr lang="fr-FR" dirty="0">
                          <a:latin typeface="Times New Roman" panose="02020603050405020304" pitchFamily="18" charset="0"/>
                          <a:cs typeface="Times New Roman" panose="02020603050405020304" pitchFamily="18" charset="0"/>
                        </a:rPr>
                        <a:t>Audit Comptable et financier interne </a:t>
                      </a:r>
                    </a:p>
                  </a:txBody>
                  <a:tcPr/>
                </a:tc>
                <a:tc>
                  <a:txBody>
                    <a:bodyPr/>
                    <a:lstStyle/>
                    <a:p>
                      <a:pPr algn="ctr"/>
                      <a:r>
                        <a:rPr lang="fr-FR" dirty="0">
                          <a:latin typeface="Times New Roman" panose="02020603050405020304" pitchFamily="18" charset="0"/>
                          <a:cs typeface="Times New Roman" panose="02020603050405020304" pitchFamily="18" charset="0"/>
                        </a:rPr>
                        <a:t>Audit Comptable et financier externe </a:t>
                      </a:r>
                    </a:p>
                  </a:txBody>
                  <a:tcPr/>
                </a:tc>
                <a:extLst>
                  <a:ext uri="{0D108BD9-81ED-4DB2-BD59-A6C34878D82A}">
                    <a16:rowId xmlns:a16="http://schemas.microsoft.com/office/drawing/2014/main" val="2843243995"/>
                  </a:ext>
                </a:extLst>
              </a:tr>
              <a:tr h="1611464">
                <a:tc>
                  <a:txBody>
                    <a:bodyPr/>
                    <a:lstStyle/>
                    <a:p>
                      <a:pPr algn="ctr"/>
                      <a:r>
                        <a:rPr lang="fr-FR" dirty="0">
                          <a:latin typeface="Times New Roman" panose="02020603050405020304" pitchFamily="18" charset="0"/>
                          <a:cs typeface="Times New Roman" panose="02020603050405020304" pitchFamily="18" charset="0"/>
                        </a:rPr>
                        <a:t>Objectifs </a:t>
                      </a:r>
                    </a:p>
                  </a:txBody>
                  <a:tcPr/>
                </a:tc>
                <a:tc>
                  <a:txBody>
                    <a:bodyPr/>
                    <a:lstStyle/>
                    <a:p>
                      <a:pPr algn="just"/>
                      <a:r>
                        <a:rPr lang="fr-FR" dirty="0">
                          <a:latin typeface="Times New Roman" panose="02020603050405020304" pitchFamily="18" charset="0"/>
                          <a:cs typeface="Times New Roman" panose="02020603050405020304" pitchFamily="18" charset="0"/>
                        </a:rPr>
                        <a:t>Apprécier la maitrise du processus comptable et financier ( régularité et rigueur de l’information interne, sécurité des personnes et des biens, efficacité de la gestion) et recommander des améliorations  </a:t>
                      </a:r>
                    </a:p>
                  </a:txBody>
                  <a:tcPr/>
                </a:tc>
                <a:tc>
                  <a:txBody>
                    <a:bodyPr/>
                    <a:lstStyle/>
                    <a:p>
                      <a:pPr algn="ctr"/>
                      <a:r>
                        <a:rPr lang="fr-FR" dirty="0">
                          <a:latin typeface="Times New Roman" panose="02020603050405020304" pitchFamily="18" charset="0"/>
                          <a:cs typeface="Times New Roman" panose="02020603050405020304" pitchFamily="18" charset="0"/>
                        </a:rPr>
                        <a:t>Certifier la régularité, la sincérité et l’image fidèle des comptes et des résultats financiers, tout en passant par l’appréciation du contrôle interne </a:t>
                      </a:r>
                    </a:p>
                  </a:txBody>
                  <a:tcPr/>
                </a:tc>
                <a:extLst>
                  <a:ext uri="{0D108BD9-81ED-4DB2-BD59-A6C34878D82A}">
                    <a16:rowId xmlns:a16="http://schemas.microsoft.com/office/drawing/2014/main" val="3676475206"/>
                  </a:ext>
                </a:extLst>
              </a:tr>
              <a:tr h="2374789">
                <a:tc>
                  <a:txBody>
                    <a:bodyPr/>
                    <a:lstStyle/>
                    <a:p>
                      <a:pPr algn="ctr"/>
                      <a:r>
                        <a:rPr lang="fr-FR" dirty="0">
                          <a:latin typeface="Times New Roman" panose="02020603050405020304" pitchFamily="18" charset="0"/>
                          <a:cs typeface="Times New Roman" panose="02020603050405020304" pitchFamily="18" charset="0"/>
                        </a:rPr>
                        <a:t>Axes de Recherche </a:t>
                      </a:r>
                    </a:p>
                  </a:txBody>
                  <a:tcPr/>
                </a:tc>
                <a:tc>
                  <a:txBody>
                    <a:bodyPr/>
                    <a:lstStyle/>
                    <a:p>
                      <a:pPr algn="ctr"/>
                      <a:r>
                        <a:rPr lang="fr-FR" dirty="0">
                          <a:latin typeface="Times New Roman" panose="02020603050405020304" pitchFamily="18" charset="0"/>
                          <a:cs typeface="Times New Roman" panose="02020603050405020304" pitchFamily="18" charset="0"/>
                        </a:rPr>
                        <a:t>Non respect du cadre juridique et réglementaire </a:t>
                      </a:r>
                    </a:p>
                    <a:p>
                      <a:pPr algn="ctr"/>
                      <a:r>
                        <a:rPr lang="fr-FR" dirty="0">
                          <a:latin typeface="Times New Roman" panose="02020603050405020304" pitchFamily="18" charset="0"/>
                          <a:cs typeface="Times New Roman" panose="02020603050405020304" pitchFamily="18" charset="0"/>
                        </a:rPr>
                        <a:t>Non actualisation des comptes </a:t>
                      </a:r>
                    </a:p>
                    <a:p>
                      <a:pPr algn="ctr"/>
                      <a:r>
                        <a:rPr lang="fr-FR" dirty="0">
                          <a:latin typeface="Times New Roman" panose="02020603050405020304" pitchFamily="18" charset="0"/>
                          <a:cs typeface="Times New Roman" panose="02020603050405020304" pitchFamily="18" charset="0"/>
                        </a:rPr>
                        <a:t>Erreurs ou omissions </a:t>
                      </a:r>
                    </a:p>
                    <a:p>
                      <a:pPr algn="ctr"/>
                      <a:r>
                        <a:rPr lang="fr-FR" dirty="0">
                          <a:latin typeface="Times New Roman" panose="02020603050405020304" pitchFamily="18" charset="0"/>
                          <a:cs typeface="Times New Roman" panose="02020603050405020304" pitchFamily="18" charset="0"/>
                        </a:rPr>
                        <a:t>Fraudes </a:t>
                      </a:r>
                    </a:p>
                    <a:p>
                      <a:pPr algn="ctr"/>
                      <a:r>
                        <a:rPr lang="fr-FR" dirty="0">
                          <a:latin typeface="Times New Roman" panose="02020603050405020304" pitchFamily="18" charset="0"/>
                          <a:cs typeface="Times New Roman" panose="02020603050405020304" pitchFamily="18" charset="0"/>
                        </a:rPr>
                        <a:t>Gaspillage/pertes </a:t>
                      </a:r>
                    </a:p>
                    <a:p>
                      <a:pPr algn="ctr"/>
                      <a:r>
                        <a:rPr lang="fr-FR" dirty="0">
                          <a:latin typeface="Times New Roman" panose="02020603050405020304" pitchFamily="18" charset="0"/>
                          <a:cs typeface="Times New Roman" panose="02020603050405020304" pitchFamily="18" charset="0"/>
                        </a:rPr>
                        <a:t>Délais/ coûts excessifs </a:t>
                      </a:r>
                    </a:p>
                    <a:p>
                      <a:pPr algn="ctr"/>
                      <a:r>
                        <a:rPr lang="fr-FR" dirty="0">
                          <a:latin typeface="Times New Roman" panose="02020603050405020304" pitchFamily="18" charset="0"/>
                          <a:cs typeface="Times New Roman" panose="02020603050405020304" pitchFamily="18" charset="0"/>
                        </a:rPr>
                        <a:t>Inadéquation des méthodes </a:t>
                      </a:r>
                    </a:p>
                    <a:p>
                      <a:pPr algn="ctr"/>
                      <a:r>
                        <a:rPr lang="fr-FR" dirty="0">
                          <a:latin typeface="Times New Roman" panose="02020603050405020304" pitchFamily="18" charset="0"/>
                          <a:cs typeface="Times New Roman" panose="02020603050405020304" pitchFamily="18" charset="0"/>
                        </a:rPr>
                        <a:t>Insuffisance des performances  </a:t>
                      </a:r>
                    </a:p>
                  </a:txBody>
                  <a:tcPr/>
                </a:tc>
                <a:tc>
                  <a:txBody>
                    <a:bodyPr/>
                    <a:lstStyle/>
                    <a:p>
                      <a:pPr algn="ctr"/>
                      <a:r>
                        <a:rPr lang="fr-FR" dirty="0">
                          <a:latin typeface="Times New Roman" panose="02020603050405020304" pitchFamily="18" charset="0"/>
                          <a:cs typeface="Times New Roman" panose="02020603050405020304" pitchFamily="18" charset="0"/>
                        </a:rPr>
                        <a:t>Non respect du cadre juridique, réglementaire ou comptable</a:t>
                      </a:r>
                    </a:p>
                    <a:p>
                      <a:pPr algn="ctr"/>
                      <a:r>
                        <a:rPr lang="fr-FR" dirty="0">
                          <a:latin typeface="Times New Roman" panose="02020603050405020304" pitchFamily="18" charset="0"/>
                          <a:cs typeface="Times New Roman" panose="02020603050405020304" pitchFamily="18" charset="0"/>
                        </a:rPr>
                        <a:t>Non sincérité des comptes </a:t>
                      </a:r>
                    </a:p>
                    <a:p>
                      <a:pPr algn="ctr"/>
                      <a:r>
                        <a:rPr lang="fr-FR" dirty="0">
                          <a:latin typeface="Times New Roman" panose="02020603050405020304" pitchFamily="18" charset="0"/>
                          <a:cs typeface="Times New Roman" panose="02020603050405020304" pitchFamily="18" charset="0"/>
                        </a:rPr>
                        <a:t>Erreurs ou omissions </a:t>
                      </a:r>
                    </a:p>
                    <a:p>
                      <a:pPr algn="ctr"/>
                      <a:r>
                        <a:rPr lang="fr-FR" dirty="0">
                          <a:latin typeface="Times New Roman" panose="02020603050405020304" pitchFamily="18" charset="0"/>
                          <a:cs typeface="Times New Roman" panose="02020603050405020304" pitchFamily="18" charset="0"/>
                        </a:rPr>
                        <a:t>Fraudes (accessoirement) </a:t>
                      </a:r>
                    </a:p>
                  </a:txBody>
                  <a:tcPr/>
                </a:tc>
                <a:extLst>
                  <a:ext uri="{0D108BD9-81ED-4DB2-BD59-A6C34878D82A}">
                    <a16:rowId xmlns:a16="http://schemas.microsoft.com/office/drawing/2014/main" val="1169360820"/>
                  </a:ext>
                </a:extLst>
              </a:tr>
            </a:tbl>
          </a:graphicData>
        </a:graphic>
      </p:graphicFrame>
      <p:sp>
        <p:nvSpPr>
          <p:cNvPr id="6" name="Rectangle 5">
            <a:extLst>
              <a:ext uri="{FF2B5EF4-FFF2-40B4-BE49-F238E27FC236}">
                <a16:creationId xmlns:a16="http://schemas.microsoft.com/office/drawing/2014/main" id="{75A6EA31-917E-B047-9A69-50013763026F}"/>
              </a:ext>
            </a:extLst>
          </p:cNvPr>
          <p:cNvSpPr/>
          <p:nvPr/>
        </p:nvSpPr>
        <p:spPr>
          <a:xfrm>
            <a:off x="340179" y="274900"/>
            <a:ext cx="11511642" cy="1446550"/>
          </a:xfrm>
          <a:prstGeom prst="rect">
            <a:avLst/>
          </a:prstGeom>
        </p:spPr>
        <p:txBody>
          <a:bodyPr wrap="square">
            <a:spAutoFit/>
          </a:bodyPr>
          <a:lstStyle/>
          <a:p>
            <a:pPr algn="ctr"/>
            <a:endParaRPr lang="fr-FR" sz="2800" b="1" i="1" dirty="0">
              <a:latin typeface="Times New Roman" panose="02020603050405020304" pitchFamily="18" charset="0"/>
              <a:cs typeface="Times New Roman" panose="02020603050405020304" pitchFamily="18" charset="0"/>
            </a:endParaRPr>
          </a:p>
          <a:p>
            <a:pPr algn="ctr"/>
            <a:r>
              <a:rPr lang="fr-FR" sz="2800" b="1" i="1" dirty="0">
                <a:latin typeface="Times New Roman" panose="02020603050405020304" pitchFamily="18" charset="0"/>
                <a:cs typeface="Times New Roman" panose="02020603050405020304" pitchFamily="18" charset="0"/>
              </a:rPr>
              <a:t>Audit comptable financier interne &amp; Audit comptable financier externe </a:t>
            </a:r>
          </a:p>
          <a:p>
            <a:pPr algn="ctr"/>
            <a:endParaRPr lang="fr-FR" sz="3200" b="1" i="1" dirty="0">
              <a:latin typeface="Times New Roman" panose="02020603050405020304" pitchFamily="18" charset="0"/>
              <a:cs typeface="Times New Roman" panose="02020603050405020304" pitchFamily="18" charset="0"/>
            </a:endParaRPr>
          </a:p>
        </p:txBody>
      </p:sp>
      <p:sp>
        <p:nvSpPr>
          <p:cNvPr id="3" name="Espace réservé du numéro de diapositive 2">
            <a:extLst>
              <a:ext uri="{FF2B5EF4-FFF2-40B4-BE49-F238E27FC236}">
                <a16:creationId xmlns:a16="http://schemas.microsoft.com/office/drawing/2014/main" id="{2A3F7C9B-4351-582B-BF7F-B718806C863B}"/>
              </a:ext>
            </a:extLst>
          </p:cNvPr>
          <p:cNvSpPr>
            <a:spLocks noGrp="1"/>
          </p:cNvSpPr>
          <p:nvPr>
            <p:ph type="sldNum" sz="quarter" idx="12"/>
          </p:nvPr>
        </p:nvSpPr>
        <p:spPr/>
        <p:txBody>
          <a:bodyPr/>
          <a:lstStyle/>
          <a:p>
            <a:fld id="{6D22F896-40B5-4ADD-8801-0D06FADFA095}" type="slidenum">
              <a:rPr lang="en-US" smtClean="0"/>
              <a:t>68</a:t>
            </a:fld>
            <a:endParaRPr lang="en-US" dirty="0"/>
          </a:p>
        </p:txBody>
      </p:sp>
    </p:spTree>
    <p:extLst>
      <p:ext uri="{BB962C8B-B14F-4D97-AF65-F5344CB8AC3E}">
        <p14:creationId xmlns:p14="http://schemas.microsoft.com/office/powerpoint/2010/main" val="404545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D8C61042-1254-3940-9870-682E63F8BF77}"/>
              </a:ext>
            </a:extLst>
          </p:cNvPr>
          <p:cNvGraphicFramePr>
            <a:graphicFrameLocks noGrp="1"/>
          </p:cNvGraphicFramePr>
          <p:nvPr>
            <p:extLst>
              <p:ext uri="{D42A27DB-BD31-4B8C-83A1-F6EECF244321}">
                <p14:modId xmlns:p14="http://schemas.microsoft.com/office/powerpoint/2010/main" val="572675414"/>
              </p:ext>
            </p:extLst>
          </p:nvPr>
        </p:nvGraphicFramePr>
        <p:xfrm>
          <a:off x="170089" y="1397600"/>
          <a:ext cx="11851821" cy="5466564"/>
        </p:xfrm>
        <a:graphic>
          <a:graphicData uri="http://schemas.openxmlformats.org/drawingml/2006/table">
            <a:tbl>
              <a:tblPr firstRow="1" bandRow="1">
                <a:tableStyleId>{5C22544A-7EE6-4342-B048-85BDC9FD1C3A}</a:tableStyleId>
              </a:tblPr>
              <a:tblGrid>
                <a:gridCol w="3023195">
                  <a:extLst>
                    <a:ext uri="{9D8B030D-6E8A-4147-A177-3AD203B41FA5}">
                      <a16:colId xmlns:a16="http://schemas.microsoft.com/office/drawing/2014/main" val="2306902037"/>
                    </a:ext>
                  </a:extLst>
                </a:gridCol>
                <a:gridCol w="5726979">
                  <a:extLst>
                    <a:ext uri="{9D8B030D-6E8A-4147-A177-3AD203B41FA5}">
                      <a16:colId xmlns:a16="http://schemas.microsoft.com/office/drawing/2014/main" val="2195069217"/>
                    </a:ext>
                  </a:extLst>
                </a:gridCol>
                <a:gridCol w="3101647">
                  <a:extLst>
                    <a:ext uri="{9D8B030D-6E8A-4147-A177-3AD203B41FA5}">
                      <a16:colId xmlns:a16="http://schemas.microsoft.com/office/drawing/2014/main" val="2712113006"/>
                    </a:ext>
                  </a:extLst>
                </a:gridCol>
              </a:tblGrid>
              <a:tr h="711684">
                <a:tc>
                  <a:txBody>
                    <a:bodyPr/>
                    <a:lstStyle/>
                    <a:p>
                      <a:pPr algn="ctr"/>
                      <a:r>
                        <a:rPr lang="fr-FR" dirty="0">
                          <a:latin typeface="Times New Roman" panose="02020603050405020304" pitchFamily="18" charset="0"/>
                          <a:cs typeface="Times New Roman" panose="02020603050405020304" pitchFamily="18" charset="0"/>
                        </a:rPr>
                        <a:t>Critères de différences </a:t>
                      </a:r>
                    </a:p>
                  </a:txBody>
                  <a:tcPr/>
                </a:tc>
                <a:tc>
                  <a:txBody>
                    <a:bodyPr/>
                    <a:lstStyle/>
                    <a:p>
                      <a:pPr algn="ctr"/>
                      <a:r>
                        <a:rPr lang="fr-FR" dirty="0">
                          <a:latin typeface="Times New Roman" panose="02020603050405020304" pitchFamily="18" charset="0"/>
                          <a:cs typeface="Times New Roman" panose="02020603050405020304" pitchFamily="18" charset="0"/>
                        </a:rPr>
                        <a:t>Audit Comptable et financier interne </a:t>
                      </a:r>
                    </a:p>
                  </a:txBody>
                  <a:tcPr/>
                </a:tc>
                <a:tc>
                  <a:txBody>
                    <a:bodyPr/>
                    <a:lstStyle/>
                    <a:p>
                      <a:pPr algn="ctr"/>
                      <a:r>
                        <a:rPr lang="fr-FR" dirty="0">
                          <a:latin typeface="Times New Roman" panose="02020603050405020304" pitchFamily="18" charset="0"/>
                          <a:cs typeface="Times New Roman" panose="02020603050405020304" pitchFamily="18" charset="0"/>
                        </a:rPr>
                        <a:t>Audit Comptable et financier externe </a:t>
                      </a:r>
                    </a:p>
                  </a:txBody>
                  <a:tcPr/>
                </a:tc>
                <a:extLst>
                  <a:ext uri="{0D108BD9-81ED-4DB2-BD59-A6C34878D82A}">
                    <a16:rowId xmlns:a16="http://schemas.microsoft.com/office/drawing/2014/main" val="2843243995"/>
                  </a:ext>
                </a:extLst>
              </a:tr>
              <a:tr h="711684">
                <a:tc>
                  <a:txBody>
                    <a:bodyPr/>
                    <a:lstStyle/>
                    <a:p>
                      <a:pPr algn="ctr"/>
                      <a:r>
                        <a:rPr lang="fr-FR" dirty="0">
                          <a:latin typeface="Times New Roman" panose="02020603050405020304" pitchFamily="18" charset="0"/>
                          <a:cs typeface="Times New Roman" panose="02020603050405020304" pitchFamily="18" charset="0"/>
                        </a:rPr>
                        <a:t>Domaines d’intervention </a:t>
                      </a:r>
                    </a:p>
                  </a:txBody>
                  <a:tcPr/>
                </a:tc>
                <a:tc>
                  <a:txBody>
                    <a:bodyPr/>
                    <a:lstStyle/>
                    <a:p>
                      <a:pPr algn="just"/>
                      <a:r>
                        <a:rPr lang="fr-FR" dirty="0">
                          <a:latin typeface="Times New Roman" panose="02020603050405020304" pitchFamily="18" charset="0"/>
                          <a:cs typeface="Times New Roman" panose="02020603050405020304" pitchFamily="18" charset="0"/>
                        </a:rPr>
                        <a:t>Comptes; Opération; Éléments du patrimoine; Organisation et système; structure et fonctions; Budgets, Politiques et objectifs; gestion en général </a:t>
                      </a:r>
                    </a:p>
                  </a:txBody>
                  <a:tcPr/>
                </a:tc>
                <a:tc>
                  <a:txBody>
                    <a:bodyPr/>
                    <a:lstStyle/>
                    <a:p>
                      <a:pPr algn="ctr"/>
                      <a:r>
                        <a:rPr lang="fr-FR" dirty="0">
                          <a:latin typeface="Times New Roman" panose="02020603050405020304" pitchFamily="18" charset="0"/>
                          <a:cs typeface="Times New Roman" panose="02020603050405020304" pitchFamily="18" charset="0"/>
                        </a:rPr>
                        <a:t>Comptes; États financiers</a:t>
                      </a:r>
                    </a:p>
                  </a:txBody>
                  <a:tcPr/>
                </a:tc>
                <a:extLst>
                  <a:ext uri="{0D108BD9-81ED-4DB2-BD59-A6C34878D82A}">
                    <a16:rowId xmlns:a16="http://schemas.microsoft.com/office/drawing/2014/main" val="3676475206"/>
                  </a:ext>
                </a:extLst>
              </a:tr>
              <a:tr h="711684">
                <a:tc>
                  <a:txBody>
                    <a:bodyPr/>
                    <a:lstStyle/>
                    <a:p>
                      <a:pPr algn="ctr"/>
                      <a:r>
                        <a:rPr lang="fr-FR" dirty="0">
                          <a:latin typeface="Times New Roman" panose="02020603050405020304" pitchFamily="18" charset="0"/>
                          <a:cs typeface="Times New Roman" panose="02020603050405020304" pitchFamily="18" charset="0"/>
                        </a:rPr>
                        <a:t>Périodicité</a:t>
                      </a:r>
                    </a:p>
                  </a:txBody>
                  <a:tcPr/>
                </a:tc>
                <a:tc>
                  <a:txBody>
                    <a:bodyPr/>
                    <a:lstStyle/>
                    <a:p>
                      <a:pPr algn="ctr"/>
                      <a:r>
                        <a:rPr lang="fr-FR" dirty="0">
                          <a:latin typeface="Times New Roman" panose="02020603050405020304" pitchFamily="18" charset="0"/>
                          <a:cs typeface="Times New Roman" panose="02020603050405020304" pitchFamily="18" charset="0"/>
                        </a:rPr>
                        <a:t>Permanente à travers des missions planifiées en fonction  du risque perçu</a:t>
                      </a:r>
                    </a:p>
                  </a:txBody>
                  <a:tcPr/>
                </a:tc>
                <a:tc>
                  <a:txBody>
                    <a:bodyPr/>
                    <a:lstStyle/>
                    <a:p>
                      <a:pPr algn="ctr"/>
                      <a:r>
                        <a:rPr lang="fr-FR" dirty="0">
                          <a:latin typeface="Times New Roman" panose="02020603050405020304" pitchFamily="18" charset="0"/>
                          <a:cs typeface="Times New Roman" panose="02020603050405020304" pitchFamily="18" charset="0"/>
                        </a:rPr>
                        <a:t>Fin de semestre, fin d’année pour les missions de certifications </a:t>
                      </a:r>
                    </a:p>
                  </a:txBody>
                  <a:tcPr/>
                </a:tc>
                <a:extLst>
                  <a:ext uri="{0D108BD9-81ED-4DB2-BD59-A6C34878D82A}">
                    <a16:rowId xmlns:a16="http://schemas.microsoft.com/office/drawing/2014/main" val="1169360820"/>
                  </a:ext>
                </a:extLst>
              </a:tr>
              <a:tr h="711684">
                <a:tc>
                  <a:txBody>
                    <a:bodyPr/>
                    <a:lstStyle/>
                    <a:p>
                      <a:pPr algn="ctr"/>
                      <a:r>
                        <a:rPr lang="fr-FR" dirty="0">
                          <a:latin typeface="Times New Roman" panose="02020603050405020304" pitchFamily="18" charset="0"/>
                          <a:cs typeface="Times New Roman" panose="02020603050405020304" pitchFamily="18" charset="0"/>
                        </a:rPr>
                        <a:t> Méthode </a:t>
                      </a:r>
                    </a:p>
                  </a:txBody>
                  <a:tcPr/>
                </a:tc>
                <a:tc>
                  <a:txBody>
                    <a:bodyPr/>
                    <a:lstStyle/>
                    <a:p>
                      <a:pPr algn="ctr"/>
                      <a:r>
                        <a:rPr lang="fr-FR" dirty="0">
                          <a:latin typeface="Times New Roman" panose="02020603050405020304" pitchFamily="18" charset="0"/>
                          <a:cs typeface="Times New Roman" panose="02020603050405020304" pitchFamily="18" charset="0"/>
                        </a:rPr>
                        <a:t>Méthode spécifique et originale</a:t>
                      </a:r>
                    </a:p>
                  </a:txBody>
                  <a:tcPr/>
                </a:tc>
                <a:tc>
                  <a:txBody>
                    <a:bodyPr/>
                    <a:lstStyle/>
                    <a:p>
                      <a:pPr algn="ctr"/>
                      <a:r>
                        <a:rPr lang="fr-FR" dirty="0">
                          <a:latin typeface="Times New Roman" panose="02020603050405020304" pitchFamily="18" charset="0"/>
                          <a:cs typeface="Times New Roman" panose="02020603050405020304" pitchFamily="18" charset="0"/>
                        </a:rPr>
                        <a:t>Méthodes standard à base de rapprochement, analyse et inventaires </a:t>
                      </a:r>
                    </a:p>
                  </a:txBody>
                  <a:tcPr/>
                </a:tc>
                <a:extLst>
                  <a:ext uri="{0D108BD9-81ED-4DB2-BD59-A6C34878D82A}">
                    <a16:rowId xmlns:a16="http://schemas.microsoft.com/office/drawing/2014/main" val="968938454"/>
                  </a:ext>
                </a:extLst>
              </a:tr>
              <a:tr h="711684">
                <a:tc>
                  <a:txBody>
                    <a:bodyPr/>
                    <a:lstStyle/>
                    <a:p>
                      <a:pPr algn="ctr"/>
                      <a:r>
                        <a:rPr lang="fr-FR" dirty="0">
                          <a:latin typeface="Times New Roman" panose="02020603050405020304" pitchFamily="18" charset="0"/>
                          <a:cs typeface="Times New Roman" panose="02020603050405020304" pitchFamily="18" charset="0"/>
                        </a:rPr>
                        <a:t>Moyens </a:t>
                      </a:r>
                    </a:p>
                  </a:txBody>
                  <a:tcPr/>
                </a:tc>
                <a:tc>
                  <a:txBody>
                    <a:bodyPr/>
                    <a:lstStyle/>
                    <a:p>
                      <a:pPr algn="just"/>
                      <a:r>
                        <a:rPr lang="fr-FR" dirty="0">
                          <a:latin typeface="Times New Roman" panose="02020603050405020304" pitchFamily="18" charset="0"/>
                          <a:cs typeface="Times New Roman" panose="02020603050405020304" pitchFamily="18" charset="0"/>
                        </a:rPr>
                        <a:t>L’auditeur négocie son programme de travail, </a:t>
                      </a:r>
                    </a:p>
                    <a:p>
                      <a:pPr algn="just"/>
                      <a:r>
                        <a:rPr lang="fr-FR" dirty="0">
                          <a:latin typeface="Times New Roman" panose="02020603050405020304" pitchFamily="18" charset="0"/>
                          <a:cs typeface="Times New Roman" panose="02020603050405020304" pitchFamily="18" charset="0"/>
                        </a:rPr>
                        <a:t>Il passe le contrôle interne en revue pour provoquer des améliorations; </a:t>
                      </a:r>
                    </a:p>
                    <a:p>
                      <a:pPr algn="just"/>
                      <a:r>
                        <a:rPr lang="fr-FR" dirty="0">
                          <a:latin typeface="Times New Roman" panose="02020603050405020304" pitchFamily="18" charset="0"/>
                          <a:cs typeface="Times New Roman" panose="02020603050405020304" pitchFamily="18" charset="0"/>
                        </a:rPr>
                        <a:t>Il travaille sur ordres de missions </a:t>
                      </a:r>
                    </a:p>
                  </a:txBody>
                  <a:tcPr/>
                </a:tc>
                <a:tc>
                  <a:txBody>
                    <a:bodyPr/>
                    <a:lstStyle/>
                    <a:p>
                      <a:pPr algn="just"/>
                      <a:r>
                        <a:rPr lang="fr-FR" dirty="0">
                          <a:latin typeface="Times New Roman" panose="02020603050405020304" pitchFamily="18" charset="0"/>
                          <a:cs typeface="Times New Roman" panose="02020603050405020304" pitchFamily="18" charset="0"/>
                        </a:rPr>
                        <a:t>L’Auditeur fixe lui-même son programme de travail; </a:t>
                      </a:r>
                    </a:p>
                    <a:p>
                      <a:pPr algn="just"/>
                      <a:r>
                        <a:rPr lang="fr-FR" dirty="0">
                          <a:latin typeface="Times New Roman" panose="02020603050405020304" pitchFamily="18" charset="0"/>
                          <a:cs typeface="Times New Roman" panose="02020603050405020304" pitchFamily="18" charset="0"/>
                        </a:rPr>
                        <a:t>Il passe le contrôle interne en revue pour déterminer le niveau de ses contrôles</a:t>
                      </a:r>
                    </a:p>
                    <a:p>
                      <a:pPr algn="just"/>
                      <a:r>
                        <a:rPr lang="fr-FR" dirty="0">
                          <a:latin typeface="Times New Roman" panose="02020603050405020304" pitchFamily="18" charset="0"/>
                          <a:cs typeface="Times New Roman" panose="02020603050405020304" pitchFamily="18" charset="0"/>
                        </a:rPr>
                        <a:t>Il négocie le nombre de ses vacations  </a:t>
                      </a:r>
                    </a:p>
                  </a:txBody>
                  <a:tcPr/>
                </a:tc>
                <a:extLst>
                  <a:ext uri="{0D108BD9-81ED-4DB2-BD59-A6C34878D82A}">
                    <a16:rowId xmlns:a16="http://schemas.microsoft.com/office/drawing/2014/main" val="3224658512"/>
                  </a:ext>
                </a:extLst>
              </a:tr>
            </a:tbl>
          </a:graphicData>
        </a:graphic>
      </p:graphicFrame>
      <p:sp>
        <p:nvSpPr>
          <p:cNvPr id="6" name="Rectangle 5">
            <a:extLst>
              <a:ext uri="{FF2B5EF4-FFF2-40B4-BE49-F238E27FC236}">
                <a16:creationId xmlns:a16="http://schemas.microsoft.com/office/drawing/2014/main" id="{75A6EA31-917E-B047-9A69-50013763026F}"/>
              </a:ext>
            </a:extLst>
          </p:cNvPr>
          <p:cNvSpPr/>
          <p:nvPr/>
        </p:nvSpPr>
        <p:spPr>
          <a:xfrm>
            <a:off x="340179" y="274900"/>
            <a:ext cx="11511642" cy="1446550"/>
          </a:xfrm>
          <a:prstGeom prst="rect">
            <a:avLst/>
          </a:prstGeom>
        </p:spPr>
        <p:txBody>
          <a:bodyPr wrap="square">
            <a:spAutoFit/>
          </a:bodyPr>
          <a:lstStyle/>
          <a:p>
            <a:pPr algn="ctr"/>
            <a:endParaRPr lang="fr-FR" sz="2800" b="1" i="1" dirty="0">
              <a:latin typeface="Times New Roman" panose="02020603050405020304" pitchFamily="18" charset="0"/>
              <a:cs typeface="Times New Roman" panose="02020603050405020304" pitchFamily="18" charset="0"/>
            </a:endParaRPr>
          </a:p>
          <a:p>
            <a:pPr algn="ctr"/>
            <a:r>
              <a:rPr lang="fr-FR" sz="2800" b="1" i="1" dirty="0">
                <a:latin typeface="Times New Roman" panose="02020603050405020304" pitchFamily="18" charset="0"/>
                <a:cs typeface="Times New Roman" panose="02020603050405020304" pitchFamily="18" charset="0"/>
              </a:rPr>
              <a:t>Audit comptable financier interne &amp; Audit comptable financier externe </a:t>
            </a:r>
          </a:p>
          <a:p>
            <a:pPr algn="ctr"/>
            <a:endParaRPr lang="fr-FR" sz="3200" b="1" i="1" dirty="0">
              <a:latin typeface="Times New Roman" panose="02020603050405020304" pitchFamily="18" charset="0"/>
              <a:cs typeface="Times New Roman" panose="02020603050405020304" pitchFamily="18" charset="0"/>
            </a:endParaRPr>
          </a:p>
        </p:txBody>
      </p:sp>
      <p:sp>
        <p:nvSpPr>
          <p:cNvPr id="3" name="Espace réservé du numéro de diapositive 2">
            <a:extLst>
              <a:ext uri="{FF2B5EF4-FFF2-40B4-BE49-F238E27FC236}">
                <a16:creationId xmlns:a16="http://schemas.microsoft.com/office/drawing/2014/main" id="{B959B876-2598-A1C2-3CDE-E2C3594AF70D}"/>
              </a:ext>
            </a:extLst>
          </p:cNvPr>
          <p:cNvSpPr>
            <a:spLocks noGrp="1"/>
          </p:cNvSpPr>
          <p:nvPr>
            <p:ph type="sldNum" sz="quarter" idx="12"/>
          </p:nvPr>
        </p:nvSpPr>
        <p:spPr/>
        <p:txBody>
          <a:bodyPr/>
          <a:lstStyle/>
          <a:p>
            <a:fld id="{6D22F896-40B5-4ADD-8801-0D06FADFA095}" type="slidenum">
              <a:rPr lang="en-US" smtClean="0"/>
              <a:t>69</a:t>
            </a:fld>
            <a:endParaRPr lang="en-US" dirty="0"/>
          </a:p>
        </p:txBody>
      </p:sp>
    </p:spTree>
    <p:extLst>
      <p:ext uri="{BB962C8B-B14F-4D97-AF65-F5344CB8AC3E}">
        <p14:creationId xmlns:p14="http://schemas.microsoft.com/office/powerpoint/2010/main" val="315023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D21174E-BC89-E04E-A79E-958009CA808B}"/>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L’Audit financier et comptable n’est qu’une forme de l’audit lorsque ce dernier a pour objet la fonction comptable et financière car il est clair que la notion d’audit dépasse le domaine comptable et financier et il existe autant de catégories d’audit que de fonction que de fonctions dans l’entreprise. </a:t>
            </a:r>
          </a:p>
        </p:txBody>
      </p:sp>
      <p:sp>
        <p:nvSpPr>
          <p:cNvPr id="4" name="ZoneTexte 3">
            <a:extLst>
              <a:ext uri="{FF2B5EF4-FFF2-40B4-BE49-F238E27FC236}">
                <a16:creationId xmlns:a16="http://schemas.microsoft.com/office/drawing/2014/main" id="{1D2C7D84-6D2B-6941-87F1-E0B376714E66}"/>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 Introduction </a:t>
            </a:r>
          </a:p>
          <a:p>
            <a:pPr algn="ctr"/>
            <a:endParaRPr lang="fr-FR" sz="2400" dirty="0"/>
          </a:p>
        </p:txBody>
      </p:sp>
      <p:sp>
        <p:nvSpPr>
          <p:cNvPr id="5" name="Espace réservé du numéro de diapositive 4">
            <a:extLst>
              <a:ext uri="{FF2B5EF4-FFF2-40B4-BE49-F238E27FC236}">
                <a16:creationId xmlns:a16="http://schemas.microsoft.com/office/drawing/2014/main" id="{9CDFC5C5-EA86-21D2-DE20-83A965F2B397}"/>
              </a:ext>
            </a:extLst>
          </p:cNvPr>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2557149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D8C61042-1254-3940-9870-682E63F8BF77}"/>
              </a:ext>
            </a:extLst>
          </p:cNvPr>
          <p:cNvGraphicFramePr>
            <a:graphicFrameLocks noGrp="1"/>
          </p:cNvGraphicFramePr>
          <p:nvPr>
            <p:extLst>
              <p:ext uri="{D42A27DB-BD31-4B8C-83A1-F6EECF244321}">
                <p14:modId xmlns:p14="http://schemas.microsoft.com/office/powerpoint/2010/main" val="4067110860"/>
              </p:ext>
            </p:extLst>
          </p:nvPr>
        </p:nvGraphicFramePr>
        <p:xfrm>
          <a:off x="340179" y="2009623"/>
          <a:ext cx="11511643" cy="3526488"/>
        </p:xfrm>
        <a:graphic>
          <a:graphicData uri="http://schemas.openxmlformats.org/drawingml/2006/table">
            <a:tbl>
              <a:tblPr firstRow="1" bandRow="1">
                <a:tableStyleId>{5C22544A-7EE6-4342-B048-85BDC9FD1C3A}</a:tableStyleId>
              </a:tblPr>
              <a:tblGrid>
                <a:gridCol w="3761729">
                  <a:extLst>
                    <a:ext uri="{9D8B030D-6E8A-4147-A177-3AD203B41FA5}">
                      <a16:colId xmlns:a16="http://schemas.microsoft.com/office/drawing/2014/main" val="2306902037"/>
                    </a:ext>
                  </a:extLst>
                </a:gridCol>
                <a:gridCol w="3874957">
                  <a:extLst>
                    <a:ext uri="{9D8B030D-6E8A-4147-A177-3AD203B41FA5}">
                      <a16:colId xmlns:a16="http://schemas.microsoft.com/office/drawing/2014/main" val="2195069217"/>
                    </a:ext>
                  </a:extLst>
                </a:gridCol>
                <a:gridCol w="3874957">
                  <a:extLst>
                    <a:ext uri="{9D8B030D-6E8A-4147-A177-3AD203B41FA5}">
                      <a16:colId xmlns:a16="http://schemas.microsoft.com/office/drawing/2014/main" val="2712113006"/>
                    </a:ext>
                  </a:extLst>
                </a:gridCol>
              </a:tblGrid>
              <a:tr h="711684">
                <a:tc>
                  <a:txBody>
                    <a:bodyPr/>
                    <a:lstStyle/>
                    <a:p>
                      <a:pPr algn="ctr"/>
                      <a:r>
                        <a:rPr lang="fr-FR" dirty="0">
                          <a:latin typeface="Times New Roman" panose="02020603050405020304" pitchFamily="18" charset="0"/>
                          <a:cs typeface="Times New Roman" panose="02020603050405020304" pitchFamily="18" charset="0"/>
                        </a:rPr>
                        <a:t>Critères de différences </a:t>
                      </a:r>
                    </a:p>
                  </a:txBody>
                  <a:tcPr/>
                </a:tc>
                <a:tc>
                  <a:txBody>
                    <a:bodyPr/>
                    <a:lstStyle/>
                    <a:p>
                      <a:pPr algn="ctr"/>
                      <a:r>
                        <a:rPr lang="fr-FR" dirty="0">
                          <a:latin typeface="Times New Roman" panose="02020603050405020304" pitchFamily="18" charset="0"/>
                          <a:cs typeface="Times New Roman" panose="02020603050405020304" pitchFamily="18" charset="0"/>
                        </a:rPr>
                        <a:t>Audit Comptable et financier interne </a:t>
                      </a:r>
                    </a:p>
                  </a:txBody>
                  <a:tcPr/>
                </a:tc>
                <a:tc>
                  <a:txBody>
                    <a:bodyPr/>
                    <a:lstStyle/>
                    <a:p>
                      <a:pPr algn="ctr"/>
                      <a:r>
                        <a:rPr lang="fr-FR" dirty="0">
                          <a:latin typeface="Times New Roman" panose="02020603050405020304" pitchFamily="18" charset="0"/>
                          <a:cs typeface="Times New Roman" panose="02020603050405020304" pitchFamily="18" charset="0"/>
                        </a:rPr>
                        <a:t>Audit Comptable et financier externe </a:t>
                      </a:r>
                    </a:p>
                  </a:txBody>
                  <a:tcPr/>
                </a:tc>
                <a:extLst>
                  <a:ext uri="{0D108BD9-81ED-4DB2-BD59-A6C34878D82A}">
                    <a16:rowId xmlns:a16="http://schemas.microsoft.com/office/drawing/2014/main" val="2843243995"/>
                  </a:ext>
                </a:extLst>
              </a:tr>
              <a:tr h="711684">
                <a:tc>
                  <a:txBody>
                    <a:bodyPr/>
                    <a:lstStyle/>
                    <a:p>
                      <a:pPr algn="ctr"/>
                      <a:r>
                        <a:rPr lang="fr-FR" dirty="0">
                          <a:latin typeface="Times New Roman" panose="02020603050405020304" pitchFamily="18" charset="0"/>
                          <a:cs typeface="Times New Roman" panose="02020603050405020304" pitchFamily="18" charset="0"/>
                        </a:rPr>
                        <a:t>Incompatibilités </a:t>
                      </a:r>
                    </a:p>
                  </a:txBody>
                  <a:tcPr/>
                </a:tc>
                <a:tc>
                  <a:txBody>
                    <a:bodyPr/>
                    <a:lstStyle/>
                    <a:p>
                      <a:pPr algn="just"/>
                      <a:r>
                        <a:rPr lang="fr-FR" dirty="0">
                          <a:latin typeface="Times New Roman" panose="02020603050405020304" pitchFamily="18" charset="0"/>
                          <a:cs typeface="Times New Roman" panose="02020603050405020304" pitchFamily="18" charset="0"/>
                        </a:rPr>
                        <a:t>Audit de la direction générale </a:t>
                      </a:r>
                    </a:p>
                  </a:txBody>
                  <a:tcPr/>
                </a:tc>
                <a:tc>
                  <a:txBody>
                    <a:bodyPr/>
                    <a:lstStyle/>
                    <a:p>
                      <a:pPr algn="ctr"/>
                      <a:r>
                        <a:rPr lang="fr-FR" dirty="0">
                          <a:latin typeface="Times New Roman" panose="02020603050405020304" pitchFamily="18" charset="0"/>
                          <a:cs typeface="Times New Roman" panose="02020603050405020304" pitchFamily="18" charset="0"/>
                        </a:rPr>
                        <a:t>Immixtion dans la gestion </a:t>
                      </a:r>
                    </a:p>
                  </a:txBody>
                  <a:tcPr/>
                </a:tc>
                <a:extLst>
                  <a:ext uri="{0D108BD9-81ED-4DB2-BD59-A6C34878D82A}">
                    <a16:rowId xmlns:a16="http://schemas.microsoft.com/office/drawing/2014/main" val="3676475206"/>
                  </a:ext>
                </a:extLst>
              </a:tr>
              <a:tr h="711684">
                <a:tc>
                  <a:txBody>
                    <a:bodyPr/>
                    <a:lstStyle/>
                    <a:p>
                      <a:pPr algn="ctr"/>
                      <a:r>
                        <a:rPr lang="fr-FR" dirty="0">
                          <a:latin typeface="Times New Roman" panose="02020603050405020304" pitchFamily="18" charset="0"/>
                          <a:cs typeface="Times New Roman" panose="02020603050405020304" pitchFamily="18" charset="0"/>
                        </a:rPr>
                        <a:t>Résultat</a:t>
                      </a:r>
                    </a:p>
                  </a:txBody>
                  <a:tcPr/>
                </a:tc>
                <a:tc>
                  <a:txBody>
                    <a:bodyPr/>
                    <a:lstStyle/>
                    <a:p>
                      <a:pPr algn="ctr"/>
                      <a:r>
                        <a:rPr lang="fr-FR" dirty="0">
                          <a:latin typeface="Times New Roman" panose="02020603050405020304" pitchFamily="18" charset="0"/>
                          <a:cs typeface="Times New Roman" panose="02020603050405020304" pitchFamily="18" charset="0"/>
                        </a:rPr>
                        <a:t>Recommandations et suivi; </a:t>
                      </a:r>
                    </a:p>
                    <a:p>
                      <a:pPr algn="ctr"/>
                      <a:r>
                        <a:rPr lang="fr-FR" dirty="0">
                          <a:latin typeface="Times New Roman" panose="02020603050405020304" pitchFamily="18" charset="0"/>
                          <a:cs typeface="Times New Roman" panose="02020603050405020304" pitchFamily="18" charset="0"/>
                        </a:rPr>
                        <a:t>Outil de direction et de gestion </a:t>
                      </a:r>
                    </a:p>
                  </a:txBody>
                  <a:tcPr/>
                </a:tc>
                <a:tc>
                  <a:txBody>
                    <a:bodyPr/>
                    <a:lstStyle/>
                    <a:p>
                      <a:pPr algn="ctr"/>
                      <a:r>
                        <a:rPr lang="fr-FR" dirty="0">
                          <a:latin typeface="Times New Roman" panose="02020603050405020304" pitchFamily="18" charset="0"/>
                          <a:cs typeface="Times New Roman" panose="02020603050405020304" pitchFamily="18" charset="0"/>
                        </a:rPr>
                        <a:t>Certification sans ou avec réserves ou refus de certification ou révélation des fait délictueux; </a:t>
                      </a:r>
                    </a:p>
                    <a:p>
                      <a:pPr algn="ctr"/>
                      <a:r>
                        <a:rPr lang="fr-FR" dirty="0">
                          <a:latin typeface="Times New Roman" panose="02020603050405020304" pitchFamily="18" charset="0"/>
                          <a:cs typeface="Times New Roman" panose="02020603050405020304" pitchFamily="18" charset="0"/>
                        </a:rPr>
                        <a:t>Outil d’information </a:t>
                      </a:r>
                    </a:p>
                  </a:txBody>
                  <a:tcPr/>
                </a:tc>
                <a:extLst>
                  <a:ext uri="{0D108BD9-81ED-4DB2-BD59-A6C34878D82A}">
                    <a16:rowId xmlns:a16="http://schemas.microsoft.com/office/drawing/2014/main" val="1169360820"/>
                  </a:ext>
                </a:extLst>
              </a:tr>
              <a:tr h="711684">
                <a:tc>
                  <a:txBody>
                    <a:bodyPr/>
                    <a:lstStyle/>
                    <a:p>
                      <a:pPr algn="ctr"/>
                      <a:r>
                        <a:rPr lang="fr-FR" dirty="0">
                          <a:latin typeface="Times New Roman" panose="02020603050405020304" pitchFamily="18" charset="0"/>
                          <a:cs typeface="Times New Roman" panose="02020603050405020304" pitchFamily="18" charset="0"/>
                        </a:rPr>
                        <a:t> Conclusion </a:t>
                      </a:r>
                    </a:p>
                  </a:txBody>
                  <a:tcPr/>
                </a:tc>
                <a:tc>
                  <a:txBody>
                    <a:bodyPr/>
                    <a:lstStyle/>
                    <a:p>
                      <a:pPr algn="ctr"/>
                      <a:r>
                        <a:rPr lang="fr-FR" dirty="0">
                          <a:latin typeface="Times New Roman" panose="02020603050405020304" pitchFamily="18" charset="0"/>
                          <a:cs typeface="Times New Roman" panose="02020603050405020304" pitchFamily="18" charset="0"/>
                        </a:rPr>
                        <a:t>Audit de régularité</a:t>
                      </a:r>
                    </a:p>
                    <a:p>
                      <a:pPr algn="ctr"/>
                      <a:r>
                        <a:rPr lang="fr-FR" dirty="0">
                          <a:latin typeface="Times New Roman" panose="02020603050405020304" pitchFamily="18" charset="0"/>
                          <a:cs typeface="Times New Roman" panose="02020603050405020304" pitchFamily="18" charset="0"/>
                        </a:rPr>
                        <a:t>Audit d’efficacité </a:t>
                      </a:r>
                    </a:p>
                    <a:p>
                      <a:pPr algn="ctr"/>
                      <a:r>
                        <a:rPr lang="fr-FR" dirty="0">
                          <a:latin typeface="Times New Roman" panose="02020603050405020304" pitchFamily="18" charset="0"/>
                          <a:cs typeface="Times New Roman" panose="02020603050405020304" pitchFamily="18" charset="0"/>
                        </a:rPr>
                        <a:t>Audit diagnostic (AM et AS)</a:t>
                      </a:r>
                    </a:p>
                  </a:txBody>
                  <a:tcPr/>
                </a:tc>
                <a:tc>
                  <a:txBody>
                    <a:bodyPr/>
                    <a:lstStyle/>
                    <a:p>
                      <a:pPr algn="ctr"/>
                      <a:r>
                        <a:rPr lang="fr-FR" dirty="0">
                          <a:latin typeface="Times New Roman" panose="02020603050405020304" pitchFamily="18" charset="0"/>
                          <a:cs typeface="Times New Roman" panose="02020603050405020304" pitchFamily="18" charset="0"/>
                        </a:rPr>
                        <a:t>Audit de régularité uniquement </a:t>
                      </a:r>
                    </a:p>
                  </a:txBody>
                  <a:tcPr/>
                </a:tc>
                <a:extLst>
                  <a:ext uri="{0D108BD9-81ED-4DB2-BD59-A6C34878D82A}">
                    <a16:rowId xmlns:a16="http://schemas.microsoft.com/office/drawing/2014/main" val="968938454"/>
                  </a:ext>
                </a:extLst>
              </a:tr>
            </a:tbl>
          </a:graphicData>
        </a:graphic>
      </p:graphicFrame>
      <p:sp>
        <p:nvSpPr>
          <p:cNvPr id="6" name="Rectangle 5">
            <a:extLst>
              <a:ext uri="{FF2B5EF4-FFF2-40B4-BE49-F238E27FC236}">
                <a16:creationId xmlns:a16="http://schemas.microsoft.com/office/drawing/2014/main" id="{75A6EA31-917E-B047-9A69-50013763026F}"/>
              </a:ext>
            </a:extLst>
          </p:cNvPr>
          <p:cNvSpPr/>
          <p:nvPr/>
        </p:nvSpPr>
        <p:spPr>
          <a:xfrm>
            <a:off x="340179" y="274900"/>
            <a:ext cx="11511642" cy="1446550"/>
          </a:xfrm>
          <a:prstGeom prst="rect">
            <a:avLst/>
          </a:prstGeom>
        </p:spPr>
        <p:txBody>
          <a:bodyPr wrap="square">
            <a:spAutoFit/>
          </a:bodyPr>
          <a:lstStyle/>
          <a:p>
            <a:pPr algn="ctr"/>
            <a:endParaRPr lang="fr-FR" sz="2800" b="1" i="1" dirty="0">
              <a:latin typeface="Times New Roman" panose="02020603050405020304" pitchFamily="18" charset="0"/>
              <a:cs typeface="Times New Roman" panose="02020603050405020304" pitchFamily="18" charset="0"/>
            </a:endParaRPr>
          </a:p>
          <a:p>
            <a:pPr algn="ctr"/>
            <a:r>
              <a:rPr lang="fr-FR" sz="2800" b="1" i="1" dirty="0">
                <a:latin typeface="Times New Roman" panose="02020603050405020304" pitchFamily="18" charset="0"/>
                <a:cs typeface="Times New Roman" panose="02020603050405020304" pitchFamily="18" charset="0"/>
              </a:rPr>
              <a:t>Audit comptable financier interne &amp; Audit comptable financier externe </a:t>
            </a:r>
          </a:p>
          <a:p>
            <a:pPr algn="ctr"/>
            <a:endParaRPr lang="fr-FR" sz="3200" b="1" i="1" dirty="0">
              <a:latin typeface="Times New Roman" panose="02020603050405020304" pitchFamily="18" charset="0"/>
              <a:cs typeface="Times New Roman" panose="02020603050405020304" pitchFamily="18" charset="0"/>
            </a:endParaRPr>
          </a:p>
        </p:txBody>
      </p:sp>
      <p:sp>
        <p:nvSpPr>
          <p:cNvPr id="3" name="Espace réservé du numéro de diapositive 2">
            <a:extLst>
              <a:ext uri="{FF2B5EF4-FFF2-40B4-BE49-F238E27FC236}">
                <a16:creationId xmlns:a16="http://schemas.microsoft.com/office/drawing/2014/main" id="{D4C36C19-8EA0-7CED-D801-46AE2E7795A6}"/>
              </a:ext>
            </a:extLst>
          </p:cNvPr>
          <p:cNvSpPr>
            <a:spLocks noGrp="1"/>
          </p:cNvSpPr>
          <p:nvPr>
            <p:ph type="sldNum" sz="quarter" idx="12"/>
          </p:nvPr>
        </p:nvSpPr>
        <p:spPr/>
        <p:txBody>
          <a:bodyPr/>
          <a:lstStyle/>
          <a:p>
            <a:fld id="{6D22F896-40B5-4ADD-8801-0D06FADFA095}" type="slidenum">
              <a:rPr lang="en-US" smtClean="0"/>
              <a:t>70</a:t>
            </a:fld>
            <a:endParaRPr lang="en-US" dirty="0"/>
          </a:p>
        </p:txBody>
      </p:sp>
    </p:spTree>
    <p:extLst>
      <p:ext uri="{BB962C8B-B14F-4D97-AF65-F5344CB8AC3E}">
        <p14:creationId xmlns:p14="http://schemas.microsoft.com/office/powerpoint/2010/main" val="31777419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Une autre comparaison des interventions de l’auditeur (comptable et financier) interne et externe, en termes de points communs et d’aspects particuliers, se présente ainsi:  </a:t>
            </a:r>
          </a:p>
        </p:txBody>
      </p:sp>
      <p:sp>
        <p:nvSpPr>
          <p:cNvPr id="5" name="Rectangle 4">
            <a:extLst>
              <a:ext uri="{FF2B5EF4-FFF2-40B4-BE49-F238E27FC236}">
                <a16:creationId xmlns:a16="http://schemas.microsoft.com/office/drawing/2014/main" id="{86BD9613-E2DD-E341-8645-63DB126D5881}"/>
              </a:ext>
            </a:extLst>
          </p:cNvPr>
          <p:cNvSpPr/>
          <p:nvPr/>
        </p:nvSpPr>
        <p:spPr>
          <a:xfrm>
            <a:off x="340179" y="274900"/>
            <a:ext cx="11511642" cy="1446550"/>
          </a:xfrm>
          <a:prstGeom prst="rect">
            <a:avLst/>
          </a:prstGeom>
        </p:spPr>
        <p:txBody>
          <a:bodyPr wrap="square">
            <a:spAutoFit/>
          </a:bodyPr>
          <a:lstStyle/>
          <a:p>
            <a:pPr algn="ctr"/>
            <a:endParaRPr lang="fr-FR" sz="2800" b="1" i="1" dirty="0">
              <a:latin typeface="Times New Roman" panose="02020603050405020304" pitchFamily="18" charset="0"/>
              <a:cs typeface="Times New Roman" panose="02020603050405020304" pitchFamily="18" charset="0"/>
            </a:endParaRPr>
          </a:p>
          <a:p>
            <a:pPr algn="ctr"/>
            <a:r>
              <a:rPr lang="fr-FR" sz="2800" b="1" i="1" dirty="0">
                <a:latin typeface="Times New Roman" panose="02020603050405020304" pitchFamily="18" charset="0"/>
                <a:cs typeface="Times New Roman" panose="02020603050405020304" pitchFamily="18" charset="0"/>
              </a:rPr>
              <a:t>Audit comptable financier interne &amp; Audit comptable financier externe </a:t>
            </a:r>
          </a:p>
          <a:p>
            <a:pPr algn="ctr"/>
            <a:endParaRPr lang="fr-FR" sz="3200" b="1"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2E73358D-F811-20C0-19D7-5E9328E5D3DB}"/>
              </a:ext>
            </a:extLst>
          </p:cNvPr>
          <p:cNvSpPr>
            <a:spLocks noGrp="1"/>
          </p:cNvSpPr>
          <p:nvPr>
            <p:ph type="sldNum" sz="quarter" idx="12"/>
          </p:nvPr>
        </p:nvSpPr>
        <p:spPr/>
        <p:txBody>
          <a:bodyPr/>
          <a:lstStyle/>
          <a:p>
            <a:fld id="{6D22F896-40B5-4ADD-8801-0D06FADFA095}" type="slidenum">
              <a:rPr lang="en-US" smtClean="0"/>
              <a:t>71</a:t>
            </a:fld>
            <a:endParaRPr lang="en-US" dirty="0"/>
          </a:p>
        </p:txBody>
      </p:sp>
    </p:spTree>
    <p:extLst>
      <p:ext uri="{BB962C8B-B14F-4D97-AF65-F5344CB8AC3E}">
        <p14:creationId xmlns:p14="http://schemas.microsoft.com/office/powerpoint/2010/main" val="23800688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C6511BD-4D41-B949-8CD1-14D704E61181}"/>
              </a:ext>
            </a:extLst>
          </p:cNvPr>
          <p:cNvSpPr/>
          <p:nvPr/>
        </p:nvSpPr>
        <p:spPr>
          <a:xfrm>
            <a:off x="340179" y="0"/>
            <a:ext cx="11511642" cy="1446550"/>
          </a:xfrm>
          <a:prstGeom prst="rect">
            <a:avLst/>
          </a:prstGeom>
        </p:spPr>
        <p:txBody>
          <a:bodyPr wrap="square">
            <a:spAutoFit/>
          </a:bodyPr>
          <a:lstStyle/>
          <a:p>
            <a:pPr algn="ctr"/>
            <a:endParaRPr lang="fr-FR" sz="2800" b="1" i="1" dirty="0">
              <a:latin typeface="Times New Roman" panose="02020603050405020304" pitchFamily="18" charset="0"/>
              <a:cs typeface="Times New Roman" panose="02020603050405020304" pitchFamily="18" charset="0"/>
            </a:endParaRPr>
          </a:p>
          <a:p>
            <a:pPr algn="ctr"/>
            <a:r>
              <a:rPr lang="fr-FR" sz="2800" b="1" i="1" dirty="0">
                <a:latin typeface="Times New Roman" panose="02020603050405020304" pitchFamily="18" charset="0"/>
                <a:cs typeface="Times New Roman" panose="02020603050405020304" pitchFamily="18" charset="0"/>
              </a:rPr>
              <a:t>Audit comptable financier interne &amp; Audit comptable financier externe </a:t>
            </a:r>
          </a:p>
          <a:p>
            <a:pPr algn="ctr"/>
            <a:endParaRPr lang="fr-FR" sz="3200" b="1" i="1" dirty="0">
              <a:latin typeface="Times New Roman" panose="02020603050405020304" pitchFamily="18" charset="0"/>
              <a:cs typeface="Times New Roman" panose="02020603050405020304" pitchFamily="18" charset="0"/>
            </a:endParaRPr>
          </a:p>
        </p:txBody>
      </p:sp>
      <p:graphicFrame>
        <p:nvGraphicFramePr>
          <p:cNvPr id="2" name="Tableau 1">
            <a:extLst>
              <a:ext uri="{FF2B5EF4-FFF2-40B4-BE49-F238E27FC236}">
                <a16:creationId xmlns:a16="http://schemas.microsoft.com/office/drawing/2014/main" id="{D5291DEE-44FB-3340-8111-E0F8817B6DD3}"/>
              </a:ext>
            </a:extLst>
          </p:cNvPr>
          <p:cNvGraphicFramePr>
            <a:graphicFrameLocks noGrp="1"/>
          </p:cNvGraphicFramePr>
          <p:nvPr>
            <p:extLst>
              <p:ext uri="{D42A27DB-BD31-4B8C-83A1-F6EECF244321}">
                <p14:modId xmlns:p14="http://schemas.microsoft.com/office/powerpoint/2010/main" val="3928397480"/>
              </p:ext>
            </p:extLst>
          </p:nvPr>
        </p:nvGraphicFramePr>
        <p:xfrm>
          <a:off x="0" y="1278890"/>
          <a:ext cx="11851822" cy="5486400"/>
        </p:xfrm>
        <a:graphic>
          <a:graphicData uri="http://schemas.openxmlformats.org/drawingml/2006/table">
            <a:tbl>
              <a:tblPr firstRow="1" bandRow="1">
                <a:tableStyleId>{5C22544A-7EE6-4342-B048-85BDC9FD1C3A}</a:tableStyleId>
              </a:tblPr>
              <a:tblGrid>
                <a:gridCol w="5925911">
                  <a:extLst>
                    <a:ext uri="{9D8B030D-6E8A-4147-A177-3AD203B41FA5}">
                      <a16:colId xmlns:a16="http://schemas.microsoft.com/office/drawing/2014/main" val="2346689360"/>
                    </a:ext>
                  </a:extLst>
                </a:gridCol>
                <a:gridCol w="5925911">
                  <a:extLst>
                    <a:ext uri="{9D8B030D-6E8A-4147-A177-3AD203B41FA5}">
                      <a16:colId xmlns:a16="http://schemas.microsoft.com/office/drawing/2014/main" val="1560990120"/>
                    </a:ext>
                  </a:extLst>
                </a:gridCol>
              </a:tblGrid>
              <a:tr h="1187450">
                <a:tc>
                  <a:txBody>
                    <a:bodyPr/>
                    <a:lstStyle/>
                    <a:p>
                      <a:pPr algn="just"/>
                      <a:r>
                        <a:rPr lang="fr-FR" dirty="0">
                          <a:solidFill>
                            <a:schemeClr val="bg1"/>
                          </a:solidFill>
                          <a:latin typeface="Times New Roman" panose="02020603050405020304" pitchFamily="18" charset="0"/>
                          <a:cs typeface="Times New Roman" panose="02020603050405020304" pitchFamily="18" charset="0"/>
                        </a:rPr>
                        <a:t>Tronc commun aux missions d’audit interne et d’audit externe </a:t>
                      </a:r>
                    </a:p>
                  </a:txBody>
                  <a:tcPr/>
                </a:tc>
                <a:tc>
                  <a:txBody>
                    <a:bodyPr/>
                    <a:lstStyle/>
                    <a:p>
                      <a:pPr algn="just"/>
                      <a:r>
                        <a:rPr lang="fr-FR" i="1" u="sng" dirty="0">
                          <a:solidFill>
                            <a:schemeClr val="bg1"/>
                          </a:solidFill>
                          <a:latin typeface="Times New Roman" panose="02020603050405020304" pitchFamily="18" charset="0"/>
                          <a:cs typeface="Times New Roman" panose="02020603050405020304" pitchFamily="18" charset="0"/>
                        </a:rPr>
                        <a:t>Domaine: </a:t>
                      </a:r>
                      <a:r>
                        <a:rPr lang="fr-FR" dirty="0">
                          <a:solidFill>
                            <a:schemeClr val="bg1"/>
                          </a:solidFill>
                          <a:latin typeface="Times New Roman" panose="02020603050405020304" pitchFamily="18" charset="0"/>
                          <a:cs typeface="Times New Roman" panose="02020603050405020304" pitchFamily="18" charset="0"/>
                        </a:rPr>
                        <a:t>Audit de régularité de l’information comptable </a:t>
                      </a:r>
                    </a:p>
                    <a:p>
                      <a:pPr algn="just"/>
                      <a:r>
                        <a:rPr lang="fr-FR" sz="1800" b="1" i="1" u="sng" kern="1200" dirty="0">
                          <a:solidFill>
                            <a:schemeClr val="bg1"/>
                          </a:solidFill>
                          <a:latin typeface="Times New Roman" panose="02020603050405020304" pitchFamily="18" charset="0"/>
                          <a:ea typeface="+mn-ea"/>
                          <a:cs typeface="Times New Roman" panose="02020603050405020304" pitchFamily="18" charset="0"/>
                        </a:rPr>
                        <a:t>Moyens</a:t>
                      </a:r>
                      <a:r>
                        <a:rPr lang="fr-FR" dirty="0">
                          <a:solidFill>
                            <a:schemeClr val="bg1"/>
                          </a:solidFill>
                          <a:latin typeface="Times New Roman" panose="02020603050405020304" pitchFamily="18" charset="0"/>
                          <a:cs typeface="Times New Roman" panose="02020603050405020304" pitchFamily="18" charset="0"/>
                        </a:rPr>
                        <a:t>: </a:t>
                      </a:r>
                    </a:p>
                    <a:p>
                      <a:pPr marL="285750" indent="-285750" algn="just">
                        <a:buFont typeface="Arial" panose="020B0604020202020204" pitchFamily="34" charset="0"/>
                        <a:buChar char="•"/>
                      </a:pPr>
                      <a:r>
                        <a:rPr lang="fr-FR" dirty="0">
                          <a:solidFill>
                            <a:schemeClr val="bg1"/>
                          </a:solidFill>
                          <a:latin typeface="Times New Roman" panose="02020603050405020304" pitchFamily="18" charset="0"/>
                          <a:cs typeface="Times New Roman" panose="02020603050405020304" pitchFamily="18" charset="0"/>
                        </a:rPr>
                        <a:t>S’assurer de la séparation des fonctions </a:t>
                      </a:r>
                    </a:p>
                    <a:p>
                      <a:pPr marL="285750" indent="-285750" algn="just">
                        <a:buFont typeface="Arial" panose="020B0604020202020204" pitchFamily="34" charset="0"/>
                        <a:buChar char="•"/>
                      </a:pPr>
                      <a:r>
                        <a:rPr lang="fr-FR" dirty="0">
                          <a:solidFill>
                            <a:schemeClr val="bg1"/>
                          </a:solidFill>
                          <a:latin typeface="Times New Roman" panose="02020603050405020304" pitchFamily="18" charset="0"/>
                          <a:cs typeface="Times New Roman" panose="02020603050405020304" pitchFamily="18" charset="0"/>
                        </a:rPr>
                        <a:t>Vérifier l’existence des justificatifs probants </a:t>
                      </a:r>
                    </a:p>
                    <a:p>
                      <a:pPr marL="285750" indent="-285750" algn="just">
                        <a:buFont typeface="Arial" panose="020B0604020202020204" pitchFamily="34" charset="0"/>
                        <a:buChar char="•"/>
                      </a:pPr>
                      <a:r>
                        <a:rPr lang="fr-FR" dirty="0">
                          <a:solidFill>
                            <a:schemeClr val="bg1"/>
                          </a:solidFill>
                          <a:latin typeface="Times New Roman" panose="02020603050405020304" pitchFamily="18" charset="0"/>
                          <a:cs typeface="Times New Roman" panose="02020603050405020304" pitchFamily="18" charset="0"/>
                        </a:rPr>
                        <a:t>Pointer les écritures avec les documents </a:t>
                      </a:r>
                    </a:p>
                    <a:p>
                      <a:pPr marL="285750" indent="-285750" algn="just">
                        <a:buFont typeface="Arial" panose="020B0604020202020204" pitchFamily="34" charset="0"/>
                        <a:buChar char="•"/>
                      </a:pPr>
                      <a:r>
                        <a:rPr lang="fr-FR" dirty="0">
                          <a:solidFill>
                            <a:schemeClr val="bg1"/>
                          </a:solidFill>
                          <a:latin typeface="Times New Roman" panose="02020603050405020304" pitchFamily="18" charset="0"/>
                          <a:cs typeface="Times New Roman" panose="02020603050405020304" pitchFamily="18" charset="0"/>
                        </a:rPr>
                        <a:t>Contrôler la rigueur des enregistrements </a:t>
                      </a:r>
                    </a:p>
                    <a:p>
                      <a:pPr marL="285750" indent="-285750" algn="just">
                        <a:buFont typeface="Arial" panose="020B0604020202020204" pitchFamily="34" charset="0"/>
                        <a:buChar char="•"/>
                      </a:pPr>
                      <a:r>
                        <a:rPr lang="fr-FR" dirty="0">
                          <a:solidFill>
                            <a:schemeClr val="bg1"/>
                          </a:solidFill>
                          <a:latin typeface="Times New Roman" panose="02020603050405020304" pitchFamily="18" charset="0"/>
                          <a:cs typeface="Times New Roman" panose="02020603050405020304" pitchFamily="18" charset="0"/>
                        </a:rPr>
                        <a:t>Vérifier la fiabilité des traitements </a:t>
                      </a:r>
                    </a:p>
                    <a:p>
                      <a:pPr marL="285750" indent="-285750" algn="just">
                        <a:buFont typeface="Arial" panose="020B0604020202020204" pitchFamily="34" charset="0"/>
                        <a:buChar char="•"/>
                      </a:pPr>
                      <a:r>
                        <a:rPr lang="fr-FR" dirty="0">
                          <a:solidFill>
                            <a:schemeClr val="bg1"/>
                          </a:solidFill>
                          <a:latin typeface="Times New Roman" panose="02020603050405020304" pitchFamily="18" charset="0"/>
                          <a:cs typeface="Times New Roman" panose="02020603050405020304" pitchFamily="18" charset="0"/>
                        </a:rPr>
                        <a:t>Vérifier les additions ou calculs </a:t>
                      </a:r>
                    </a:p>
                    <a:p>
                      <a:pPr marL="285750" indent="-285750" algn="just">
                        <a:buFont typeface="Arial" panose="020B0604020202020204" pitchFamily="34" charset="0"/>
                        <a:buChar char="•"/>
                      </a:pPr>
                      <a:r>
                        <a:rPr lang="fr-FR" dirty="0">
                          <a:solidFill>
                            <a:schemeClr val="bg1"/>
                          </a:solidFill>
                          <a:latin typeface="Times New Roman" panose="02020603050405020304" pitchFamily="18" charset="0"/>
                          <a:cs typeface="Times New Roman" panose="02020603050405020304" pitchFamily="18" charset="0"/>
                        </a:rPr>
                        <a:t>S’assurer de la permanence des méthodes de comptabilisation </a:t>
                      </a:r>
                    </a:p>
                  </a:txBody>
                  <a:tcPr/>
                </a:tc>
                <a:extLst>
                  <a:ext uri="{0D108BD9-81ED-4DB2-BD59-A6C34878D82A}">
                    <a16:rowId xmlns:a16="http://schemas.microsoft.com/office/drawing/2014/main" val="3016719038"/>
                  </a:ext>
                </a:extLst>
              </a:tr>
              <a:tr h="1187450">
                <a:tc>
                  <a:txBody>
                    <a:bodyPr/>
                    <a:lstStyle/>
                    <a:p>
                      <a:pPr algn="just"/>
                      <a:r>
                        <a:rPr lang="fr-FR" dirty="0">
                          <a:latin typeface="Times New Roman" panose="02020603050405020304" pitchFamily="18" charset="0"/>
                          <a:cs typeface="Times New Roman" panose="02020603050405020304" pitchFamily="18" charset="0"/>
                        </a:rPr>
                        <a:t>Aspects particuliers de l’auditeur interne </a:t>
                      </a:r>
                    </a:p>
                  </a:txBody>
                  <a:tcPr/>
                </a:tc>
                <a:tc>
                  <a:txBody>
                    <a:bodyPr/>
                    <a:lstStyle/>
                    <a:p>
                      <a:pPr marL="285750" indent="-285750" algn="just">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Vérifier les opérations à la fois sous leur aspect économique, financier, comptable et réglementaire </a:t>
                      </a:r>
                    </a:p>
                    <a:p>
                      <a:pPr marL="285750" indent="-285750" algn="just">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Faire des recommandations en vue d’améliorer </a:t>
                      </a:r>
                    </a:p>
                    <a:p>
                      <a:pPr marL="285750" indent="-285750" algn="just">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Faire des recommandations en vue d’améliorer, etc.</a:t>
                      </a:r>
                    </a:p>
                  </a:txBody>
                  <a:tcPr/>
                </a:tc>
                <a:extLst>
                  <a:ext uri="{0D108BD9-81ED-4DB2-BD59-A6C34878D82A}">
                    <a16:rowId xmlns:a16="http://schemas.microsoft.com/office/drawing/2014/main" val="1345607305"/>
                  </a:ext>
                </a:extLst>
              </a:tr>
              <a:tr h="1187450">
                <a:tc>
                  <a:txBody>
                    <a:bodyPr/>
                    <a:lstStyle/>
                    <a:p>
                      <a:pPr algn="just"/>
                      <a:r>
                        <a:rPr lang="fr-FR" dirty="0">
                          <a:latin typeface="Times New Roman" panose="02020603050405020304" pitchFamily="18" charset="0"/>
                          <a:cs typeface="Times New Roman" panose="02020603050405020304" pitchFamily="18" charset="0"/>
                        </a:rPr>
                        <a:t>Aspects particuliers des auditeurs externes </a:t>
                      </a:r>
                    </a:p>
                  </a:txBody>
                  <a:tcPr/>
                </a:tc>
                <a:tc>
                  <a:txBody>
                    <a:bodyPr/>
                    <a:lstStyle/>
                    <a:p>
                      <a:pPr marL="285750" indent="-285750" algn="just">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Vérifier le respect de l’égalité entre les actionnaires </a:t>
                      </a:r>
                    </a:p>
                    <a:p>
                      <a:pPr marL="285750" indent="-285750" algn="just">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Vérifier la sincérité d’informations comptables et financière pour les actionnaires </a:t>
                      </a:r>
                    </a:p>
                    <a:p>
                      <a:pPr marL="285750" indent="-285750" algn="just">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Alerter les actionnaires sur les faits de nature à compromettre la continuité. </a:t>
                      </a:r>
                    </a:p>
                  </a:txBody>
                  <a:tcPr/>
                </a:tc>
                <a:extLst>
                  <a:ext uri="{0D108BD9-81ED-4DB2-BD59-A6C34878D82A}">
                    <a16:rowId xmlns:a16="http://schemas.microsoft.com/office/drawing/2014/main" val="3730544306"/>
                  </a:ext>
                </a:extLst>
              </a:tr>
            </a:tbl>
          </a:graphicData>
        </a:graphic>
      </p:graphicFrame>
      <p:sp>
        <p:nvSpPr>
          <p:cNvPr id="4" name="Espace réservé du numéro de diapositive 3">
            <a:extLst>
              <a:ext uri="{FF2B5EF4-FFF2-40B4-BE49-F238E27FC236}">
                <a16:creationId xmlns:a16="http://schemas.microsoft.com/office/drawing/2014/main" id="{9B92F2F5-E3EC-0BC1-3EA4-53EBE4F1CD91}"/>
              </a:ext>
            </a:extLst>
          </p:cNvPr>
          <p:cNvSpPr>
            <a:spLocks noGrp="1"/>
          </p:cNvSpPr>
          <p:nvPr>
            <p:ph type="sldNum" sz="quarter" idx="12"/>
          </p:nvPr>
        </p:nvSpPr>
        <p:spPr/>
        <p:txBody>
          <a:bodyPr/>
          <a:lstStyle/>
          <a:p>
            <a:fld id="{6D22F896-40B5-4ADD-8801-0D06FADFA095}" type="slidenum">
              <a:rPr lang="en-US" smtClean="0"/>
              <a:t>72</a:t>
            </a:fld>
            <a:endParaRPr lang="en-US" dirty="0"/>
          </a:p>
        </p:txBody>
      </p:sp>
    </p:spTree>
    <p:extLst>
      <p:ext uri="{BB962C8B-B14F-4D97-AF65-F5344CB8AC3E}">
        <p14:creationId xmlns:p14="http://schemas.microsoft.com/office/powerpoint/2010/main" val="35943805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p:txBody>
          <a:bodyPr>
            <a:normAutofit lnSpcReduction="10000"/>
          </a:bodyPr>
          <a:lstStyle/>
          <a:p>
            <a:pPr algn="just"/>
            <a:r>
              <a:rPr lang="fr-FR" sz="2400" b="1" i="1" u="sng" dirty="0">
                <a:latin typeface="Times New Roman" panose="02020603050405020304" pitchFamily="18" charset="0"/>
                <a:cs typeface="Times New Roman" panose="02020603050405020304" pitchFamily="18" charset="0"/>
              </a:rPr>
              <a:t>L’Audit externe et missions du commissaire aux Comptes </a:t>
            </a:r>
          </a:p>
          <a:p>
            <a:pPr algn="just"/>
            <a:r>
              <a:rPr lang="fr-FR" sz="2400" dirty="0">
                <a:latin typeface="Times New Roman" panose="02020603050405020304" pitchFamily="18" charset="0"/>
                <a:cs typeface="Times New Roman" panose="02020603050405020304" pitchFamily="18" charset="0"/>
              </a:rPr>
              <a:t>Les objectifs recherchés par de la démarche d’un audit comptable financier externe sont: </a:t>
            </a:r>
          </a:p>
          <a:p>
            <a:pPr lvl="2" algn="just">
              <a:buFont typeface="Wingdings" pitchFamily="2" charset="2"/>
              <a:buChar char="ü"/>
            </a:pPr>
            <a:r>
              <a:rPr lang="fr-FR" sz="2000" dirty="0">
                <a:latin typeface="Times New Roman" panose="02020603050405020304" pitchFamily="18" charset="0"/>
                <a:cs typeface="Times New Roman" panose="02020603050405020304" pitchFamily="18" charset="0"/>
              </a:rPr>
              <a:t>La réalisation d’un examen des états de synthèse par un professionnel compétent; </a:t>
            </a:r>
          </a:p>
          <a:p>
            <a:pPr lvl="2" algn="just">
              <a:buFont typeface="Wingdings" pitchFamily="2" charset="2"/>
              <a:buChar char="ü"/>
            </a:pPr>
            <a:r>
              <a:rPr lang="fr-FR" sz="2000" dirty="0">
                <a:latin typeface="Times New Roman" panose="02020603050405020304" pitchFamily="18" charset="0"/>
                <a:cs typeface="Times New Roman" panose="02020603050405020304" pitchFamily="18" charset="0"/>
              </a:rPr>
              <a:t>L’expression d’une opinion responsable et indépendante </a:t>
            </a:r>
          </a:p>
          <a:p>
            <a:pPr lvl="2" algn="just">
              <a:buFont typeface="Wingdings" pitchFamily="2" charset="2"/>
              <a:buChar char="ü"/>
            </a:pPr>
            <a:r>
              <a:rPr lang="fr-FR" sz="2000" dirty="0">
                <a:latin typeface="Times New Roman" panose="02020603050405020304" pitchFamily="18" charset="0"/>
                <a:cs typeface="Times New Roman" panose="02020603050405020304" pitchFamily="18" charset="0"/>
              </a:rPr>
              <a:t>La  référence a des repères précis à savoir, la régularité, la sincérité et l’image fidèle </a:t>
            </a:r>
          </a:p>
          <a:p>
            <a:pPr lvl="2" algn="just">
              <a:buFont typeface="Wingdings" pitchFamily="2" charset="2"/>
              <a:buChar char="ü"/>
            </a:pPr>
            <a:r>
              <a:rPr lang="fr-FR" sz="2000" dirty="0">
                <a:latin typeface="Times New Roman" panose="02020603050405020304" pitchFamily="18" charset="0"/>
                <a:cs typeface="Times New Roman" panose="02020603050405020304" pitchFamily="18" charset="0"/>
              </a:rPr>
              <a:t>L’augmentation de la crédibilité de l’information ainsi vérifiée.</a:t>
            </a:r>
          </a:p>
        </p:txBody>
      </p:sp>
      <p:sp>
        <p:nvSpPr>
          <p:cNvPr id="4" name="Rectangle 3">
            <a:extLst>
              <a:ext uri="{FF2B5EF4-FFF2-40B4-BE49-F238E27FC236}">
                <a16:creationId xmlns:a16="http://schemas.microsoft.com/office/drawing/2014/main" id="{3214A1AA-7E5F-4B44-9901-57A62C85A0C7}"/>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1FE1D80F-5345-BE46-47C1-6F19A853B182}"/>
              </a:ext>
            </a:extLst>
          </p:cNvPr>
          <p:cNvSpPr>
            <a:spLocks noGrp="1"/>
          </p:cNvSpPr>
          <p:nvPr>
            <p:ph type="sldNum" sz="quarter" idx="12"/>
          </p:nvPr>
        </p:nvSpPr>
        <p:spPr/>
        <p:txBody>
          <a:bodyPr/>
          <a:lstStyle/>
          <a:p>
            <a:fld id="{6D22F896-40B5-4ADD-8801-0D06FADFA095}" type="slidenum">
              <a:rPr lang="en-US" smtClean="0"/>
              <a:t>73</a:t>
            </a:fld>
            <a:endParaRPr lang="en-US" dirty="0"/>
          </a:p>
        </p:txBody>
      </p:sp>
    </p:spTree>
    <p:extLst>
      <p:ext uri="{BB962C8B-B14F-4D97-AF65-F5344CB8AC3E}">
        <p14:creationId xmlns:p14="http://schemas.microsoft.com/office/powerpoint/2010/main" val="10805572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p:txBody>
          <a:bodyPr>
            <a:normAutofit lnSpcReduction="10000"/>
          </a:bodyPr>
          <a:lstStyle/>
          <a:p>
            <a:pPr algn="just"/>
            <a:r>
              <a:rPr lang="fr-FR" dirty="0">
                <a:latin typeface="Times New Roman" panose="02020603050405020304" pitchFamily="18" charset="0"/>
                <a:cs typeface="Times New Roman" panose="02020603050405020304" pitchFamily="18" charset="0"/>
              </a:rPr>
              <a:t>Les CAC sont des professionnels indépendants et compétents qui visent principalement à exprimer une opinion motivée sur la fidélité avec laquelle les états financiers d’une entité traduisent sa situation  à la date de clôture et ses résultats pour l’exercice considéré , en tenant compte du droit et des usages du pays où l’entreprise à son siège. </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Leur mission principale est la certification des comptes. Les CAC sont nommés par l’assemblée générale ordinaire  (AGO). Ils rendent compte de leur mission à cette AGO en représentant un rapport de certification. L’opinion du commissaire aux comptes repose sur les principes de: </a:t>
            </a:r>
            <a:r>
              <a:rPr lang="fr-FR" b="1" dirty="0">
                <a:latin typeface="Times New Roman" panose="02020603050405020304" pitchFamily="18" charset="0"/>
                <a:cs typeface="Times New Roman" panose="02020603050405020304" pitchFamily="18" charset="0"/>
              </a:rPr>
              <a:t>La régularité, la sincérité et l’image fidèle </a:t>
            </a:r>
          </a:p>
        </p:txBody>
      </p:sp>
      <p:sp>
        <p:nvSpPr>
          <p:cNvPr id="4" name="Rectangle 3">
            <a:extLst>
              <a:ext uri="{FF2B5EF4-FFF2-40B4-BE49-F238E27FC236}">
                <a16:creationId xmlns:a16="http://schemas.microsoft.com/office/drawing/2014/main" id="{3214A1AA-7E5F-4B44-9901-57A62C85A0C7}"/>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34DA97DA-7FED-2E6A-B6FD-B79BC9E60A3B}"/>
              </a:ext>
            </a:extLst>
          </p:cNvPr>
          <p:cNvSpPr>
            <a:spLocks noGrp="1"/>
          </p:cNvSpPr>
          <p:nvPr>
            <p:ph type="sldNum" sz="quarter" idx="12"/>
          </p:nvPr>
        </p:nvSpPr>
        <p:spPr/>
        <p:txBody>
          <a:bodyPr/>
          <a:lstStyle/>
          <a:p>
            <a:fld id="{6D22F896-40B5-4ADD-8801-0D06FADFA095}" type="slidenum">
              <a:rPr lang="en-US" smtClean="0"/>
              <a:t>74</a:t>
            </a:fld>
            <a:endParaRPr lang="en-US" dirty="0"/>
          </a:p>
        </p:txBody>
      </p:sp>
    </p:spTree>
    <p:extLst>
      <p:ext uri="{BB962C8B-B14F-4D97-AF65-F5344CB8AC3E}">
        <p14:creationId xmlns:p14="http://schemas.microsoft.com/office/powerpoint/2010/main" val="5742306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La mission de base du CAC :</a:t>
            </a:r>
          </a:p>
          <a:p>
            <a:pPr lvl="1" algn="just"/>
            <a:r>
              <a:rPr lang="fr-FR" dirty="0">
                <a:latin typeface="Times New Roman" panose="02020603050405020304" pitchFamily="18" charset="0"/>
                <a:cs typeface="Times New Roman" panose="02020603050405020304" pitchFamily="18" charset="0"/>
              </a:rPr>
              <a:t>est tenu d’une obligation de moyens et non de résultat. </a:t>
            </a:r>
          </a:p>
          <a:p>
            <a:pPr lvl="1" algn="just"/>
            <a:r>
              <a:rPr lang="fr-FR" dirty="0">
                <a:latin typeface="Times New Roman" panose="02020603050405020304" pitchFamily="18" charset="0"/>
                <a:cs typeface="Times New Roman" panose="02020603050405020304" pitchFamily="18" charset="0"/>
              </a:rPr>
              <a:t>Consiste à effectuer des contrôles lui permettant d’acquérir un degré raisonnable d’assurance par rapport à l’opinion à formuler .</a:t>
            </a:r>
          </a:p>
          <a:p>
            <a:pPr lvl="1" algn="just"/>
            <a:r>
              <a:rPr lang="fr-FR" dirty="0">
                <a:latin typeface="Times New Roman" panose="02020603050405020304" pitchFamily="18" charset="0"/>
                <a:cs typeface="Times New Roman" panose="02020603050405020304" pitchFamily="18" charset="0"/>
              </a:rPr>
              <a:t>Doit assurer la supervision nécessaire, maîtriser le déroulement de la mission et avoir une connaissance suffisante de la société contrôlée .</a:t>
            </a:r>
          </a:p>
        </p:txBody>
      </p:sp>
      <p:sp>
        <p:nvSpPr>
          <p:cNvPr id="4" name="Rectangle 3">
            <a:extLst>
              <a:ext uri="{FF2B5EF4-FFF2-40B4-BE49-F238E27FC236}">
                <a16:creationId xmlns:a16="http://schemas.microsoft.com/office/drawing/2014/main" id="{3214A1AA-7E5F-4B44-9901-57A62C85A0C7}"/>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1A217419-0E99-17A5-3064-35045F6F9D41}"/>
              </a:ext>
            </a:extLst>
          </p:cNvPr>
          <p:cNvSpPr>
            <a:spLocks noGrp="1"/>
          </p:cNvSpPr>
          <p:nvPr>
            <p:ph type="sldNum" sz="quarter" idx="12"/>
          </p:nvPr>
        </p:nvSpPr>
        <p:spPr/>
        <p:txBody>
          <a:bodyPr/>
          <a:lstStyle/>
          <a:p>
            <a:fld id="{6D22F896-40B5-4ADD-8801-0D06FADFA095}" type="slidenum">
              <a:rPr lang="en-US" smtClean="0"/>
              <a:t>75</a:t>
            </a:fld>
            <a:endParaRPr lang="en-US" dirty="0"/>
          </a:p>
        </p:txBody>
      </p:sp>
    </p:spTree>
    <p:extLst>
      <p:ext uri="{BB962C8B-B14F-4D97-AF65-F5344CB8AC3E}">
        <p14:creationId xmlns:p14="http://schemas.microsoft.com/office/powerpoint/2010/main" val="27409550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Dans la boite à outils mise à la disposition du CAC pour la conduite de sa mission, on trouve une variété de techniques d’audit dont notamment: </a:t>
            </a:r>
          </a:p>
          <a:p>
            <a:pPr marL="1828800" lvl="3" indent="-457200" algn="just">
              <a:buFont typeface="+mj-lt"/>
              <a:buAutoNum type="arabicPeriod"/>
            </a:pPr>
            <a:r>
              <a:rPr lang="fr-FR" sz="2000" dirty="0">
                <a:latin typeface="Times New Roman" panose="02020603050405020304" pitchFamily="18" charset="0"/>
                <a:cs typeface="Times New Roman" panose="02020603050405020304" pitchFamily="18" charset="0"/>
              </a:rPr>
              <a:t>Les contrôles sur pièces </a:t>
            </a:r>
          </a:p>
          <a:p>
            <a:pPr marL="1828800" lvl="3" indent="-457200" algn="just">
              <a:buFont typeface="+mj-lt"/>
              <a:buAutoNum type="arabicPeriod"/>
            </a:pPr>
            <a:r>
              <a:rPr lang="fr-FR" sz="2000" dirty="0">
                <a:latin typeface="Times New Roman" panose="02020603050405020304" pitchFamily="18" charset="0"/>
                <a:cs typeface="Times New Roman" panose="02020603050405020304" pitchFamily="18" charset="0"/>
              </a:rPr>
              <a:t>Les contrôles de vraisemblance </a:t>
            </a:r>
          </a:p>
          <a:p>
            <a:pPr marL="1828800" lvl="3" indent="-457200" algn="just">
              <a:buFont typeface="+mj-lt"/>
              <a:buAutoNum type="arabicPeriod"/>
            </a:pPr>
            <a:r>
              <a:rPr lang="fr-FR" sz="2000" dirty="0">
                <a:latin typeface="Times New Roman" panose="02020603050405020304" pitchFamily="18" charset="0"/>
                <a:cs typeface="Times New Roman" panose="02020603050405020304" pitchFamily="18" charset="0"/>
              </a:rPr>
              <a:t>L’observation physique </a:t>
            </a:r>
          </a:p>
          <a:p>
            <a:pPr marL="1828800" lvl="3" indent="-457200" algn="just">
              <a:buFont typeface="+mj-lt"/>
              <a:buAutoNum type="arabicPeriod"/>
            </a:pPr>
            <a:r>
              <a:rPr lang="fr-FR" sz="2000" dirty="0">
                <a:latin typeface="Times New Roman" panose="02020603050405020304" pitchFamily="18" charset="0"/>
                <a:cs typeface="Times New Roman" panose="02020603050405020304" pitchFamily="18" charset="0"/>
              </a:rPr>
              <a:t>La confirmation directe ou circularisation </a:t>
            </a:r>
          </a:p>
          <a:p>
            <a:pPr marL="1828800" lvl="3" indent="-457200" algn="just">
              <a:buFont typeface="+mj-lt"/>
              <a:buAutoNum type="arabicPeriod"/>
            </a:pPr>
            <a:r>
              <a:rPr lang="fr-FR" sz="2000" dirty="0">
                <a:latin typeface="Times New Roman" panose="02020603050405020304" pitchFamily="18" charset="0"/>
                <a:cs typeface="Times New Roman" panose="02020603050405020304" pitchFamily="18" charset="0"/>
              </a:rPr>
              <a:t>L’examen analytique </a:t>
            </a:r>
          </a:p>
          <a:p>
            <a:pPr marL="1828800" lvl="3" indent="-457200" algn="just">
              <a:buFont typeface="+mj-lt"/>
              <a:buAutoNum type="arabicPeriod"/>
            </a:pPr>
            <a:r>
              <a:rPr lang="fr-FR" sz="2000" dirty="0">
                <a:latin typeface="Times New Roman" panose="02020603050405020304" pitchFamily="18" charset="0"/>
                <a:cs typeface="Times New Roman" panose="02020603050405020304" pitchFamily="18" charset="0"/>
              </a:rPr>
              <a:t>Les sondages </a:t>
            </a:r>
          </a:p>
          <a:p>
            <a:pPr marL="1828800" lvl="3" indent="-457200" algn="just">
              <a:buFont typeface="+mj-lt"/>
              <a:buAutoNum type="arabicPeriod"/>
            </a:pPr>
            <a:endParaRPr lang="fr-FR" sz="18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3214A1AA-7E5F-4B44-9901-57A62C85A0C7}"/>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A1A7CB0D-31D1-5CCE-DAAD-3514EB9FD01D}"/>
              </a:ext>
            </a:extLst>
          </p:cNvPr>
          <p:cNvSpPr>
            <a:spLocks noGrp="1"/>
          </p:cNvSpPr>
          <p:nvPr>
            <p:ph type="sldNum" sz="quarter" idx="12"/>
          </p:nvPr>
        </p:nvSpPr>
        <p:spPr/>
        <p:txBody>
          <a:bodyPr/>
          <a:lstStyle/>
          <a:p>
            <a:fld id="{6D22F896-40B5-4ADD-8801-0D06FADFA095}" type="slidenum">
              <a:rPr lang="en-US" smtClean="0"/>
              <a:t>76</a:t>
            </a:fld>
            <a:endParaRPr lang="en-US" dirty="0"/>
          </a:p>
        </p:txBody>
      </p:sp>
    </p:spTree>
    <p:extLst>
      <p:ext uri="{BB962C8B-B14F-4D97-AF65-F5344CB8AC3E}">
        <p14:creationId xmlns:p14="http://schemas.microsoft.com/office/powerpoint/2010/main" val="40323928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p:txBody>
          <a:bodyPr/>
          <a:lstStyle/>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Le commissaire aux comptes choisit donc la ou les technique(s) appropriée(s) pour chacune des étapes de sa mission en fonction d’objectifs, avantages et limites de chaque technique.  </a:t>
            </a:r>
          </a:p>
        </p:txBody>
      </p:sp>
      <p:sp>
        <p:nvSpPr>
          <p:cNvPr id="4" name="Rectangle 3">
            <a:extLst>
              <a:ext uri="{FF2B5EF4-FFF2-40B4-BE49-F238E27FC236}">
                <a16:creationId xmlns:a16="http://schemas.microsoft.com/office/drawing/2014/main" id="{3214A1AA-7E5F-4B44-9901-57A62C85A0C7}"/>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92B8EEE9-8EAB-663A-2235-B55DF5D95DC5}"/>
              </a:ext>
            </a:extLst>
          </p:cNvPr>
          <p:cNvSpPr>
            <a:spLocks noGrp="1"/>
          </p:cNvSpPr>
          <p:nvPr>
            <p:ph type="sldNum" sz="quarter" idx="12"/>
          </p:nvPr>
        </p:nvSpPr>
        <p:spPr/>
        <p:txBody>
          <a:bodyPr/>
          <a:lstStyle/>
          <a:p>
            <a:fld id="{6D22F896-40B5-4ADD-8801-0D06FADFA095}" type="slidenum">
              <a:rPr lang="en-US" smtClean="0"/>
              <a:t>77</a:t>
            </a:fld>
            <a:endParaRPr lang="en-US" dirty="0"/>
          </a:p>
        </p:txBody>
      </p:sp>
    </p:spTree>
    <p:extLst>
      <p:ext uri="{BB962C8B-B14F-4D97-AF65-F5344CB8AC3E}">
        <p14:creationId xmlns:p14="http://schemas.microsoft.com/office/powerpoint/2010/main" val="31688407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L’activité de tout auditeur (interne ou externe) est basée sur des normes qui facilitent et éliminent toute  ambiguïté dans l’information entre son émetteur (dirigeants, comptables) et son récepteur (actionnaires, banquiers et tiers). </a:t>
            </a:r>
          </a:p>
          <a:p>
            <a:pPr algn="just"/>
            <a:r>
              <a:rPr lang="fr-FR" dirty="0">
                <a:latin typeface="Times New Roman" panose="02020603050405020304" pitchFamily="18" charset="0"/>
                <a:cs typeface="Times New Roman" panose="02020603050405020304" pitchFamily="18" charset="0"/>
              </a:rPr>
              <a:t>On distingue deux ensembles de normes: </a:t>
            </a:r>
          </a:p>
          <a:p>
            <a:pPr marL="1371600" lvl="2" indent="-457200" algn="just">
              <a:buFont typeface="+mj-lt"/>
              <a:buAutoNum type="arabicPeriod"/>
            </a:pPr>
            <a:r>
              <a:rPr lang="fr-FR" dirty="0">
                <a:latin typeface="Times New Roman" panose="02020603050405020304" pitchFamily="18" charset="0"/>
                <a:cs typeface="Times New Roman" panose="02020603050405020304" pitchFamily="18" charset="0"/>
              </a:rPr>
              <a:t>Les normes comptables </a:t>
            </a:r>
          </a:p>
          <a:p>
            <a:pPr marL="1371600" lvl="2" indent="-457200" algn="just">
              <a:buFont typeface="+mj-lt"/>
              <a:buAutoNum type="arabicPeriod"/>
            </a:pPr>
            <a:r>
              <a:rPr lang="fr-FR" dirty="0">
                <a:latin typeface="Times New Roman" panose="02020603050405020304" pitchFamily="18" charset="0"/>
                <a:cs typeface="Times New Roman" panose="02020603050405020304" pitchFamily="18" charset="0"/>
              </a:rPr>
              <a:t>Les normes d’Audit </a:t>
            </a:r>
          </a:p>
        </p:txBody>
      </p:sp>
      <p:sp>
        <p:nvSpPr>
          <p:cNvPr id="4" name="Rectangle 3">
            <a:extLst>
              <a:ext uri="{FF2B5EF4-FFF2-40B4-BE49-F238E27FC236}">
                <a16:creationId xmlns:a16="http://schemas.microsoft.com/office/drawing/2014/main" id="{3214A1AA-7E5F-4B44-9901-57A62C85A0C7}"/>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D1AB9ED0-4DC2-1009-AB04-D340BB8D66C2}"/>
              </a:ext>
            </a:extLst>
          </p:cNvPr>
          <p:cNvSpPr>
            <a:spLocks noGrp="1"/>
          </p:cNvSpPr>
          <p:nvPr>
            <p:ph type="sldNum" sz="quarter" idx="12"/>
          </p:nvPr>
        </p:nvSpPr>
        <p:spPr/>
        <p:txBody>
          <a:bodyPr/>
          <a:lstStyle/>
          <a:p>
            <a:fld id="{6D22F896-40B5-4ADD-8801-0D06FADFA095}" type="slidenum">
              <a:rPr lang="en-US" smtClean="0"/>
              <a:t>78</a:t>
            </a:fld>
            <a:endParaRPr lang="en-US" dirty="0"/>
          </a:p>
        </p:txBody>
      </p:sp>
    </p:spTree>
    <p:extLst>
      <p:ext uri="{BB962C8B-B14F-4D97-AF65-F5344CB8AC3E}">
        <p14:creationId xmlns:p14="http://schemas.microsoft.com/office/powerpoint/2010/main" val="10502654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0"/>
          <p:cNvSpPr txBox="1"/>
          <p:nvPr/>
        </p:nvSpPr>
        <p:spPr>
          <a:xfrm>
            <a:off x="458076" y="1402407"/>
            <a:ext cx="11397039" cy="5128029"/>
          </a:xfrm>
          <a:prstGeom prst="rect">
            <a:avLst/>
          </a:prstGeom>
        </p:spPr>
        <p:txBody>
          <a:bodyPr vert="horz" wrap="square" lIns="0" tIns="11135" rIns="0" bIns="0" rtlCol="0">
            <a:spAutoFit/>
          </a:bodyPr>
          <a:lstStyle/>
          <a:p>
            <a:pPr marL="53450" marR="5568" indent="-42871" algn="just">
              <a:lnSpc>
                <a:spcPct val="150000"/>
              </a:lnSpc>
              <a:spcBef>
                <a:spcPts val="88"/>
              </a:spcBef>
            </a:pPr>
            <a:r>
              <a:rPr sz="2000" dirty="0">
                <a:latin typeface="Times New Roman"/>
                <a:cs typeface="Times New Roman"/>
              </a:rPr>
              <a:t>La comptabilité est une technique qui permet </a:t>
            </a:r>
            <a:r>
              <a:rPr sz="2000" dirty="0" err="1">
                <a:latin typeface="Times New Roman"/>
                <a:cs typeface="Times New Roman"/>
              </a:rPr>
              <a:t>d’enregistrer</a:t>
            </a:r>
            <a:r>
              <a:rPr sz="2000" dirty="0">
                <a:latin typeface="Times New Roman"/>
                <a:cs typeface="Times New Roman"/>
              </a:rPr>
              <a:t> </a:t>
            </a:r>
            <a:r>
              <a:rPr sz="2000" dirty="0" err="1">
                <a:latin typeface="Times New Roman"/>
                <a:cs typeface="Times New Roman"/>
              </a:rPr>
              <a:t>toutes</a:t>
            </a:r>
            <a:r>
              <a:rPr sz="2000" dirty="0">
                <a:latin typeface="Times New Roman"/>
                <a:cs typeface="Times New Roman"/>
              </a:rPr>
              <a:t> les </a:t>
            </a:r>
            <a:r>
              <a:rPr sz="2000" dirty="0" err="1">
                <a:latin typeface="Times New Roman"/>
                <a:cs typeface="Times New Roman"/>
              </a:rPr>
              <a:t>opérations</a:t>
            </a:r>
            <a:r>
              <a:rPr sz="2000" dirty="0">
                <a:latin typeface="Times New Roman"/>
                <a:cs typeface="Times New Roman"/>
              </a:rPr>
              <a:t>  </a:t>
            </a:r>
            <a:r>
              <a:rPr sz="2000" dirty="0" err="1">
                <a:latin typeface="Times New Roman"/>
                <a:cs typeface="Times New Roman"/>
              </a:rPr>
              <a:t>réalisées</a:t>
            </a:r>
            <a:r>
              <a:rPr sz="2000" dirty="0">
                <a:latin typeface="Times New Roman"/>
                <a:cs typeface="Times New Roman"/>
              </a:rPr>
              <a:t> par </a:t>
            </a:r>
            <a:r>
              <a:rPr sz="2000" dirty="0" err="1">
                <a:latin typeface="Times New Roman"/>
                <a:cs typeface="Times New Roman"/>
              </a:rPr>
              <a:t>l’entreprise</a:t>
            </a:r>
            <a:r>
              <a:rPr sz="2000" dirty="0">
                <a:latin typeface="Times New Roman"/>
                <a:cs typeface="Times New Roman"/>
              </a:rPr>
              <a:t> et </a:t>
            </a:r>
            <a:r>
              <a:rPr sz="2000" dirty="0" err="1">
                <a:latin typeface="Times New Roman"/>
                <a:cs typeface="Times New Roman"/>
              </a:rPr>
              <a:t>d’établir</a:t>
            </a:r>
            <a:r>
              <a:rPr sz="2000" dirty="0">
                <a:latin typeface="Times New Roman"/>
                <a:cs typeface="Times New Roman"/>
              </a:rPr>
              <a:t> après </a:t>
            </a:r>
            <a:r>
              <a:rPr sz="2000" dirty="0" err="1">
                <a:latin typeface="Times New Roman"/>
                <a:cs typeface="Times New Roman"/>
              </a:rPr>
              <a:t>traitement</a:t>
            </a:r>
            <a:r>
              <a:rPr sz="2000" dirty="0">
                <a:latin typeface="Times New Roman"/>
                <a:cs typeface="Times New Roman"/>
              </a:rPr>
              <a:t> des </a:t>
            </a:r>
            <a:r>
              <a:rPr sz="2000" dirty="0" err="1">
                <a:latin typeface="Times New Roman"/>
                <a:cs typeface="Times New Roman"/>
              </a:rPr>
              <a:t>états</a:t>
            </a:r>
            <a:r>
              <a:rPr sz="2000" dirty="0">
                <a:latin typeface="Times New Roman"/>
                <a:cs typeface="Times New Roman"/>
              </a:rPr>
              <a:t> financiers </a:t>
            </a:r>
            <a:r>
              <a:rPr sz="2000" dirty="0" err="1">
                <a:latin typeface="Times New Roman"/>
                <a:cs typeface="Times New Roman"/>
              </a:rPr>
              <a:t>à</a:t>
            </a:r>
            <a:r>
              <a:rPr sz="2000" dirty="0">
                <a:latin typeface="Times New Roman"/>
                <a:cs typeface="Times New Roman"/>
              </a:rPr>
              <a:t> la </a:t>
            </a:r>
            <a:r>
              <a:rPr sz="2000" dirty="0" err="1">
                <a:latin typeface="Times New Roman"/>
                <a:cs typeface="Times New Roman"/>
              </a:rPr>
              <a:t>fois</a:t>
            </a:r>
            <a:r>
              <a:rPr sz="2000" dirty="0">
                <a:latin typeface="Times New Roman"/>
                <a:cs typeface="Times New Roman"/>
              </a:rPr>
              <a:t>  </a:t>
            </a:r>
            <a:r>
              <a:rPr sz="2000" dirty="0" err="1">
                <a:latin typeface="Times New Roman"/>
                <a:cs typeface="Times New Roman"/>
              </a:rPr>
              <a:t>utiles</a:t>
            </a:r>
            <a:r>
              <a:rPr sz="2000" dirty="0">
                <a:latin typeface="Times New Roman"/>
                <a:cs typeface="Times New Roman"/>
              </a:rPr>
              <a:t> pour les </a:t>
            </a:r>
            <a:r>
              <a:rPr sz="2000" dirty="0" err="1">
                <a:latin typeface="Times New Roman"/>
                <a:cs typeface="Times New Roman"/>
              </a:rPr>
              <a:t>dirigeants</a:t>
            </a:r>
            <a:r>
              <a:rPr sz="2000" dirty="0">
                <a:latin typeface="Times New Roman"/>
                <a:cs typeface="Times New Roman"/>
              </a:rPr>
              <a:t> de </a:t>
            </a:r>
            <a:r>
              <a:rPr sz="2000" dirty="0" err="1">
                <a:latin typeface="Times New Roman"/>
                <a:cs typeface="Times New Roman"/>
              </a:rPr>
              <a:t>l’entreprise</a:t>
            </a:r>
            <a:r>
              <a:rPr sz="2000" dirty="0">
                <a:latin typeface="Times New Roman"/>
                <a:cs typeface="Times New Roman"/>
              </a:rPr>
              <a:t> que pour les tiers.</a:t>
            </a:r>
          </a:p>
          <a:p>
            <a:pPr marL="11135" algn="just">
              <a:spcBef>
                <a:spcPts val="1157"/>
              </a:spcBef>
            </a:pPr>
            <a:r>
              <a:rPr sz="2000" dirty="0">
                <a:latin typeface="Times New Roman"/>
                <a:cs typeface="Times New Roman"/>
              </a:rPr>
              <a:t>La </a:t>
            </a:r>
            <a:r>
              <a:rPr sz="2000" dirty="0" err="1">
                <a:latin typeface="Times New Roman"/>
                <a:cs typeface="Times New Roman"/>
              </a:rPr>
              <a:t>comptabilité</a:t>
            </a:r>
            <a:r>
              <a:rPr sz="2000" dirty="0">
                <a:latin typeface="Times New Roman"/>
                <a:cs typeface="Times New Roman"/>
              </a:rPr>
              <a:t> </a:t>
            </a:r>
            <a:r>
              <a:rPr sz="2000" dirty="0" err="1">
                <a:latin typeface="Times New Roman"/>
                <a:cs typeface="Times New Roman"/>
              </a:rPr>
              <a:t>présente</a:t>
            </a:r>
            <a:r>
              <a:rPr sz="2000" dirty="0">
                <a:latin typeface="Times New Roman"/>
                <a:cs typeface="Times New Roman"/>
              </a:rPr>
              <a:t> </a:t>
            </a:r>
            <a:r>
              <a:rPr sz="2000" dirty="0" err="1">
                <a:latin typeface="Times New Roman"/>
                <a:cs typeface="Times New Roman"/>
              </a:rPr>
              <a:t>donc</a:t>
            </a:r>
            <a:r>
              <a:rPr sz="2000" dirty="0">
                <a:latin typeface="Times New Roman"/>
                <a:cs typeface="Times New Roman"/>
              </a:rPr>
              <a:t> </a:t>
            </a:r>
            <a:r>
              <a:rPr sz="2000" dirty="0" err="1">
                <a:latin typeface="Times New Roman"/>
                <a:cs typeface="Times New Roman"/>
              </a:rPr>
              <a:t>une</a:t>
            </a:r>
            <a:r>
              <a:rPr sz="2000" dirty="0">
                <a:latin typeface="Times New Roman"/>
                <a:cs typeface="Times New Roman"/>
              </a:rPr>
              <a:t> </a:t>
            </a:r>
            <a:r>
              <a:rPr sz="2000" dirty="0" err="1">
                <a:latin typeface="Times New Roman"/>
                <a:cs typeface="Times New Roman"/>
              </a:rPr>
              <a:t>grande</a:t>
            </a:r>
            <a:r>
              <a:rPr sz="2000" dirty="0">
                <a:latin typeface="Times New Roman"/>
                <a:cs typeface="Times New Roman"/>
              </a:rPr>
              <a:t> </a:t>
            </a:r>
            <a:r>
              <a:rPr sz="2000" dirty="0" err="1">
                <a:latin typeface="Times New Roman"/>
                <a:cs typeface="Times New Roman"/>
              </a:rPr>
              <a:t>utilité</a:t>
            </a:r>
            <a:r>
              <a:rPr sz="2000" dirty="0">
                <a:latin typeface="Times New Roman"/>
                <a:cs typeface="Times New Roman"/>
              </a:rPr>
              <a:t> pour le chef </a:t>
            </a:r>
            <a:r>
              <a:rPr sz="2000" dirty="0" err="1">
                <a:latin typeface="Times New Roman"/>
                <a:cs typeface="Times New Roman"/>
              </a:rPr>
              <a:t>d’entreprise</a:t>
            </a:r>
            <a:r>
              <a:rPr sz="2000" dirty="0">
                <a:latin typeface="Times New Roman"/>
                <a:cs typeface="Times New Roman"/>
              </a:rPr>
              <a:t>:</a:t>
            </a:r>
          </a:p>
          <a:p>
            <a:pPr marL="510650" marR="4454" lvl="1" indent="-41758" algn="just">
              <a:lnSpc>
                <a:spcPct val="150000"/>
              </a:lnSpc>
              <a:spcBef>
                <a:spcPts val="263"/>
              </a:spcBef>
              <a:buClr>
                <a:srgbClr val="000000"/>
              </a:buClr>
              <a:buChar char="-"/>
              <a:tabLst>
                <a:tab pos="142533" algn="l"/>
              </a:tabLst>
            </a:pPr>
            <a:r>
              <a:rPr sz="2000" dirty="0">
                <a:latin typeface="Times New Roman"/>
                <a:cs typeface="Times New Roman"/>
              </a:rPr>
              <a:t>Elle </a:t>
            </a:r>
            <a:r>
              <a:rPr sz="2000" dirty="0" err="1">
                <a:latin typeface="Times New Roman"/>
                <a:cs typeface="Times New Roman"/>
              </a:rPr>
              <a:t>lui</a:t>
            </a:r>
            <a:r>
              <a:rPr sz="2000" dirty="0">
                <a:latin typeface="Times New Roman"/>
                <a:cs typeface="Times New Roman"/>
              </a:rPr>
              <a:t> </a:t>
            </a:r>
            <a:r>
              <a:rPr sz="2000" dirty="0" err="1">
                <a:latin typeface="Times New Roman"/>
                <a:cs typeface="Times New Roman"/>
              </a:rPr>
              <a:t>permet</a:t>
            </a:r>
            <a:r>
              <a:rPr sz="2000" dirty="0">
                <a:latin typeface="Times New Roman"/>
                <a:cs typeface="Times New Roman"/>
              </a:rPr>
              <a:t> de </a:t>
            </a:r>
            <a:r>
              <a:rPr sz="2000" dirty="0" err="1">
                <a:latin typeface="Times New Roman"/>
                <a:cs typeface="Times New Roman"/>
              </a:rPr>
              <a:t>connaître</a:t>
            </a:r>
            <a:r>
              <a:rPr sz="2000" dirty="0">
                <a:latin typeface="Times New Roman"/>
                <a:cs typeface="Times New Roman"/>
              </a:rPr>
              <a:t> </a:t>
            </a:r>
            <a:r>
              <a:rPr sz="2000" dirty="0" err="1">
                <a:latin typeface="Times New Roman"/>
                <a:cs typeface="Times New Roman"/>
              </a:rPr>
              <a:t>ses</a:t>
            </a:r>
            <a:r>
              <a:rPr sz="2000" dirty="0">
                <a:latin typeface="Times New Roman"/>
                <a:cs typeface="Times New Roman"/>
              </a:rPr>
              <a:t> </a:t>
            </a:r>
            <a:r>
              <a:rPr sz="2000" dirty="0" err="1">
                <a:latin typeface="Times New Roman"/>
                <a:cs typeface="Times New Roman"/>
              </a:rPr>
              <a:t>résultats</a:t>
            </a:r>
            <a:r>
              <a:rPr sz="2000" dirty="0">
                <a:latin typeface="Times New Roman"/>
                <a:cs typeface="Times New Roman"/>
              </a:rPr>
              <a:t>. </a:t>
            </a:r>
            <a:r>
              <a:rPr sz="2000" dirty="0" err="1">
                <a:latin typeface="Times New Roman"/>
                <a:cs typeface="Times New Roman"/>
              </a:rPr>
              <a:t>Outil</a:t>
            </a:r>
            <a:r>
              <a:rPr sz="2000" dirty="0">
                <a:latin typeface="Times New Roman"/>
                <a:cs typeface="Times New Roman"/>
              </a:rPr>
              <a:t> financier qui retrace les </a:t>
            </a:r>
            <a:r>
              <a:rPr sz="2000" dirty="0" err="1">
                <a:latin typeface="Times New Roman"/>
                <a:cs typeface="Times New Roman"/>
              </a:rPr>
              <a:t>différentes</a:t>
            </a:r>
            <a:r>
              <a:rPr sz="2000" dirty="0">
                <a:latin typeface="Times New Roman"/>
                <a:cs typeface="Times New Roman"/>
              </a:rPr>
              <a:t>  </a:t>
            </a:r>
            <a:r>
              <a:rPr sz="2000" dirty="0" err="1">
                <a:latin typeface="Times New Roman"/>
                <a:cs typeface="Times New Roman"/>
              </a:rPr>
              <a:t>opérations</a:t>
            </a:r>
            <a:r>
              <a:rPr sz="2000" dirty="0">
                <a:latin typeface="Times New Roman"/>
                <a:cs typeface="Times New Roman"/>
              </a:rPr>
              <a:t> de </a:t>
            </a:r>
            <a:r>
              <a:rPr sz="2000" dirty="0" err="1">
                <a:latin typeface="Times New Roman"/>
                <a:cs typeface="Times New Roman"/>
              </a:rPr>
              <a:t>l’entreprise</a:t>
            </a:r>
            <a:r>
              <a:rPr sz="2000" dirty="0">
                <a:latin typeface="Times New Roman"/>
                <a:cs typeface="Times New Roman"/>
              </a:rPr>
              <a:t>, </a:t>
            </a:r>
            <a:r>
              <a:rPr sz="2000" dirty="0" err="1">
                <a:latin typeface="Times New Roman"/>
                <a:cs typeface="Times New Roman"/>
              </a:rPr>
              <a:t>en</a:t>
            </a:r>
            <a:r>
              <a:rPr sz="2000" dirty="0">
                <a:latin typeface="Times New Roman"/>
                <a:cs typeface="Times New Roman"/>
              </a:rPr>
              <a:t> </a:t>
            </a:r>
            <a:r>
              <a:rPr sz="2000" dirty="0" err="1">
                <a:latin typeface="Times New Roman"/>
                <a:cs typeface="Times New Roman"/>
              </a:rPr>
              <a:t>vue</a:t>
            </a:r>
            <a:r>
              <a:rPr sz="2000" dirty="0">
                <a:latin typeface="Times New Roman"/>
                <a:cs typeface="Times New Roman"/>
              </a:rPr>
              <a:t> </a:t>
            </a:r>
            <a:r>
              <a:rPr sz="2000" dirty="0" err="1">
                <a:latin typeface="Times New Roman"/>
                <a:cs typeface="Times New Roman"/>
              </a:rPr>
              <a:t>d’établir</a:t>
            </a:r>
            <a:r>
              <a:rPr sz="2000" dirty="0">
                <a:latin typeface="Times New Roman"/>
                <a:cs typeface="Times New Roman"/>
              </a:rPr>
              <a:t> le CPC qui </a:t>
            </a:r>
            <a:r>
              <a:rPr sz="2000" dirty="0" err="1">
                <a:latin typeface="Times New Roman"/>
                <a:cs typeface="Times New Roman"/>
              </a:rPr>
              <a:t>dégage</a:t>
            </a:r>
            <a:r>
              <a:rPr sz="2000" dirty="0">
                <a:latin typeface="Times New Roman"/>
                <a:cs typeface="Times New Roman"/>
              </a:rPr>
              <a:t> le </a:t>
            </a:r>
            <a:r>
              <a:rPr sz="2000" dirty="0" err="1">
                <a:latin typeface="Times New Roman"/>
                <a:cs typeface="Times New Roman"/>
              </a:rPr>
              <a:t>résultat</a:t>
            </a:r>
            <a:r>
              <a:rPr sz="2000" dirty="0">
                <a:latin typeface="Times New Roman"/>
                <a:cs typeface="Times New Roman"/>
              </a:rPr>
              <a:t>.</a:t>
            </a:r>
          </a:p>
          <a:p>
            <a:pPr marL="622003" lvl="1" indent="-131397" algn="just">
              <a:spcBef>
                <a:spcPts val="1223"/>
              </a:spcBef>
              <a:buSzPct val="111764"/>
              <a:buChar char="-"/>
              <a:tabLst>
                <a:tab pos="164803" algn="l"/>
              </a:tabLst>
            </a:pPr>
            <a:r>
              <a:rPr sz="2000" dirty="0">
                <a:latin typeface="Times New Roman"/>
                <a:cs typeface="Times New Roman"/>
              </a:rPr>
              <a:t>Elle </a:t>
            </a:r>
            <a:r>
              <a:rPr sz="2000" dirty="0" err="1">
                <a:latin typeface="Times New Roman"/>
                <a:cs typeface="Times New Roman"/>
              </a:rPr>
              <a:t>lui</a:t>
            </a:r>
            <a:r>
              <a:rPr sz="2000" dirty="0">
                <a:latin typeface="Times New Roman"/>
                <a:cs typeface="Times New Roman"/>
              </a:rPr>
              <a:t> </a:t>
            </a:r>
            <a:r>
              <a:rPr sz="2000" dirty="0" err="1">
                <a:latin typeface="Times New Roman"/>
                <a:cs typeface="Times New Roman"/>
              </a:rPr>
              <a:t>permet</a:t>
            </a:r>
            <a:r>
              <a:rPr sz="2000" dirty="0">
                <a:latin typeface="Times New Roman"/>
                <a:cs typeface="Times New Roman"/>
              </a:rPr>
              <a:t> </a:t>
            </a:r>
            <a:r>
              <a:rPr sz="2000" dirty="0" err="1">
                <a:latin typeface="Times New Roman"/>
                <a:cs typeface="Times New Roman"/>
              </a:rPr>
              <a:t>d’orienter</a:t>
            </a:r>
            <a:r>
              <a:rPr sz="2000" dirty="0">
                <a:latin typeface="Times New Roman"/>
                <a:cs typeface="Times New Roman"/>
              </a:rPr>
              <a:t> </a:t>
            </a:r>
            <a:r>
              <a:rPr sz="2000" dirty="0" err="1">
                <a:latin typeface="Times New Roman"/>
                <a:cs typeface="Times New Roman"/>
              </a:rPr>
              <a:t>ses</a:t>
            </a:r>
            <a:r>
              <a:rPr sz="2000" dirty="0">
                <a:latin typeface="Times New Roman"/>
                <a:cs typeface="Times New Roman"/>
              </a:rPr>
              <a:t> </a:t>
            </a:r>
            <a:r>
              <a:rPr sz="2000" dirty="0" err="1">
                <a:latin typeface="Times New Roman"/>
                <a:cs typeface="Times New Roman"/>
              </a:rPr>
              <a:t>choix</a:t>
            </a:r>
            <a:r>
              <a:rPr sz="2000" dirty="0">
                <a:latin typeface="Times New Roman"/>
                <a:cs typeface="Times New Roman"/>
              </a:rPr>
              <a:t>: Instrument de </a:t>
            </a:r>
            <a:r>
              <a:rPr sz="2000" dirty="0" err="1">
                <a:latin typeface="Times New Roman"/>
                <a:cs typeface="Times New Roman"/>
              </a:rPr>
              <a:t>prise</a:t>
            </a:r>
            <a:r>
              <a:rPr sz="2000" dirty="0">
                <a:latin typeface="Times New Roman"/>
                <a:cs typeface="Times New Roman"/>
              </a:rPr>
              <a:t> de </a:t>
            </a:r>
            <a:r>
              <a:rPr sz="2000" dirty="0" err="1">
                <a:latin typeface="Times New Roman"/>
                <a:cs typeface="Times New Roman"/>
              </a:rPr>
              <a:t>décision</a:t>
            </a:r>
            <a:r>
              <a:rPr sz="2000" dirty="0">
                <a:latin typeface="Times New Roman"/>
                <a:cs typeface="Times New Roman"/>
              </a:rPr>
              <a:t>.</a:t>
            </a:r>
          </a:p>
          <a:p>
            <a:pPr marL="585813" lvl="1" indent="-118035" algn="just">
              <a:spcBef>
                <a:spcPts val="1197"/>
              </a:spcBef>
              <a:buChar char="-"/>
              <a:tabLst>
                <a:tab pos="129170" algn="l"/>
              </a:tabLst>
            </a:pPr>
            <a:r>
              <a:rPr sz="2000" dirty="0">
                <a:latin typeface="Times New Roman"/>
                <a:cs typeface="Times New Roman"/>
              </a:rPr>
              <a:t>Elle </a:t>
            </a:r>
            <a:r>
              <a:rPr sz="2000" dirty="0" err="1">
                <a:latin typeface="Times New Roman"/>
                <a:cs typeface="Times New Roman"/>
              </a:rPr>
              <a:t>lui</a:t>
            </a:r>
            <a:r>
              <a:rPr sz="2000" dirty="0">
                <a:latin typeface="Times New Roman"/>
                <a:cs typeface="Times New Roman"/>
              </a:rPr>
              <a:t> </a:t>
            </a:r>
            <a:r>
              <a:rPr sz="2000" dirty="0" err="1">
                <a:latin typeface="Times New Roman"/>
                <a:cs typeface="Times New Roman"/>
              </a:rPr>
              <a:t>permet</a:t>
            </a:r>
            <a:r>
              <a:rPr sz="2000" dirty="0">
                <a:latin typeface="Times New Roman"/>
                <a:cs typeface="Times New Roman"/>
              </a:rPr>
              <a:t> de </a:t>
            </a:r>
            <a:r>
              <a:rPr sz="2000" dirty="0" err="1">
                <a:latin typeface="Times New Roman"/>
                <a:cs typeface="Times New Roman"/>
              </a:rPr>
              <a:t>mieux</a:t>
            </a:r>
            <a:r>
              <a:rPr sz="2000" dirty="0">
                <a:latin typeface="Times New Roman"/>
                <a:cs typeface="Times New Roman"/>
              </a:rPr>
              <a:t> </a:t>
            </a:r>
            <a:r>
              <a:rPr sz="2000" dirty="0" err="1">
                <a:latin typeface="Times New Roman"/>
                <a:cs typeface="Times New Roman"/>
              </a:rPr>
              <a:t>gérer</a:t>
            </a:r>
            <a:r>
              <a:rPr sz="2000" dirty="0">
                <a:latin typeface="Times New Roman"/>
                <a:cs typeface="Times New Roman"/>
              </a:rPr>
              <a:t> son </a:t>
            </a:r>
            <a:r>
              <a:rPr sz="2000" dirty="0" err="1">
                <a:latin typeface="Times New Roman"/>
                <a:cs typeface="Times New Roman"/>
              </a:rPr>
              <a:t>entreprise</a:t>
            </a:r>
            <a:r>
              <a:rPr sz="2000" dirty="0">
                <a:latin typeface="Times New Roman"/>
                <a:cs typeface="Times New Roman"/>
              </a:rPr>
              <a:t>. Instrument de gestion.</a:t>
            </a:r>
          </a:p>
          <a:p>
            <a:pPr marL="585813" lvl="1" indent="-118035" algn="just">
              <a:spcBef>
                <a:spcPts val="1157"/>
              </a:spcBef>
              <a:buChar char="-"/>
              <a:tabLst>
                <a:tab pos="129170" algn="l"/>
              </a:tabLst>
            </a:pPr>
            <a:r>
              <a:rPr sz="2000" dirty="0">
                <a:latin typeface="Times New Roman"/>
                <a:cs typeface="Times New Roman"/>
              </a:rPr>
              <a:t>Elle </a:t>
            </a:r>
            <a:r>
              <a:rPr sz="2000" dirty="0" err="1">
                <a:latin typeface="Times New Roman"/>
                <a:cs typeface="Times New Roman"/>
              </a:rPr>
              <a:t>lui</a:t>
            </a:r>
            <a:r>
              <a:rPr sz="2000" dirty="0">
                <a:latin typeface="Times New Roman"/>
                <a:cs typeface="Times New Roman"/>
              </a:rPr>
              <a:t> </a:t>
            </a:r>
            <a:r>
              <a:rPr sz="2000" dirty="0" err="1">
                <a:latin typeface="Times New Roman"/>
                <a:cs typeface="Times New Roman"/>
              </a:rPr>
              <a:t>permet</a:t>
            </a:r>
            <a:r>
              <a:rPr sz="2000" dirty="0">
                <a:latin typeface="Times New Roman"/>
                <a:cs typeface="Times New Roman"/>
              </a:rPr>
              <a:t> de faire des projections. Instrument de </a:t>
            </a:r>
            <a:r>
              <a:rPr sz="2000" dirty="0" err="1">
                <a:latin typeface="Times New Roman"/>
                <a:cs typeface="Times New Roman"/>
              </a:rPr>
              <a:t>prévision</a:t>
            </a:r>
            <a:r>
              <a:rPr sz="2000" dirty="0">
                <a:latin typeface="Times New Roman"/>
                <a:cs typeface="Times New Roman"/>
              </a:rPr>
              <a:t>.</a:t>
            </a:r>
          </a:p>
          <a:p>
            <a:pPr marL="585813" lvl="1" indent="-118035" algn="just">
              <a:spcBef>
                <a:spcPts val="1157"/>
              </a:spcBef>
              <a:buChar char="-"/>
              <a:tabLst>
                <a:tab pos="129170" algn="l"/>
              </a:tabLst>
            </a:pPr>
            <a:r>
              <a:rPr sz="2000" dirty="0">
                <a:latin typeface="Times New Roman"/>
                <a:cs typeface="Times New Roman"/>
              </a:rPr>
              <a:t>Elle </a:t>
            </a:r>
            <a:r>
              <a:rPr sz="2000" dirty="0" err="1">
                <a:latin typeface="Times New Roman"/>
                <a:cs typeface="Times New Roman"/>
              </a:rPr>
              <a:t>lui</a:t>
            </a:r>
            <a:r>
              <a:rPr sz="2000" dirty="0">
                <a:latin typeface="Times New Roman"/>
                <a:cs typeface="Times New Roman"/>
              </a:rPr>
              <a:t> </a:t>
            </a:r>
            <a:r>
              <a:rPr sz="2000" dirty="0" err="1">
                <a:latin typeface="Times New Roman"/>
                <a:cs typeface="Times New Roman"/>
              </a:rPr>
              <a:t>permet</a:t>
            </a:r>
            <a:r>
              <a:rPr sz="2000" dirty="0">
                <a:latin typeface="Times New Roman"/>
                <a:cs typeface="Times New Roman"/>
              </a:rPr>
              <a:t> </a:t>
            </a:r>
            <a:r>
              <a:rPr sz="2000" dirty="0" err="1">
                <a:latin typeface="Times New Roman"/>
                <a:cs typeface="Times New Roman"/>
              </a:rPr>
              <a:t>d’acquitter</a:t>
            </a:r>
            <a:r>
              <a:rPr sz="2000" dirty="0">
                <a:latin typeface="Times New Roman"/>
                <a:cs typeface="Times New Roman"/>
              </a:rPr>
              <a:t> </a:t>
            </a:r>
            <a:r>
              <a:rPr sz="2000" dirty="0" err="1">
                <a:latin typeface="Times New Roman"/>
                <a:cs typeface="Times New Roman"/>
              </a:rPr>
              <a:t>ses</a:t>
            </a:r>
            <a:r>
              <a:rPr sz="2000" dirty="0">
                <a:latin typeface="Times New Roman"/>
                <a:cs typeface="Times New Roman"/>
              </a:rPr>
              <a:t> obligations </a:t>
            </a:r>
            <a:r>
              <a:rPr sz="2000" dirty="0" err="1">
                <a:latin typeface="Times New Roman"/>
                <a:cs typeface="Times New Roman"/>
              </a:rPr>
              <a:t>administratives</a:t>
            </a:r>
            <a:r>
              <a:rPr sz="2000" dirty="0">
                <a:latin typeface="Times New Roman"/>
                <a:cs typeface="Times New Roman"/>
              </a:rPr>
              <a:t> </a:t>
            </a:r>
            <a:r>
              <a:rPr sz="2000" dirty="0" err="1">
                <a:latin typeface="Times New Roman"/>
                <a:cs typeface="Times New Roman"/>
              </a:rPr>
              <a:t>ou</a:t>
            </a:r>
            <a:r>
              <a:rPr sz="2000" dirty="0">
                <a:latin typeface="Times New Roman"/>
                <a:cs typeface="Times New Roman"/>
              </a:rPr>
              <a:t> </a:t>
            </a:r>
            <a:r>
              <a:rPr sz="2000" dirty="0" err="1">
                <a:latin typeface="Times New Roman"/>
                <a:cs typeface="Times New Roman"/>
              </a:rPr>
              <a:t>autres</a:t>
            </a:r>
            <a:r>
              <a:rPr sz="2000" dirty="0">
                <a:latin typeface="Times New Roman"/>
                <a:cs typeface="Times New Roman"/>
              </a:rPr>
              <a:t>.</a:t>
            </a:r>
          </a:p>
          <a:p>
            <a:pPr marL="790147" lvl="1">
              <a:spcBef>
                <a:spcPts val="1157"/>
              </a:spcBef>
            </a:pPr>
            <a:r>
              <a:rPr sz="2000" dirty="0" err="1">
                <a:latin typeface="Times New Roman"/>
                <a:cs typeface="Times New Roman"/>
              </a:rPr>
              <a:t>Moyen</a:t>
            </a:r>
            <a:r>
              <a:rPr sz="2000" dirty="0">
                <a:latin typeface="Times New Roman"/>
                <a:cs typeface="Times New Roman"/>
              </a:rPr>
              <a:t> de </a:t>
            </a:r>
            <a:r>
              <a:rPr sz="2000" dirty="0" err="1">
                <a:latin typeface="Times New Roman"/>
                <a:cs typeface="Times New Roman"/>
              </a:rPr>
              <a:t>preuve</a:t>
            </a:r>
            <a:r>
              <a:rPr sz="2000" dirty="0">
                <a:latin typeface="Times New Roman"/>
                <a:cs typeface="Times New Roman"/>
              </a:rPr>
              <a:t>.</a:t>
            </a:r>
          </a:p>
        </p:txBody>
      </p:sp>
      <p:sp>
        <p:nvSpPr>
          <p:cNvPr id="5" name="object 9"/>
          <p:cNvSpPr txBox="1">
            <a:spLocks noGrp="1"/>
          </p:cNvSpPr>
          <p:nvPr>
            <p:ph type="title"/>
          </p:nvPr>
        </p:nvSpPr>
        <p:spPr>
          <a:xfrm>
            <a:off x="1686814" y="538171"/>
            <a:ext cx="7017251" cy="703741"/>
          </a:xfrm>
          <a:prstGeom prst="rect">
            <a:avLst/>
          </a:prstGeom>
        </p:spPr>
        <p:txBody>
          <a:bodyPr vert="horz" wrap="square" lIns="0" tIns="11135" rIns="0" bIns="0" rtlCol="0" anchor="t">
            <a:spAutoFit/>
          </a:bodyPr>
          <a:lstStyle/>
          <a:p>
            <a:pPr marL="1253285" marR="4454" indent="-1242706" algn="ctr">
              <a:spcBef>
                <a:spcPts val="88"/>
              </a:spcBef>
            </a:pPr>
            <a:r>
              <a:rPr sz="2500" dirty="0">
                <a:latin typeface="Times New Roman"/>
                <a:cs typeface="Times New Roman"/>
              </a:rPr>
              <a:t>La </a:t>
            </a:r>
            <a:r>
              <a:rPr sz="2500" dirty="0" err="1">
                <a:latin typeface="Times New Roman"/>
                <a:cs typeface="Times New Roman"/>
              </a:rPr>
              <a:t>comptabilité</a:t>
            </a:r>
            <a:r>
              <a:rPr sz="2500" dirty="0">
                <a:latin typeface="Times New Roman"/>
                <a:cs typeface="Times New Roman"/>
              </a:rPr>
              <a:t> </a:t>
            </a:r>
            <a:r>
              <a:rPr sz="2500" spc="-4" dirty="0" err="1">
                <a:latin typeface="Times New Roman"/>
                <a:cs typeface="Times New Roman"/>
              </a:rPr>
              <a:t>est</a:t>
            </a:r>
            <a:r>
              <a:rPr sz="2500" spc="-4" dirty="0">
                <a:latin typeface="Times New Roman"/>
                <a:cs typeface="Times New Roman"/>
              </a:rPr>
              <a:t> indispensable </a:t>
            </a:r>
            <a:r>
              <a:rPr sz="2500" dirty="0">
                <a:latin typeface="Times New Roman"/>
                <a:cs typeface="Times New Roman"/>
              </a:rPr>
              <a:t>pour</a:t>
            </a:r>
            <a:r>
              <a:rPr sz="2500" spc="-92" dirty="0">
                <a:latin typeface="Times New Roman"/>
                <a:cs typeface="Times New Roman"/>
              </a:rPr>
              <a:t> </a:t>
            </a:r>
            <a:r>
              <a:rPr sz="2500" spc="-4" dirty="0">
                <a:latin typeface="Times New Roman"/>
                <a:cs typeface="Times New Roman"/>
              </a:rPr>
              <a:t>la  gestion </a:t>
            </a:r>
            <a:r>
              <a:rPr sz="2500" dirty="0" err="1">
                <a:latin typeface="Times New Roman"/>
                <a:cs typeface="Times New Roman"/>
              </a:rPr>
              <a:t>d’une</a:t>
            </a:r>
            <a:r>
              <a:rPr sz="2500" spc="-44" dirty="0">
                <a:latin typeface="Times New Roman"/>
                <a:cs typeface="Times New Roman"/>
              </a:rPr>
              <a:t> </a:t>
            </a:r>
            <a:r>
              <a:rPr sz="2500" spc="-4" dirty="0" err="1">
                <a:latin typeface="Times New Roman"/>
                <a:cs typeface="Times New Roman"/>
              </a:rPr>
              <a:t>entreprise</a:t>
            </a:r>
            <a:endParaRPr sz="2500" dirty="0">
              <a:latin typeface="Times New Roman"/>
              <a:cs typeface="Times New Roman"/>
            </a:endParaRPr>
          </a:p>
        </p:txBody>
      </p:sp>
      <p:sp>
        <p:nvSpPr>
          <p:cNvPr id="3" name="Espace réservé du numéro de diapositive 2">
            <a:extLst>
              <a:ext uri="{FF2B5EF4-FFF2-40B4-BE49-F238E27FC236}">
                <a16:creationId xmlns:a16="http://schemas.microsoft.com/office/drawing/2014/main" id="{D1A9010D-4131-FA05-091F-961AD7BCEC00}"/>
              </a:ext>
            </a:extLst>
          </p:cNvPr>
          <p:cNvSpPr>
            <a:spLocks noGrp="1"/>
          </p:cNvSpPr>
          <p:nvPr>
            <p:ph type="sldNum" sz="quarter" idx="12"/>
          </p:nvPr>
        </p:nvSpPr>
        <p:spPr/>
        <p:txBody>
          <a:bodyPr/>
          <a:lstStyle/>
          <a:p>
            <a:fld id="{6D22F896-40B5-4ADD-8801-0D06FADFA095}" type="slidenum">
              <a:rPr lang="en-US" smtClean="0"/>
              <a:t>79</a:t>
            </a:fld>
            <a:endParaRPr lang="en-US" dirty="0"/>
          </a:p>
        </p:txBody>
      </p:sp>
    </p:spTree>
    <p:extLst>
      <p:ext uri="{BB962C8B-B14F-4D97-AF65-F5344CB8AC3E}">
        <p14:creationId xmlns:p14="http://schemas.microsoft.com/office/powerpoint/2010/main" val="2304853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38D1C48-F780-F64C-8AFF-DE7BC008D70F}"/>
              </a:ext>
            </a:extLst>
          </p:cNvPr>
          <p:cNvSpPr>
            <a:spLocks noGrp="1"/>
          </p:cNvSpPr>
          <p:nvPr>
            <p:ph idx="1"/>
          </p:nvPr>
        </p:nvSpPr>
        <p:spPr/>
        <p:txBody>
          <a:bodyPr/>
          <a:lstStyle/>
          <a:p>
            <a:pPr marL="457200" indent="-457200" algn="just">
              <a:buFont typeface="+mj-lt"/>
              <a:buAutoNum type="alphaLcPeriod"/>
            </a:pPr>
            <a:r>
              <a:rPr lang="fr-FR" dirty="0">
                <a:latin typeface="Times New Roman" panose="02020603050405020304" pitchFamily="18" charset="0"/>
                <a:cs typeface="Times New Roman" panose="02020603050405020304" pitchFamily="18" charset="0"/>
              </a:rPr>
              <a:t>L’audit financier interne : </a:t>
            </a:r>
            <a:endParaRPr lang="fr-FR" altLang="fr-FR" dirty="0">
              <a:latin typeface="Times New Roman" panose="02020603050405020304" pitchFamily="18" charset="0"/>
              <a:ea typeface="ＭＳ Ｐゴシック" panose="020B0600070205080204" pitchFamily="34" charset="-128"/>
            </a:endParaRPr>
          </a:p>
          <a:p>
            <a:pPr lvl="2" algn="just"/>
            <a:r>
              <a:rPr lang="fr-FR" altLang="fr-FR" dirty="0">
                <a:latin typeface="Times New Roman" panose="02020603050405020304" pitchFamily="18" charset="0"/>
                <a:ea typeface="ＭＳ Ｐゴシック" panose="020B0600070205080204" pitchFamily="34" charset="-128"/>
              </a:rPr>
              <a:t>Définitions et objectifs</a:t>
            </a:r>
          </a:p>
          <a:p>
            <a:pPr lvl="2" algn="just"/>
            <a:r>
              <a:rPr lang="fr-FR" altLang="fr-FR" dirty="0">
                <a:latin typeface="Times New Roman" panose="02020603050405020304" pitchFamily="18" charset="0"/>
                <a:ea typeface="ＭＳ Ｐゴシック" panose="020B0600070205080204" pitchFamily="34" charset="-128"/>
              </a:rPr>
              <a:t>Evolution historique </a:t>
            </a:r>
          </a:p>
          <a:p>
            <a:pPr lvl="2" algn="just"/>
            <a:r>
              <a:rPr lang="fr-FR" altLang="fr-FR" dirty="0">
                <a:latin typeface="Times New Roman" panose="02020603050405020304" pitchFamily="18" charset="0"/>
                <a:ea typeface="ＭＳ Ｐゴシック" panose="020B0600070205080204" pitchFamily="34" charset="-128"/>
              </a:rPr>
              <a:t>Classification  et champs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intervention </a:t>
            </a:r>
          </a:p>
          <a:p>
            <a:pPr lvl="2" algn="just"/>
            <a:r>
              <a:rPr lang="fr-FR" altLang="fr-FR" dirty="0">
                <a:latin typeface="Times New Roman" panose="02020603050405020304" pitchFamily="18" charset="0"/>
                <a:ea typeface="ＭＳ Ｐゴシック" panose="020B0600070205080204" pitchFamily="34" charset="-128"/>
              </a:rPr>
              <a:t>Positionnement de la fonction d</a:t>
            </a:r>
            <a:r>
              <a:rPr lang="ja-JP" altLang="fr-FR">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Audit interne</a:t>
            </a:r>
          </a:p>
          <a:p>
            <a:pPr lvl="2" algn="just"/>
            <a:r>
              <a:rPr lang="fr-FR" altLang="ja-JP" dirty="0">
                <a:latin typeface="Times New Roman" panose="02020603050405020304" pitchFamily="18" charset="0"/>
                <a:ea typeface="ＭＳ Ｐゴシック" panose="020B0600070205080204" pitchFamily="34" charset="-128"/>
              </a:rPr>
              <a:t>La distinction entre la fonction d’audit financier interne et les fonctions voisines </a:t>
            </a:r>
          </a:p>
          <a:p>
            <a:pPr lvl="7" algn="just"/>
            <a:endParaRPr lang="fr-FR" sz="2000" dirty="0">
              <a:latin typeface="Times New Roman" panose="02020603050405020304" pitchFamily="18" charset="0"/>
              <a:ea typeface="ＭＳ Ｐゴシック" panose="020B0600070205080204" pitchFamily="34" charset="-128"/>
            </a:endParaRPr>
          </a:p>
          <a:p>
            <a:pPr algn="just"/>
            <a:endParaRPr lang="fr-FR" altLang="ja-JP" dirty="0">
              <a:latin typeface="Times New Roman" panose="02020603050405020304" pitchFamily="18" charset="0"/>
              <a:ea typeface="ＭＳ Ｐゴシック" panose="020B0600070205080204" pitchFamily="34" charset="-128"/>
            </a:endParaRPr>
          </a:p>
          <a:p>
            <a:endParaRPr lang="fr-FR" dirty="0"/>
          </a:p>
        </p:txBody>
      </p:sp>
      <p:sp>
        <p:nvSpPr>
          <p:cNvPr id="6" name="ZoneTexte 5">
            <a:extLst>
              <a:ext uri="{FF2B5EF4-FFF2-40B4-BE49-F238E27FC236}">
                <a16:creationId xmlns:a16="http://schemas.microsoft.com/office/drawing/2014/main" id="{1AC73E37-EBC5-DC4F-8081-7CCA954EC3CF}"/>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4" name="Espace réservé du numéro de diapositive 3">
            <a:extLst>
              <a:ext uri="{FF2B5EF4-FFF2-40B4-BE49-F238E27FC236}">
                <a16:creationId xmlns:a16="http://schemas.microsoft.com/office/drawing/2014/main" id="{5A0B575E-CDF0-7C3F-F05A-8176620EA67F}"/>
              </a:ext>
            </a:extLst>
          </p:cNvPr>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5616559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p:txBody>
          <a:bodyPr/>
          <a:lstStyle/>
          <a:p>
            <a:pPr marL="514350" indent="-514350" algn="just">
              <a:buFont typeface="+mj-lt"/>
              <a:buAutoNum type="romanUcPeriod"/>
            </a:pPr>
            <a:r>
              <a:rPr lang="fr-FR" b="1" i="1" u="sng" dirty="0">
                <a:latin typeface="Times New Roman" panose="02020603050405020304" pitchFamily="18" charset="0"/>
                <a:cs typeface="Times New Roman" panose="02020603050405020304" pitchFamily="18" charset="0"/>
              </a:rPr>
              <a:t>Les normes Comptables </a:t>
            </a:r>
          </a:p>
          <a:p>
            <a:pPr marL="0" indent="0" algn="just">
              <a:buNone/>
            </a:pPr>
            <a:r>
              <a:rPr lang="fr-FR" dirty="0">
                <a:latin typeface="Times New Roman" panose="02020603050405020304" pitchFamily="18" charset="0"/>
                <a:cs typeface="Times New Roman" panose="02020603050405020304" pitchFamily="18" charset="0"/>
              </a:rPr>
              <a:t>Ces normes sont établies par des organismes professionnels institués par un texte de loi ou réglementaire. Il s’agit des organismes de normalisation et on a: </a:t>
            </a:r>
          </a:p>
          <a:p>
            <a:pPr lvl="2" algn="just"/>
            <a:r>
              <a:rPr lang="fr-FR" b="1" i="1" u="sng" dirty="0">
                <a:latin typeface="Times New Roman" panose="02020603050405020304" pitchFamily="18" charset="0"/>
                <a:cs typeface="Times New Roman" panose="02020603050405020304" pitchFamily="18" charset="0"/>
              </a:rPr>
              <a:t>Au niveau International: </a:t>
            </a:r>
            <a:r>
              <a:rPr lang="fr-FR" dirty="0">
                <a:latin typeface="Times New Roman" panose="02020603050405020304" pitchFamily="18" charset="0"/>
                <a:cs typeface="Times New Roman" panose="02020603050405020304" pitchFamily="18" charset="0"/>
              </a:rPr>
              <a:t>L’IASB et l’IFRS </a:t>
            </a:r>
            <a:endParaRPr lang="fr-FR" b="1" i="1" u="sng"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3214A1AA-7E5F-4B44-9901-57A62C85A0C7}"/>
              </a:ext>
            </a:extLst>
          </p:cNvPr>
          <p:cNvSpPr/>
          <p:nvPr/>
        </p:nvSpPr>
        <p:spPr>
          <a:xfrm>
            <a:off x="1351723" y="895386"/>
            <a:ext cx="9872868" cy="584775"/>
          </a:xfrm>
          <a:prstGeom prst="rect">
            <a:avLst/>
          </a:prstGeom>
        </p:spPr>
        <p:txBody>
          <a:bodyPr wrap="square">
            <a:spAutoFit/>
          </a:bodyPr>
          <a:lstStyle/>
          <a:p>
            <a:pPr algn="ctr"/>
            <a:r>
              <a:rPr lang="fr-FR" sz="3200" b="1" i="1" dirty="0">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0D634526-6896-A4CC-F369-5D96FE14759B}"/>
              </a:ext>
            </a:extLst>
          </p:cNvPr>
          <p:cNvSpPr>
            <a:spLocks noGrp="1"/>
          </p:cNvSpPr>
          <p:nvPr>
            <p:ph type="sldNum" sz="quarter" idx="12"/>
          </p:nvPr>
        </p:nvSpPr>
        <p:spPr/>
        <p:txBody>
          <a:bodyPr/>
          <a:lstStyle/>
          <a:p>
            <a:fld id="{6D22F896-40B5-4ADD-8801-0D06FADFA095}" type="slidenum">
              <a:rPr lang="en-US" smtClean="0"/>
              <a:t>80</a:t>
            </a:fld>
            <a:endParaRPr lang="en-US" dirty="0"/>
          </a:p>
        </p:txBody>
      </p:sp>
    </p:spTree>
    <p:extLst>
      <p:ext uri="{BB962C8B-B14F-4D97-AF65-F5344CB8AC3E}">
        <p14:creationId xmlns:p14="http://schemas.microsoft.com/office/powerpoint/2010/main" val="21056189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74526" y="50896"/>
            <a:ext cx="6508377" cy="824195"/>
          </a:xfrm>
        </p:spPr>
        <p:txBody>
          <a:bodyPr>
            <a:normAutofit fontScale="90000"/>
          </a:bodyPr>
          <a:lstStyle/>
          <a:p>
            <a:pPr algn="ctr"/>
            <a:br>
              <a:rPr lang="fr-FR" sz="2800" dirty="0">
                <a:latin typeface="Times New Roman"/>
                <a:cs typeface="Times New Roman"/>
              </a:rPr>
            </a:br>
            <a:br>
              <a:rPr lang="fr-FR" sz="2800" dirty="0">
                <a:latin typeface="Times New Roman"/>
                <a:cs typeface="Times New Roman"/>
              </a:rPr>
            </a:br>
            <a:r>
              <a:rPr lang="fr-FR" sz="2400" b="1" i="1" dirty="0">
                <a:latin typeface="Times New Roman"/>
                <a:cs typeface="Times New Roman"/>
              </a:rPr>
              <a:t>L’IASB et les IFRS</a:t>
            </a:r>
            <a:br>
              <a:rPr lang="fr-FR" sz="2400" b="1" i="1" dirty="0">
                <a:latin typeface="Times New Roman"/>
                <a:cs typeface="Times New Roman"/>
              </a:rPr>
            </a:br>
            <a:endParaRPr lang="fr-FR" sz="2400" b="1" dirty="0"/>
          </a:p>
        </p:txBody>
      </p:sp>
      <p:sp>
        <p:nvSpPr>
          <p:cNvPr id="3" name="Espace réservé du contenu 2"/>
          <p:cNvSpPr>
            <a:spLocks noGrp="1"/>
          </p:cNvSpPr>
          <p:nvPr>
            <p:ph idx="1"/>
          </p:nvPr>
        </p:nvSpPr>
        <p:spPr>
          <a:xfrm>
            <a:off x="542926" y="2209802"/>
            <a:ext cx="10687050" cy="3548062"/>
          </a:xfrm>
        </p:spPr>
        <p:txBody>
          <a:bodyPr>
            <a:normAutofit/>
          </a:bodyPr>
          <a:lstStyle/>
          <a:p>
            <a:pPr algn="just"/>
            <a:r>
              <a:rPr lang="fr-FR" dirty="0">
                <a:latin typeface="Times New Roman"/>
                <a:cs typeface="Times New Roman"/>
              </a:rPr>
              <a:t>Les IFRS (International Financial reporting standards) sont depuis 2005 les normes comptables internationales. Elles ont remplacé les normes IAS (International Accounting Stards).  </a:t>
            </a:r>
          </a:p>
          <a:p>
            <a:pPr algn="just"/>
            <a:endParaRPr lang="fr-FR" dirty="0">
              <a:latin typeface="Times New Roman"/>
              <a:cs typeface="Times New Roman"/>
            </a:endParaRPr>
          </a:p>
          <a:p>
            <a:pPr lvl="4" algn="just">
              <a:buFont typeface="Wingdings" charset="2"/>
              <a:buChar char="ü"/>
            </a:pPr>
            <a:r>
              <a:rPr lang="fr-FR" sz="2000" dirty="0">
                <a:latin typeface="Times New Roman"/>
                <a:cs typeface="Times New Roman"/>
              </a:rPr>
              <a:t>Que sont les normes IFRS?</a:t>
            </a:r>
          </a:p>
          <a:p>
            <a:pPr lvl="4" algn="just">
              <a:buFont typeface="Wingdings" charset="2"/>
              <a:buChar char="ü"/>
            </a:pPr>
            <a:r>
              <a:rPr lang="fr-FR" sz="2000" dirty="0">
                <a:latin typeface="Times New Roman"/>
                <a:cs typeface="Times New Roman"/>
              </a:rPr>
              <a:t>Les principes des normes IFRS</a:t>
            </a:r>
          </a:p>
          <a:p>
            <a:pPr lvl="4" algn="just">
              <a:buFont typeface="Wingdings" charset="2"/>
              <a:buChar char="ü"/>
            </a:pPr>
            <a:r>
              <a:rPr lang="fr-FR" sz="2000" dirty="0">
                <a:latin typeface="Times New Roman"/>
                <a:cs typeface="Times New Roman"/>
              </a:rPr>
              <a:t>Qui doit respecter les normes IFRS? </a:t>
            </a:r>
          </a:p>
          <a:p>
            <a:pPr lvl="4" algn="just">
              <a:buFont typeface="Wingdings" charset="2"/>
              <a:buChar char="ü"/>
            </a:pPr>
            <a:r>
              <a:rPr lang="fr-FR" sz="2000" dirty="0">
                <a:latin typeface="Times New Roman"/>
                <a:cs typeface="Times New Roman"/>
              </a:rPr>
              <a:t>Listes des normes IFRS</a:t>
            </a:r>
          </a:p>
        </p:txBody>
      </p:sp>
      <p:sp>
        <p:nvSpPr>
          <p:cNvPr id="5" name="Espace réservé du numéro de diapositive 4">
            <a:extLst>
              <a:ext uri="{FF2B5EF4-FFF2-40B4-BE49-F238E27FC236}">
                <a16:creationId xmlns:a16="http://schemas.microsoft.com/office/drawing/2014/main" id="{9A92D62B-DB21-3175-CA23-E000D88B0634}"/>
              </a:ext>
            </a:extLst>
          </p:cNvPr>
          <p:cNvSpPr>
            <a:spLocks noGrp="1"/>
          </p:cNvSpPr>
          <p:nvPr>
            <p:ph type="sldNum" sz="quarter" idx="12"/>
          </p:nvPr>
        </p:nvSpPr>
        <p:spPr/>
        <p:txBody>
          <a:bodyPr/>
          <a:lstStyle/>
          <a:p>
            <a:fld id="{6D22F896-40B5-4ADD-8801-0D06FADFA095}" type="slidenum">
              <a:rPr lang="en-US" smtClean="0"/>
              <a:t>81</a:t>
            </a:fld>
            <a:endParaRPr lang="en-US" dirty="0"/>
          </a:p>
        </p:txBody>
      </p:sp>
    </p:spTree>
    <p:extLst>
      <p:ext uri="{BB962C8B-B14F-4D97-AF65-F5344CB8AC3E}">
        <p14:creationId xmlns:p14="http://schemas.microsoft.com/office/powerpoint/2010/main" val="398422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
                                        <p:tgtEl>
                                          <p:spTgt spid="3">
                                            <p:txEl>
                                              <p:pRg st="2" end="2"/>
                                            </p:txEl>
                                          </p:spTgt>
                                        </p:tgtEl>
                                      </p:cBhvr>
                                    </p:animEffect>
                                    <p:anim calcmode="lin" valueType="num">
                                      <p:cBhvr>
                                        <p:cTn id="15"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
                                        <p:tgtEl>
                                          <p:spTgt spid="3">
                                            <p:txEl>
                                              <p:pRg st="3" end="3"/>
                                            </p:txEl>
                                          </p:spTgt>
                                        </p:tgtEl>
                                      </p:cBhvr>
                                    </p:animEffect>
                                    <p:anim calcmode="lin" valueType="num">
                                      <p:cBhvr>
                                        <p:cTn id="22"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6" presetID="43" presetClass="entr" presetSubtype="0" fill="hold" grpId="0"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
                                        <p:tgtEl>
                                          <p:spTgt spid="3">
                                            <p:txEl>
                                              <p:pRg st="4" end="4"/>
                                            </p:txEl>
                                          </p:spTgt>
                                        </p:tgtEl>
                                      </p:cBhvr>
                                    </p:animEffect>
                                    <p:anim calcmode="lin" valueType="num">
                                      <p:cBhvr>
                                        <p:cTn id="29"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3" presetID="43" presetClass="entr" presetSubtype="0" fill="hold" grpId="0"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
                                        <p:tgtEl>
                                          <p:spTgt spid="3">
                                            <p:txEl>
                                              <p:pRg st="5" end="5"/>
                                            </p:txEl>
                                          </p:spTgt>
                                        </p:tgtEl>
                                      </p:cBhvr>
                                    </p:animEffect>
                                    <p:anim calcmode="lin" valueType="num">
                                      <p:cBhvr>
                                        <p:cTn id="36"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38"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9"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14350" y="2209802"/>
            <a:ext cx="11372849" cy="2347912"/>
          </a:xfrm>
        </p:spPr>
        <p:txBody>
          <a:bodyPr/>
          <a:lstStyle/>
          <a:p>
            <a:pPr marL="228600" lvl="4" algn="just">
              <a:spcBef>
                <a:spcPts val="1800"/>
              </a:spcBef>
            </a:pPr>
            <a:r>
              <a:rPr lang="fr-FR" sz="2000" b="1" i="1" u="sng" dirty="0">
                <a:latin typeface="Times New Roman"/>
                <a:cs typeface="Times New Roman"/>
              </a:rPr>
              <a:t>Que sont les normes IFRS?</a:t>
            </a:r>
          </a:p>
          <a:p>
            <a:pPr marL="0" indent="0" algn="just">
              <a:buNone/>
            </a:pPr>
            <a:r>
              <a:rPr lang="fr-FR" dirty="0">
                <a:latin typeface="Times New Roman"/>
                <a:cs typeface="Times New Roman"/>
              </a:rPr>
              <a:t>Les normes IFRS (International Financial reporting standards) sont les normes internationales d’informations financières destinées à standardiser la présentation des données comptables échangées au niveau international. </a:t>
            </a:r>
          </a:p>
        </p:txBody>
      </p:sp>
      <p:sp>
        <p:nvSpPr>
          <p:cNvPr id="7" name="Titre 1"/>
          <p:cNvSpPr>
            <a:spLocks noGrp="1"/>
          </p:cNvSpPr>
          <p:nvPr>
            <p:ph type="title"/>
          </p:nvPr>
        </p:nvSpPr>
        <p:spPr>
          <a:xfrm>
            <a:off x="2403163" y="164392"/>
            <a:ext cx="6508377" cy="824195"/>
          </a:xfrm>
        </p:spPr>
        <p:txBody>
          <a:bodyPr>
            <a:normAutofit fontScale="90000"/>
          </a:bodyPr>
          <a:lstStyle/>
          <a:p>
            <a:pPr algn="ctr"/>
            <a:br>
              <a:rPr lang="fr-FR" sz="2800" dirty="0">
                <a:latin typeface="Times New Roman"/>
                <a:cs typeface="Times New Roman"/>
              </a:rPr>
            </a:br>
            <a:br>
              <a:rPr lang="fr-FR" sz="2800" dirty="0">
                <a:latin typeface="Times New Roman"/>
                <a:cs typeface="Times New Roman"/>
              </a:rPr>
            </a:br>
            <a:r>
              <a:rPr lang="fr-FR" sz="2400" b="1" i="1" dirty="0">
                <a:latin typeface="Times New Roman"/>
                <a:cs typeface="Times New Roman"/>
              </a:rPr>
              <a:t>L’IASB et les IFRS</a:t>
            </a:r>
            <a:br>
              <a:rPr lang="fr-FR" sz="2400" b="1" i="1" dirty="0">
                <a:latin typeface="Times New Roman"/>
                <a:cs typeface="Times New Roman"/>
              </a:rPr>
            </a:br>
            <a:endParaRPr lang="fr-FR" sz="2400" b="1" dirty="0"/>
          </a:p>
        </p:txBody>
      </p:sp>
      <p:sp>
        <p:nvSpPr>
          <p:cNvPr id="4" name="Espace réservé du numéro de diapositive 3">
            <a:extLst>
              <a:ext uri="{FF2B5EF4-FFF2-40B4-BE49-F238E27FC236}">
                <a16:creationId xmlns:a16="http://schemas.microsoft.com/office/drawing/2014/main" id="{045C3C8A-EF07-9CCF-C019-AC17E126A5C0}"/>
              </a:ext>
            </a:extLst>
          </p:cNvPr>
          <p:cNvSpPr>
            <a:spLocks noGrp="1"/>
          </p:cNvSpPr>
          <p:nvPr>
            <p:ph type="sldNum" sz="quarter" idx="12"/>
          </p:nvPr>
        </p:nvSpPr>
        <p:spPr/>
        <p:txBody>
          <a:bodyPr/>
          <a:lstStyle/>
          <a:p>
            <a:fld id="{6D22F896-40B5-4ADD-8801-0D06FADFA095}" type="slidenum">
              <a:rPr lang="en-US" smtClean="0"/>
              <a:t>82</a:t>
            </a:fld>
            <a:endParaRPr lang="en-US" dirty="0"/>
          </a:p>
        </p:txBody>
      </p:sp>
    </p:spTree>
    <p:extLst>
      <p:ext uri="{BB962C8B-B14F-4D97-AF65-F5344CB8AC3E}">
        <p14:creationId xmlns:p14="http://schemas.microsoft.com/office/powerpoint/2010/main" val="1169494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81199" y="2209801"/>
            <a:ext cx="8118486" cy="3916363"/>
          </a:xfrm>
        </p:spPr>
        <p:txBody>
          <a:bodyPr/>
          <a:lstStyle/>
          <a:p>
            <a:pPr algn="just"/>
            <a:endParaRPr lang="fr-FR" dirty="0">
              <a:latin typeface="Times New Roman"/>
              <a:cs typeface="Times New Roman"/>
            </a:endParaRPr>
          </a:p>
          <a:p>
            <a:pPr algn="just"/>
            <a:r>
              <a:rPr lang="fr-FR" dirty="0">
                <a:latin typeface="Times New Roman"/>
                <a:cs typeface="Times New Roman"/>
              </a:rPr>
              <a:t>Toutefois, on trouve encore certaines normes labélisées IAS (International accounting Standards). </a:t>
            </a:r>
          </a:p>
          <a:p>
            <a:pPr algn="just"/>
            <a:endParaRPr lang="fr-FR" dirty="0">
              <a:latin typeface="Times New Roman"/>
              <a:cs typeface="Times New Roman"/>
            </a:endParaRPr>
          </a:p>
          <a:p>
            <a:pPr algn="just"/>
            <a:r>
              <a:rPr lang="fr-FR" dirty="0">
                <a:latin typeface="Times New Roman"/>
                <a:cs typeface="Times New Roman"/>
              </a:rPr>
              <a:t>Dans les années 2000, certains scandales financiers ont mis en avant le manque de transparence des informations à la disposition de l’investisseur privé.</a:t>
            </a:r>
          </a:p>
        </p:txBody>
      </p:sp>
      <p:sp>
        <p:nvSpPr>
          <p:cNvPr id="6" name="Titre 1"/>
          <p:cNvSpPr>
            <a:spLocks noGrp="1"/>
          </p:cNvSpPr>
          <p:nvPr>
            <p:ph type="title"/>
          </p:nvPr>
        </p:nvSpPr>
        <p:spPr>
          <a:xfrm>
            <a:off x="2841811" y="319738"/>
            <a:ext cx="6508377" cy="824195"/>
          </a:xfrm>
        </p:spPr>
        <p:txBody>
          <a:bodyPr>
            <a:normAutofit fontScale="90000"/>
          </a:bodyPr>
          <a:lstStyle/>
          <a:p>
            <a:pPr algn="ctr"/>
            <a:br>
              <a:rPr lang="fr-FR" sz="2800" dirty="0">
                <a:latin typeface="Times New Roman"/>
                <a:cs typeface="Times New Roman"/>
              </a:rPr>
            </a:br>
            <a:br>
              <a:rPr lang="fr-FR" sz="2800" dirty="0">
                <a:latin typeface="Times New Roman"/>
                <a:cs typeface="Times New Roman"/>
              </a:rPr>
            </a:br>
            <a:r>
              <a:rPr lang="fr-FR" sz="2400" b="1" i="1" dirty="0">
                <a:latin typeface="Times New Roman"/>
                <a:cs typeface="Times New Roman"/>
              </a:rPr>
              <a:t>L’IASB et les IFRS</a:t>
            </a:r>
            <a:br>
              <a:rPr lang="fr-FR" sz="2400" b="1" i="1" dirty="0">
                <a:latin typeface="Times New Roman"/>
                <a:cs typeface="Times New Roman"/>
              </a:rPr>
            </a:br>
            <a:endParaRPr lang="fr-FR" sz="2400" b="1" dirty="0"/>
          </a:p>
        </p:txBody>
      </p:sp>
      <p:sp>
        <p:nvSpPr>
          <p:cNvPr id="4" name="Espace réservé du numéro de diapositive 3">
            <a:extLst>
              <a:ext uri="{FF2B5EF4-FFF2-40B4-BE49-F238E27FC236}">
                <a16:creationId xmlns:a16="http://schemas.microsoft.com/office/drawing/2014/main" id="{FBEDC850-83E9-AA88-E05C-DCF433BEB457}"/>
              </a:ext>
            </a:extLst>
          </p:cNvPr>
          <p:cNvSpPr>
            <a:spLocks noGrp="1"/>
          </p:cNvSpPr>
          <p:nvPr>
            <p:ph type="sldNum" sz="quarter" idx="12"/>
          </p:nvPr>
        </p:nvSpPr>
        <p:spPr/>
        <p:txBody>
          <a:bodyPr/>
          <a:lstStyle/>
          <a:p>
            <a:fld id="{6D22F896-40B5-4ADD-8801-0D06FADFA095}" type="slidenum">
              <a:rPr lang="en-US" smtClean="0"/>
              <a:t>83</a:t>
            </a:fld>
            <a:endParaRPr lang="en-US" dirty="0"/>
          </a:p>
        </p:txBody>
      </p:sp>
    </p:spTree>
    <p:extLst>
      <p:ext uri="{BB962C8B-B14F-4D97-AF65-F5344CB8AC3E}">
        <p14:creationId xmlns:p14="http://schemas.microsoft.com/office/powerpoint/2010/main" val="2754546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
                                        <p:tgtEl>
                                          <p:spTgt spid="3">
                                            <p:txEl>
                                              <p:pRg st="1" end="1"/>
                                            </p:txEl>
                                          </p:spTgt>
                                        </p:tgtEl>
                                      </p:cBhvr>
                                    </p:animEffect>
                                    <p:anim calcmode="lin" valueType="num">
                                      <p:cBhvr>
                                        <p:cTn id="8"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100"/>
                                        <p:tgtEl>
                                          <p:spTgt spid="3">
                                            <p:txEl>
                                              <p:pRg st="3" end="3"/>
                                            </p:txEl>
                                          </p:spTgt>
                                        </p:tgtEl>
                                      </p:cBhvr>
                                    </p:animEffect>
                                    <p:anim calcmode="lin" valueType="num">
                                      <p:cBhvr>
                                        <p:cTn id="17"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650" y="2209801"/>
            <a:ext cx="10958513" cy="2776537"/>
          </a:xfrm>
        </p:spPr>
        <p:txBody>
          <a:bodyPr>
            <a:normAutofit/>
          </a:bodyPr>
          <a:lstStyle/>
          <a:p>
            <a:pPr algn="just"/>
            <a:r>
              <a:rPr lang="fr-FR" sz="1800" b="1" i="1" u="sng" dirty="0">
                <a:latin typeface="Times New Roman"/>
                <a:cs typeface="Times New Roman"/>
              </a:rPr>
              <a:t>Définition et objectifs de l’harmonisation comptable international </a:t>
            </a:r>
          </a:p>
          <a:p>
            <a:pPr marL="0" indent="0" algn="just">
              <a:buNone/>
            </a:pPr>
            <a:r>
              <a:rPr lang="fr-FR" sz="1800" b="1" i="1" u="sng" dirty="0">
                <a:latin typeface="Times New Roman"/>
                <a:cs typeface="Times New Roman"/>
              </a:rPr>
              <a:t> 1. Qu’est-ce que l’harmonisation </a:t>
            </a:r>
          </a:p>
          <a:p>
            <a:pPr marL="0" indent="0" algn="just">
              <a:buNone/>
            </a:pPr>
            <a:r>
              <a:rPr lang="fr-FR" sz="1800" dirty="0">
                <a:latin typeface="Times New Roman"/>
                <a:cs typeface="Times New Roman"/>
              </a:rPr>
              <a:t>L’harmonisation désigne la réduction des différentes réglementations comptables nationales. Il doit être distingué de « la normalisation » qui suppose plutôt l’uniformisation des règles comptables.  </a:t>
            </a:r>
          </a:p>
          <a:p>
            <a:pPr marL="0" indent="0" algn="just">
              <a:buNone/>
            </a:pPr>
            <a:endParaRPr lang="fr-FR" sz="1800" b="1" i="1" u="sng" dirty="0">
              <a:latin typeface="Times New Roman"/>
              <a:cs typeface="Times New Roman"/>
            </a:endParaRPr>
          </a:p>
        </p:txBody>
      </p:sp>
      <p:sp>
        <p:nvSpPr>
          <p:cNvPr id="6" name="Titre 1"/>
          <p:cNvSpPr>
            <a:spLocks noGrp="1"/>
          </p:cNvSpPr>
          <p:nvPr>
            <p:ph type="title"/>
          </p:nvPr>
        </p:nvSpPr>
        <p:spPr>
          <a:xfrm>
            <a:off x="1817376" y="319738"/>
            <a:ext cx="6508377" cy="824195"/>
          </a:xfrm>
        </p:spPr>
        <p:txBody>
          <a:bodyPr>
            <a:normAutofit fontScale="90000"/>
          </a:bodyPr>
          <a:lstStyle/>
          <a:p>
            <a:pPr algn="ctr"/>
            <a:br>
              <a:rPr lang="fr-FR" sz="2800" dirty="0">
                <a:latin typeface="Times New Roman"/>
                <a:cs typeface="Times New Roman"/>
              </a:rPr>
            </a:br>
            <a:br>
              <a:rPr lang="fr-FR" sz="2800" dirty="0">
                <a:latin typeface="Times New Roman"/>
                <a:cs typeface="Times New Roman"/>
              </a:rPr>
            </a:br>
            <a:r>
              <a:rPr lang="fr-FR" sz="2400" b="1" i="1" dirty="0">
                <a:latin typeface="Times New Roman"/>
                <a:cs typeface="Times New Roman"/>
              </a:rPr>
              <a:t>L’IASB et les IFRS</a:t>
            </a:r>
            <a:br>
              <a:rPr lang="fr-FR" sz="2400" b="1" i="1" dirty="0">
                <a:latin typeface="Times New Roman"/>
                <a:cs typeface="Times New Roman"/>
              </a:rPr>
            </a:br>
            <a:endParaRPr lang="fr-FR" sz="2400" b="1" dirty="0"/>
          </a:p>
        </p:txBody>
      </p:sp>
      <p:sp>
        <p:nvSpPr>
          <p:cNvPr id="4" name="Espace réservé du numéro de diapositive 3">
            <a:extLst>
              <a:ext uri="{FF2B5EF4-FFF2-40B4-BE49-F238E27FC236}">
                <a16:creationId xmlns:a16="http://schemas.microsoft.com/office/drawing/2014/main" id="{C234DA39-4130-AF30-03BC-E257D3C651BA}"/>
              </a:ext>
            </a:extLst>
          </p:cNvPr>
          <p:cNvSpPr>
            <a:spLocks noGrp="1"/>
          </p:cNvSpPr>
          <p:nvPr>
            <p:ph type="sldNum" sz="quarter" idx="12"/>
          </p:nvPr>
        </p:nvSpPr>
        <p:spPr/>
        <p:txBody>
          <a:bodyPr/>
          <a:lstStyle/>
          <a:p>
            <a:fld id="{6D22F896-40B5-4ADD-8801-0D06FADFA095}" type="slidenum">
              <a:rPr lang="en-US" smtClean="0"/>
              <a:t>84</a:t>
            </a:fld>
            <a:endParaRPr lang="en-US" dirty="0"/>
          </a:p>
        </p:txBody>
      </p:sp>
    </p:spTree>
    <p:extLst>
      <p:ext uri="{BB962C8B-B14F-4D97-AF65-F5344CB8AC3E}">
        <p14:creationId xmlns:p14="http://schemas.microsoft.com/office/powerpoint/2010/main" val="178120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4400" y="2209802"/>
            <a:ext cx="10444163" cy="3476624"/>
          </a:xfrm>
        </p:spPr>
        <p:txBody>
          <a:bodyPr>
            <a:normAutofit fontScale="85000" lnSpcReduction="20000"/>
          </a:bodyPr>
          <a:lstStyle/>
          <a:p>
            <a:pPr algn="just"/>
            <a:r>
              <a:rPr lang="fr-FR" b="1" i="1" u="sng" dirty="0">
                <a:latin typeface="Times New Roman"/>
                <a:cs typeface="Times New Roman"/>
              </a:rPr>
              <a:t>2. Objectifs de l’harmonisation </a:t>
            </a:r>
          </a:p>
          <a:p>
            <a:pPr algn="just">
              <a:buFont typeface="Arial"/>
              <a:buChar char="•"/>
            </a:pPr>
            <a:r>
              <a:rPr lang="fr-FR" dirty="0">
                <a:latin typeface="Times New Roman"/>
                <a:cs typeface="Times New Roman"/>
              </a:rPr>
              <a:t>Permettre aux entreprises d’accéder à tous les marchés financiers</a:t>
            </a:r>
          </a:p>
          <a:p>
            <a:pPr algn="just">
              <a:buFont typeface="Arial"/>
              <a:buChar char="•"/>
            </a:pPr>
            <a:r>
              <a:rPr lang="fr-FR" dirty="0">
                <a:latin typeface="Times New Roman"/>
                <a:cs typeface="Times New Roman"/>
              </a:rPr>
              <a:t>Faciliter pour les investisseurs l’évaluation de la performance de toute entreprise </a:t>
            </a:r>
          </a:p>
          <a:p>
            <a:pPr algn="just">
              <a:buFont typeface="Arial"/>
              <a:buChar char="•"/>
            </a:pPr>
            <a:r>
              <a:rPr lang="ro-RO" dirty="0">
                <a:latin typeface="Times New Roman"/>
                <a:cs typeface="Times New Roman"/>
              </a:rPr>
              <a:t>Amèliorer les méthodes de tenue comptable</a:t>
            </a:r>
          </a:p>
          <a:p>
            <a:pPr algn="just">
              <a:buFont typeface="Arial"/>
              <a:buChar char="•"/>
            </a:pPr>
            <a:r>
              <a:rPr lang="ro-RO" dirty="0">
                <a:latin typeface="Times New Roman"/>
                <a:cs typeface="Times New Roman"/>
              </a:rPr>
              <a:t>Permettre une meilleure compréhension des comptabilités et de leur contrôle </a:t>
            </a:r>
          </a:p>
          <a:p>
            <a:pPr algn="just">
              <a:buFont typeface="Arial"/>
              <a:buChar char="•"/>
            </a:pPr>
            <a:r>
              <a:rPr lang="ro-RO" dirty="0">
                <a:latin typeface="Times New Roman"/>
                <a:cs typeface="Times New Roman"/>
              </a:rPr>
              <a:t>Permettre la comparaison des informations comptables dans le temps et dans l’espace </a:t>
            </a:r>
          </a:p>
          <a:p>
            <a:pPr algn="just">
              <a:buFont typeface="Arial"/>
              <a:buChar char="•"/>
            </a:pPr>
            <a:r>
              <a:rPr lang="ro-RO" dirty="0">
                <a:latin typeface="Times New Roman"/>
                <a:cs typeface="Times New Roman"/>
              </a:rPr>
              <a:t>Favoriser l’unification des conditions de concurrence entre les différents pays </a:t>
            </a:r>
          </a:p>
          <a:p>
            <a:pPr algn="just">
              <a:buFont typeface="Arial"/>
              <a:buChar char="•"/>
            </a:pPr>
            <a:r>
              <a:rPr lang="fr-FR" dirty="0">
                <a:latin typeface="Times New Roman"/>
                <a:cs typeface="Times New Roman"/>
              </a:rPr>
              <a:t>F</a:t>
            </a:r>
            <a:r>
              <a:rPr lang="ro-RO" dirty="0">
                <a:latin typeface="Times New Roman"/>
                <a:cs typeface="Times New Roman"/>
              </a:rPr>
              <a:t>aciliter la consolidation des comptes</a:t>
            </a:r>
          </a:p>
          <a:p>
            <a:pPr algn="just">
              <a:buFont typeface="Arial"/>
              <a:buChar char="•"/>
            </a:pPr>
            <a:r>
              <a:rPr lang="ro-RO" dirty="0">
                <a:latin typeface="Times New Roman"/>
                <a:cs typeface="Times New Roman"/>
              </a:rPr>
              <a:t>Elaborer des statistiques </a:t>
            </a:r>
            <a:endParaRPr lang="fr-FR" dirty="0">
              <a:latin typeface="Times New Roman"/>
              <a:cs typeface="Times New Roman"/>
            </a:endParaRPr>
          </a:p>
        </p:txBody>
      </p:sp>
      <p:sp>
        <p:nvSpPr>
          <p:cNvPr id="6" name="Titre 1"/>
          <p:cNvSpPr>
            <a:spLocks noGrp="1"/>
          </p:cNvSpPr>
          <p:nvPr>
            <p:ph type="title"/>
          </p:nvPr>
        </p:nvSpPr>
        <p:spPr>
          <a:xfrm>
            <a:off x="2560325" y="178679"/>
            <a:ext cx="6508377" cy="824195"/>
          </a:xfrm>
        </p:spPr>
        <p:txBody>
          <a:bodyPr>
            <a:normAutofit fontScale="90000"/>
          </a:bodyPr>
          <a:lstStyle/>
          <a:p>
            <a:pPr algn="ctr"/>
            <a:br>
              <a:rPr lang="fr-FR" sz="2800" dirty="0">
                <a:latin typeface="Times New Roman"/>
                <a:cs typeface="Times New Roman"/>
              </a:rPr>
            </a:br>
            <a:br>
              <a:rPr lang="fr-FR" sz="2800" dirty="0">
                <a:latin typeface="Times New Roman"/>
                <a:cs typeface="Times New Roman"/>
              </a:rPr>
            </a:br>
            <a:r>
              <a:rPr lang="fr-FR" sz="2400" b="1" i="1" dirty="0">
                <a:latin typeface="Times New Roman"/>
                <a:cs typeface="Times New Roman"/>
              </a:rPr>
              <a:t>L’IASB et les IFRS</a:t>
            </a:r>
            <a:br>
              <a:rPr lang="fr-FR" sz="2400" b="1" i="1" dirty="0">
                <a:latin typeface="Times New Roman"/>
                <a:cs typeface="Times New Roman"/>
              </a:rPr>
            </a:br>
            <a:endParaRPr lang="fr-FR" sz="2400" b="1" dirty="0"/>
          </a:p>
        </p:txBody>
      </p:sp>
      <p:sp>
        <p:nvSpPr>
          <p:cNvPr id="4" name="Espace réservé du numéro de diapositive 3">
            <a:extLst>
              <a:ext uri="{FF2B5EF4-FFF2-40B4-BE49-F238E27FC236}">
                <a16:creationId xmlns:a16="http://schemas.microsoft.com/office/drawing/2014/main" id="{561A25E6-5842-9821-0ACE-2847AE93C3E8}"/>
              </a:ext>
            </a:extLst>
          </p:cNvPr>
          <p:cNvSpPr>
            <a:spLocks noGrp="1"/>
          </p:cNvSpPr>
          <p:nvPr>
            <p:ph type="sldNum" sz="quarter" idx="12"/>
          </p:nvPr>
        </p:nvSpPr>
        <p:spPr/>
        <p:txBody>
          <a:bodyPr/>
          <a:lstStyle/>
          <a:p>
            <a:fld id="{6D22F896-40B5-4ADD-8801-0D06FADFA095}" type="slidenum">
              <a:rPr lang="en-US" smtClean="0"/>
              <a:t>85</a:t>
            </a:fld>
            <a:endParaRPr lang="en-US" dirty="0"/>
          </a:p>
        </p:txBody>
      </p:sp>
    </p:spTree>
    <p:extLst>
      <p:ext uri="{BB962C8B-B14F-4D97-AF65-F5344CB8AC3E}">
        <p14:creationId xmlns:p14="http://schemas.microsoft.com/office/powerpoint/2010/main" val="186954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100"/>
                                        <p:tgtEl>
                                          <p:spTgt spid="3">
                                            <p:txEl>
                                              <p:pRg st="5" end="5"/>
                                            </p:txEl>
                                          </p:spTgt>
                                        </p:tgtEl>
                                      </p:cBhvr>
                                    </p:animEffect>
                                    <p:anim calcmode="lin" valueType="num">
                                      <p:cBhvr>
                                        <p:cTn id="53"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4"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3" presetClass="entr" presetSubtype="0" fill="hold" grpId="0"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Effect transition="in" filter="fade">
                                      <p:cBhvr>
                                        <p:cTn id="61" dur="100"/>
                                        <p:tgtEl>
                                          <p:spTgt spid="3">
                                            <p:txEl>
                                              <p:pRg st="6" end="6"/>
                                            </p:txEl>
                                          </p:spTgt>
                                        </p:tgtEl>
                                      </p:cBhvr>
                                    </p:animEffect>
                                    <p:anim calcmode="lin" valueType="num">
                                      <p:cBhvr>
                                        <p:cTn id="62"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3"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64"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3" presetClass="entr" presetSubtype="0" fill="hold" grpId="0" nodeType="clickEffect">
                                  <p:stCondLst>
                                    <p:cond delay="0"/>
                                  </p:stCondLst>
                                  <p:childTnLst>
                                    <p:set>
                                      <p:cBhvr>
                                        <p:cTn id="69" dur="1" fill="hold">
                                          <p:stCondLst>
                                            <p:cond delay="0"/>
                                          </p:stCondLst>
                                        </p:cTn>
                                        <p:tgtEl>
                                          <p:spTgt spid="3">
                                            <p:txEl>
                                              <p:pRg st="7" end="7"/>
                                            </p:txEl>
                                          </p:spTgt>
                                        </p:tgtEl>
                                        <p:attrNameLst>
                                          <p:attrName>style.visibility</p:attrName>
                                        </p:attrNameLst>
                                      </p:cBhvr>
                                      <p:to>
                                        <p:strVal val="visible"/>
                                      </p:to>
                                    </p:set>
                                    <p:animEffect transition="in" filter="fade">
                                      <p:cBhvr>
                                        <p:cTn id="70" dur="100"/>
                                        <p:tgtEl>
                                          <p:spTgt spid="3">
                                            <p:txEl>
                                              <p:pRg st="7" end="7"/>
                                            </p:txEl>
                                          </p:spTgt>
                                        </p:tgtEl>
                                      </p:cBhvr>
                                    </p:animEffect>
                                    <p:anim calcmode="lin" valueType="num">
                                      <p:cBhvr>
                                        <p:cTn id="71"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2"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73"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4"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3" presetClass="entr" presetSubtype="0" fill="hold" grpId="0" nodeType="clickEffect">
                                  <p:stCondLst>
                                    <p:cond delay="0"/>
                                  </p:stCondLst>
                                  <p:childTnLst>
                                    <p:set>
                                      <p:cBhvr>
                                        <p:cTn id="78" dur="1" fill="hold">
                                          <p:stCondLst>
                                            <p:cond delay="0"/>
                                          </p:stCondLst>
                                        </p:cTn>
                                        <p:tgtEl>
                                          <p:spTgt spid="3">
                                            <p:txEl>
                                              <p:pRg st="8" end="8"/>
                                            </p:txEl>
                                          </p:spTgt>
                                        </p:tgtEl>
                                        <p:attrNameLst>
                                          <p:attrName>style.visibility</p:attrName>
                                        </p:attrNameLst>
                                      </p:cBhvr>
                                      <p:to>
                                        <p:strVal val="visible"/>
                                      </p:to>
                                    </p:set>
                                    <p:animEffect transition="in" filter="fade">
                                      <p:cBhvr>
                                        <p:cTn id="79" dur="100"/>
                                        <p:tgtEl>
                                          <p:spTgt spid="3">
                                            <p:txEl>
                                              <p:pRg st="8" end="8"/>
                                            </p:txEl>
                                          </p:spTgt>
                                        </p:tgtEl>
                                      </p:cBhvr>
                                    </p:animEffect>
                                    <p:anim calcmode="lin" valueType="num">
                                      <p:cBhvr>
                                        <p:cTn id="80" dur="4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81" dur="400" fill="hold"/>
                                        <p:tgtEl>
                                          <p:spTgt spid="3">
                                            <p:txEl>
                                              <p:pRg st="8" end="8"/>
                                            </p:txEl>
                                          </p:spTgt>
                                        </p:tgtEl>
                                        <p:attrNameLst>
                                          <p:attrName>ppt_y</p:attrName>
                                        </p:attrNameLst>
                                      </p:cBhvr>
                                      <p:tavLst>
                                        <p:tav tm="0">
                                          <p:val>
                                            <p:strVal val="#ppt_y+0.31"/>
                                          </p:val>
                                        </p:tav>
                                        <p:tav tm="100000">
                                          <p:val>
                                            <p:strVal val="#ppt_y+0.31"/>
                                          </p:val>
                                        </p:tav>
                                      </p:tavLst>
                                    </p:anim>
                                    <p:anim calcmode="lin" valueType="num">
                                      <p:cBhvr>
                                        <p:cTn id="82" dur="600" decel="50000" fill="hold">
                                          <p:stCondLst>
                                            <p:cond delay="400"/>
                                          </p:stCondLst>
                                        </p:cTn>
                                        <p:tgtEl>
                                          <p:spTgt spid="3">
                                            <p:txEl>
                                              <p:pRg st="8" end="8"/>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3" dur="600" decel="50000" fill="hold">
                                          <p:stCondLst>
                                            <p:cond delay="400"/>
                                          </p:stCondLst>
                                        </p:cTn>
                                        <p:tgtEl>
                                          <p:spTgt spid="3">
                                            <p:txEl>
                                              <p:pRg st="8" end="8"/>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57250" y="1802974"/>
            <a:ext cx="11187113" cy="4472451"/>
          </a:xfrm>
        </p:spPr>
        <p:txBody>
          <a:bodyPr>
            <a:normAutofit fontScale="92500" lnSpcReduction="10000"/>
          </a:bodyPr>
          <a:lstStyle/>
          <a:p>
            <a:pPr marL="228600" lvl="4" algn="just">
              <a:spcBef>
                <a:spcPts val="1800"/>
              </a:spcBef>
            </a:pPr>
            <a:r>
              <a:rPr lang="fr-FR" sz="2000" b="1" i="1" u="sng">
                <a:latin typeface="Times New Roman"/>
                <a:cs typeface="Times New Roman"/>
              </a:rPr>
              <a:t>Les principes des normes IFRS</a:t>
            </a:r>
            <a:endParaRPr lang="fr-FR">
              <a:latin typeface="Times New Roman"/>
              <a:cs typeface="Times New Roman"/>
            </a:endParaRPr>
          </a:p>
          <a:p>
            <a:pPr marL="0" lvl="4" indent="0" algn="just">
              <a:spcBef>
                <a:spcPts val="1800"/>
              </a:spcBef>
              <a:buNone/>
            </a:pPr>
            <a:r>
              <a:rPr lang="fr-FR" sz="2000">
                <a:latin typeface="Times New Roman"/>
                <a:cs typeface="Times New Roman"/>
              </a:rPr>
              <a:t>Les normes comptables IFRS posent des principes plutôt que des règles, ce qui laisse aux entreprises des marges de manœuvre.  Les principes sont les suivants: </a:t>
            </a:r>
          </a:p>
          <a:p>
            <a:pPr marL="973138" lvl="7" indent="-285750" algn="just">
              <a:spcBef>
                <a:spcPts val="1800"/>
              </a:spcBef>
              <a:buFont typeface="Wingdings" charset="2"/>
              <a:buChar char="ü"/>
            </a:pPr>
            <a:r>
              <a:rPr lang="fr-FR" sz="1700">
                <a:latin typeface="Times New Roman"/>
                <a:cs typeface="Times New Roman"/>
              </a:rPr>
              <a:t>L’approche bilancielle </a:t>
            </a:r>
          </a:p>
          <a:p>
            <a:pPr marL="973138" lvl="7" indent="-285750" algn="just">
              <a:spcBef>
                <a:spcPts val="1800"/>
              </a:spcBef>
              <a:buFont typeface="Wingdings" charset="2"/>
              <a:buChar char="ü"/>
            </a:pPr>
            <a:r>
              <a:rPr lang="fr-FR" sz="1700">
                <a:latin typeface="Times New Roman"/>
                <a:cs typeface="Times New Roman"/>
              </a:rPr>
              <a:t>la primauté de la substance sur la forme</a:t>
            </a:r>
          </a:p>
          <a:p>
            <a:pPr marL="973138" lvl="7" indent="-285750" algn="just">
              <a:spcBef>
                <a:spcPts val="1800"/>
              </a:spcBef>
              <a:buFont typeface="Wingdings" charset="2"/>
              <a:buChar char="ü"/>
            </a:pPr>
            <a:r>
              <a:rPr lang="fr-FR" sz="1700">
                <a:latin typeface="Times New Roman"/>
                <a:cs typeface="Times New Roman"/>
              </a:rPr>
              <a:t>Principe de neutralité </a:t>
            </a:r>
          </a:p>
          <a:p>
            <a:pPr marL="973138" lvl="7" indent="-285750" algn="just">
              <a:spcBef>
                <a:spcPts val="1800"/>
              </a:spcBef>
              <a:buFont typeface="Wingdings" charset="2"/>
              <a:buChar char="ü"/>
            </a:pPr>
            <a:r>
              <a:rPr lang="fr-FR" sz="1700">
                <a:latin typeface="Times New Roman"/>
                <a:cs typeface="Times New Roman"/>
              </a:rPr>
              <a:t>La priorité accordée à la vision de l’investisseur </a:t>
            </a:r>
          </a:p>
          <a:p>
            <a:pPr marL="973138" lvl="7" indent="-285750" algn="just">
              <a:spcBef>
                <a:spcPts val="1800"/>
              </a:spcBef>
              <a:buFont typeface="Wingdings" charset="2"/>
              <a:buChar char="ü"/>
            </a:pPr>
            <a:r>
              <a:rPr lang="fr-FR" sz="1700">
                <a:latin typeface="Times New Roman"/>
                <a:cs typeface="Times New Roman"/>
              </a:rPr>
              <a:t>La place importante accordée à l’interprétation </a:t>
            </a:r>
          </a:p>
          <a:p>
            <a:pPr marL="973138" lvl="7" indent="-285750" algn="just">
              <a:spcBef>
                <a:spcPts val="1800"/>
              </a:spcBef>
              <a:buFont typeface="Wingdings" charset="2"/>
              <a:buChar char="ü"/>
            </a:pPr>
            <a:r>
              <a:rPr lang="fr-FR" sz="1700">
                <a:latin typeface="Times New Roman"/>
                <a:cs typeface="Times New Roman"/>
              </a:rPr>
              <a:t>Principe de Prudence </a:t>
            </a:r>
          </a:p>
          <a:p>
            <a:pPr marL="973138" lvl="7" indent="-285750" algn="just">
              <a:spcBef>
                <a:spcPts val="1800"/>
              </a:spcBef>
              <a:buFont typeface="Wingdings" charset="2"/>
              <a:buChar char="ü"/>
            </a:pPr>
            <a:endParaRPr lang="fr-FR" sz="1600">
              <a:latin typeface="Times New Roman"/>
              <a:cs typeface="Times New Roman"/>
            </a:endParaRPr>
          </a:p>
          <a:p>
            <a:pPr marL="973138" lvl="7" indent="-285750" algn="just">
              <a:spcBef>
                <a:spcPts val="1800"/>
              </a:spcBef>
              <a:buFont typeface="Wingdings" charset="2"/>
              <a:buChar char="ü"/>
            </a:pPr>
            <a:endParaRPr lang="fr-FR" sz="2000">
              <a:latin typeface="Times New Roman"/>
              <a:cs typeface="Times New Roman"/>
            </a:endParaRPr>
          </a:p>
        </p:txBody>
      </p:sp>
      <p:sp>
        <p:nvSpPr>
          <p:cNvPr id="20" name="Titre 1"/>
          <p:cNvSpPr>
            <a:spLocks noGrp="1"/>
          </p:cNvSpPr>
          <p:nvPr>
            <p:ph type="title"/>
          </p:nvPr>
        </p:nvSpPr>
        <p:spPr>
          <a:xfrm>
            <a:off x="2074550" y="170477"/>
            <a:ext cx="6508377" cy="824195"/>
          </a:xfrm>
        </p:spPr>
        <p:txBody>
          <a:bodyPr>
            <a:normAutofit fontScale="90000"/>
          </a:bodyPr>
          <a:lstStyle/>
          <a:p>
            <a:pPr algn="ctr"/>
            <a:br>
              <a:rPr lang="fr-FR" sz="2800">
                <a:latin typeface="Times New Roman"/>
                <a:cs typeface="Times New Roman"/>
              </a:rPr>
            </a:br>
            <a:br>
              <a:rPr lang="fr-FR" sz="2800">
                <a:latin typeface="Times New Roman"/>
                <a:cs typeface="Times New Roman"/>
              </a:rPr>
            </a:br>
            <a:r>
              <a:rPr lang="fr-FR" sz="2400" b="1" i="1">
                <a:latin typeface="Times New Roman"/>
                <a:cs typeface="Times New Roman"/>
              </a:rPr>
              <a:t>L’IASB et les IFRS</a:t>
            </a:r>
            <a:br>
              <a:rPr lang="fr-FR" sz="2400" b="1" i="1">
                <a:latin typeface="Times New Roman"/>
                <a:cs typeface="Times New Roman"/>
              </a:rPr>
            </a:br>
            <a:endParaRPr lang="fr-FR" sz="2400" b="1"/>
          </a:p>
        </p:txBody>
      </p:sp>
      <p:sp>
        <p:nvSpPr>
          <p:cNvPr id="4" name="Espace réservé du numéro de diapositive 3">
            <a:extLst>
              <a:ext uri="{FF2B5EF4-FFF2-40B4-BE49-F238E27FC236}">
                <a16:creationId xmlns:a16="http://schemas.microsoft.com/office/drawing/2014/main" id="{88BA3ED1-F2C0-450B-41F7-B7150DD7B639}"/>
              </a:ext>
            </a:extLst>
          </p:cNvPr>
          <p:cNvSpPr>
            <a:spLocks noGrp="1"/>
          </p:cNvSpPr>
          <p:nvPr>
            <p:ph type="sldNum" sz="quarter" idx="12"/>
          </p:nvPr>
        </p:nvSpPr>
        <p:spPr/>
        <p:txBody>
          <a:bodyPr/>
          <a:lstStyle/>
          <a:p>
            <a:fld id="{6D22F896-40B5-4ADD-8801-0D06FADFA095}" type="slidenum">
              <a:rPr lang="en-US" smtClean="0"/>
              <a:t>86</a:t>
            </a:fld>
            <a:endParaRPr lang="en-US" dirty="0"/>
          </a:p>
        </p:txBody>
      </p:sp>
    </p:spTree>
    <p:extLst>
      <p:ext uri="{BB962C8B-B14F-4D97-AF65-F5344CB8AC3E}">
        <p14:creationId xmlns:p14="http://schemas.microsoft.com/office/powerpoint/2010/main" val="1307848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
                                        <p:tgtEl>
                                          <p:spTgt spid="3">
                                            <p:txEl>
                                              <p:pRg st="1" end="1"/>
                                            </p:txEl>
                                          </p:spTgt>
                                        </p:tgtEl>
                                      </p:cBhvr>
                                    </p:animEffect>
                                    <p:anim calcmode="lin" valueType="num">
                                      <p:cBhvr>
                                        <p:cTn id="15"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
                                        <p:tgtEl>
                                          <p:spTgt spid="3">
                                            <p:txEl>
                                              <p:pRg st="2" end="2"/>
                                            </p:txEl>
                                          </p:spTgt>
                                        </p:tgtEl>
                                      </p:cBhvr>
                                    </p:animEffect>
                                    <p:anim calcmode="lin" valueType="num">
                                      <p:cBhvr>
                                        <p:cTn id="22"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6" presetID="43" presetClass="entr" presetSubtype="0"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
                                        <p:tgtEl>
                                          <p:spTgt spid="3">
                                            <p:txEl>
                                              <p:pRg st="3" end="3"/>
                                            </p:txEl>
                                          </p:spTgt>
                                        </p:tgtEl>
                                      </p:cBhvr>
                                    </p:animEffect>
                                    <p:anim calcmode="lin" valueType="num">
                                      <p:cBhvr>
                                        <p:cTn id="29"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3" presetID="43" presetClass="entr" presetSubtype="0" fill="hold" grpId="0"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
                                        <p:tgtEl>
                                          <p:spTgt spid="3">
                                            <p:txEl>
                                              <p:pRg st="4" end="4"/>
                                            </p:txEl>
                                          </p:spTgt>
                                        </p:tgtEl>
                                      </p:cBhvr>
                                    </p:animEffect>
                                    <p:anim calcmode="lin" valueType="num">
                                      <p:cBhvr>
                                        <p:cTn id="36"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8"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9"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0" presetID="43" presetClass="entr" presetSubtype="0" fill="hold" grpId="0"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
                                        <p:tgtEl>
                                          <p:spTgt spid="3">
                                            <p:txEl>
                                              <p:pRg st="5" end="5"/>
                                            </p:txEl>
                                          </p:spTgt>
                                        </p:tgtEl>
                                      </p:cBhvr>
                                    </p:animEffect>
                                    <p:anim calcmode="lin" valueType="num">
                                      <p:cBhvr>
                                        <p:cTn id="43"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45"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6"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7" presetID="43" presetClass="entr" presetSubtype="0" fill="hold" grpId="0"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
                                        <p:tgtEl>
                                          <p:spTgt spid="3">
                                            <p:txEl>
                                              <p:pRg st="6" end="6"/>
                                            </p:txEl>
                                          </p:spTgt>
                                        </p:tgtEl>
                                      </p:cBhvr>
                                    </p:animEffect>
                                    <p:anim calcmode="lin" valueType="num">
                                      <p:cBhvr>
                                        <p:cTn id="50"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52"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3"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54" presetID="43" presetClass="entr" presetSubtype="0" fill="hold" grpId="0" nodeType="with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
                                        <p:tgtEl>
                                          <p:spTgt spid="3">
                                            <p:txEl>
                                              <p:pRg st="7" end="7"/>
                                            </p:txEl>
                                          </p:spTgt>
                                        </p:tgtEl>
                                      </p:cBhvr>
                                    </p:animEffect>
                                    <p:anim calcmode="lin" valueType="num">
                                      <p:cBhvr>
                                        <p:cTn id="57"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59"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0"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19376" y="2209802"/>
            <a:ext cx="9553462" cy="2619374"/>
          </a:xfrm>
        </p:spPr>
        <p:txBody>
          <a:bodyPr/>
          <a:lstStyle/>
          <a:p>
            <a:pPr marL="228600" lvl="4" algn="just">
              <a:spcBef>
                <a:spcPts val="1800"/>
              </a:spcBef>
            </a:pPr>
            <a:r>
              <a:rPr lang="fr-FR" sz="2000" b="1" i="1" u="sng">
                <a:latin typeface="Times New Roman"/>
                <a:cs typeface="Times New Roman"/>
              </a:rPr>
              <a:t>Qui doit respecter les normes IFRS?  </a:t>
            </a:r>
          </a:p>
          <a:p>
            <a:pPr marL="228600" lvl="4" algn="just">
              <a:spcBef>
                <a:spcPts val="1800"/>
              </a:spcBef>
            </a:pPr>
            <a:endParaRPr lang="fr-FR">
              <a:latin typeface="Times New Roman"/>
              <a:cs typeface="Times New Roman"/>
            </a:endParaRPr>
          </a:p>
          <a:p>
            <a:pPr marL="228600" lvl="4" algn="just">
              <a:spcBef>
                <a:spcPts val="1800"/>
              </a:spcBef>
            </a:pPr>
            <a:r>
              <a:rPr lang="fr-FR" sz="1800">
                <a:latin typeface="Times New Roman"/>
                <a:cs typeface="Times New Roman"/>
              </a:rPr>
              <a:t>Cette obligation est destinée aux sociétés côtées en bourse et aux grands groupes internationaux doivent respecter les normes IFRS/IAS. </a:t>
            </a:r>
          </a:p>
          <a:p>
            <a:pPr marL="0" indent="0" algn="just">
              <a:buNone/>
            </a:pPr>
            <a:endParaRPr lang="fr-FR">
              <a:latin typeface="Times New Roman"/>
              <a:cs typeface="Times New Roman"/>
            </a:endParaRPr>
          </a:p>
        </p:txBody>
      </p:sp>
      <p:sp>
        <p:nvSpPr>
          <p:cNvPr id="5" name="Titre 1"/>
          <p:cNvSpPr>
            <a:spLocks noGrp="1"/>
          </p:cNvSpPr>
          <p:nvPr>
            <p:ph type="title"/>
          </p:nvPr>
        </p:nvSpPr>
        <p:spPr>
          <a:xfrm>
            <a:off x="1917388" y="178679"/>
            <a:ext cx="6508377" cy="824195"/>
          </a:xfrm>
        </p:spPr>
        <p:txBody>
          <a:bodyPr>
            <a:normAutofit fontScale="90000"/>
          </a:bodyPr>
          <a:lstStyle/>
          <a:p>
            <a:pPr algn="ctr"/>
            <a:br>
              <a:rPr lang="fr-FR" sz="2800">
                <a:latin typeface="Times New Roman"/>
                <a:cs typeface="Times New Roman"/>
              </a:rPr>
            </a:br>
            <a:br>
              <a:rPr lang="fr-FR" sz="2800">
                <a:latin typeface="Times New Roman"/>
                <a:cs typeface="Times New Roman"/>
              </a:rPr>
            </a:br>
            <a:r>
              <a:rPr lang="fr-FR" sz="2400" b="1" i="1">
                <a:latin typeface="Times New Roman"/>
                <a:cs typeface="Times New Roman"/>
              </a:rPr>
              <a:t>L’IASB et les IFRS</a:t>
            </a:r>
            <a:br>
              <a:rPr lang="fr-FR" sz="2400" b="1" i="1">
                <a:latin typeface="Times New Roman"/>
                <a:cs typeface="Times New Roman"/>
              </a:rPr>
            </a:br>
            <a:endParaRPr lang="fr-FR" sz="2400" b="1"/>
          </a:p>
        </p:txBody>
      </p:sp>
      <p:sp>
        <p:nvSpPr>
          <p:cNvPr id="4" name="Espace réservé du numéro de diapositive 3">
            <a:extLst>
              <a:ext uri="{FF2B5EF4-FFF2-40B4-BE49-F238E27FC236}">
                <a16:creationId xmlns:a16="http://schemas.microsoft.com/office/drawing/2014/main" id="{0A02175A-46D9-96E4-90AC-04D62E5A7845}"/>
              </a:ext>
            </a:extLst>
          </p:cNvPr>
          <p:cNvSpPr>
            <a:spLocks noGrp="1"/>
          </p:cNvSpPr>
          <p:nvPr>
            <p:ph type="sldNum" sz="quarter" idx="12"/>
          </p:nvPr>
        </p:nvSpPr>
        <p:spPr/>
        <p:txBody>
          <a:bodyPr/>
          <a:lstStyle/>
          <a:p>
            <a:fld id="{6D22F896-40B5-4ADD-8801-0D06FADFA095}" type="slidenum">
              <a:rPr lang="en-US" smtClean="0"/>
              <a:t>87</a:t>
            </a:fld>
            <a:endParaRPr lang="en-US" dirty="0"/>
          </a:p>
        </p:txBody>
      </p:sp>
    </p:spTree>
    <p:extLst>
      <p:ext uri="{BB962C8B-B14F-4D97-AF65-F5344CB8AC3E}">
        <p14:creationId xmlns:p14="http://schemas.microsoft.com/office/powerpoint/2010/main" val="176044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
                                        <p:tgtEl>
                                          <p:spTgt spid="3">
                                            <p:txEl>
                                              <p:pRg st="2" end="2"/>
                                            </p:txEl>
                                          </p:spTgt>
                                        </p:tgtEl>
                                      </p:cBhvr>
                                    </p:animEffect>
                                    <p:anim calcmode="lin" valueType="num">
                                      <p:cBhvr>
                                        <p:cTn id="15"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03088" y="1125278"/>
            <a:ext cx="7858965" cy="3916363"/>
          </a:xfrm>
        </p:spPr>
        <p:txBody>
          <a:bodyPr/>
          <a:lstStyle/>
          <a:p>
            <a:pPr algn="just"/>
            <a:r>
              <a:rPr lang="fr-FR" b="1" i="1" u="sng">
                <a:latin typeface="Times New Roman"/>
                <a:cs typeface="Times New Roman"/>
              </a:rPr>
              <a:t>Listes des normes IFRS</a:t>
            </a:r>
          </a:p>
        </p:txBody>
      </p:sp>
      <p:graphicFrame>
        <p:nvGraphicFramePr>
          <p:cNvPr id="4" name="Tableau 3"/>
          <p:cNvGraphicFramePr>
            <a:graphicFrameLocks noGrp="1"/>
          </p:cNvGraphicFramePr>
          <p:nvPr>
            <p:extLst>
              <p:ext uri="{D42A27DB-BD31-4B8C-83A1-F6EECF244321}">
                <p14:modId xmlns:p14="http://schemas.microsoft.com/office/powerpoint/2010/main" val="319778655"/>
              </p:ext>
            </p:extLst>
          </p:nvPr>
        </p:nvGraphicFramePr>
        <p:xfrm>
          <a:off x="985838" y="1591698"/>
          <a:ext cx="9858375" cy="4450080"/>
        </p:xfrm>
        <a:graphic>
          <a:graphicData uri="http://schemas.openxmlformats.org/drawingml/2006/table">
            <a:tbl>
              <a:tblPr firstRow="1" bandRow="1">
                <a:tableStyleId>{5C22544A-7EE6-4342-B048-85BDC9FD1C3A}</a:tableStyleId>
              </a:tblPr>
              <a:tblGrid>
                <a:gridCol w="2254710">
                  <a:extLst>
                    <a:ext uri="{9D8B030D-6E8A-4147-A177-3AD203B41FA5}">
                      <a16:colId xmlns:a16="http://schemas.microsoft.com/office/drawing/2014/main" val="20000"/>
                    </a:ext>
                  </a:extLst>
                </a:gridCol>
                <a:gridCol w="7603665">
                  <a:extLst>
                    <a:ext uri="{9D8B030D-6E8A-4147-A177-3AD203B41FA5}">
                      <a16:colId xmlns:a16="http://schemas.microsoft.com/office/drawing/2014/main" val="20001"/>
                    </a:ext>
                  </a:extLst>
                </a:gridCol>
              </a:tblGrid>
              <a:tr h="370840">
                <a:tc>
                  <a:txBody>
                    <a:bodyPr/>
                    <a:lstStyle/>
                    <a:p>
                      <a:pPr algn="just"/>
                      <a:r>
                        <a:rPr lang="fr-FR" sz="1600">
                          <a:latin typeface="Times New Roman"/>
                          <a:cs typeface="Times New Roman"/>
                        </a:rPr>
                        <a:t>Norme</a:t>
                      </a:r>
                    </a:p>
                  </a:txBody>
                  <a:tcPr/>
                </a:tc>
                <a:tc>
                  <a:txBody>
                    <a:bodyPr/>
                    <a:lstStyle/>
                    <a:p>
                      <a:pPr algn="just"/>
                      <a:r>
                        <a:rPr lang="fr-FR" sz="1600">
                          <a:latin typeface="Times New Roman"/>
                          <a:cs typeface="Times New Roman"/>
                        </a:rPr>
                        <a:t>Intitulé </a:t>
                      </a:r>
                    </a:p>
                  </a:txBody>
                  <a:tcPr/>
                </a:tc>
                <a:extLst>
                  <a:ext uri="{0D108BD9-81ED-4DB2-BD59-A6C34878D82A}">
                    <a16:rowId xmlns:a16="http://schemas.microsoft.com/office/drawing/2014/main" val="10000"/>
                  </a:ext>
                </a:extLst>
              </a:tr>
              <a:tr h="370840">
                <a:tc>
                  <a:txBody>
                    <a:bodyPr/>
                    <a:lstStyle/>
                    <a:p>
                      <a:pPr algn="just"/>
                      <a:r>
                        <a:rPr lang="fr-FR" sz="1600">
                          <a:latin typeface="Times New Roman"/>
                          <a:cs typeface="Times New Roman"/>
                        </a:rPr>
                        <a:t>IFRS1</a:t>
                      </a:r>
                    </a:p>
                  </a:txBody>
                  <a:tcPr/>
                </a:tc>
                <a:tc>
                  <a:txBody>
                    <a:bodyPr/>
                    <a:lstStyle/>
                    <a:p>
                      <a:pPr algn="just"/>
                      <a:r>
                        <a:rPr lang="fr-FR" sz="1600">
                          <a:latin typeface="Times New Roman"/>
                          <a:cs typeface="Times New Roman"/>
                        </a:rPr>
                        <a:t>Première application des normes</a:t>
                      </a:r>
                      <a:r>
                        <a:rPr lang="fr-FR" sz="1600" baseline="0">
                          <a:latin typeface="Times New Roman"/>
                          <a:cs typeface="Times New Roman"/>
                        </a:rPr>
                        <a:t> d’information financière internationale</a:t>
                      </a:r>
                      <a:endParaRPr lang="fr-FR" sz="1600">
                        <a:latin typeface="Times New Roman"/>
                        <a:cs typeface="Times New Roman"/>
                      </a:endParaRPr>
                    </a:p>
                  </a:txBody>
                  <a:tcPr/>
                </a:tc>
                <a:extLst>
                  <a:ext uri="{0D108BD9-81ED-4DB2-BD59-A6C34878D82A}">
                    <a16:rowId xmlns:a16="http://schemas.microsoft.com/office/drawing/2014/main" val="10001"/>
                  </a:ext>
                </a:extLst>
              </a:tr>
              <a:tr h="370840">
                <a:tc>
                  <a:txBody>
                    <a:bodyPr/>
                    <a:lstStyle/>
                    <a:p>
                      <a:pPr algn="just"/>
                      <a:r>
                        <a:rPr lang="fr-FR" sz="1600">
                          <a:latin typeface="Times New Roman"/>
                          <a:cs typeface="Times New Roman"/>
                        </a:rPr>
                        <a:t>IFRS 2</a:t>
                      </a:r>
                    </a:p>
                  </a:txBody>
                  <a:tcPr/>
                </a:tc>
                <a:tc>
                  <a:txBody>
                    <a:bodyPr/>
                    <a:lstStyle/>
                    <a:p>
                      <a:pPr algn="just"/>
                      <a:r>
                        <a:rPr lang="fr-FR" sz="1600">
                          <a:latin typeface="Times New Roman"/>
                          <a:cs typeface="Times New Roman"/>
                        </a:rPr>
                        <a:t>Paiements fondés sur des actions</a:t>
                      </a:r>
                    </a:p>
                  </a:txBody>
                  <a:tcPr/>
                </a:tc>
                <a:extLst>
                  <a:ext uri="{0D108BD9-81ED-4DB2-BD59-A6C34878D82A}">
                    <a16:rowId xmlns:a16="http://schemas.microsoft.com/office/drawing/2014/main" val="10002"/>
                  </a:ext>
                </a:extLst>
              </a:tr>
              <a:tr h="370840">
                <a:tc>
                  <a:txBody>
                    <a:bodyPr/>
                    <a:lstStyle/>
                    <a:p>
                      <a:pPr algn="just"/>
                      <a:r>
                        <a:rPr lang="fr-FR" sz="1600">
                          <a:latin typeface="Times New Roman"/>
                          <a:cs typeface="Times New Roman"/>
                        </a:rPr>
                        <a:t>IFRS 3 </a:t>
                      </a:r>
                    </a:p>
                  </a:txBody>
                  <a:tcPr/>
                </a:tc>
                <a:tc>
                  <a:txBody>
                    <a:bodyPr/>
                    <a:lstStyle/>
                    <a:p>
                      <a:pPr algn="just"/>
                      <a:r>
                        <a:rPr lang="fr-FR" sz="1600">
                          <a:latin typeface="Times New Roman"/>
                          <a:cs typeface="Times New Roman"/>
                        </a:rPr>
                        <a:t>Regroupements d’entreprises</a:t>
                      </a:r>
                    </a:p>
                  </a:txBody>
                  <a:tcPr/>
                </a:tc>
                <a:extLst>
                  <a:ext uri="{0D108BD9-81ED-4DB2-BD59-A6C34878D82A}">
                    <a16:rowId xmlns:a16="http://schemas.microsoft.com/office/drawing/2014/main" val="10003"/>
                  </a:ext>
                </a:extLst>
              </a:tr>
              <a:tr h="370840">
                <a:tc>
                  <a:txBody>
                    <a:bodyPr/>
                    <a:lstStyle/>
                    <a:p>
                      <a:pPr algn="just"/>
                      <a:r>
                        <a:rPr lang="fr-FR" sz="1600">
                          <a:latin typeface="Times New Roman"/>
                          <a:cs typeface="Times New Roman"/>
                        </a:rPr>
                        <a:t>IFRS 4 </a:t>
                      </a:r>
                    </a:p>
                  </a:txBody>
                  <a:tcPr/>
                </a:tc>
                <a:tc>
                  <a:txBody>
                    <a:bodyPr/>
                    <a:lstStyle/>
                    <a:p>
                      <a:pPr algn="just"/>
                      <a:r>
                        <a:rPr lang="fr-FR" sz="1600">
                          <a:latin typeface="Times New Roman"/>
                          <a:cs typeface="Times New Roman"/>
                        </a:rPr>
                        <a:t>Contrats d’assurances</a:t>
                      </a:r>
                    </a:p>
                  </a:txBody>
                  <a:tcPr/>
                </a:tc>
                <a:extLst>
                  <a:ext uri="{0D108BD9-81ED-4DB2-BD59-A6C34878D82A}">
                    <a16:rowId xmlns:a16="http://schemas.microsoft.com/office/drawing/2014/main" val="10004"/>
                  </a:ext>
                </a:extLst>
              </a:tr>
              <a:tr h="370840">
                <a:tc>
                  <a:txBody>
                    <a:bodyPr/>
                    <a:lstStyle/>
                    <a:p>
                      <a:pPr algn="just"/>
                      <a:r>
                        <a:rPr lang="fr-FR" sz="1600">
                          <a:latin typeface="Times New Roman"/>
                          <a:cs typeface="Times New Roman"/>
                        </a:rPr>
                        <a:t>IFRS 5</a:t>
                      </a:r>
                    </a:p>
                  </a:txBody>
                  <a:tcPr/>
                </a:tc>
                <a:tc>
                  <a:txBody>
                    <a:bodyPr/>
                    <a:lstStyle/>
                    <a:p>
                      <a:pPr algn="just"/>
                      <a:r>
                        <a:rPr lang="fr-FR" sz="1600">
                          <a:latin typeface="Times New Roman"/>
                          <a:cs typeface="Times New Roman"/>
                        </a:rPr>
                        <a:t>Actifs non courants détenus en vue de la vente et activités abandonnées </a:t>
                      </a:r>
                    </a:p>
                  </a:txBody>
                  <a:tcPr/>
                </a:tc>
                <a:extLst>
                  <a:ext uri="{0D108BD9-81ED-4DB2-BD59-A6C34878D82A}">
                    <a16:rowId xmlns:a16="http://schemas.microsoft.com/office/drawing/2014/main" val="10005"/>
                  </a:ext>
                </a:extLst>
              </a:tr>
              <a:tr h="370840">
                <a:tc>
                  <a:txBody>
                    <a:bodyPr/>
                    <a:lstStyle/>
                    <a:p>
                      <a:pPr algn="just"/>
                      <a:r>
                        <a:rPr lang="fr-FR" sz="1600">
                          <a:latin typeface="Times New Roman"/>
                          <a:cs typeface="Times New Roman"/>
                        </a:rPr>
                        <a:t>IFRS 6</a:t>
                      </a:r>
                    </a:p>
                  </a:txBody>
                  <a:tcPr/>
                </a:tc>
                <a:tc>
                  <a:txBody>
                    <a:bodyPr/>
                    <a:lstStyle/>
                    <a:p>
                      <a:pPr algn="just"/>
                      <a:r>
                        <a:rPr lang="fr-FR" sz="1600">
                          <a:latin typeface="Times New Roman"/>
                          <a:cs typeface="Times New Roman"/>
                        </a:rPr>
                        <a:t>Exploration et</a:t>
                      </a:r>
                      <a:r>
                        <a:rPr lang="fr-FR" sz="1600" baseline="0">
                          <a:latin typeface="Times New Roman"/>
                          <a:cs typeface="Times New Roman"/>
                        </a:rPr>
                        <a:t> évaluation de ressources minières </a:t>
                      </a:r>
                      <a:endParaRPr lang="fr-FR" sz="1600">
                        <a:latin typeface="Times New Roman"/>
                        <a:cs typeface="Times New Roman"/>
                      </a:endParaRPr>
                    </a:p>
                  </a:txBody>
                  <a:tcPr/>
                </a:tc>
                <a:extLst>
                  <a:ext uri="{0D108BD9-81ED-4DB2-BD59-A6C34878D82A}">
                    <a16:rowId xmlns:a16="http://schemas.microsoft.com/office/drawing/2014/main" val="10006"/>
                  </a:ext>
                </a:extLst>
              </a:tr>
              <a:tr h="370840">
                <a:tc>
                  <a:txBody>
                    <a:bodyPr/>
                    <a:lstStyle/>
                    <a:p>
                      <a:pPr algn="just"/>
                      <a:r>
                        <a:rPr lang="fr-FR" sz="1600">
                          <a:latin typeface="Times New Roman"/>
                          <a:cs typeface="Times New Roman"/>
                        </a:rPr>
                        <a:t>IFRS 7</a:t>
                      </a:r>
                    </a:p>
                  </a:txBody>
                  <a:tcPr/>
                </a:tc>
                <a:tc>
                  <a:txBody>
                    <a:bodyPr/>
                    <a:lstStyle/>
                    <a:p>
                      <a:pPr algn="just"/>
                      <a:r>
                        <a:rPr lang="fr-FR" sz="1600">
                          <a:latin typeface="Times New Roman"/>
                          <a:cs typeface="Times New Roman"/>
                        </a:rPr>
                        <a:t>Instruments financiers : information</a:t>
                      </a:r>
                      <a:r>
                        <a:rPr lang="fr-FR" sz="1600" baseline="0">
                          <a:latin typeface="Times New Roman"/>
                          <a:cs typeface="Times New Roman"/>
                        </a:rPr>
                        <a:t> à fournir</a:t>
                      </a:r>
                      <a:endParaRPr lang="fr-FR" sz="1600">
                        <a:latin typeface="Times New Roman"/>
                        <a:cs typeface="Times New Roman"/>
                      </a:endParaRPr>
                    </a:p>
                  </a:txBody>
                  <a:tcPr/>
                </a:tc>
                <a:extLst>
                  <a:ext uri="{0D108BD9-81ED-4DB2-BD59-A6C34878D82A}">
                    <a16:rowId xmlns:a16="http://schemas.microsoft.com/office/drawing/2014/main" val="10007"/>
                  </a:ext>
                </a:extLst>
              </a:tr>
              <a:tr h="370840">
                <a:tc>
                  <a:txBody>
                    <a:bodyPr/>
                    <a:lstStyle/>
                    <a:p>
                      <a:pPr algn="just"/>
                      <a:r>
                        <a:rPr lang="fr-FR" sz="1600">
                          <a:latin typeface="Times New Roman"/>
                          <a:cs typeface="Times New Roman"/>
                        </a:rPr>
                        <a:t>IFRS 8</a:t>
                      </a:r>
                    </a:p>
                  </a:txBody>
                  <a:tcPr/>
                </a:tc>
                <a:tc>
                  <a:txBody>
                    <a:bodyPr/>
                    <a:lstStyle/>
                    <a:p>
                      <a:pPr algn="just"/>
                      <a:r>
                        <a:rPr lang="fr-FR" sz="1600">
                          <a:latin typeface="Times New Roman"/>
                          <a:cs typeface="Times New Roman"/>
                        </a:rPr>
                        <a:t>Secteurs opérationnels </a:t>
                      </a:r>
                    </a:p>
                  </a:txBody>
                  <a:tcPr/>
                </a:tc>
                <a:extLst>
                  <a:ext uri="{0D108BD9-81ED-4DB2-BD59-A6C34878D82A}">
                    <a16:rowId xmlns:a16="http://schemas.microsoft.com/office/drawing/2014/main" val="10008"/>
                  </a:ext>
                </a:extLst>
              </a:tr>
              <a:tr h="370840">
                <a:tc>
                  <a:txBody>
                    <a:bodyPr/>
                    <a:lstStyle/>
                    <a:p>
                      <a:pPr algn="just"/>
                      <a:r>
                        <a:rPr lang="fr-FR" sz="1600">
                          <a:latin typeface="Times New Roman"/>
                          <a:cs typeface="Times New Roman"/>
                        </a:rPr>
                        <a:t>IFRS 9 </a:t>
                      </a:r>
                    </a:p>
                  </a:txBody>
                  <a:tcPr/>
                </a:tc>
                <a:tc>
                  <a:txBody>
                    <a:bodyPr/>
                    <a:lstStyle/>
                    <a:p>
                      <a:pPr algn="just"/>
                      <a:r>
                        <a:rPr lang="fr-FR" sz="1600">
                          <a:latin typeface="Times New Roman"/>
                          <a:cs typeface="Times New Roman"/>
                        </a:rPr>
                        <a:t>Instruments financiers </a:t>
                      </a:r>
                    </a:p>
                  </a:txBody>
                  <a:tcPr/>
                </a:tc>
                <a:extLst>
                  <a:ext uri="{0D108BD9-81ED-4DB2-BD59-A6C34878D82A}">
                    <a16:rowId xmlns:a16="http://schemas.microsoft.com/office/drawing/2014/main" val="10009"/>
                  </a:ext>
                </a:extLst>
              </a:tr>
              <a:tr h="370840">
                <a:tc>
                  <a:txBody>
                    <a:bodyPr/>
                    <a:lstStyle/>
                    <a:p>
                      <a:pPr algn="just"/>
                      <a:r>
                        <a:rPr lang="fr-FR" sz="1600">
                          <a:latin typeface="Times New Roman"/>
                          <a:cs typeface="Times New Roman"/>
                        </a:rPr>
                        <a:t>IFRS10</a:t>
                      </a:r>
                    </a:p>
                  </a:txBody>
                  <a:tcPr/>
                </a:tc>
                <a:tc>
                  <a:txBody>
                    <a:bodyPr/>
                    <a:lstStyle/>
                    <a:p>
                      <a:pPr algn="just"/>
                      <a:r>
                        <a:rPr lang="fr-FR" sz="1600">
                          <a:latin typeface="Times New Roman"/>
                          <a:cs typeface="Times New Roman"/>
                        </a:rPr>
                        <a:t>États financiers consolidés </a:t>
                      </a:r>
                    </a:p>
                  </a:txBody>
                  <a:tcPr/>
                </a:tc>
                <a:extLst>
                  <a:ext uri="{0D108BD9-81ED-4DB2-BD59-A6C34878D82A}">
                    <a16:rowId xmlns:a16="http://schemas.microsoft.com/office/drawing/2014/main" val="10010"/>
                  </a:ext>
                </a:extLst>
              </a:tr>
              <a:tr h="370840">
                <a:tc>
                  <a:txBody>
                    <a:bodyPr/>
                    <a:lstStyle/>
                    <a:p>
                      <a:pPr algn="just"/>
                      <a:r>
                        <a:rPr lang="fr-FR" sz="1600">
                          <a:latin typeface="Times New Roman"/>
                          <a:cs typeface="Times New Roman"/>
                        </a:rPr>
                        <a:t>IFRS 11</a:t>
                      </a:r>
                    </a:p>
                  </a:txBody>
                  <a:tcPr/>
                </a:tc>
                <a:tc>
                  <a:txBody>
                    <a:bodyPr/>
                    <a:lstStyle/>
                    <a:p>
                      <a:pPr algn="just"/>
                      <a:r>
                        <a:rPr lang="fr-FR" sz="1600">
                          <a:latin typeface="Times New Roman"/>
                          <a:cs typeface="Times New Roman"/>
                        </a:rPr>
                        <a:t>Partenariats </a:t>
                      </a:r>
                    </a:p>
                  </a:txBody>
                  <a:tcPr/>
                </a:tc>
                <a:extLst>
                  <a:ext uri="{0D108BD9-81ED-4DB2-BD59-A6C34878D82A}">
                    <a16:rowId xmlns:a16="http://schemas.microsoft.com/office/drawing/2014/main" val="10011"/>
                  </a:ext>
                </a:extLst>
              </a:tr>
            </a:tbl>
          </a:graphicData>
        </a:graphic>
      </p:graphicFrame>
      <p:sp>
        <p:nvSpPr>
          <p:cNvPr id="6" name="Titre 1"/>
          <p:cNvSpPr>
            <a:spLocks noGrp="1"/>
          </p:cNvSpPr>
          <p:nvPr>
            <p:ph type="title"/>
          </p:nvPr>
        </p:nvSpPr>
        <p:spPr>
          <a:xfrm>
            <a:off x="2160275" y="-129796"/>
            <a:ext cx="6508377" cy="824195"/>
          </a:xfrm>
        </p:spPr>
        <p:txBody>
          <a:bodyPr>
            <a:normAutofit fontScale="90000"/>
          </a:bodyPr>
          <a:lstStyle/>
          <a:p>
            <a:pPr algn="ctr"/>
            <a:br>
              <a:rPr lang="fr-FR" sz="2800">
                <a:latin typeface="Times New Roman"/>
                <a:cs typeface="Times New Roman"/>
              </a:rPr>
            </a:br>
            <a:br>
              <a:rPr lang="fr-FR" sz="2800">
                <a:latin typeface="Times New Roman"/>
                <a:cs typeface="Times New Roman"/>
              </a:rPr>
            </a:br>
            <a:r>
              <a:rPr lang="fr-FR" sz="2400" b="1" i="1">
                <a:latin typeface="Times New Roman"/>
                <a:cs typeface="Times New Roman"/>
              </a:rPr>
              <a:t>L’IASB et les IFRS</a:t>
            </a:r>
            <a:br>
              <a:rPr lang="fr-FR" sz="2400" b="1" i="1">
                <a:latin typeface="Times New Roman"/>
                <a:cs typeface="Times New Roman"/>
              </a:rPr>
            </a:br>
            <a:endParaRPr lang="fr-FR" sz="2400" b="1"/>
          </a:p>
        </p:txBody>
      </p:sp>
      <p:sp>
        <p:nvSpPr>
          <p:cNvPr id="5" name="Espace réservé du numéro de diapositive 4">
            <a:extLst>
              <a:ext uri="{FF2B5EF4-FFF2-40B4-BE49-F238E27FC236}">
                <a16:creationId xmlns:a16="http://schemas.microsoft.com/office/drawing/2014/main" id="{5D9363B5-05D5-C01A-F64A-8C3919021706}"/>
              </a:ext>
            </a:extLst>
          </p:cNvPr>
          <p:cNvSpPr>
            <a:spLocks noGrp="1"/>
          </p:cNvSpPr>
          <p:nvPr>
            <p:ph type="sldNum" sz="quarter" idx="12"/>
          </p:nvPr>
        </p:nvSpPr>
        <p:spPr/>
        <p:txBody>
          <a:bodyPr/>
          <a:lstStyle/>
          <a:p>
            <a:fld id="{6D22F896-40B5-4ADD-8801-0D06FADFA095}" type="slidenum">
              <a:rPr lang="en-US" smtClean="0"/>
              <a:t>88</a:t>
            </a:fld>
            <a:endParaRPr lang="en-US" dirty="0"/>
          </a:p>
        </p:txBody>
      </p:sp>
    </p:spTree>
    <p:extLst>
      <p:ext uri="{BB962C8B-B14F-4D97-AF65-F5344CB8AC3E}">
        <p14:creationId xmlns:p14="http://schemas.microsoft.com/office/powerpoint/2010/main" val="2304296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
                                        <p:tgtEl>
                                          <p:spTgt spid="4"/>
                                        </p:tgtEl>
                                      </p:cBhvr>
                                    </p:animEffect>
                                    <p:anim calcmode="lin" valueType="num">
                                      <p:cBhvr>
                                        <p:cTn id="17" dur="400" fill="hold"/>
                                        <p:tgtEl>
                                          <p:spTgt spid="4"/>
                                        </p:tgtEl>
                                        <p:attrNameLst>
                                          <p:attrName>ppt_x</p:attrName>
                                        </p:attrNameLst>
                                      </p:cBhvr>
                                      <p:tavLst>
                                        <p:tav tm="0">
                                          <p:val>
                                            <p:strVal val="#ppt_x"/>
                                          </p:val>
                                        </p:tav>
                                        <p:tav tm="100000">
                                          <p:val>
                                            <p:strVal val="#ppt_x"/>
                                          </p:val>
                                        </p:tav>
                                      </p:tavLst>
                                    </p:anim>
                                    <p:anim calcmode="lin" valueType="num">
                                      <p:cBhvr>
                                        <p:cTn id="18" dur="400" fill="hold"/>
                                        <p:tgtEl>
                                          <p:spTgt spid="4"/>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130417963"/>
              </p:ext>
            </p:extLst>
          </p:nvPr>
        </p:nvGraphicFramePr>
        <p:xfrm>
          <a:off x="642938" y="392329"/>
          <a:ext cx="10687050" cy="5562600"/>
        </p:xfrm>
        <a:graphic>
          <a:graphicData uri="http://schemas.openxmlformats.org/drawingml/2006/table">
            <a:tbl>
              <a:tblPr firstRow="1" bandRow="1">
                <a:tableStyleId>{5C22544A-7EE6-4342-B048-85BDC9FD1C3A}</a:tableStyleId>
              </a:tblPr>
              <a:tblGrid>
                <a:gridCol w="2444237">
                  <a:extLst>
                    <a:ext uri="{9D8B030D-6E8A-4147-A177-3AD203B41FA5}">
                      <a16:colId xmlns:a16="http://schemas.microsoft.com/office/drawing/2014/main" val="20000"/>
                    </a:ext>
                  </a:extLst>
                </a:gridCol>
                <a:gridCol w="8242813">
                  <a:extLst>
                    <a:ext uri="{9D8B030D-6E8A-4147-A177-3AD203B41FA5}">
                      <a16:colId xmlns:a16="http://schemas.microsoft.com/office/drawing/2014/main" val="20001"/>
                    </a:ext>
                  </a:extLst>
                </a:gridCol>
              </a:tblGrid>
              <a:tr h="370840">
                <a:tc>
                  <a:txBody>
                    <a:bodyPr/>
                    <a:lstStyle/>
                    <a:p>
                      <a:pPr algn="just"/>
                      <a:r>
                        <a:rPr lang="fr-FR" sz="1600">
                          <a:latin typeface="Times New Roman"/>
                          <a:cs typeface="Times New Roman"/>
                        </a:rPr>
                        <a:t>Norme</a:t>
                      </a:r>
                    </a:p>
                  </a:txBody>
                  <a:tcPr/>
                </a:tc>
                <a:tc>
                  <a:txBody>
                    <a:bodyPr/>
                    <a:lstStyle/>
                    <a:p>
                      <a:pPr algn="just"/>
                      <a:r>
                        <a:rPr lang="fr-FR" sz="1600">
                          <a:latin typeface="Times New Roman"/>
                          <a:cs typeface="Times New Roman"/>
                        </a:rPr>
                        <a:t>Intitulé </a:t>
                      </a:r>
                    </a:p>
                  </a:txBody>
                  <a:tcPr/>
                </a:tc>
                <a:extLst>
                  <a:ext uri="{0D108BD9-81ED-4DB2-BD59-A6C34878D82A}">
                    <a16:rowId xmlns:a16="http://schemas.microsoft.com/office/drawing/2014/main" val="10000"/>
                  </a:ext>
                </a:extLst>
              </a:tr>
              <a:tr h="370840">
                <a:tc>
                  <a:txBody>
                    <a:bodyPr/>
                    <a:lstStyle/>
                    <a:p>
                      <a:pPr algn="just"/>
                      <a:r>
                        <a:rPr lang="fr-FR" sz="1600">
                          <a:latin typeface="Times New Roman"/>
                          <a:cs typeface="Times New Roman"/>
                        </a:rPr>
                        <a:t>IFRS</a:t>
                      </a:r>
                      <a:r>
                        <a:rPr lang="fr-FR" sz="1600" baseline="0">
                          <a:latin typeface="Times New Roman"/>
                          <a:cs typeface="Times New Roman"/>
                        </a:rPr>
                        <a:t> 12</a:t>
                      </a:r>
                      <a:endParaRPr lang="fr-FR" sz="1600">
                        <a:latin typeface="Times New Roman"/>
                        <a:cs typeface="Times New Roman"/>
                      </a:endParaRPr>
                    </a:p>
                  </a:txBody>
                  <a:tcPr/>
                </a:tc>
                <a:tc>
                  <a:txBody>
                    <a:bodyPr/>
                    <a:lstStyle/>
                    <a:p>
                      <a:pPr algn="just"/>
                      <a:r>
                        <a:rPr lang="fr-FR" sz="1600">
                          <a:latin typeface="Times New Roman"/>
                          <a:cs typeface="Times New Roman"/>
                        </a:rPr>
                        <a:t>Informations</a:t>
                      </a:r>
                      <a:r>
                        <a:rPr lang="fr-FR" sz="1600" baseline="0">
                          <a:latin typeface="Times New Roman"/>
                          <a:cs typeface="Times New Roman"/>
                        </a:rPr>
                        <a:t> à fournir sur les intérêts détenus dans d’autres entités </a:t>
                      </a:r>
                      <a:endParaRPr lang="fr-FR" sz="1600">
                        <a:latin typeface="Times New Roman"/>
                        <a:cs typeface="Times New Roman"/>
                      </a:endParaRPr>
                    </a:p>
                  </a:txBody>
                  <a:tcPr/>
                </a:tc>
                <a:extLst>
                  <a:ext uri="{0D108BD9-81ED-4DB2-BD59-A6C34878D82A}">
                    <a16:rowId xmlns:a16="http://schemas.microsoft.com/office/drawing/2014/main" val="10001"/>
                  </a:ext>
                </a:extLst>
              </a:tr>
              <a:tr h="370840">
                <a:tc>
                  <a:txBody>
                    <a:bodyPr/>
                    <a:lstStyle/>
                    <a:p>
                      <a:pPr algn="just"/>
                      <a:r>
                        <a:rPr lang="fr-FR" sz="1600">
                          <a:latin typeface="Times New Roman"/>
                          <a:cs typeface="Times New Roman"/>
                        </a:rPr>
                        <a:t>IFRS 13</a:t>
                      </a:r>
                    </a:p>
                  </a:txBody>
                  <a:tcPr/>
                </a:tc>
                <a:tc>
                  <a:txBody>
                    <a:bodyPr/>
                    <a:lstStyle/>
                    <a:p>
                      <a:pPr algn="just"/>
                      <a:r>
                        <a:rPr lang="fr-FR" sz="1600">
                          <a:latin typeface="Times New Roman"/>
                          <a:cs typeface="Times New Roman"/>
                        </a:rPr>
                        <a:t>Évaluation de la juste valeur</a:t>
                      </a:r>
                    </a:p>
                  </a:txBody>
                  <a:tcPr/>
                </a:tc>
                <a:extLst>
                  <a:ext uri="{0D108BD9-81ED-4DB2-BD59-A6C34878D82A}">
                    <a16:rowId xmlns:a16="http://schemas.microsoft.com/office/drawing/2014/main" val="10002"/>
                  </a:ext>
                </a:extLst>
              </a:tr>
              <a:tr h="370840">
                <a:tc>
                  <a:txBody>
                    <a:bodyPr/>
                    <a:lstStyle/>
                    <a:p>
                      <a:pPr algn="just"/>
                      <a:r>
                        <a:rPr lang="fr-FR" sz="1600">
                          <a:latin typeface="Times New Roman"/>
                          <a:cs typeface="Times New Roman"/>
                        </a:rPr>
                        <a:t>IFRS 14 </a:t>
                      </a:r>
                    </a:p>
                  </a:txBody>
                  <a:tcPr/>
                </a:tc>
                <a:tc>
                  <a:txBody>
                    <a:bodyPr/>
                    <a:lstStyle/>
                    <a:p>
                      <a:pPr algn="just"/>
                      <a:r>
                        <a:rPr lang="fr-FR" sz="1600">
                          <a:latin typeface="Times New Roman"/>
                          <a:cs typeface="Times New Roman"/>
                        </a:rPr>
                        <a:t>Comptes de report réglementaire</a:t>
                      </a:r>
                    </a:p>
                  </a:txBody>
                  <a:tcPr/>
                </a:tc>
                <a:extLst>
                  <a:ext uri="{0D108BD9-81ED-4DB2-BD59-A6C34878D82A}">
                    <a16:rowId xmlns:a16="http://schemas.microsoft.com/office/drawing/2014/main" val="10003"/>
                  </a:ext>
                </a:extLst>
              </a:tr>
              <a:tr h="370840">
                <a:tc>
                  <a:txBody>
                    <a:bodyPr/>
                    <a:lstStyle/>
                    <a:p>
                      <a:pPr algn="just"/>
                      <a:r>
                        <a:rPr lang="fr-FR" sz="1600">
                          <a:latin typeface="Times New Roman"/>
                          <a:cs typeface="Times New Roman"/>
                        </a:rPr>
                        <a:t>IFRS 15 </a:t>
                      </a:r>
                    </a:p>
                  </a:txBody>
                  <a:tcPr/>
                </a:tc>
                <a:tc>
                  <a:txBody>
                    <a:bodyPr/>
                    <a:lstStyle/>
                    <a:p>
                      <a:pPr algn="just"/>
                      <a:r>
                        <a:rPr lang="fr-FR" sz="1600">
                          <a:latin typeface="Times New Roman"/>
                          <a:cs typeface="Times New Roman"/>
                        </a:rPr>
                        <a:t>Produits des activités ordinaires tirés des contrats conclu avec des clients</a:t>
                      </a:r>
                    </a:p>
                  </a:txBody>
                  <a:tcPr/>
                </a:tc>
                <a:extLst>
                  <a:ext uri="{0D108BD9-81ED-4DB2-BD59-A6C34878D82A}">
                    <a16:rowId xmlns:a16="http://schemas.microsoft.com/office/drawing/2014/main" val="10004"/>
                  </a:ext>
                </a:extLst>
              </a:tr>
              <a:tr h="370840">
                <a:tc>
                  <a:txBody>
                    <a:bodyPr/>
                    <a:lstStyle/>
                    <a:p>
                      <a:pPr algn="just"/>
                      <a:r>
                        <a:rPr lang="fr-FR" sz="1600">
                          <a:latin typeface="Times New Roman"/>
                          <a:cs typeface="Times New Roman"/>
                        </a:rPr>
                        <a:t>IFRS 16</a:t>
                      </a:r>
                    </a:p>
                  </a:txBody>
                  <a:tcPr/>
                </a:tc>
                <a:tc>
                  <a:txBody>
                    <a:bodyPr/>
                    <a:lstStyle/>
                    <a:p>
                      <a:pPr algn="just"/>
                      <a:r>
                        <a:rPr lang="fr-FR" sz="1600">
                          <a:latin typeface="Times New Roman"/>
                          <a:cs typeface="Times New Roman"/>
                        </a:rPr>
                        <a:t>Contrats de location</a:t>
                      </a:r>
                    </a:p>
                  </a:txBody>
                  <a:tcPr/>
                </a:tc>
                <a:extLst>
                  <a:ext uri="{0D108BD9-81ED-4DB2-BD59-A6C34878D82A}">
                    <a16:rowId xmlns:a16="http://schemas.microsoft.com/office/drawing/2014/main" val="10005"/>
                  </a:ext>
                </a:extLst>
              </a:tr>
              <a:tr h="370840">
                <a:tc>
                  <a:txBody>
                    <a:bodyPr/>
                    <a:lstStyle/>
                    <a:p>
                      <a:pPr algn="just"/>
                      <a:r>
                        <a:rPr lang="fr-FR" sz="1600">
                          <a:latin typeface="Times New Roman"/>
                          <a:cs typeface="Times New Roman"/>
                        </a:rPr>
                        <a:t>IFRS 17</a:t>
                      </a:r>
                    </a:p>
                  </a:txBody>
                  <a:tcPr/>
                </a:tc>
                <a:tc>
                  <a:txBody>
                    <a:bodyPr/>
                    <a:lstStyle/>
                    <a:p>
                      <a:pPr algn="just"/>
                      <a:r>
                        <a:rPr lang="fr-FR" sz="1600">
                          <a:latin typeface="Times New Roman"/>
                          <a:cs typeface="Times New Roman"/>
                        </a:rPr>
                        <a:t>Contrats d’assurance</a:t>
                      </a:r>
                    </a:p>
                  </a:txBody>
                  <a:tcPr/>
                </a:tc>
                <a:extLst>
                  <a:ext uri="{0D108BD9-81ED-4DB2-BD59-A6C34878D82A}">
                    <a16:rowId xmlns:a16="http://schemas.microsoft.com/office/drawing/2014/main" val="10006"/>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IAS 1</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Présentation des états financiers </a:t>
                      </a:r>
                    </a:p>
                  </a:txBody>
                  <a:tcPr/>
                </a:tc>
                <a:extLst>
                  <a:ext uri="{0D108BD9-81ED-4DB2-BD59-A6C34878D82A}">
                    <a16:rowId xmlns:a16="http://schemas.microsoft.com/office/drawing/2014/main" val="10007"/>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IAS 2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Stocks</a:t>
                      </a:r>
                    </a:p>
                  </a:txBody>
                  <a:tcPr/>
                </a:tc>
                <a:extLst>
                  <a:ext uri="{0D108BD9-81ED-4DB2-BD59-A6C34878D82A}">
                    <a16:rowId xmlns:a16="http://schemas.microsoft.com/office/drawing/2014/main" val="10008"/>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IAS 7</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Tableaux des flux de trésorerie </a:t>
                      </a:r>
                    </a:p>
                  </a:txBody>
                  <a:tcPr/>
                </a:tc>
                <a:extLst>
                  <a:ext uri="{0D108BD9-81ED-4DB2-BD59-A6C34878D82A}">
                    <a16:rowId xmlns:a16="http://schemas.microsoft.com/office/drawing/2014/main" val="10009"/>
                  </a:ext>
                </a:extLst>
              </a:tr>
              <a:tr h="370840">
                <a:tc>
                  <a:txBody>
                    <a:bodyPr/>
                    <a:lstStyle/>
                    <a:p>
                      <a:pPr algn="just"/>
                      <a:r>
                        <a:rPr lang="fr-FR" sz="1600">
                          <a:latin typeface="Times New Roman"/>
                          <a:cs typeface="Times New Roman"/>
                        </a:rPr>
                        <a:t>IAS 8 </a:t>
                      </a:r>
                    </a:p>
                  </a:txBody>
                  <a:tcPr/>
                </a:tc>
                <a:tc>
                  <a:txBody>
                    <a:bodyPr/>
                    <a:lstStyle/>
                    <a:p>
                      <a:pPr algn="just"/>
                      <a:r>
                        <a:rPr lang="fr-FR" sz="1600">
                          <a:latin typeface="Times New Roman"/>
                          <a:cs typeface="Times New Roman"/>
                        </a:rPr>
                        <a:t>Méthodes</a:t>
                      </a:r>
                      <a:r>
                        <a:rPr lang="fr-FR" sz="1600" baseline="0">
                          <a:latin typeface="Times New Roman"/>
                          <a:cs typeface="Times New Roman"/>
                        </a:rPr>
                        <a:t> Comptables, changement d’estimation comptables et erreur </a:t>
                      </a:r>
                      <a:endParaRPr lang="fr-FR" sz="1600">
                        <a:latin typeface="Times New Roman"/>
                        <a:cs typeface="Times New Roman"/>
                      </a:endParaRPr>
                    </a:p>
                  </a:txBody>
                  <a:tcPr/>
                </a:tc>
                <a:extLst>
                  <a:ext uri="{0D108BD9-81ED-4DB2-BD59-A6C34878D82A}">
                    <a16:rowId xmlns:a16="http://schemas.microsoft.com/office/drawing/2014/main" val="10010"/>
                  </a:ext>
                </a:extLst>
              </a:tr>
              <a:tr h="370840">
                <a:tc>
                  <a:txBody>
                    <a:bodyPr/>
                    <a:lstStyle/>
                    <a:p>
                      <a:pPr algn="just"/>
                      <a:r>
                        <a:rPr lang="fr-FR" sz="1600">
                          <a:latin typeface="Times New Roman"/>
                          <a:cs typeface="Times New Roman"/>
                        </a:rPr>
                        <a:t>IAS 10 </a:t>
                      </a:r>
                    </a:p>
                  </a:txBody>
                  <a:tcPr/>
                </a:tc>
                <a:tc>
                  <a:txBody>
                    <a:bodyPr/>
                    <a:lstStyle/>
                    <a:p>
                      <a:pPr algn="just"/>
                      <a:r>
                        <a:rPr lang="fr-FR" sz="1600">
                          <a:latin typeface="Times New Roman"/>
                          <a:cs typeface="Times New Roman"/>
                        </a:rPr>
                        <a:t>Evénements survenant après la date de clôture </a:t>
                      </a:r>
                    </a:p>
                  </a:txBody>
                  <a:tcPr/>
                </a:tc>
                <a:extLst>
                  <a:ext uri="{0D108BD9-81ED-4DB2-BD59-A6C34878D82A}">
                    <a16:rowId xmlns:a16="http://schemas.microsoft.com/office/drawing/2014/main" val="10011"/>
                  </a:ext>
                </a:extLst>
              </a:tr>
              <a:tr h="370840">
                <a:tc>
                  <a:txBody>
                    <a:bodyPr/>
                    <a:lstStyle/>
                    <a:p>
                      <a:pPr algn="just"/>
                      <a:r>
                        <a:rPr lang="fr-FR" sz="1600">
                          <a:latin typeface="Times New Roman"/>
                          <a:cs typeface="Times New Roman"/>
                        </a:rPr>
                        <a:t>IAS 11</a:t>
                      </a:r>
                    </a:p>
                  </a:txBody>
                  <a:tcPr/>
                </a:tc>
                <a:tc>
                  <a:txBody>
                    <a:bodyPr/>
                    <a:lstStyle/>
                    <a:p>
                      <a:pPr algn="just"/>
                      <a:r>
                        <a:rPr lang="fr-FR" sz="1600">
                          <a:latin typeface="Times New Roman"/>
                          <a:cs typeface="Times New Roman"/>
                        </a:rPr>
                        <a:t>Contrats de construction </a:t>
                      </a:r>
                    </a:p>
                  </a:txBody>
                  <a:tcPr/>
                </a:tc>
                <a:extLst>
                  <a:ext uri="{0D108BD9-81ED-4DB2-BD59-A6C34878D82A}">
                    <a16:rowId xmlns:a16="http://schemas.microsoft.com/office/drawing/2014/main" val="10012"/>
                  </a:ext>
                </a:extLst>
              </a:tr>
              <a:tr h="370840">
                <a:tc>
                  <a:txBody>
                    <a:bodyPr/>
                    <a:lstStyle/>
                    <a:p>
                      <a:pPr algn="just"/>
                      <a:r>
                        <a:rPr lang="fr-FR" sz="1600">
                          <a:latin typeface="Times New Roman"/>
                          <a:cs typeface="Times New Roman"/>
                        </a:rPr>
                        <a:t>IAS 12</a:t>
                      </a:r>
                    </a:p>
                  </a:txBody>
                  <a:tcPr/>
                </a:tc>
                <a:tc>
                  <a:txBody>
                    <a:bodyPr/>
                    <a:lstStyle/>
                    <a:p>
                      <a:pPr algn="just"/>
                      <a:r>
                        <a:rPr lang="fr-FR" sz="1600">
                          <a:latin typeface="Times New Roman"/>
                          <a:cs typeface="Times New Roman"/>
                        </a:rPr>
                        <a:t>Impôt sur le revenu </a:t>
                      </a:r>
                    </a:p>
                  </a:txBody>
                  <a:tcPr/>
                </a:tc>
                <a:extLst>
                  <a:ext uri="{0D108BD9-81ED-4DB2-BD59-A6C34878D82A}">
                    <a16:rowId xmlns:a16="http://schemas.microsoft.com/office/drawing/2014/main" val="10013"/>
                  </a:ext>
                </a:extLst>
              </a:tr>
              <a:tr h="370840">
                <a:tc>
                  <a:txBody>
                    <a:bodyPr/>
                    <a:lstStyle/>
                    <a:p>
                      <a:pPr algn="just"/>
                      <a:r>
                        <a:rPr lang="fr-FR" sz="1600">
                          <a:latin typeface="Times New Roman"/>
                          <a:cs typeface="Times New Roman"/>
                        </a:rPr>
                        <a:t>IAS 16</a:t>
                      </a:r>
                    </a:p>
                  </a:txBody>
                  <a:tcPr/>
                </a:tc>
                <a:tc>
                  <a:txBody>
                    <a:bodyPr/>
                    <a:lstStyle/>
                    <a:p>
                      <a:pPr algn="just"/>
                      <a:r>
                        <a:rPr lang="fr-FR" sz="1600">
                          <a:latin typeface="Times New Roman"/>
                          <a:cs typeface="Times New Roman"/>
                        </a:rPr>
                        <a:t>Immobilisations</a:t>
                      </a:r>
                      <a:r>
                        <a:rPr lang="fr-FR" sz="1600" baseline="0">
                          <a:latin typeface="Times New Roman"/>
                          <a:cs typeface="Times New Roman"/>
                        </a:rPr>
                        <a:t> corporelles </a:t>
                      </a:r>
                      <a:endParaRPr lang="fr-FR" sz="1600">
                        <a:latin typeface="Times New Roman"/>
                        <a:cs typeface="Times New Roman"/>
                      </a:endParaRPr>
                    </a:p>
                  </a:txBody>
                  <a:tcPr/>
                </a:tc>
                <a:extLst>
                  <a:ext uri="{0D108BD9-81ED-4DB2-BD59-A6C34878D82A}">
                    <a16:rowId xmlns:a16="http://schemas.microsoft.com/office/drawing/2014/main" val="10014"/>
                  </a:ext>
                </a:extLst>
              </a:tr>
            </a:tbl>
          </a:graphicData>
        </a:graphic>
      </p:graphicFrame>
      <p:sp>
        <p:nvSpPr>
          <p:cNvPr id="3" name="Espace réservé du numéro de diapositive 2">
            <a:extLst>
              <a:ext uri="{FF2B5EF4-FFF2-40B4-BE49-F238E27FC236}">
                <a16:creationId xmlns:a16="http://schemas.microsoft.com/office/drawing/2014/main" id="{0E3A4FE1-E10E-D40F-6B54-3D0824943E6F}"/>
              </a:ext>
            </a:extLst>
          </p:cNvPr>
          <p:cNvSpPr>
            <a:spLocks noGrp="1"/>
          </p:cNvSpPr>
          <p:nvPr>
            <p:ph type="sldNum" sz="quarter" idx="12"/>
          </p:nvPr>
        </p:nvSpPr>
        <p:spPr/>
        <p:txBody>
          <a:bodyPr/>
          <a:lstStyle/>
          <a:p>
            <a:fld id="{6D22F896-40B5-4ADD-8801-0D06FADFA095}" type="slidenum">
              <a:rPr lang="en-US" smtClean="0"/>
              <a:t>89</a:t>
            </a:fld>
            <a:endParaRPr lang="en-US" dirty="0"/>
          </a:p>
        </p:txBody>
      </p:sp>
    </p:spTree>
    <p:extLst>
      <p:ext uri="{BB962C8B-B14F-4D97-AF65-F5344CB8AC3E}">
        <p14:creationId xmlns:p14="http://schemas.microsoft.com/office/powerpoint/2010/main" val="180410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5D53D88-437C-4B4A-A67E-368A1F587F59}"/>
              </a:ext>
            </a:extLst>
          </p:cNvPr>
          <p:cNvSpPr>
            <a:spLocks noGrp="1"/>
          </p:cNvSpPr>
          <p:nvPr>
            <p:ph idx="1"/>
          </p:nvPr>
        </p:nvSpPr>
        <p:spPr/>
        <p:txBody>
          <a:bodyPr>
            <a:normAutofit/>
          </a:bodyPr>
          <a:lstStyle/>
          <a:p>
            <a:pPr marL="0" indent="0" algn="ctr">
              <a:buNone/>
            </a:pPr>
            <a:endParaRPr lang="fr-FR" sz="3600" b="1" i="1" dirty="0">
              <a:latin typeface="Times New Roman" panose="02020603050405020304" pitchFamily="18" charset="0"/>
              <a:cs typeface="Times New Roman" panose="02020603050405020304" pitchFamily="18" charset="0"/>
            </a:endParaRPr>
          </a:p>
          <a:p>
            <a:pPr marL="0" indent="0" algn="ctr">
              <a:buNone/>
            </a:pPr>
            <a:r>
              <a:rPr lang="fr-FR" sz="3600" b="1" i="1" dirty="0">
                <a:latin typeface="Times New Roman" panose="02020603050405020304" pitchFamily="18" charset="0"/>
                <a:cs typeface="Times New Roman" panose="02020603050405020304" pitchFamily="18" charset="0"/>
              </a:rPr>
              <a:t>Qu’est ce qu’un Audit? </a:t>
            </a:r>
          </a:p>
        </p:txBody>
      </p:sp>
      <p:sp>
        <p:nvSpPr>
          <p:cNvPr id="4" name="ZoneTexte 3">
            <a:extLst>
              <a:ext uri="{FF2B5EF4-FFF2-40B4-BE49-F238E27FC236}">
                <a16:creationId xmlns:a16="http://schemas.microsoft.com/office/drawing/2014/main" id="{45E07081-A2AC-0F4F-A415-02538098710D}"/>
              </a:ext>
            </a:extLst>
          </p:cNvPr>
          <p:cNvSpPr txBox="1"/>
          <p:nvPr/>
        </p:nvSpPr>
        <p:spPr>
          <a:xfrm>
            <a:off x="3193774" y="848139"/>
            <a:ext cx="6745356" cy="954107"/>
          </a:xfrm>
          <a:prstGeom prst="rect">
            <a:avLst/>
          </a:prstGeom>
          <a:noFill/>
        </p:spPr>
        <p:txBody>
          <a:bodyPr wrap="square" rtlCol="0">
            <a:spAutoFit/>
          </a:bodyPr>
          <a:lstStyle/>
          <a:p>
            <a:pPr algn="ctr"/>
            <a:r>
              <a:rPr lang="fr-FR" sz="3200" b="1" i="1" dirty="0">
                <a:latin typeface="Times New Roman" panose="02020603050405020304" pitchFamily="18" charset="0"/>
                <a:cs typeface="Times New Roman" panose="02020603050405020304" pitchFamily="18" charset="0"/>
              </a:rPr>
              <a:t>Chapitre I </a:t>
            </a:r>
          </a:p>
          <a:p>
            <a:pPr algn="ctr"/>
            <a:endParaRPr lang="fr-FR" sz="2400" dirty="0"/>
          </a:p>
        </p:txBody>
      </p:sp>
      <p:sp>
        <p:nvSpPr>
          <p:cNvPr id="5" name="Espace réservé du numéro de diapositive 4">
            <a:extLst>
              <a:ext uri="{FF2B5EF4-FFF2-40B4-BE49-F238E27FC236}">
                <a16:creationId xmlns:a16="http://schemas.microsoft.com/office/drawing/2014/main" id="{D8FD0DAC-9932-1D37-2A8D-270C2D82BC91}"/>
              </a:ext>
            </a:extLst>
          </p:cNvPr>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35586742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2680558557"/>
              </p:ext>
            </p:extLst>
          </p:nvPr>
        </p:nvGraphicFramePr>
        <p:xfrm>
          <a:off x="657225" y="406616"/>
          <a:ext cx="10787063" cy="5562600"/>
        </p:xfrm>
        <a:graphic>
          <a:graphicData uri="http://schemas.openxmlformats.org/drawingml/2006/table">
            <a:tbl>
              <a:tblPr firstRow="1" bandRow="1">
                <a:tableStyleId>{5C22544A-7EE6-4342-B048-85BDC9FD1C3A}</a:tableStyleId>
              </a:tblPr>
              <a:tblGrid>
                <a:gridCol w="2467111">
                  <a:extLst>
                    <a:ext uri="{9D8B030D-6E8A-4147-A177-3AD203B41FA5}">
                      <a16:colId xmlns:a16="http://schemas.microsoft.com/office/drawing/2014/main" val="20000"/>
                    </a:ext>
                  </a:extLst>
                </a:gridCol>
                <a:gridCol w="8319952">
                  <a:extLst>
                    <a:ext uri="{9D8B030D-6E8A-4147-A177-3AD203B41FA5}">
                      <a16:colId xmlns:a16="http://schemas.microsoft.com/office/drawing/2014/main" val="20001"/>
                    </a:ext>
                  </a:extLst>
                </a:gridCol>
              </a:tblGrid>
              <a:tr h="370840">
                <a:tc>
                  <a:txBody>
                    <a:bodyPr/>
                    <a:lstStyle/>
                    <a:p>
                      <a:pPr algn="just"/>
                      <a:r>
                        <a:rPr lang="fr-FR" sz="1600">
                          <a:latin typeface="Times New Roman"/>
                          <a:cs typeface="Times New Roman"/>
                        </a:rPr>
                        <a:t>Norme</a:t>
                      </a:r>
                    </a:p>
                  </a:txBody>
                  <a:tcPr/>
                </a:tc>
                <a:tc>
                  <a:txBody>
                    <a:bodyPr/>
                    <a:lstStyle/>
                    <a:p>
                      <a:pPr algn="just"/>
                      <a:r>
                        <a:rPr lang="fr-FR" sz="1600">
                          <a:latin typeface="Times New Roman"/>
                          <a:cs typeface="Times New Roman"/>
                        </a:rPr>
                        <a:t>Intitulé </a:t>
                      </a:r>
                    </a:p>
                  </a:txBody>
                  <a:tcPr/>
                </a:tc>
                <a:extLst>
                  <a:ext uri="{0D108BD9-81ED-4DB2-BD59-A6C34878D82A}">
                    <a16:rowId xmlns:a16="http://schemas.microsoft.com/office/drawing/2014/main" val="10000"/>
                  </a:ext>
                </a:extLst>
              </a:tr>
              <a:tr h="370840">
                <a:tc>
                  <a:txBody>
                    <a:bodyPr/>
                    <a:lstStyle/>
                    <a:p>
                      <a:pPr algn="just"/>
                      <a:r>
                        <a:rPr lang="fr-FR" sz="1600">
                          <a:latin typeface="Times New Roman"/>
                          <a:cs typeface="Times New Roman"/>
                        </a:rPr>
                        <a:t>IFRS</a:t>
                      </a:r>
                      <a:r>
                        <a:rPr lang="fr-FR" sz="1600" baseline="0">
                          <a:latin typeface="Times New Roman"/>
                          <a:cs typeface="Times New Roman"/>
                        </a:rPr>
                        <a:t> 12</a:t>
                      </a:r>
                      <a:endParaRPr lang="fr-FR" sz="1600">
                        <a:latin typeface="Times New Roman"/>
                        <a:cs typeface="Times New Roman"/>
                      </a:endParaRPr>
                    </a:p>
                  </a:txBody>
                  <a:tcPr/>
                </a:tc>
                <a:tc>
                  <a:txBody>
                    <a:bodyPr/>
                    <a:lstStyle/>
                    <a:p>
                      <a:pPr algn="just"/>
                      <a:r>
                        <a:rPr lang="fr-FR" sz="1600">
                          <a:latin typeface="Times New Roman"/>
                          <a:cs typeface="Times New Roman"/>
                        </a:rPr>
                        <a:t>Informations</a:t>
                      </a:r>
                      <a:r>
                        <a:rPr lang="fr-FR" sz="1600" baseline="0">
                          <a:latin typeface="Times New Roman"/>
                          <a:cs typeface="Times New Roman"/>
                        </a:rPr>
                        <a:t> à fournir sur les intérêts détenus dans d’autres entités </a:t>
                      </a:r>
                      <a:endParaRPr lang="fr-FR" sz="1600">
                        <a:latin typeface="Times New Roman"/>
                        <a:cs typeface="Times New Roman"/>
                      </a:endParaRPr>
                    </a:p>
                  </a:txBody>
                  <a:tcPr/>
                </a:tc>
                <a:extLst>
                  <a:ext uri="{0D108BD9-81ED-4DB2-BD59-A6C34878D82A}">
                    <a16:rowId xmlns:a16="http://schemas.microsoft.com/office/drawing/2014/main" val="10001"/>
                  </a:ext>
                </a:extLst>
              </a:tr>
              <a:tr h="370840">
                <a:tc>
                  <a:txBody>
                    <a:bodyPr/>
                    <a:lstStyle/>
                    <a:p>
                      <a:pPr algn="just"/>
                      <a:r>
                        <a:rPr lang="fr-FR" sz="1600">
                          <a:latin typeface="Times New Roman"/>
                          <a:cs typeface="Times New Roman"/>
                        </a:rPr>
                        <a:t>IFRS 13</a:t>
                      </a:r>
                    </a:p>
                  </a:txBody>
                  <a:tcPr/>
                </a:tc>
                <a:tc>
                  <a:txBody>
                    <a:bodyPr/>
                    <a:lstStyle/>
                    <a:p>
                      <a:pPr algn="just"/>
                      <a:r>
                        <a:rPr lang="fr-FR" sz="1600">
                          <a:latin typeface="Times New Roman"/>
                          <a:cs typeface="Times New Roman"/>
                        </a:rPr>
                        <a:t>Évaluation de la juste valeur</a:t>
                      </a:r>
                    </a:p>
                  </a:txBody>
                  <a:tcPr/>
                </a:tc>
                <a:extLst>
                  <a:ext uri="{0D108BD9-81ED-4DB2-BD59-A6C34878D82A}">
                    <a16:rowId xmlns:a16="http://schemas.microsoft.com/office/drawing/2014/main" val="10002"/>
                  </a:ext>
                </a:extLst>
              </a:tr>
              <a:tr h="370840">
                <a:tc>
                  <a:txBody>
                    <a:bodyPr/>
                    <a:lstStyle/>
                    <a:p>
                      <a:pPr algn="just"/>
                      <a:r>
                        <a:rPr lang="fr-FR" sz="1600">
                          <a:latin typeface="Times New Roman"/>
                          <a:cs typeface="Times New Roman"/>
                        </a:rPr>
                        <a:t>IFRS 14 </a:t>
                      </a:r>
                    </a:p>
                  </a:txBody>
                  <a:tcPr/>
                </a:tc>
                <a:tc>
                  <a:txBody>
                    <a:bodyPr/>
                    <a:lstStyle/>
                    <a:p>
                      <a:pPr algn="just"/>
                      <a:r>
                        <a:rPr lang="fr-FR" sz="1600">
                          <a:latin typeface="Times New Roman"/>
                          <a:cs typeface="Times New Roman"/>
                        </a:rPr>
                        <a:t>Comptes de report réglementaire</a:t>
                      </a:r>
                    </a:p>
                  </a:txBody>
                  <a:tcPr/>
                </a:tc>
                <a:extLst>
                  <a:ext uri="{0D108BD9-81ED-4DB2-BD59-A6C34878D82A}">
                    <a16:rowId xmlns:a16="http://schemas.microsoft.com/office/drawing/2014/main" val="10003"/>
                  </a:ext>
                </a:extLst>
              </a:tr>
              <a:tr h="370840">
                <a:tc>
                  <a:txBody>
                    <a:bodyPr/>
                    <a:lstStyle/>
                    <a:p>
                      <a:pPr algn="just"/>
                      <a:r>
                        <a:rPr lang="fr-FR" sz="1600">
                          <a:latin typeface="Times New Roman"/>
                          <a:cs typeface="Times New Roman"/>
                        </a:rPr>
                        <a:t>IFRS 15 </a:t>
                      </a:r>
                    </a:p>
                  </a:txBody>
                  <a:tcPr/>
                </a:tc>
                <a:tc>
                  <a:txBody>
                    <a:bodyPr/>
                    <a:lstStyle/>
                    <a:p>
                      <a:pPr algn="just"/>
                      <a:r>
                        <a:rPr lang="fr-FR" sz="1600">
                          <a:latin typeface="Times New Roman"/>
                          <a:cs typeface="Times New Roman"/>
                        </a:rPr>
                        <a:t>Produits des activités ordinaires tirés des contrats conclu avec des clients</a:t>
                      </a:r>
                    </a:p>
                  </a:txBody>
                  <a:tcPr/>
                </a:tc>
                <a:extLst>
                  <a:ext uri="{0D108BD9-81ED-4DB2-BD59-A6C34878D82A}">
                    <a16:rowId xmlns:a16="http://schemas.microsoft.com/office/drawing/2014/main" val="10004"/>
                  </a:ext>
                </a:extLst>
              </a:tr>
              <a:tr h="370840">
                <a:tc>
                  <a:txBody>
                    <a:bodyPr/>
                    <a:lstStyle/>
                    <a:p>
                      <a:pPr algn="just"/>
                      <a:r>
                        <a:rPr lang="fr-FR" sz="1600">
                          <a:latin typeface="Times New Roman"/>
                          <a:cs typeface="Times New Roman"/>
                        </a:rPr>
                        <a:t>IFRS 16</a:t>
                      </a:r>
                    </a:p>
                  </a:txBody>
                  <a:tcPr/>
                </a:tc>
                <a:tc>
                  <a:txBody>
                    <a:bodyPr/>
                    <a:lstStyle/>
                    <a:p>
                      <a:pPr algn="just"/>
                      <a:r>
                        <a:rPr lang="fr-FR" sz="1600">
                          <a:latin typeface="Times New Roman"/>
                          <a:cs typeface="Times New Roman"/>
                        </a:rPr>
                        <a:t>Contrats de location</a:t>
                      </a:r>
                    </a:p>
                  </a:txBody>
                  <a:tcPr/>
                </a:tc>
                <a:extLst>
                  <a:ext uri="{0D108BD9-81ED-4DB2-BD59-A6C34878D82A}">
                    <a16:rowId xmlns:a16="http://schemas.microsoft.com/office/drawing/2014/main" val="10005"/>
                  </a:ext>
                </a:extLst>
              </a:tr>
              <a:tr h="370840">
                <a:tc>
                  <a:txBody>
                    <a:bodyPr/>
                    <a:lstStyle/>
                    <a:p>
                      <a:pPr algn="just"/>
                      <a:r>
                        <a:rPr lang="fr-FR" sz="1600">
                          <a:latin typeface="Times New Roman"/>
                          <a:cs typeface="Times New Roman"/>
                        </a:rPr>
                        <a:t>IFRS 17</a:t>
                      </a:r>
                    </a:p>
                  </a:txBody>
                  <a:tcPr/>
                </a:tc>
                <a:tc>
                  <a:txBody>
                    <a:bodyPr/>
                    <a:lstStyle/>
                    <a:p>
                      <a:pPr algn="just"/>
                      <a:r>
                        <a:rPr lang="fr-FR" sz="1600">
                          <a:latin typeface="Times New Roman"/>
                          <a:cs typeface="Times New Roman"/>
                        </a:rPr>
                        <a:t>Contrats d’assurance</a:t>
                      </a:r>
                    </a:p>
                  </a:txBody>
                  <a:tcPr/>
                </a:tc>
                <a:extLst>
                  <a:ext uri="{0D108BD9-81ED-4DB2-BD59-A6C34878D82A}">
                    <a16:rowId xmlns:a16="http://schemas.microsoft.com/office/drawing/2014/main" val="10006"/>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IAS 1</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Présentation des états financiers </a:t>
                      </a:r>
                    </a:p>
                  </a:txBody>
                  <a:tcPr/>
                </a:tc>
                <a:extLst>
                  <a:ext uri="{0D108BD9-81ED-4DB2-BD59-A6C34878D82A}">
                    <a16:rowId xmlns:a16="http://schemas.microsoft.com/office/drawing/2014/main" val="10007"/>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IAS 2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Stocks</a:t>
                      </a:r>
                    </a:p>
                  </a:txBody>
                  <a:tcPr/>
                </a:tc>
                <a:extLst>
                  <a:ext uri="{0D108BD9-81ED-4DB2-BD59-A6C34878D82A}">
                    <a16:rowId xmlns:a16="http://schemas.microsoft.com/office/drawing/2014/main" val="10008"/>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IAS 7</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Tableaux des flux de trésorerie </a:t>
                      </a:r>
                    </a:p>
                  </a:txBody>
                  <a:tcPr/>
                </a:tc>
                <a:extLst>
                  <a:ext uri="{0D108BD9-81ED-4DB2-BD59-A6C34878D82A}">
                    <a16:rowId xmlns:a16="http://schemas.microsoft.com/office/drawing/2014/main" val="10009"/>
                  </a:ext>
                </a:extLst>
              </a:tr>
              <a:tr h="370840">
                <a:tc>
                  <a:txBody>
                    <a:bodyPr/>
                    <a:lstStyle/>
                    <a:p>
                      <a:pPr algn="just"/>
                      <a:r>
                        <a:rPr lang="fr-FR" sz="1600">
                          <a:latin typeface="Times New Roman"/>
                          <a:cs typeface="Times New Roman"/>
                        </a:rPr>
                        <a:t>IAS 8 </a:t>
                      </a:r>
                    </a:p>
                  </a:txBody>
                  <a:tcPr/>
                </a:tc>
                <a:tc>
                  <a:txBody>
                    <a:bodyPr/>
                    <a:lstStyle/>
                    <a:p>
                      <a:pPr algn="just"/>
                      <a:r>
                        <a:rPr lang="fr-FR" sz="1600">
                          <a:latin typeface="Times New Roman"/>
                          <a:cs typeface="Times New Roman"/>
                        </a:rPr>
                        <a:t>Méthodes</a:t>
                      </a:r>
                      <a:r>
                        <a:rPr lang="fr-FR" sz="1600" baseline="0">
                          <a:latin typeface="Times New Roman"/>
                          <a:cs typeface="Times New Roman"/>
                        </a:rPr>
                        <a:t> Comptables, changement d’estimation comptables et erreur </a:t>
                      </a:r>
                      <a:endParaRPr lang="fr-FR" sz="1600">
                        <a:latin typeface="Times New Roman"/>
                        <a:cs typeface="Times New Roman"/>
                      </a:endParaRPr>
                    </a:p>
                  </a:txBody>
                  <a:tcPr/>
                </a:tc>
                <a:extLst>
                  <a:ext uri="{0D108BD9-81ED-4DB2-BD59-A6C34878D82A}">
                    <a16:rowId xmlns:a16="http://schemas.microsoft.com/office/drawing/2014/main" val="10010"/>
                  </a:ext>
                </a:extLst>
              </a:tr>
              <a:tr h="370840">
                <a:tc>
                  <a:txBody>
                    <a:bodyPr/>
                    <a:lstStyle/>
                    <a:p>
                      <a:pPr algn="just"/>
                      <a:r>
                        <a:rPr lang="fr-FR" sz="1600">
                          <a:latin typeface="Times New Roman"/>
                          <a:cs typeface="Times New Roman"/>
                        </a:rPr>
                        <a:t>IAS 10 </a:t>
                      </a:r>
                    </a:p>
                  </a:txBody>
                  <a:tcPr/>
                </a:tc>
                <a:tc>
                  <a:txBody>
                    <a:bodyPr/>
                    <a:lstStyle/>
                    <a:p>
                      <a:pPr algn="just"/>
                      <a:r>
                        <a:rPr lang="fr-FR" sz="1600">
                          <a:latin typeface="Times New Roman"/>
                          <a:cs typeface="Times New Roman"/>
                        </a:rPr>
                        <a:t>Evénements survenant après la date de clôture </a:t>
                      </a:r>
                    </a:p>
                  </a:txBody>
                  <a:tcPr/>
                </a:tc>
                <a:extLst>
                  <a:ext uri="{0D108BD9-81ED-4DB2-BD59-A6C34878D82A}">
                    <a16:rowId xmlns:a16="http://schemas.microsoft.com/office/drawing/2014/main" val="10011"/>
                  </a:ext>
                </a:extLst>
              </a:tr>
              <a:tr h="370840">
                <a:tc>
                  <a:txBody>
                    <a:bodyPr/>
                    <a:lstStyle/>
                    <a:p>
                      <a:pPr algn="just"/>
                      <a:r>
                        <a:rPr lang="fr-FR" sz="1600">
                          <a:latin typeface="Times New Roman"/>
                          <a:cs typeface="Times New Roman"/>
                        </a:rPr>
                        <a:t>IAS 11</a:t>
                      </a:r>
                    </a:p>
                  </a:txBody>
                  <a:tcPr/>
                </a:tc>
                <a:tc>
                  <a:txBody>
                    <a:bodyPr/>
                    <a:lstStyle/>
                    <a:p>
                      <a:pPr algn="just"/>
                      <a:r>
                        <a:rPr lang="fr-FR" sz="1600">
                          <a:latin typeface="Times New Roman"/>
                          <a:cs typeface="Times New Roman"/>
                        </a:rPr>
                        <a:t>Contrats de construction </a:t>
                      </a:r>
                    </a:p>
                  </a:txBody>
                  <a:tcPr/>
                </a:tc>
                <a:extLst>
                  <a:ext uri="{0D108BD9-81ED-4DB2-BD59-A6C34878D82A}">
                    <a16:rowId xmlns:a16="http://schemas.microsoft.com/office/drawing/2014/main" val="10012"/>
                  </a:ext>
                </a:extLst>
              </a:tr>
              <a:tr h="370840">
                <a:tc>
                  <a:txBody>
                    <a:bodyPr/>
                    <a:lstStyle/>
                    <a:p>
                      <a:pPr algn="just"/>
                      <a:r>
                        <a:rPr lang="fr-FR" sz="1600">
                          <a:latin typeface="Times New Roman"/>
                          <a:cs typeface="Times New Roman"/>
                        </a:rPr>
                        <a:t>IAS 12</a:t>
                      </a:r>
                    </a:p>
                  </a:txBody>
                  <a:tcPr/>
                </a:tc>
                <a:tc>
                  <a:txBody>
                    <a:bodyPr/>
                    <a:lstStyle/>
                    <a:p>
                      <a:pPr algn="just"/>
                      <a:r>
                        <a:rPr lang="fr-FR" sz="1600">
                          <a:latin typeface="Times New Roman"/>
                          <a:cs typeface="Times New Roman"/>
                        </a:rPr>
                        <a:t>Impôt sur le revenu </a:t>
                      </a:r>
                    </a:p>
                  </a:txBody>
                  <a:tcPr/>
                </a:tc>
                <a:extLst>
                  <a:ext uri="{0D108BD9-81ED-4DB2-BD59-A6C34878D82A}">
                    <a16:rowId xmlns:a16="http://schemas.microsoft.com/office/drawing/2014/main" val="10013"/>
                  </a:ext>
                </a:extLst>
              </a:tr>
              <a:tr h="370840">
                <a:tc>
                  <a:txBody>
                    <a:bodyPr/>
                    <a:lstStyle/>
                    <a:p>
                      <a:pPr algn="just"/>
                      <a:r>
                        <a:rPr lang="fr-FR" sz="1600">
                          <a:latin typeface="Times New Roman"/>
                          <a:cs typeface="Times New Roman"/>
                        </a:rPr>
                        <a:t>IAS 16</a:t>
                      </a:r>
                    </a:p>
                  </a:txBody>
                  <a:tcPr/>
                </a:tc>
                <a:tc>
                  <a:txBody>
                    <a:bodyPr/>
                    <a:lstStyle/>
                    <a:p>
                      <a:pPr algn="just"/>
                      <a:r>
                        <a:rPr lang="fr-FR" sz="1600">
                          <a:latin typeface="Times New Roman"/>
                          <a:cs typeface="Times New Roman"/>
                        </a:rPr>
                        <a:t>Immobilisations</a:t>
                      </a:r>
                      <a:r>
                        <a:rPr lang="fr-FR" sz="1600" baseline="0">
                          <a:latin typeface="Times New Roman"/>
                          <a:cs typeface="Times New Roman"/>
                        </a:rPr>
                        <a:t> corporelles </a:t>
                      </a:r>
                      <a:endParaRPr lang="fr-FR" sz="1600">
                        <a:latin typeface="Times New Roman"/>
                        <a:cs typeface="Times New Roman"/>
                      </a:endParaRPr>
                    </a:p>
                  </a:txBody>
                  <a:tcPr/>
                </a:tc>
                <a:extLst>
                  <a:ext uri="{0D108BD9-81ED-4DB2-BD59-A6C34878D82A}">
                    <a16:rowId xmlns:a16="http://schemas.microsoft.com/office/drawing/2014/main" val="10014"/>
                  </a:ext>
                </a:extLst>
              </a:tr>
            </a:tbl>
          </a:graphicData>
        </a:graphic>
      </p:graphicFrame>
      <p:sp>
        <p:nvSpPr>
          <p:cNvPr id="3" name="Espace réservé du numéro de diapositive 2">
            <a:extLst>
              <a:ext uri="{FF2B5EF4-FFF2-40B4-BE49-F238E27FC236}">
                <a16:creationId xmlns:a16="http://schemas.microsoft.com/office/drawing/2014/main" id="{E707D866-A416-7DBA-634C-7C20BAF6C32C}"/>
              </a:ext>
            </a:extLst>
          </p:cNvPr>
          <p:cNvSpPr>
            <a:spLocks noGrp="1"/>
          </p:cNvSpPr>
          <p:nvPr>
            <p:ph type="sldNum" sz="quarter" idx="12"/>
          </p:nvPr>
        </p:nvSpPr>
        <p:spPr/>
        <p:txBody>
          <a:bodyPr/>
          <a:lstStyle/>
          <a:p>
            <a:fld id="{6D22F896-40B5-4ADD-8801-0D06FADFA095}" type="slidenum">
              <a:rPr lang="en-US" smtClean="0"/>
              <a:t>90</a:t>
            </a:fld>
            <a:endParaRPr lang="en-US" dirty="0"/>
          </a:p>
        </p:txBody>
      </p:sp>
    </p:spTree>
    <p:extLst>
      <p:ext uri="{BB962C8B-B14F-4D97-AF65-F5344CB8AC3E}">
        <p14:creationId xmlns:p14="http://schemas.microsoft.com/office/powerpoint/2010/main" val="214024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1238110005"/>
              </p:ext>
            </p:extLst>
          </p:nvPr>
        </p:nvGraphicFramePr>
        <p:xfrm>
          <a:off x="628651" y="413750"/>
          <a:ext cx="10672762" cy="5562600"/>
        </p:xfrm>
        <a:graphic>
          <a:graphicData uri="http://schemas.openxmlformats.org/drawingml/2006/table">
            <a:tbl>
              <a:tblPr firstRow="1" bandRow="1">
                <a:tableStyleId>{5C22544A-7EE6-4342-B048-85BDC9FD1C3A}</a:tableStyleId>
              </a:tblPr>
              <a:tblGrid>
                <a:gridCol w="2440969">
                  <a:extLst>
                    <a:ext uri="{9D8B030D-6E8A-4147-A177-3AD203B41FA5}">
                      <a16:colId xmlns:a16="http://schemas.microsoft.com/office/drawing/2014/main" val="20000"/>
                    </a:ext>
                  </a:extLst>
                </a:gridCol>
                <a:gridCol w="8231793">
                  <a:extLst>
                    <a:ext uri="{9D8B030D-6E8A-4147-A177-3AD203B41FA5}">
                      <a16:colId xmlns:a16="http://schemas.microsoft.com/office/drawing/2014/main" val="20001"/>
                    </a:ext>
                  </a:extLst>
                </a:gridCol>
              </a:tblGrid>
              <a:tr h="370840">
                <a:tc>
                  <a:txBody>
                    <a:bodyPr/>
                    <a:lstStyle/>
                    <a:p>
                      <a:pPr algn="just"/>
                      <a:r>
                        <a:rPr lang="fr-FR" sz="1600">
                          <a:latin typeface="Times New Roman"/>
                          <a:cs typeface="Times New Roman"/>
                        </a:rPr>
                        <a:t>Norme</a:t>
                      </a:r>
                    </a:p>
                  </a:txBody>
                  <a:tcPr/>
                </a:tc>
                <a:tc>
                  <a:txBody>
                    <a:bodyPr/>
                    <a:lstStyle/>
                    <a:p>
                      <a:pPr algn="just"/>
                      <a:r>
                        <a:rPr lang="fr-FR" sz="1600">
                          <a:latin typeface="Times New Roman"/>
                          <a:cs typeface="Times New Roman"/>
                        </a:rPr>
                        <a:t>Intitulé </a:t>
                      </a:r>
                    </a:p>
                  </a:txBody>
                  <a:tcPr/>
                </a:tc>
                <a:extLst>
                  <a:ext uri="{0D108BD9-81ED-4DB2-BD59-A6C34878D82A}">
                    <a16:rowId xmlns:a16="http://schemas.microsoft.com/office/drawing/2014/main" val="10000"/>
                  </a:ext>
                </a:extLst>
              </a:tr>
              <a:tr h="370840">
                <a:tc>
                  <a:txBody>
                    <a:bodyPr/>
                    <a:lstStyle/>
                    <a:p>
                      <a:pPr algn="just"/>
                      <a:r>
                        <a:rPr lang="fr-FR" sz="1600">
                          <a:latin typeface="Times New Roman"/>
                          <a:cs typeface="Times New Roman"/>
                        </a:rPr>
                        <a:t>IAS 17</a:t>
                      </a:r>
                    </a:p>
                  </a:txBody>
                  <a:tcPr/>
                </a:tc>
                <a:tc>
                  <a:txBody>
                    <a:bodyPr/>
                    <a:lstStyle/>
                    <a:p>
                      <a:pPr algn="just"/>
                      <a:r>
                        <a:rPr lang="fr-FR" sz="1600">
                          <a:latin typeface="Times New Roman"/>
                          <a:cs typeface="Times New Roman"/>
                        </a:rPr>
                        <a:t>Contrat de location</a:t>
                      </a:r>
                    </a:p>
                  </a:txBody>
                  <a:tcPr/>
                </a:tc>
                <a:extLst>
                  <a:ext uri="{0D108BD9-81ED-4DB2-BD59-A6C34878D82A}">
                    <a16:rowId xmlns:a16="http://schemas.microsoft.com/office/drawing/2014/main" val="10001"/>
                  </a:ext>
                </a:extLst>
              </a:tr>
              <a:tr h="370840">
                <a:tc>
                  <a:txBody>
                    <a:bodyPr/>
                    <a:lstStyle/>
                    <a:p>
                      <a:pPr algn="just"/>
                      <a:r>
                        <a:rPr lang="fr-FR" sz="1600">
                          <a:latin typeface="Times New Roman"/>
                          <a:cs typeface="Times New Roman"/>
                        </a:rPr>
                        <a:t>IAS 18</a:t>
                      </a:r>
                    </a:p>
                  </a:txBody>
                  <a:tcPr/>
                </a:tc>
                <a:tc>
                  <a:txBody>
                    <a:bodyPr/>
                    <a:lstStyle/>
                    <a:p>
                      <a:pPr algn="just"/>
                      <a:r>
                        <a:rPr lang="fr-FR" sz="1600">
                          <a:latin typeface="Times New Roman"/>
                          <a:cs typeface="Times New Roman"/>
                        </a:rPr>
                        <a:t>Produits des activités ordinaires </a:t>
                      </a:r>
                    </a:p>
                  </a:txBody>
                  <a:tcPr/>
                </a:tc>
                <a:extLst>
                  <a:ext uri="{0D108BD9-81ED-4DB2-BD59-A6C34878D82A}">
                    <a16:rowId xmlns:a16="http://schemas.microsoft.com/office/drawing/2014/main" val="10002"/>
                  </a:ext>
                </a:extLst>
              </a:tr>
              <a:tr h="370840">
                <a:tc>
                  <a:txBody>
                    <a:bodyPr/>
                    <a:lstStyle/>
                    <a:p>
                      <a:pPr algn="just"/>
                      <a:r>
                        <a:rPr lang="fr-FR" sz="1600">
                          <a:latin typeface="Times New Roman"/>
                          <a:cs typeface="Times New Roman"/>
                        </a:rPr>
                        <a:t>IAS</a:t>
                      </a:r>
                      <a:r>
                        <a:rPr lang="fr-FR" sz="1600" baseline="0">
                          <a:latin typeface="Times New Roman"/>
                          <a:cs typeface="Times New Roman"/>
                        </a:rPr>
                        <a:t> 19</a:t>
                      </a:r>
                      <a:endParaRPr lang="fr-FR" sz="1600">
                        <a:latin typeface="Times New Roman"/>
                        <a:cs typeface="Times New Roman"/>
                      </a:endParaRPr>
                    </a:p>
                  </a:txBody>
                  <a:tcPr/>
                </a:tc>
                <a:tc>
                  <a:txBody>
                    <a:bodyPr/>
                    <a:lstStyle/>
                    <a:p>
                      <a:pPr algn="just"/>
                      <a:r>
                        <a:rPr lang="fr-FR" sz="1600">
                          <a:latin typeface="Times New Roman"/>
                          <a:cs typeface="Times New Roman"/>
                        </a:rPr>
                        <a:t>Avantages du personnel</a:t>
                      </a:r>
                    </a:p>
                  </a:txBody>
                  <a:tcPr/>
                </a:tc>
                <a:extLst>
                  <a:ext uri="{0D108BD9-81ED-4DB2-BD59-A6C34878D82A}">
                    <a16:rowId xmlns:a16="http://schemas.microsoft.com/office/drawing/2014/main" val="10003"/>
                  </a:ext>
                </a:extLst>
              </a:tr>
              <a:tr h="370840">
                <a:tc>
                  <a:txBody>
                    <a:bodyPr/>
                    <a:lstStyle/>
                    <a:p>
                      <a:pPr algn="just"/>
                      <a:r>
                        <a:rPr lang="fr-FR" sz="1600">
                          <a:latin typeface="Times New Roman"/>
                          <a:cs typeface="Times New Roman"/>
                        </a:rPr>
                        <a:t>IAS 20</a:t>
                      </a:r>
                    </a:p>
                  </a:txBody>
                  <a:tcPr/>
                </a:tc>
                <a:tc>
                  <a:txBody>
                    <a:bodyPr/>
                    <a:lstStyle/>
                    <a:p>
                      <a:pPr algn="just"/>
                      <a:r>
                        <a:rPr lang="fr-FR" sz="1600">
                          <a:latin typeface="Times New Roman"/>
                          <a:cs typeface="Times New Roman"/>
                        </a:rPr>
                        <a:t>Comptabilisation des subventions publiques et informations à fournir sur l’aide publique</a:t>
                      </a:r>
                    </a:p>
                  </a:txBody>
                  <a:tcPr/>
                </a:tc>
                <a:extLst>
                  <a:ext uri="{0D108BD9-81ED-4DB2-BD59-A6C34878D82A}">
                    <a16:rowId xmlns:a16="http://schemas.microsoft.com/office/drawing/2014/main" val="10004"/>
                  </a:ext>
                </a:extLst>
              </a:tr>
              <a:tr h="370840">
                <a:tc>
                  <a:txBody>
                    <a:bodyPr/>
                    <a:lstStyle/>
                    <a:p>
                      <a:pPr algn="just"/>
                      <a:r>
                        <a:rPr lang="fr-FR" sz="1600">
                          <a:latin typeface="Times New Roman"/>
                          <a:cs typeface="Times New Roman"/>
                        </a:rPr>
                        <a:t>IAS 21</a:t>
                      </a:r>
                    </a:p>
                  </a:txBody>
                  <a:tcPr/>
                </a:tc>
                <a:tc>
                  <a:txBody>
                    <a:bodyPr/>
                    <a:lstStyle/>
                    <a:p>
                      <a:pPr algn="just"/>
                      <a:r>
                        <a:rPr lang="fr-FR" sz="1600">
                          <a:latin typeface="Times New Roman"/>
                          <a:cs typeface="Times New Roman"/>
                        </a:rPr>
                        <a:t>Effets des variations des cours des monnaies étrangères </a:t>
                      </a:r>
                    </a:p>
                  </a:txBody>
                  <a:tcPr/>
                </a:tc>
                <a:extLst>
                  <a:ext uri="{0D108BD9-81ED-4DB2-BD59-A6C34878D82A}">
                    <a16:rowId xmlns:a16="http://schemas.microsoft.com/office/drawing/2014/main" val="10005"/>
                  </a:ext>
                </a:extLst>
              </a:tr>
              <a:tr h="370840">
                <a:tc>
                  <a:txBody>
                    <a:bodyPr/>
                    <a:lstStyle/>
                    <a:p>
                      <a:pPr algn="just"/>
                      <a:r>
                        <a:rPr lang="fr-FR" sz="1600">
                          <a:latin typeface="Times New Roman"/>
                          <a:cs typeface="Times New Roman"/>
                        </a:rPr>
                        <a:t>IAS 23</a:t>
                      </a:r>
                    </a:p>
                  </a:txBody>
                  <a:tcPr/>
                </a:tc>
                <a:tc>
                  <a:txBody>
                    <a:bodyPr/>
                    <a:lstStyle/>
                    <a:p>
                      <a:pPr algn="just"/>
                      <a:r>
                        <a:rPr lang="fr-FR" sz="1600">
                          <a:latin typeface="Times New Roman"/>
                          <a:cs typeface="Times New Roman"/>
                        </a:rPr>
                        <a:t>Coûts d’emprunt</a:t>
                      </a:r>
                    </a:p>
                  </a:txBody>
                  <a:tcPr/>
                </a:tc>
                <a:extLst>
                  <a:ext uri="{0D108BD9-81ED-4DB2-BD59-A6C34878D82A}">
                    <a16:rowId xmlns:a16="http://schemas.microsoft.com/office/drawing/2014/main" val="10006"/>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IAS 24</a:t>
                      </a:r>
                    </a:p>
                  </a:txBody>
                  <a:tcPr/>
                </a:tc>
                <a:tc>
                  <a:txBody>
                    <a:bodyPr/>
                    <a:lstStyle/>
                    <a:p>
                      <a:pPr algn="just"/>
                      <a:r>
                        <a:rPr lang="fr-FR" sz="1600">
                          <a:latin typeface="Times New Roman"/>
                          <a:cs typeface="Times New Roman"/>
                        </a:rPr>
                        <a:t>Informations relatives aux parties liées </a:t>
                      </a:r>
                    </a:p>
                  </a:txBody>
                  <a:tcPr/>
                </a:tc>
                <a:extLst>
                  <a:ext uri="{0D108BD9-81ED-4DB2-BD59-A6C34878D82A}">
                    <a16:rowId xmlns:a16="http://schemas.microsoft.com/office/drawing/2014/main" val="10007"/>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IAS 26</a:t>
                      </a:r>
                    </a:p>
                  </a:txBody>
                  <a:tcPr/>
                </a:tc>
                <a:tc>
                  <a:txBody>
                    <a:bodyPr/>
                    <a:lstStyle/>
                    <a:p>
                      <a:pPr algn="just"/>
                      <a:r>
                        <a:rPr lang="fr-FR" sz="1600" dirty="0">
                          <a:latin typeface="Times New Roman"/>
                          <a:cs typeface="Times New Roman"/>
                        </a:rPr>
                        <a:t>Comptabilité et rapports financiers des régimes de retraite</a:t>
                      </a:r>
                    </a:p>
                  </a:txBody>
                  <a:tcPr/>
                </a:tc>
                <a:extLst>
                  <a:ext uri="{0D108BD9-81ED-4DB2-BD59-A6C34878D82A}">
                    <a16:rowId xmlns:a16="http://schemas.microsoft.com/office/drawing/2014/main" val="10008"/>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IAS 27</a:t>
                      </a:r>
                    </a:p>
                  </a:txBody>
                  <a:tcPr/>
                </a:tc>
                <a:tc>
                  <a:txBody>
                    <a:bodyPr/>
                    <a:lstStyle/>
                    <a:p>
                      <a:pPr algn="just"/>
                      <a:r>
                        <a:rPr lang="fr-FR" sz="1600">
                          <a:latin typeface="Times New Roman"/>
                          <a:cs typeface="Times New Roman"/>
                        </a:rPr>
                        <a:t>États financiers</a:t>
                      </a:r>
                      <a:r>
                        <a:rPr lang="fr-FR" sz="1600" baseline="0">
                          <a:latin typeface="Times New Roman"/>
                          <a:cs typeface="Times New Roman"/>
                        </a:rPr>
                        <a:t>  consolidés et comptabilisation des participations dans les filiales </a:t>
                      </a:r>
                      <a:endParaRPr lang="fr-FR" sz="1600">
                        <a:latin typeface="Times New Roman"/>
                        <a:cs typeface="Times New Roman"/>
                      </a:endParaRPr>
                    </a:p>
                  </a:txBody>
                  <a:tcPr/>
                </a:tc>
                <a:extLst>
                  <a:ext uri="{0D108BD9-81ED-4DB2-BD59-A6C34878D82A}">
                    <a16:rowId xmlns:a16="http://schemas.microsoft.com/office/drawing/2014/main" val="10009"/>
                  </a:ext>
                </a:extLst>
              </a:tr>
              <a:tr h="370840">
                <a:tc>
                  <a:txBody>
                    <a:bodyPr/>
                    <a:lstStyle/>
                    <a:p>
                      <a:pPr algn="just"/>
                      <a:r>
                        <a:rPr lang="fr-FR" sz="1600">
                          <a:latin typeface="Times New Roman"/>
                          <a:cs typeface="Times New Roman"/>
                        </a:rPr>
                        <a:t>IAS 28 </a:t>
                      </a:r>
                    </a:p>
                  </a:txBody>
                  <a:tcPr/>
                </a:tc>
                <a:tc>
                  <a:txBody>
                    <a:bodyPr/>
                    <a:lstStyle/>
                    <a:p>
                      <a:pPr algn="just"/>
                      <a:r>
                        <a:rPr lang="fr-FR" sz="1600">
                          <a:latin typeface="Times New Roman"/>
                          <a:cs typeface="Times New Roman"/>
                        </a:rPr>
                        <a:t>Participation</a:t>
                      </a:r>
                      <a:r>
                        <a:rPr lang="fr-FR" sz="1600" baseline="0">
                          <a:latin typeface="Times New Roman"/>
                          <a:cs typeface="Times New Roman"/>
                        </a:rPr>
                        <a:t>s dans les entreprises associées </a:t>
                      </a:r>
                      <a:endParaRPr lang="fr-FR" sz="1600">
                        <a:latin typeface="Times New Roman"/>
                        <a:cs typeface="Times New Roman"/>
                      </a:endParaRPr>
                    </a:p>
                  </a:txBody>
                  <a:tcPr/>
                </a:tc>
                <a:extLst>
                  <a:ext uri="{0D108BD9-81ED-4DB2-BD59-A6C34878D82A}">
                    <a16:rowId xmlns:a16="http://schemas.microsoft.com/office/drawing/2014/main" val="10010"/>
                  </a:ext>
                </a:extLst>
              </a:tr>
              <a:tr h="370840">
                <a:tc>
                  <a:txBody>
                    <a:bodyPr/>
                    <a:lstStyle/>
                    <a:p>
                      <a:pPr algn="just"/>
                      <a:r>
                        <a:rPr lang="fr-FR" sz="1600">
                          <a:latin typeface="Times New Roman"/>
                          <a:cs typeface="Times New Roman"/>
                        </a:rPr>
                        <a:t>IAS 29</a:t>
                      </a:r>
                    </a:p>
                  </a:txBody>
                  <a:tcPr/>
                </a:tc>
                <a:tc>
                  <a:txBody>
                    <a:bodyPr/>
                    <a:lstStyle/>
                    <a:p>
                      <a:pPr algn="just"/>
                      <a:r>
                        <a:rPr lang="fr-FR" sz="1600">
                          <a:latin typeface="Times New Roman"/>
                          <a:cs typeface="Times New Roman"/>
                        </a:rPr>
                        <a:t>Information financière dans les</a:t>
                      </a:r>
                      <a:r>
                        <a:rPr lang="fr-FR" sz="1600" baseline="0">
                          <a:latin typeface="Times New Roman"/>
                          <a:cs typeface="Times New Roman"/>
                        </a:rPr>
                        <a:t> économies hyper-inflationnistes</a:t>
                      </a:r>
                      <a:endParaRPr lang="fr-FR" sz="1600">
                        <a:latin typeface="Times New Roman"/>
                        <a:cs typeface="Times New Roman"/>
                      </a:endParaRPr>
                    </a:p>
                  </a:txBody>
                  <a:tcPr/>
                </a:tc>
                <a:extLst>
                  <a:ext uri="{0D108BD9-81ED-4DB2-BD59-A6C34878D82A}">
                    <a16:rowId xmlns:a16="http://schemas.microsoft.com/office/drawing/2014/main" val="10011"/>
                  </a:ext>
                </a:extLst>
              </a:tr>
              <a:tr h="370840">
                <a:tc>
                  <a:txBody>
                    <a:bodyPr/>
                    <a:lstStyle/>
                    <a:p>
                      <a:pPr algn="just"/>
                      <a:r>
                        <a:rPr lang="fr-FR" sz="1600">
                          <a:latin typeface="Times New Roman"/>
                          <a:cs typeface="Times New Roman"/>
                        </a:rPr>
                        <a:t>IAS 32</a:t>
                      </a:r>
                    </a:p>
                  </a:txBody>
                  <a:tcPr/>
                </a:tc>
                <a:tc>
                  <a:txBody>
                    <a:bodyPr/>
                    <a:lstStyle/>
                    <a:p>
                      <a:pPr algn="just"/>
                      <a:r>
                        <a:rPr lang="fr-FR" sz="1600">
                          <a:latin typeface="Times New Roman"/>
                          <a:cs typeface="Times New Roman"/>
                        </a:rPr>
                        <a:t>Instruments financiers : Informations à fournir et présentation </a:t>
                      </a:r>
                    </a:p>
                  </a:txBody>
                  <a:tcPr/>
                </a:tc>
                <a:extLst>
                  <a:ext uri="{0D108BD9-81ED-4DB2-BD59-A6C34878D82A}">
                    <a16:rowId xmlns:a16="http://schemas.microsoft.com/office/drawing/2014/main" val="10012"/>
                  </a:ext>
                </a:extLst>
              </a:tr>
              <a:tr h="370840">
                <a:tc>
                  <a:txBody>
                    <a:bodyPr/>
                    <a:lstStyle/>
                    <a:p>
                      <a:pPr algn="just"/>
                      <a:r>
                        <a:rPr lang="fr-FR" sz="1600">
                          <a:latin typeface="Times New Roman"/>
                          <a:cs typeface="Times New Roman"/>
                        </a:rPr>
                        <a:t>IAS 33</a:t>
                      </a:r>
                    </a:p>
                  </a:txBody>
                  <a:tcPr/>
                </a:tc>
                <a:tc>
                  <a:txBody>
                    <a:bodyPr/>
                    <a:lstStyle/>
                    <a:p>
                      <a:pPr algn="just"/>
                      <a:r>
                        <a:rPr lang="fr-FR" sz="1600">
                          <a:latin typeface="Times New Roman"/>
                          <a:cs typeface="Times New Roman"/>
                        </a:rPr>
                        <a:t>Résultat par action </a:t>
                      </a:r>
                    </a:p>
                  </a:txBody>
                  <a:tcPr/>
                </a:tc>
                <a:extLst>
                  <a:ext uri="{0D108BD9-81ED-4DB2-BD59-A6C34878D82A}">
                    <a16:rowId xmlns:a16="http://schemas.microsoft.com/office/drawing/2014/main" val="10013"/>
                  </a:ext>
                </a:extLst>
              </a:tr>
              <a:tr h="370840">
                <a:tc>
                  <a:txBody>
                    <a:bodyPr/>
                    <a:lstStyle/>
                    <a:p>
                      <a:pPr algn="just"/>
                      <a:r>
                        <a:rPr lang="fr-FR" sz="1600">
                          <a:latin typeface="Times New Roman"/>
                          <a:cs typeface="Times New Roman"/>
                        </a:rPr>
                        <a:t>IAS 34</a:t>
                      </a:r>
                    </a:p>
                  </a:txBody>
                  <a:tcPr/>
                </a:tc>
                <a:tc>
                  <a:txBody>
                    <a:bodyPr/>
                    <a:lstStyle/>
                    <a:p>
                      <a:pPr algn="just"/>
                      <a:r>
                        <a:rPr lang="fr-FR" sz="1600">
                          <a:latin typeface="Times New Roman"/>
                          <a:cs typeface="Times New Roman"/>
                        </a:rPr>
                        <a:t>Information financière intermédiaire </a:t>
                      </a:r>
                    </a:p>
                  </a:txBody>
                  <a:tcPr/>
                </a:tc>
                <a:extLst>
                  <a:ext uri="{0D108BD9-81ED-4DB2-BD59-A6C34878D82A}">
                    <a16:rowId xmlns:a16="http://schemas.microsoft.com/office/drawing/2014/main" val="10014"/>
                  </a:ext>
                </a:extLst>
              </a:tr>
            </a:tbl>
          </a:graphicData>
        </a:graphic>
      </p:graphicFrame>
      <p:sp>
        <p:nvSpPr>
          <p:cNvPr id="3" name="Espace réservé du numéro de diapositive 2">
            <a:extLst>
              <a:ext uri="{FF2B5EF4-FFF2-40B4-BE49-F238E27FC236}">
                <a16:creationId xmlns:a16="http://schemas.microsoft.com/office/drawing/2014/main" id="{EEC2D607-E76B-14FE-C531-A0E3FD2B3F36}"/>
              </a:ext>
            </a:extLst>
          </p:cNvPr>
          <p:cNvSpPr>
            <a:spLocks noGrp="1"/>
          </p:cNvSpPr>
          <p:nvPr>
            <p:ph type="sldNum" sz="quarter" idx="12"/>
          </p:nvPr>
        </p:nvSpPr>
        <p:spPr/>
        <p:txBody>
          <a:bodyPr/>
          <a:lstStyle/>
          <a:p>
            <a:fld id="{6D22F896-40B5-4ADD-8801-0D06FADFA095}" type="slidenum">
              <a:rPr lang="en-US" smtClean="0"/>
              <a:t>91</a:t>
            </a:fld>
            <a:endParaRPr lang="en-US" dirty="0"/>
          </a:p>
        </p:txBody>
      </p:sp>
    </p:spTree>
    <p:extLst>
      <p:ext uri="{BB962C8B-B14F-4D97-AF65-F5344CB8AC3E}">
        <p14:creationId xmlns:p14="http://schemas.microsoft.com/office/powerpoint/2010/main" val="191557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996320" y="2621339"/>
          <a:ext cx="8146250" cy="2804160"/>
        </p:xfrm>
        <a:graphic>
          <a:graphicData uri="http://schemas.openxmlformats.org/drawingml/2006/table">
            <a:tbl>
              <a:tblPr firstRow="1" bandRow="1">
                <a:tableStyleId>{5C22544A-7EE6-4342-B048-85BDC9FD1C3A}</a:tableStyleId>
              </a:tblPr>
              <a:tblGrid>
                <a:gridCol w="1863130">
                  <a:extLst>
                    <a:ext uri="{9D8B030D-6E8A-4147-A177-3AD203B41FA5}">
                      <a16:colId xmlns:a16="http://schemas.microsoft.com/office/drawing/2014/main" val="20000"/>
                    </a:ext>
                  </a:extLst>
                </a:gridCol>
                <a:gridCol w="6283120">
                  <a:extLst>
                    <a:ext uri="{9D8B030D-6E8A-4147-A177-3AD203B41FA5}">
                      <a16:colId xmlns:a16="http://schemas.microsoft.com/office/drawing/2014/main" val="20001"/>
                    </a:ext>
                  </a:extLst>
                </a:gridCol>
              </a:tblGrid>
              <a:tr h="370840">
                <a:tc>
                  <a:txBody>
                    <a:bodyPr/>
                    <a:lstStyle/>
                    <a:p>
                      <a:pPr algn="just"/>
                      <a:r>
                        <a:rPr lang="fr-FR" sz="1600">
                          <a:latin typeface="Times New Roman"/>
                          <a:cs typeface="Times New Roman"/>
                        </a:rPr>
                        <a:t>Norme</a:t>
                      </a:r>
                    </a:p>
                  </a:txBody>
                  <a:tcPr/>
                </a:tc>
                <a:tc>
                  <a:txBody>
                    <a:bodyPr/>
                    <a:lstStyle/>
                    <a:p>
                      <a:pPr algn="just"/>
                      <a:r>
                        <a:rPr lang="fr-FR" sz="1600">
                          <a:latin typeface="Times New Roman"/>
                          <a:cs typeface="Times New Roman"/>
                        </a:rPr>
                        <a:t>Intitulé </a:t>
                      </a:r>
                    </a:p>
                  </a:txBody>
                  <a:tcPr/>
                </a:tc>
                <a:extLst>
                  <a:ext uri="{0D108BD9-81ED-4DB2-BD59-A6C34878D82A}">
                    <a16:rowId xmlns:a16="http://schemas.microsoft.com/office/drawing/2014/main" val="10000"/>
                  </a:ext>
                </a:extLst>
              </a:tr>
              <a:tr h="370840">
                <a:tc>
                  <a:txBody>
                    <a:bodyPr/>
                    <a:lstStyle/>
                    <a:p>
                      <a:pPr algn="just"/>
                      <a:r>
                        <a:rPr lang="fr-FR" sz="1600">
                          <a:latin typeface="Times New Roman"/>
                          <a:cs typeface="Times New Roman"/>
                        </a:rPr>
                        <a:t>IAS 36</a:t>
                      </a:r>
                    </a:p>
                  </a:txBody>
                  <a:tcPr/>
                </a:tc>
                <a:tc>
                  <a:txBody>
                    <a:bodyPr/>
                    <a:lstStyle/>
                    <a:p>
                      <a:pPr algn="just"/>
                      <a:r>
                        <a:rPr lang="fr-FR" sz="1600">
                          <a:latin typeface="Times New Roman"/>
                          <a:cs typeface="Times New Roman"/>
                        </a:rPr>
                        <a:t>Dépréciation</a:t>
                      </a:r>
                      <a:r>
                        <a:rPr lang="fr-FR" sz="1600" baseline="0">
                          <a:latin typeface="Times New Roman"/>
                          <a:cs typeface="Times New Roman"/>
                        </a:rPr>
                        <a:t> d’actif</a:t>
                      </a:r>
                      <a:endParaRPr lang="fr-FR" sz="1600">
                        <a:latin typeface="Times New Roman"/>
                        <a:cs typeface="Times New Roman"/>
                      </a:endParaRPr>
                    </a:p>
                  </a:txBody>
                  <a:tcPr/>
                </a:tc>
                <a:extLst>
                  <a:ext uri="{0D108BD9-81ED-4DB2-BD59-A6C34878D82A}">
                    <a16:rowId xmlns:a16="http://schemas.microsoft.com/office/drawing/2014/main" val="10001"/>
                  </a:ext>
                </a:extLst>
              </a:tr>
              <a:tr h="370840">
                <a:tc>
                  <a:txBody>
                    <a:bodyPr/>
                    <a:lstStyle/>
                    <a:p>
                      <a:pPr algn="just"/>
                      <a:r>
                        <a:rPr lang="fr-FR" sz="1600">
                          <a:latin typeface="Times New Roman"/>
                          <a:cs typeface="Times New Roman"/>
                        </a:rPr>
                        <a:t>IAS 37</a:t>
                      </a:r>
                    </a:p>
                  </a:txBody>
                  <a:tcPr/>
                </a:tc>
                <a:tc>
                  <a:txBody>
                    <a:bodyPr/>
                    <a:lstStyle/>
                    <a:p>
                      <a:pPr algn="just"/>
                      <a:r>
                        <a:rPr lang="fr-FR" sz="1600">
                          <a:latin typeface="Times New Roman"/>
                          <a:cs typeface="Times New Roman"/>
                        </a:rPr>
                        <a:t>Provisions</a:t>
                      </a:r>
                      <a:r>
                        <a:rPr lang="fr-FR" sz="1600" baseline="0">
                          <a:latin typeface="Times New Roman"/>
                          <a:cs typeface="Times New Roman"/>
                        </a:rPr>
                        <a:t>, passifs éventuels et actifs éventuels </a:t>
                      </a:r>
                      <a:endParaRPr lang="fr-FR" sz="1600">
                        <a:latin typeface="Times New Roman"/>
                        <a:cs typeface="Times New Roman"/>
                      </a:endParaRPr>
                    </a:p>
                  </a:txBody>
                  <a:tcPr/>
                </a:tc>
                <a:extLst>
                  <a:ext uri="{0D108BD9-81ED-4DB2-BD59-A6C34878D82A}">
                    <a16:rowId xmlns:a16="http://schemas.microsoft.com/office/drawing/2014/main" val="10002"/>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a:latin typeface="Times New Roman"/>
                          <a:cs typeface="Times New Roman"/>
                        </a:rPr>
                        <a:t>IAS 38</a:t>
                      </a:r>
                    </a:p>
                  </a:txBody>
                  <a:tcPr/>
                </a:tc>
                <a:tc>
                  <a:txBody>
                    <a:bodyPr/>
                    <a:lstStyle/>
                    <a:p>
                      <a:pPr algn="just"/>
                      <a:r>
                        <a:rPr lang="fr-FR" sz="1600">
                          <a:latin typeface="Times New Roman"/>
                          <a:cs typeface="Times New Roman"/>
                        </a:rPr>
                        <a:t>Immobilisations</a:t>
                      </a:r>
                      <a:r>
                        <a:rPr lang="fr-FR" sz="1600" baseline="0">
                          <a:latin typeface="Times New Roman"/>
                          <a:cs typeface="Times New Roman"/>
                        </a:rPr>
                        <a:t> incorporelles </a:t>
                      </a:r>
                      <a:endParaRPr lang="fr-FR" sz="1600">
                        <a:latin typeface="Times New Roman"/>
                        <a:cs typeface="Times New Roman"/>
                      </a:endParaRPr>
                    </a:p>
                  </a:txBody>
                  <a:tcPr/>
                </a:tc>
                <a:extLst>
                  <a:ext uri="{0D108BD9-81ED-4DB2-BD59-A6C34878D82A}">
                    <a16:rowId xmlns:a16="http://schemas.microsoft.com/office/drawing/2014/main" val="10003"/>
                  </a:ext>
                </a:extLst>
              </a:tr>
              <a:tr h="370840">
                <a:tc>
                  <a:txBody>
                    <a:bodyPr/>
                    <a:lstStyle/>
                    <a:p>
                      <a:pPr algn="just"/>
                      <a:r>
                        <a:rPr lang="fr-FR" sz="1600">
                          <a:latin typeface="Times New Roman"/>
                          <a:cs typeface="Times New Roman"/>
                        </a:rPr>
                        <a:t>IAS 39</a:t>
                      </a:r>
                    </a:p>
                  </a:txBody>
                  <a:tcPr/>
                </a:tc>
                <a:tc>
                  <a:txBody>
                    <a:bodyPr/>
                    <a:lstStyle/>
                    <a:p>
                      <a:pPr algn="just"/>
                      <a:r>
                        <a:rPr lang="fr-FR" sz="1600">
                          <a:latin typeface="Times New Roman"/>
                          <a:cs typeface="Times New Roman"/>
                        </a:rPr>
                        <a:t>Instruments</a:t>
                      </a:r>
                      <a:r>
                        <a:rPr lang="fr-FR" sz="1600" baseline="0">
                          <a:latin typeface="Times New Roman"/>
                          <a:cs typeface="Times New Roman"/>
                        </a:rPr>
                        <a:t> financiers: comptabilisation et évaluation (adoption partielle ou plan européen)</a:t>
                      </a:r>
                      <a:endParaRPr lang="fr-FR" sz="1600">
                        <a:latin typeface="Times New Roman"/>
                        <a:cs typeface="Times New Roman"/>
                      </a:endParaRPr>
                    </a:p>
                  </a:txBody>
                  <a:tcPr/>
                </a:tc>
                <a:extLst>
                  <a:ext uri="{0D108BD9-81ED-4DB2-BD59-A6C34878D82A}">
                    <a16:rowId xmlns:a16="http://schemas.microsoft.com/office/drawing/2014/main" val="10004"/>
                  </a:ext>
                </a:extLst>
              </a:tr>
              <a:tr h="370840">
                <a:tc>
                  <a:txBody>
                    <a:bodyPr/>
                    <a:lstStyle/>
                    <a:p>
                      <a:pPr algn="just"/>
                      <a:r>
                        <a:rPr lang="fr-FR" sz="1600">
                          <a:latin typeface="Times New Roman"/>
                          <a:cs typeface="Times New Roman"/>
                        </a:rPr>
                        <a:t>IAS 40</a:t>
                      </a:r>
                    </a:p>
                  </a:txBody>
                  <a:tcPr/>
                </a:tc>
                <a:tc>
                  <a:txBody>
                    <a:bodyPr/>
                    <a:lstStyle/>
                    <a:p>
                      <a:pPr algn="just"/>
                      <a:r>
                        <a:rPr lang="fr-FR" sz="1600">
                          <a:latin typeface="Times New Roman"/>
                          <a:cs typeface="Times New Roman"/>
                        </a:rPr>
                        <a:t>Immeubles</a:t>
                      </a:r>
                      <a:r>
                        <a:rPr lang="fr-FR" sz="1600" baseline="0">
                          <a:latin typeface="Times New Roman"/>
                          <a:cs typeface="Times New Roman"/>
                        </a:rPr>
                        <a:t> de placement </a:t>
                      </a:r>
                      <a:endParaRPr lang="fr-FR" sz="1600">
                        <a:latin typeface="Times New Roman"/>
                        <a:cs typeface="Times New Roman"/>
                      </a:endParaRPr>
                    </a:p>
                  </a:txBody>
                  <a:tcPr/>
                </a:tc>
                <a:extLst>
                  <a:ext uri="{0D108BD9-81ED-4DB2-BD59-A6C34878D82A}">
                    <a16:rowId xmlns:a16="http://schemas.microsoft.com/office/drawing/2014/main" val="10005"/>
                  </a:ext>
                </a:extLst>
              </a:tr>
              <a:tr h="370840">
                <a:tc>
                  <a:txBody>
                    <a:bodyPr/>
                    <a:lstStyle/>
                    <a:p>
                      <a:pPr algn="just"/>
                      <a:r>
                        <a:rPr lang="fr-FR" sz="1600">
                          <a:latin typeface="Times New Roman"/>
                          <a:cs typeface="Times New Roman"/>
                        </a:rPr>
                        <a:t>IAS 41</a:t>
                      </a:r>
                    </a:p>
                  </a:txBody>
                  <a:tcPr/>
                </a:tc>
                <a:tc>
                  <a:txBody>
                    <a:bodyPr/>
                    <a:lstStyle/>
                    <a:p>
                      <a:pPr algn="just"/>
                      <a:r>
                        <a:rPr lang="fr-FR" sz="1600">
                          <a:latin typeface="Times New Roman"/>
                          <a:cs typeface="Times New Roman"/>
                        </a:rPr>
                        <a:t>Agriculture </a:t>
                      </a:r>
                    </a:p>
                  </a:txBody>
                  <a:tcPr/>
                </a:tc>
                <a:extLst>
                  <a:ext uri="{0D108BD9-81ED-4DB2-BD59-A6C34878D82A}">
                    <a16:rowId xmlns:a16="http://schemas.microsoft.com/office/drawing/2014/main" val="10006"/>
                  </a:ext>
                </a:extLst>
              </a:tr>
            </a:tbl>
          </a:graphicData>
        </a:graphic>
      </p:graphicFrame>
      <p:sp>
        <p:nvSpPr>
          <p:cNvPr id="7" name="Titre 1"/>
          <p:cNvSpPr>
            <a:spLocks noGrp="1"/>
          </p:cNvSpPr>
          <p:nvPr>
            <p:ph type="title"/>
          </p:nvPr>
        </p:nvSpPr>
        <p:spPr>
          <a:xfrm>
            <a:off x="2503176" y="221542"/>
            <a:ext cx="6508377" cy="824195"/>
          </a:xfrm>
        </p:spPr>
        <p:txBody>
          <a:bodyPr>
            <a:normAutofit fontScale="90000"/>
          </a:bodyPr>
          <a:lstStyle/>
          <a:p>
            <a:pPr algn="ctr"/>
            <a:br>
              <a:rPr lang="fr-FR" sz="2800">
                <a:latin typeface="Times New Roman"/>
                <a:cs typeface="Times New Roman"/>
              </a:rPr>
            </a:br>
            <a:br>
              <a:rPr lang="fr-FR" sz="2800">
                <a:latin typeface="Times New Roman"/>
                <a:cs typeface="Times New Roman"/>
              </a:rPr>
            </a:br>
            <a:r>
              <a:rPr lang="fr-FR" sz="2400" b="1" i="1">
                <a:latin typeface="Times New Roman"/>
                <a:cs typeface="Times New Roman"/>
              </a:rPr>
              <a:t>L’IASB et les IFRS</a:t>
            </a:r>
            <a:br>
              <a:rPr lang="fr-FR" sz="2400" b="1" i="1">
                <a:latin typeface="Times New Roman"/>
                <a:cs typeface="Times New Roman"/>
              </a:rPr>
            </a:br>
            <a:endParaRPr lang="fr-FR" sz="2400" b="1"/>
          </a:p>
        </p:txBody>
      </p:sp>
      <p:sp>
        <p:nvSpPr>
          <p:cNvPr id="3" name="Espace réservé du numéro de diapositive 2">
            <a:extLst>
              <a:ext uri="{FF2B5EF4-FFF2-40B4-BE49-F238E27FC236}">
                <a16:creationId xmlns:a16="http://schemas.microsoft.com/office/drawing/2014/main" id="{79D8A6A4-3C81-51F6-CE73-56CF8F20F19B}"/>
              </a:ext>
            </a:extLst>
          </p:cNvPr>
          <p:cNvSpPr>
            <a:spLocks noGrp="1"/>
          </p:cNvSpPr>
          <p:nvPr>
            <p:ph type="sldNum" sz="quarter" idx="12"/>
          </p:nvPr>
        </p:nvSpPr>
        <p:spPr/>
        <p:txBody>
          <a:bodyPr/>
          <a:lstStyle/>
          <a:p>
            <a:fld id="{6D22F896-40B5-4ADD-8801-0D06FADFA095}" type="slidenum">
              <a:rPr lang="en-US" smtClean="0"/>
              <a:t>92</a:t>
            </a:fld>
            <a:endParaRPr lang="en-US" dirty="0"/>
          </a:p>
        </p:txBody>
      </p:sp>
    </p:spTree>
    <p:extLst>
      <p:ext uri="{BB962C8B-B14F-4D97-AF65-F5344CB8AC3E}">
        <p14:creationId xmlns:p14="http://schemas.microsoft.com/office/powerpoint/2010/main" val="254326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2166785" y="2696945"/>
            <a:ext cx="1583445" cy="846715"/>
          </a:xfrm>
          <a:prstGeom prst="roundRect">
            <a:avLst/>
          </a:prstGeom>
          <a:solidFill>
            <a:schemeClr val="accent1">
              <a:lumMod val="40000"/>
              <a:lumOff val="6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a:solidFill>
                  <a:schemeClr val="tx1"/>
                </a:solidFill>
                <a:latin typeface="Times New Roman"/>
                <a:cs typeface="Times New Roman"/>
              </a:rPr>
              <a:t>Karim </a:t>
            </a:r>
          </a:p>
        </p:txBody>
      </p:sp>
      <p:sp>
        <p:nvSpPr>
          <p:cNvPr id="6" name="Rectangle à coins arrondis 5"/>
          <p:cNvSpPr/>
          <p:nvPr/>
        </p:nvSpPr>
        <p:spPr>
          <a:xfrm>
            <a:off x="5067154" y="2712625"/>
            <a:ext cx="1583445" cy="846715"/>
          </a:xfrm>
          <a:prstGeom prst="roundRect">
            <a:avLst/>
          </a:prstGeom>
          <a:solidFill>
            <a:schemeClr val="accent1">
              <a:lumMod val="40000"/>
              <a:lumOff val="6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solidFill>
                  <a:schemeClr val="tx1"/>
                </a:solidFill>
                <a:latin typeface="Times New Roman"/>
                <a:cs typeface="Times New Roman"/>
              </a:rPr>
              <a:t>Publication des comptes  </a:t>
            </a:r>
          </a:p>
        </p:txBody>
      </p:sp>
      <p:cxnSp>
        <p:nvCxnSpPr>
          <p:cNvPr id="8" name="Connecteur droit avec flèche 7"/>
          <p:cNvCxnSpPr/>
          <p:nvPr/>
        </p:nvCxnSpPr>
        <p:spPr>
          <a:xfrm flipV="1">
            <a:off x="3750229" y="3120302"/>
            <a:ext cx="1316924" cy="1568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0" name="Connecteur droit avec flèche 9"/>
          <p:cNvCxnSpPr/>
          <p:nvPr/>
        </p:nvCxnSpPr>
        <p:spPr>
          <a:xfrm flipV="1">
            <a:off x="6650598" y="3100223"/>
            <a:ext cx="1316924" cy="1568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1" name="Rectangle à coins arrondis 10"/>
          <p:cNvSpPr/>
          <p:nvPr/>
        </p:nvSpPr>
        <p:spPr>
          <a:xfrm>
            <a:off x="7967523" y="2712625"/>
            <a:ext cx="2100807" cy="846715"/>
          </a:xfrm>
          <a:prstGeom prst="roundRect">
            <a:avLst/>
          </a:prstGeom>
          <a:solidFill>
            <a:schemeClr val="accent1">
              <a:lumMod val="40000"/>
              <a:lumOff val="6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solidFill>
                  <a:schemeClr val="tx1"/>
                </a:solidFill>
                <a:latin typeface="Times New Roman"/>
                <a:cs typeface="Times New Roman"/>
              </a:rPr>
              <a:t>Sociétés Industrielles et Commerciales </a:t>
            </a:r>
          </a:p>
        </p:txBody>
      </p:sp>
      <p:sp>
        <p:nvSpPr>
          <p:cNvPr id="12" name="Rectangle à coins arrondis 11"/>
          <p:cNvSpPr/>
          <p:nvPr/>
        </p:nvSpPr>
        <p:spPr>
          <a:xfrm>
            <a:off x="1860237" y="4516383"/>
            <a:ext cx="2383006" cy="846715"/>
          </a:xfrm>
          <a:prstGeom prst="roundRect">
            <a:avLst/>
          </a:prstGeom>
          <a:solidFill>
            <a:schemeClr val="accent1">
              <a:lumMod val="40000"/>
              <a:lumOff val="6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latin typeface="Times New Roman"/>
                <a:cs typeface="Times New Roman"/>
              </a:rPr>
              <a:t>La comptabilité Générale et la publication des flux </a:t>
            </a:r>
          </a:p>
        </p:txBody>
      </p:sp>
      <p:sp>
        <p:nvSpPr>
          <p:cNvPr id="13" name="Rectangle à coins arrondis 12"/>
          <p:cNvSpPr/>
          <p:nvPr/>
        </p:nvSpPr>
        <p:spPr>
          <a:xfrm>
            <a:off x="5067154" y="3770061"/>
            <a:ext cx="2226229" cy="620314"/>
          </a:xfrm>
          <a:prstGeom prst="roundRect">
            <a:avLst/>
          </a:prstGeom>
          <a:solidFill>
            <a:schemeClr val="accent1">
              <a:lumMod val="40000"/>
              <a:lumOff val="6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solidFill>
                  <a:schemeClr val="tx1"/>
                </a:solidFill>
                <a:latin typeface="Times New Roman"/>
                <a:cs typeface="Times New Roman"/>
              </a:rPr>
              <a:t>Flux commerciaux</a:t>
            </a:r>
          </a:p>
        </p:txBody>
      </p:sp>
      <p:sp>
        <p:nvSpPr>
          <p:cNvPr id="14" name="Rectangle à coins arrondis 13"/>
          <p:cNvSpPr/>
          <p:nvPr/>
        </p:nvSpPr>
        <p:spPr>
          <a:xfrm>
            <a:off x="5067154" y="4670698"/>
            <a:ext cx="2226229" cy="582072"/>
          </a:xfrm>
          <a:prstGeom prst="roundRect">
            <a:avLst/>
          </a:prstGeom>
          <a:solidFill>
            <a:schemeClr val="accent1">
              <a:lumMod val="40000"/>
              <a:lumOff val="6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solidFill>
                  <a:schemeClr val="tx1"/>
                </a:solidFill>
                <a:latin typeface="Times New Roman"/>
                <a:cs typeface="Times New Roman"/>
              </a:rPr>
              <a:t>Flux de matériels</a:t>
            </a:r>
          </a:p>
        </p:txBody>
      </p:sp>
      <p:sp>
        <p:nvSpPr>
          <p:cNvPr id="15" name="Rectangle à coins arrondis 14"/>
          <p:cNvSpPr/>
          <p:nvPr/>
        </p:nvSpPr>
        <p:spPr>
          <a:xfrm>
            <a:off x="5067153" y="5430216"/>
            <a:ext cx="3119856" cy="582072"/>
          </a:xfrm>
          <a:prstGeom prst="roundRect">
            <a:avLst/>
          </a:prstGeom>
          <a:solidFill>
            <a:schemeClr val="accent1">
              <a:lumMod val="40000"/>
              <a:lumOff val="6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solidFill>
                  <a:schemeClr val="tx1"/>
                </a:solidFill>
                <a:latin typeface="Times New Roman"/>
                <a:cs typeface="Times New Roman"/>
              </a:rPr>
              <a:t>Flux de dépenses  ou de rentrées</a:t>
            </a:r>
          </a:p>
        </p:txBody>
      </p:sp>
      <p:cxnSp>
        <p:nvCxnSpPr>
          <p:cNvPr id="17" name="Connecteur droit avec flèche 16"/>
          <p:cNvCxnSpPr>
            <a:endCxn id="13" idx="1"/>
          </p:cNvCxnSpPr>
          <p:nvPr/>
        </p:nvCxnSpPr>
        <p:spPr>
          <a:xfrm flipV="1">
            <a:off x="4243243" y="4080219"/>
            <a:ext cx="823910" cy="82759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Connecteur droit avec flèche 18"/>
          <p:cNvCxnSpPr>
            <a:stCxn id="12" idx="3"/>
            <a:endCxn id="14" idx="1"/>
          </p:cNvCxnSpPr>
          <p:nvPr/>
        </p:nvCxnSpPr>
        <p:spPr>
          <a:xfrm>
            <a:off x="4243243" y="4939740"/>
            <a:ext cx="823910" cy="2199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1" name="Connecteur droit avec flèche 20"/>
          <p:cNvCxnSpPr/>
          <p:nvPr/>
        </p:nvCxnSpPr>
        <p:spPr>
          <a:xfrm>
            <a:off x="4243243" y="4907812"/>
            <a:ext cx="823910" cy="84671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3" name="Titre 1"/>
          <p:cNvSpPr>
            <a:spLocks noGrp="1"/>
          </p:cNvSpPr>
          <p:nvPr>
            <p:ph type="title"/>
          </p:nvPr>
        </p:nvSpPr>
        <p:spPr>
          <a:xfrm>
            <a:off x="2509549" y="29881"/>
            <a:ext cx="6508377" cy="824195"/>
          </a:xfrm>
        </p:spPr>
        <p:txBody>
          <a:bodyPr>
            <a:normAutofit fontScale="90000"/>
          </a:bodyPr>
          <a:lstStyle/>
          <a:p>
            <a:pPr algn="ctr"/>
            <a:br>
              <a:rPr lang="fr-FR" sz="2800">
                <a:latin typeface="Times New Roman"/>
                <a:cs typeface="Times New Roman"/>
              </a:rPr>
            </a:br>
            <a:br>
              <a:rPr lang="fr-FR" sz="2800">
                <a:latin typeface="Times New Roman"/>
                <a:cs typeface="Times New Roman"/>
              </a:rPr>
            </a:br>
            <a:r>
              <a:rPr lang="fr-FR" sz="2400" b="1" i="1">
                <a:latin typeface="Times New Roman"/>
                <a:cs typeface="Times New Roman"/>
              </a:rPr>
              <a:t>L’IASB et les IFRS</a:t>
            </a:r>
            <a:br>
              <a:rPr lang="fr-FR" sz="2400" b="1" i="1">
                <a:latin typeface="Times New Roman"/>
                <a:cs typeface="Times New Roman"/>
              </a:rPr>
            </a:br>
            <a:endParaRPr lang="fr-FR" sz="2400" b="1"/>
          </a:p>
        </p:txBody>
      </p:sp>
      <p:sp>
        <p:nvSpPr>
          <p:cNvPr id="24" name="ZoneTexte 23"/>
          <p:cNvSpPr txBox="1"/>
          <p:nvPr/>
        </p:nvSpPr>
        <p:spPr>
          <a:xfrm>
            <a:off x="2699825" y="2044949"/>
            <a:ext cx="2100808" cy="400110"/>
          </a:xfrm>
          <a:prstGeom prst="rect">
            <a:avLst/>
          </a:prstGeom>
          <a:noFill/>
        </p:spPr>
        <p:txBody>
          <a:bodyPr wrap="square" rtlCol="0">
            <a:spAutoFit/>
          </a:bodyPr>
          <a:lstStyle/>
          <a:p>
            <a:pPr algn="just"/>
            <a:r>
              <a:rPr lang="fr-FR" sz="2000" b="1" i="1" u="sng">
                <a:latin typeface="Times New Roman"/>
                <a:cs typeface="Times New Roman"/>
              </a:rPr>
              <a:t>Exemple</a:t>
            </a:r>
          </a:p>
        </p:txBody>
      </p:sp>
      <p:sp>
        <p:nvSpPr>
          <p:cNvPr id="3" name="Espace réservé du numéro de diapositive 2">
            <a:extLst>
              <a:ext uri="{FF2B5EF4-FFF2-40B4-BE49-F238E27FC236}">
                <a16:creationId xmlns:a16="http://schemas.microsoft.com/office/drawing/2014/main" id="{13E82134-0B3D-5CDF-7AA0-D2FD9DD929F6}"/>
              </a:ext>
            </a:extLst>
          </p:cNvPr>
          <p:cNvSpPr>
            <a:spLocks noGrp="1"/>
          </p:cNvSpPr>
          <p:nvPr>
            <p:ph type="sldNum" sz="quarter" idx="12"/>
          </p:nvPr>
        </p:nvSpPr>
        <p:spPr/>
        <p:txBody>
          <a:bodyPr/>
          <a:lstStyle/>
          <a:p>
            <a:fld id="{6D22F896-40B5-4ADD-8801-0D06FADFA095}" type="slidenum">
              <a:rPr lang="en-US" smtClean="0"/>
              <a:t>93</a:t>
            </a:fld>
            <a:endParaRPr lang="en-US" dirty="0"/>
          </a:p>
        </p:txBody>
      </p:sp>
    </p:spTree>
    <p:extLst>
      <p:ext uri="{BB962C8B-B14F-4D97-AF65-F5344CB8AC3E}">
        <p14:creationId xmlns:p14="http://schemas.microsoft.com/office/powerpoint/2010/main" val="4309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anim calcmode="lin" valueType="num">
                                      <p:cBhvr>
                                        <p:cTn id="18" dur="2000" fill="hold"/>
                                        <p:tgtEl>
                                          <p:spTgt spid="6"/>
                                        </p:tgtEl>
                                        <p:attrNameLst>
                                          <p:attrName>ppt_w</p:attrName>
                                        </p:attrNameLst>
                                      </p:cBhvr>
                                      <p:tavLst>
                                        <p:tav tm="0" fmla="#ppt_w*sin(2.5*pi*$)">
                                          <p:val>
                                            <p:fltVal val="0"/>
                                          </p:val>
                                        </p:tav>
                                        <p:tav tm="100000">
                                          <p:val>
                                            <p:fltVal val="1"/>
                                          </p:val>
                                        </p:tav>
                                      </p:tavLst>
                                    </p:anim>
                                    <p:anim calcmode="lin" valueType="num">
                                      <p:cBhvr>
                                        <p:cTn id="1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strVal val="#ppt_w*0.70"/>
                                          </p:val>
                                        </p:tav>
                                        <p:tav tm="100000">
                                          <p:val>
                                            <p:strVal val="#ppt_w"/>
                                          </p:val>
                                        </p:tav>
                                      </p:tavLst>
                                    </p:anim>
                                    <p:anim calcmode="lin" valueType="num">
                                      <p:cBhvr>
                                        <p:cTn id="30" dur="1000" fill="hold"/>
                                        <p:tgtEl>
                                          <p:spTgt spid="11"/>
                                        </p:tgtEl>
                                        <p:attrNameLst>
                                          <p:attrName>ppt_h</p:attrName>
                                        </p:attrNameLst>
                                      </p:cBhvr>
                                      <p:tavLst>
                                        <p:tav tm="0">
                                          <p:val>
                                            <p:strVal val="#ppt_h"/>
                                          </p:val>
                                        </p:tav>
                                        <p:tav tm="100000">
                                          <p:val>
                                            <p:strVal val="#ppt_h"/>
                                          </p:val>
                                        </p:tav>
                                      </p:tavLst>
                                    </p:anim>
                                    <p:animEffect transition="in" filter="fade">
                                      <p:cBhvr>
                                        <p:cTn id="31" dur="10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0"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edge">
                                      <p:cBhvr>
                                        <p:cTn id="36" dur="20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20"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edge">
                                      <p:cBhvr>
                                        <p:cTn id="41" dur="20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20" presetClass="entr" presetSubtype="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edge">
                                      <p:cBhvr>
                                        <p:cTn id="46" dur="20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20"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edge">
                                      <p:cBhvr>
                                        <p:cTn id="51"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1" grpId="0" animBg="1"/>
      <p:bldP spid="12" grpId="0" animBg="1"/>
      <p:bldP spid="13" grpId="0" animBg="1"/>
      <p:bldP spid="14" grpId="0" animBg="1"/>
      <p:bldP spid="15"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1" y="627154"/>
            <a:ext cx="7344875" cy="1143000"/>
          </a:xfrm>
        </p:spPr>
        <p:txBody>
          <a:bodyPr/>
          <a:lstStyle/>
          <a:p>
            <a:pPr algn="ctr"/>
            <a:r>
              <a:rPr lang="fr-FR" sz="2400" b="1" i="1">
                <a:latin typeface="Times New Roman"/>
                <a:cs typeface="Times New Roman"/>
              </a:rPr>
              <a:t>Le référentiel des normes IAS/IFRS: Application et nouveautés conceptuelles </a:t>
            </a:r>
          </a:p>
        </p:txBody>
      </p:sp>
      <p:sp>
        <p:nvSpPr>
          <p:cNvPr id="3" name="Espace réservé du contenu 2"/>
          <p:cNvSpPr>
            <a:spLocks noGrp="1"/>
          </p:cNvSpPr>
          <p:nvPr>
            <p:ph idx="1"/>
          </p:nvPr>
        </p:nvSpPr>
        <p:spPr>
          <a:xfrm>
            <a:off x="357189" y="2209801"/>
            <a:ext cx="11287124" cy="3916363"/>
          </a:xfrm>
        </p:spPr>
        <p:txBody>
          <a:bodyPr>
            <a:normAutofit fontScale="92500"/>
          </a:bodyPr>
          <a:lstStyle/>
          <a:p>
            <a:pPr algn="just"/>
            <a:r>
              <a:rPr lang="fr-FR" b="1" i="1" u="sng">
                <a:latin typeface="Times New Roman"/>
                <a:cs typeface="Times New Roman"/>
              </a:rPr>
              <a:t>Mise en place des IFRS</a:t>
            </a:r>
          </a:p>
          <a:p>
            <a:pPr marL="0" marR="5568" indent="0" algn="just">
              <a:spcBef>
                <a:spcPts val="83"/>
              </a:spcBef>
              <a:buNone/>
            </a:pPr>
            <a:endParaRPr lang="fr-FR" sz="1900" spc="-4">
              <a:latin typeface="Times New Roman"/>
              <a:cs typeface="Times New Roman"/>
            </a:endParaRPr>
          </a:p>
          <a:p>
            <a:pPr marL="0" marR="5568" indent="0" algn="just">
              <a:spcBef>
                <a:spcPts val="83"/>
              </a:spcBef>
              <a:buNone/>
            </a:pPr>
            <a:r>
              <a:rPr lang="fr-FR" sz="1900" spc="-4">
                <a:latin typeface="Times New Roman"/>
                <a:cs typeface="Times New Roman"/>
              </a:rPr>
              <a:t>À partir </a:t>
            </a:r>
            <a:r>
              <a:rPr lang="fr-FR" sz="1900">
                <a:latin typeface="Times New Roman"/>
                <a:cs typeface="Times New Roman"/>
              </a:rPr>
              <a:t>du </a:t>
            </a:r>
            <a:r>
              <a:rPr lang="fr-FR" sz="1900" spc="-4">
                <a:latin typeface="Times New Roman"/>
                <a:cs typeface="Times New Roman"/>
              </a:rPr>
              <a:t>1er janvier 2005, des </a:t>
            </a:r>
            <a:r>
              <a:rPr lang="fr-FR" sz="1900" spc="-9">
                <a:latin typeface="Times New Roman"/>
                <a:cs typeface="Times New Roman"/>
              </a:rPr>
              <a:t>sociétés </a:t>
            </a:r>
            <a:r>
              <a:rPr lang="fr-FR" sz="1900" spc="-4">
                <a:latin typeface="Times New Roman"/>
                <a:cs typeface="Times New Roman"/>
              </a:rPr>
              <a:t>européennes cotées, et </a:t>
            </a:r>
            <a:r>
              <a:rPr lang="fr-FR" sz="1900">
                <a:latin typeface="Times New Roman"/>
                <a:cs typeface="Times New Roman"/>
              </a:rPr>
              <a:t>par </a:t>
            </a:r>
            <a:r>
              <a:rPr lang="fr-FR" sz="1900" spc="-4">
                <a:latin typeface="Times New Roman"/>
                <a:cs typeface="Times New Roman"/>
              </a:rPr>
              <a:t>extension leurs filiales, se sont conformées à l’application des normes  comptables internationales IAS/IFRS et à partir </a:t>
            </a:r>
            <a:r>
              <a:rPr lang="fr-FR" sz="1900">
                <a:latin typeface="Times New Roman"/>
                <a:cs typeface="Times New Roman"/>
              </a:rPr>
              <a:t>de </a:t>
            </a:r>
            <a:r>
              <a:rPr lang="fr-FR" sz="1900" spc="-4">
                <a:latin typeface="Times New Roman"/>
                <a:cs typeface="Times New Roman"/>
              </a:rPr>
              <a:t>2008 </a:t>
            </a:r>
            <a:r>
              <a:rPr lang="fr-FR" sz="1900">
                <a:latin typeface="Times New Roman"/>
                <a:cs typeface="Times New Roman"/>
              </a:rPr>
              <a:t>pour </a:t>
            </a:r>
            <a:r>
              <a:rPr lang="fr-FR" sz="1900" spc="-4">
                <a:latin typeface="Times New Roman"/>
                <a:cs typeface="Times New Roman"/>
              </a:rPr>
              <a:t>les  établissements et entreprises publiques </a:t>
            </a:r>
            <a:r>
              <a:rPr lang="fr-FR" sz="1900">
                <a:latin typeface="Times New Roman"/>
                <a:cs typeface="Times New Roman"/>
              </a:rPr>
              <a:t>ayant opté </a:t>
            </a:r>
            <a:r>
              <a:rPr lang="fr-FR" sz="1900" spc="-4">
                <a:latin typeface="Times New Roman"/>
                <a:cs typeface="Times New Roman"/>
              </a:rPr>
              <a:t>pour la publication </a:t>
            </a:r>
            <a:r>
              <a:rPr lang="fr-FR" sz="1900">
                <a:latin typeface="Times New Roman"/>
                <a:cs typeface="Times New Roman"/>
              </a:rPr>
              <a:t>de  </a:t>
            </a:r>
            <a:r>
              <a:rPr lang="fr-FR" sz="1900" spc="-4">
                <a:latin typeface="Times New Roman"/>
                <a:cs typeface="Times New Roman"/>
              </a:rPr>
              <a:t>leurs états financiers consolidés au format IFRS. Il </a:t>
            </a:r>
            <a:r>
              <a:rPr lang="fr-FR" sz="1900" spc="-9">
                <a:latin typeface="Times New Roman"/>
                <a:cs typeface="Times New Roman"/>
              </a:rPr>
              <a:t>en </a:t>
            </a:r>
            <a:r>
              <a:rPr lang="fr-FR" sz="1900" spc="-4">
                <a:latin typeface="Times New Roman"/>
                <a:cs typeface="Times New Roman"/>
              </a:rPr>
              <a:t>est </a:t>
            </a:r>
            <a:r>
              <a:rPr lang="fr-FR" sz="1900">
                <a:latin typeface="Times New Roman"/>
                <a:cs typeface="Times New Roman"/>
              </a:rPr>
              <a:t>de </a:t>
            </a:r>
            <a:r>
              <a:rPr lang="fr-FR" sz="1900" spc="-4">
                <a:latin typeface="Times New Roman"/>
                <a:cs typeface="Times New Roman"/>
              </a:rPr>
              <a:t>même à partir  </a:t>
            </a:r>
            <a:r>
              <a:rPr lang="fr-FR" sz="1900">
                <a:latin typeface="Times New Roman"/>
                <a:cs typeface="Times New Roman"/>
              </a:rPr>
              <a:t>de 2007 pour </a:t>
            </a:r>
            <a:r>
              <a:rPr lang="fr-FR" sz="1900" spc="-4">
                <a:latin typeface="Times New Roman"/>
                <a:cs typeface="Times New Roman"/>
              </a:rPr>
              <a:t>les sociétés marocaines</a:t>
            </a:r>
            <a:r>
              <a:rPr lang="fr-FR" sz="1900" spc="-22">
                <a:latin typeface="Times New Roman"/>
                <a:cs typeface="Times New Roman"/>
              </a:rPr>
              <a:t> </a:t>
            </a:r>
            <a:r>
              <a:rPr lang="fr-FR" sz="1900" spc="-4">
                <a:latin typeface="Times New Roman"/>
                <a:cs typeface="Times New Roman"/>
              </a:rPr>
              <a:t>cotées.</a:t>
            </a:r>
          </a:p>
          <a:p>
            <a:pPr marL="0" marR="5568" indent="0" algn="just">
              <a:spcBef>
                <a:spcPts val="83"/>
              </a:spcBef>
              <a:buNone/>
            </a:pPr>
            <a:endParaRPr lang="fr-FR" sz="1900">
              <a:latin typeface="Times New Roman"/>
              <a:cs typeface="Times New Roman"/>
            </a:endParaRPr>
          </a:p>
          <a:p>
            <a:pPr marL="0" marR="5568" indent="0" algn="just">
              <a:spcBef>
                <a:spcPts val="83"/>
              </a:spcBef>
              <a:buNone/>
            </a:pPr>
            <a:r>
              <a:rPr lang="fr-FR" sz="1900" spc="-4">
                <a:latin typeface="Times New Roman"/>
                <a:cs typeface="Times New Roman"/>
              </a:rPr>
              <a:t>À partir </a:t>
            </a:r>
            <a:r>
              <a:rPr lang="fr-FR" sz="1900">
                <a:latin typeface="Times New Roman"/>
                <a:cs typeface="Times New Roman"/>
              </a:rPr>
              <a:t>de </a:t>
            </a:r>
            <a:r>
              <a:rPr lang="fr-FR" sz="1900" b="1">
                <a:latin typeface="Times New Roman"/>
                <a:cs typeface="Times New Roman"/>
              </a:rPr>
              <a:t>2008</a:t>
            </a:r>
            <a:r>
              <a:rPr lang="fr-FR" sz="1900">
                <a:latin typeface="Times New Roman"/>
                <a:cs typeface="Times New Roman"/>
              </a:rPr>
              <a:t>, </a:t>
            </a:r>
            <a:r>
              <a:rPr lang="fr-FR" sz="1900" spc="-4">
                <a:latin typeface="Times New Roman"/>
                <a:cs typeface="Times New Roman"/>
              </a:rPr>
              <a:t>les banques marocaines se sont, </a:t>
            </a:r>
            <a:r>
              <a:rPr lang="fr-FR" sz="1900" spc="-9">
                <a:latin typeface="Times New Roman"/>
                <a:cs typeface="Times New Roman"/>
              </a:rPr>
              <a:t>également, </a:t>
            </a:r>
            <a:r>
              <a:rPr lang="fr-FR" sz="1900" spc="-4">
                <a:latin typeface="Times New Roman"/>
                <a:cs typeface="Times New Roman"/>
              </a:rPr>
              <a:t>conformées  aux normes IFRS. Ce nouveau référentiel, commun et consensuel  permettra d’harmoniser la présentation des états financiers, quel que soit le  </a:t>
            </a:r>
            <a:r>
              <a:rPr lang="fr-FR" sz="1900">
                <a:latin typeface="Times New Roman"/>
                <a:cs typeface="Times New Roman"/>
              </a:rPr>
              <a:t>pays</a:t>
            </a:r>
            <a:r>
              <a:rPr lang="fr-FR" sz="1900" spc="-39">
                <a:latin typeface="Times New Roman"/>
                <a:cs typeface="Times New Roman"/>
              </a:rPr>
              <a:t> </a:t>
            </a:r>
            <a:r>
              <a:rPr lang="fr-FR" sz="1900" spc="-18">
                <a:latin typeface="Times New Roman"/>
                <a:cs typeface="Times New Roman"/>
              </a:rPr>
              <a:t>émetteur.</a:t>
            </a:r>
            <a:endParaRPr lang="fr-FR" sz="1900">
              <a:latin typeface="Times New Roman"/>
              <a:cs typeface="Times New Roman"/>
            </a:endParaRPr>
          </a:p>
          <a:p>
            <a:pPr marL="0" marR="6124" indent="0" algn="just">
              <a:buNone/>
            </a:pPr>
            <a:r>
              <a:rPr lang="fr-FR" sz="1900" spc="-4">
                <a:latin typeface="Times New Roman"/>
                <a:cs typeface="Times New Roman"/>
              </a:rPr>
              <a:t>La mise en place des normes IFRS est </a:t>
            </a:r>
            <a:r>
              <a:rPr lang="fr-FR" sz="1900">
                <a:latin typeface="Times New Roman"/>
                <a:cs typeface="Times New Roman"/>
              </a:rPr>
              <a:t>une </a:t>
            </a:r>
            <a:r>
              <a:rPr lang="fr-FR" sz="1900" spc="-4">
                <a:latin typeface="Times New Roman"/>
                <a:cs typeface="Times New Roman"/>
              </a:rPr>
              <a:t>révolution culturelle majeure,  impactant </a:t>
            </a:r>
            <a:r>
              <a:rPr lang="fr-FR" sz="1900">
                <a:latin typeface="Times New Roman"/>
                <a:cs typeface="Times New Roman"/>
              </a:rPr>
              <a:t>non </a:t>
            </a:r>
            <a:r>
              <a:rPr lang="fr-FR" sz="1900" spc="-4">
                <a:latin typeface="Times New Roman"/>
                <a:cs typeface="Times New Roman"/>
              </a:rPr>
              <a:t>seulement les états financiers des entreprises, </a:t>
            </a:r>
            <a:r>
              <a:rPr lang="fr-FR" sz="1900" spc="-9">
                <a:latin typeface="Times New Roman"/>
                <a:cs typeface="Times New Roman"/>
              </a:rPr>
              <a:t>mais  également </a:t>
            </a:r>
            <a:r>
              <a:rPr lang="fr-FR" sz="1900" spc="-4">
                <a:latin typeface="Times New Roman"/>
                <a:cs typeface="Times New Roman"/>
              </a:rPr>
              <a:t>leurs organisations (système d’information,</a:t>
            </a:r>
            <a:r>
              <a:rPr lang="fr-FR" sz="1900" spc="48">
                <a:latin typeface="Times New Roman"/>
                <a:cs typeface="Times New Roman"/>
              </a:rPr>
              <a:t> </a:t>
            </a:r>
            <a:r>
              <a:rPr lang="fr-FR" sz="1900" spc="-4">
                <a:latin typeface="Times New Roman"/>
                <a:cs typeface="Times New Roman"/>
              </a:rPr>
              <a:t>formation,….)</a:t>
            </a:r>
            <a:endParaRPr lang="fr-FR" sz="1900">
              <a:latin typeface="Times New Roman"/>
              <a:cs typeface="Times New Roman"/>
            </a:endParaRPr>
          </a:p>
        </p:txBody>
      </p:sp>
      <p:sp>
        <p:nvSpPr>
          <p:cNvPr id="5" name="Espace réservé du numéro de diapositive 4">
            <a:extLst>
              <a:ext uri="{FF2B5EF4-FFF2-40B4-BE49-F238E27FC236}">
                <a16:creationId xmlns:a16="http://schemas.microsoft.com/office/drawing/2014/main" id="{E51E5BD2-7FF8-2729-E55B-C8470A5191F2}"/>
              </a:ext>
            </a:extLst>
          </p:cNvPr>
          <p:cNvSpPr>
            <a:spLocks noGrp="1"/>
          </p:cNvSpPr>
          <p:nvPr>
            <p:ph type="sldNum" sz="quarter" idx="12"/>
          </p:nvPr>
        </p:nvSpPr>
        <p:spPr/>
        <p:txBody>
          <a:bodyPr/>
          <a:lstStyle/>
          <a:p>
            <a:fld id="{6D22F896-40B5-4ADD-8801-0D06FADFA095}" type="slidenum">
              <a:rPr lang="en-US" smtClean="0"/>
              <a:t>94</a:t>
            </a:fld>
            <a:endParaRPr lang="en-US" dirty="0"/>
          </a:p>
        </p:txBody>
      </p:sp>
    </p:spTree>
    <p:extLst>
      <p:ext uri="{BB962C8B-B14F-4D97-AF65-F5344CB8AC3E}">
        <p14:creationId xmlns:p14="http://schemas.microsoft.com/office/powerpoint/2010/main" val="179711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
                                        <p:tgtEl>
                                          <p:spTgt spid="3">
                                            <p:txEl>
                                              <p:pRg st="4" end="4"/>
                                            </p:txEl>
                                          </p:spTgt>
                                        </p:tgtEl>
                                      </p:cBhvr>
                                    </p:animEffect>
                                    <p:anim calcmode="lin" valueType="num">
                                      <p:cBhvr>
                                        <p:cTn id="26"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
                                        <p:tgtEl>
                                          <p:spTgt spid="3">
                                            <p:txEl>
                                              <p:pRg st="5" end="5"/>
                                            </p:txEl>
                                          </p:spTgt>
                                        </p:tgtEl>
                                      </p:cBhvr>
                                    </p:animEffect>
                                    <p:anim calcmode="lin" valueType="num">
                                      <p:cBhvr>
                                        <p:cTn id="35"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593DD98-784D-D040-9CA7-CA322852CE4E}"/>
              </a:ext>
            </a:extLst>
          </p:cNvPr>
          <p:cNvSpPr>
            <a:spLocks noGrp="1"/>
          </p:cNvSpPr>
          <p:nvPr>
            <p:ph idx="1"/>
          </p:nvPr>
        </p:nvSpPr>
        <p:spPr/>
        <p:txBody>
          <a:bodyPr>
            <a:normAutofit/>
          </a:bodyPr>
          <a:lstStyle/>
          <a:p>
            <a:pPr algn="just"/>
            <a:r>
              <a:rPr lang="fr-FR" sz="2400" b="1" i="1" u="sng">
                <a:latin typeface="Times New Roman" panose="02020603050405020304" pitchFamily="18" charset="0"/>
                <a:cs typeface="Times New Roman" panose="02020603050405020304" pitchFamily="18" charset="0"/>
              </a:rPr>
              <a:t>Au Maroc</a:t>
            </a:r>
          </a:p>
          <a:p>
            <a:pPr marL="0" indent="0" algn="just">
              <a:buNone/>
            </a:pPr>
            <a:r>
              <a:rPr lang="fr-FR" sz="2400">
                <a:latin typeface="Times New Roman" panose="02020603050405020304" pitchFamily="18" charset="0"/>
                <a:cs typeface="Times New Roman" panose="02020603050405020304" pitchFamily="18" charset="0"/>
              </a:rPr>
              <a:t>Au niveau national, l’ordre des experts comptables publie des normes et recommandations s’adressant à ses seuls membres. De son côté, la compagnie Nationale des Commissaires aux comptes (CNCC) publies des normes relatives au comportement professionnel (déontologie) et aux missions des commissaires aux comptes. </a:t>
            </a:r>
          </a:p>
        </p:txBody>
      </p:sp>
      <p:sp>
        <p:nvSpPr>
          <p:cNvPr id="4" name="Rectangle 3">
            <a:extLst>
              <a:ext uri="{FF2B5EF4-FFF2-40B4-BE49-F238E27FC236}">
                <a16:creationId xmlns:a16="http://schemas.microsoft.com/office/drawing/2014/main" id="{CE3A8E93-80C8-E348-8A7F-CB108C242E8C}"/>
              </a:ext>
            </a:extLst>
          </p:cNvPr>
          <p:cNvSpPr/>
          <p:nvPr/>
        </p:nvSpPr>
        <p:spPr>
          <a:xfrm>
            <a:off x="1351723" y="895386"/>
            <a:ext cx="9872868" cy="584775"/>
          </a:xfrm>
          <a:prstGeom prst="rect">
            <a:avLst/>
          </a:prstGeom>
        </p:spPr>
        <p:txBody>
          <a:bodyPr wrap="square">
            <a:spAutoFit/>
          </a:bodyPr>
          <a:lstStyle/>
          <a:p>
            <a:pPr algn="ctr"/>
            <a:r>
              <a:rPr lang="fr-FR" sz="3200" b="1" i="1">
                <a:latin typeface="Times New Roman" panose="02020603050405020304" pitchFamily="18" charset="0"/>
                <a:cs typeface="Times New Roman" panose="02020603050405020304" pitchFamily="18" charset="0"/>
              </a:rPr>
              <a:t>Chapitre II</a:t>
            </a:r>
          </a:p>
        </p:txBody>
      </p:sp>
      <p:sp>
        <p:nvSpPr>
          <p:cNvPr id="5" name="Espace réservé du numéro de diapositive 4">
            <a:extLst>
              <a:ext uri="{FF2B5EF4-FFF2-40B4-BE49-F238E27FC236}">
                <a16:creationId xmlns:a16="http://schemas.microsoft.com/office/drawing/2014/main" id="{925C289A-5597-9637-594A-FDF46A95EF24}"/>
              </a:ext>
            </a:extLst>
          </p:cNvPr>
          <p:cNvSpPr>
            <a:spLocks noGrp="1"/>
          </p:cNvSpPr>
          <p:nvPr>
            <p:ph type="sldNum" sz="quarter" idx="12"/>
          </p:nvPr>
        </p:nvSpPr>
        <p:spPr/>
        <p:txBody>
          <a:bodyPr/>
          <a:lstStyle/>
          <a:p>
            <a:fld id="{6D22F896-40B5-4ADD-8801-0D06FADFA095}" type="slidenum">
              <a:rPr lang="en-US" smtClean="0"/>
              <a:t>95</a:t>
            </a:fld>
            <a:endParaRPr lang="en-US" dirty="0"/>
          </a:p>
        </p:txBody>
      </p:sp>
    </p:spTree>
    <p:extLst>
      <p:ext uri="{BB962C8B-B14F-4D97-AF65-F5344CB8AC3E}">
        <p14:creationId xmlns:p14="http://schemas.microsoft.com/office/powerpoint/2010/main" val="221895865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3679360" y="1921163"/>
            <a:ext cx="4442768" cy="1256339"/>
            <a:chOff x="2520574" y="2116836"/>
            <a:chExt cx="5195570" cy="1384300"/>
          </a:xfrm>
        </p:grpSpPr>
        <p:sp>
          <p:nvSpPr>
            <p:cNvPr id="4" name="object 4"/>
            <p:cNvSpPr/>
            <p:nvPr/>
          </p:nvSpPr>
          <p:spPr>
            <a:xfrm>
              <a:off x="2526670" y="2122931"/>
              <a:ext cx="5181600" cy="1371600"/>
            </a:xfrm>
            <a:custGeom>
              <a:avLst/>
              <a:gdLst/>
              <a:ahLst/>
              <a:cxnLst/>
              <a:rect l="l" t="t" r="r" b="b"/>
              <a:pathLst>
                <a:path w="5181600" h="1371600">
                  <a:moveTo>
                    <a:pt x="5181599" y="1371599"/>
                  </a:moveTo>
                  <a:lnTo>
                    <a:pt x="5181599" y="0"/>
                  </a:lnTo>
                  <a:lnTo>
                    <a:pt x="0" y="0"/>
                  </a:lnTo>
                  <a:lnTo>
                    <a:pt x="0" y="1371599"/>
                  </a:lnTo>
                  <a:lnTo>
                    <a:pt x="5181599" y="1371599"/>
                  </a:lnTo>
                  <a:close/>
                </a:path>
              </a:pathLst>
            </a:custGeom>
            <a:solidFill>
              <a:srgbClr val="CCFFFF"/>
            </a:solidFill>
          </p:spPr>
          <p:txBody>
            <a:bodyPr wrap="square" lIns="0" tIns="0" rIns="0" bIns="0" rtlCol="0"/>
            <a:lstStyle/>
            <a:p>
              <a:endParaRPr/>
            </a:p>
          </p:txBody>
        </p:sp>
        <p:sp>
          <p:nvSpPr>
            <p:cNvPr id="5" name="object 5"/>
            <p:cNvSpPr/>
            <p:nvPr/>
          </p:nvSpPr>
          <p:spPr>
            <a:xfrm>
              <a:off x="2520574" y="2116836"/>
              <a:ext cx="5195570" cy="1384300"/>
            </a:xfrm>
            <a:custGeom>
              <a:avLst/>
              <a:gdLst/>
              <a:ahLst/>
              <a:cxnLst/>
              <a:rect l="l" t="t" r="r" b="b"/>
              <a:pathLst>
                <a:path w="5195570" h="1384300">
                  <a:moveTo>
                    <a:pt x="5195316" y="1383792"/>
                  </a:moveTo>
                  <a:lnTo>
                    <a:pt x="5195316" y="0"/>
                  </a:lnTo>
                  <a:lnTo>
                    <a:pt x="0" y="0"/>
                  </a:lnTo>
                  <a:lnTo>
                    <a:pt x="0" y="1383792"/>
                  </a:lnTo>
                  <a:lnTo>
                    <a:pt x="6096" y="1383792"/>
                  </a:lnTo>
                  <a:lnTo>
                    <a:pt x="6096" y="12192"/>
                  </a:lnTo>
                  <a:lnTo>
                    <a:pt x="13716" y="6096"/>
                  </a:lnTo>
                  <a:lnTo>
                    <a:pt x="13716" y="12192"/>
                  </a:lnTo>
                  <a:lnTo>
                    <a:pt x="5181600" y="12192"/>
                  </a:lnTo>
                  <a:lnTo>
                    <a:pt x="5181600" y="6096"/>
                  </a:lnTo>
                  <a:lnTo>
                    <a:pt x="5187696" y="12192"/>
                  </a:lnTo>
                  <a:lnTo>
                    <a:pt x="5187696" y="1383792"/>
                  </a:lnTo>
                  <a:lnTo>
                    <a:pt x="5195316" y="1383792"/>
                  </a:lnTo>
                  <a:close/>
                </a:path>
                <a:path w="5195570" h="1384300">
                  <a:moveTo>
                    <a:pt x="13716" y="12192"/>
                  </a:moveTo>
                  <a:lnTo>
                    <a:pt x="13716" y="6096"/>
                  </a:lnTo>
                  <a:lnTo>
                    <a:pt x="6096" y="12192"/>
                  </a:lnTo>
                  <a:lnTo>
                    <a:pt x="13716" y="12192"/>
                  </a:lnTo>
                  <a:close/>
                </a:path>
                <a:path w="5195570" h="1384300">
                  <a:moveTo>
                    <a:pt x="13716" y="1371600"/>
                  </a:moveTo>
                  <a:lnTo>
                    <a:pt x="13716" y="12192"/>
                  </a:lnTo>
                  <a:lnTo>
                    <a:pt x="6096" y="12192"/>
                  </a:lnTo>
                  <a:lnTo>
                    <a:pt x="6096" y="1371600"/>
                  </a:lnTo>
                  <a:lnTo>
                    <a:pt x="13716" y="1371600"/>
                  </a:lnTo>
                  <a:close/>
                </a:path>
                <a:path w="5195570" h="1384300">
                  <a:moveTo>
                    <a:pt x="5187696" y="1371600"/>
                  </a:moveTo>
                  <a:lnTo>
                    <a:pt x="6096" y="1371600"/>
                  </a:lnTo>
                  <a:lnTo>
                    <a:pt x="13716" y="1377696"/>
                  </a:lnTo>
                  <a:lnTo>
                    <a:pt x="13716" y="1383792"/>
                  </a:lnTo>
                  <a:lnTo>
                    <a:pt x="5181600" y="1383792"/>
                  </a:lnTo>
                  <a:lnTo>
                    <a:pt x="5181600" y="1377696"/>
                  </a:lnTo>
                  <a:lnTo>
                    <a:pt x="5187696" y="1371600"/>
                  </a:lnTo>
                  <a:close/>
                </a:path>
                <a:path w="5195570" h="1384300">
                  <a:moveTo>
                    <a:pt x="13716" y="1383792"/>
                  </a:moveTo>
                  <a:lnTo>
                    <a:pt x="13716" y="1377696"/>
                  </a:lnTo>
                  <a:lnTo>
                    <a:pt x="6096" y="1371600"/>
                  </a:lnTo>
                  <a:lnTo>
                    <a:pt x="6096" y="1383792"/>
                  </a:lnTo>
                  <a:lnTo>
                    <a:pt x="13716" y="1383792"/>
                  </a:lnTo>
                  <a:close/>
                </a:path>
                <a:path w="5195570" h="1384300">
                  <a:moveTo>
                    <a:pt x="5187696" y="12192"/>
                  </a:moveTo>
                  <a:lnTo>
                    <a:pt x="5181600" y="6096"/>
                  </a:lnTo>
                  <a:lnTo>
                    <a:pt x="5181600" y="12192"/>
                  </a:lnTo>
                  <a:lnTo>
                    <a:pt x="5187696" y="12192"/>
                  </a:lnTo>
                  <a:close/>
                </a:path>
                <a:path w="5195570" h="1384300">
                  <a:moveTo>
                    <a:pt x="5187696" y="1371600"/>
                  </a:moveTo>
                  <a:lnTo>
                    <a:pt x="5187696" y="12192"/>
                  </a:lnTo>
                  <a:lnTo>
                    <a:pt x="5181600" y="12192"/>
                  </a:lnTo>
                  <a:lnTo>
                    <a:pt x="5181600" y="1371600"/>
                  </a:lnTo>
                  <a:lnTo>
                    <a:pt x="5187696" y="1371600"/>
                  </a:lnTo>
                  <a:close/>
                </a:path>
                <a:path w="5195570" h="1384300">
                  <a:moveTo>
                    <a:pt x="5187696" y="1383792"/>
                  </a:moveTo>
                  <a:lnTo>
                    <a:pt x="5187696" y="1371600"/>
                  </a:lnTo>
                  <a:lnTo>
                    <a:pt x="5181600" y="1377696"/>
                  </a:lnTo>
                  <a:lnTo>
                    <a:pt x="5181600" y="1383792"/>
                  </a:lnTo>
                  <a:lnTo>
                    <a:pt x="5187696" y="1383792"/>
                  </a:lnTo>
                  <a:close/>
                </a:path>
              </a:pathLst>
            </a:custGeom>
            <a:solidFill>
              <a:srgbClr val="000000"/>
            </a:solidFill>
          </p:spPr>
          <p:txBody>
            <a:bodyPr wrap="square" lIns="0" tIns="0" rIns="0" bIns="0" rtlCol="0"/>
            <a:lstStyle/>
            <a:p>
              <a:endParaRPr/>
            </a:p>
          </p:txBody>
        </p:sp>
      </p:grpSp>
      <p:sp>
        <p:nvSpPr>
          <p:cNvPr id="6" name="object 6"/>
          <p:cNvSpPr txBox="1"/>
          <p:nvPr/>
        </p:nvSpPr>
        <p:spPr>
          <a:xfrm>
            <a:off x="3684572" y="1926696"/>
            <a:ext cx="4430822" cy="988259"/>
          </a:xfrm>
          <a:prstGeom prst="rect">
            <a:avLst/>
          </a:prstGeom>
        </p:spPr>
        <p:txBody>
          <a:bodyPr vert="horz" wrap="square" lIns="0" tIns="3341" rIns="0" bIns="0" rtlCol="0">
            <a:spAutoFit/>
          </a:bodyPr>
          <a:lstStyle/>
          <a:p>
            <a:pPr>
              <a:spcBef>
                <a:spcPts val="26"/>
              </a:spcBef>
            </a:pPr>
            <a:endParaRPr sz="1600">
              <a:latin typeface="Times New Roman"/>
              <a:cs typeface="Times New Roman"/>
            </a:endParaRPr>
          </a:p>
          <a:p>
            <a:pPr marR="43428" algn="ctr"/>
            <a:r>
              <a:rPr sz="1600" b="1" spc="-4">
                <a:latin typeface="Times New Roman"/>
                <a:cs typeface="Times New Roman"/>
              </a:rPr>
              <a:t>Le </a:t>
            </a:r>
            <a:r>
              <a:rPr sz="1600" b="1" spc="-9">
                <a:latin typeface="Times New Roman"/>
                <a:cs typeface="Times New Roman"/>
              </a:rPr>
              <a:t>Maroc </a:t>
            </a:r>
            <a:r>
              <a:rPr sz="1600" b="1" spc="-4">
                <a:latin typeface="Times New Roman"/>
                <a:cs typeface="Times New Roman"/>
              </a:rPr>
              <a:t>est </a:t>
            </a:r>
            <a:r>
              <a:rPr sz="1600" b="1">
                <a:latin typeface="Times New Roman"/>
                <a:cs typeface="Times New Roman"/>
              </a:rPr>
              <a:t>à </a:t>
            </a:r>
            <a:r>
              <a:rPr sz="1600" b="1" spc="-4">
                <a:latin typeface="Times New Roman"/>
                <a:cs typeface="Times New Roman"/>
              </a:rPr>
              <a:t>son tour concerné</a:t>
            </a:r>
            <a:r>
              <a:rPr sz="1600" b="1" spc="-39">
                <a:latin typeface="Times New Roman"/>
                <a:cs typeface="Times New Roman"/>
              </a:rPr>
              <a:t> </a:t>
            </a:r>
            <a:r>
              <a:rPr sz="1600" b="1" spc="-4">
                <a:latin typeface="Times New Roman"/>
                <a:cs typeface="Times New Roman"/>
              </a:rPr>
              <a:t>par</a:t>
            </a:r>
            <a:endParaRPr sz="1600">
              <a:latin typeface="Times New Roman"/>
              <a:cs typeface="Times New Roman"/>
            </a:endParaRPr>
          </a:p>
          <a:p>
            <a:pPr marL="97434" marR="91867" algn="ctr"/>
            <a:r>
              <a:rPr sz="1600" b="1">
                <a:latin typeface="Times New Roman"/>
                <a:cs typeface="Times New Roman"/>
              </a:rPr>
              <a:t>ce </a:t>
            </a:r>
            <a:r>
              <a:rPr sz="1600" b="1" spc="-4">
                <a:latin typeface="Times New Roman"/>
                <a:cs typeface="Times New Roman"/>
              </a:rPr>
              <a:t>mouvement d’harmonisation, </a:t>
            </a:r>
            <a:r>
              <a:rPr sz="1600" b="1">
                <a:latin typeface="Times New Roman"/>
                <a:cs typeface="Times New Roman"/>
              </a:rPr>
              <a:t>les </a:t>
            </a:r>
            <a:r>
              <a:rPr sz="1600" b="1" spc="-4">
                <a:latin typeface="Times New Roman"/>
                <a:cs typeface="Times New Roman"/>
              </a:rPr>
              <a:t>raisons </a:t>
            </a:r>
            <a:r>
              <a:rPr sz="1600" b="1">
                <a:latin typeface="Times New Roman"/>
                <a:cs typeface="Times New Roman"/>
              </a:rPr>
              <a:t>en </a:t>
            </a:r>
            <a:r>
              <a:rPr sz="1600" b="1" spc="-4">
                <a:latin typeface="Times New Roman"/>
                <a:cs typeface="Times New Roman"/>
              </a:rPr>
              <a:t>sont  multiples</a:t>
            </a:r>
            <a:endParaRPr sz="1600">
              <a:latin typeface="Times New Roman"/>
              <a:cs typeface="Times New Roman"/>
            </a:endParaRPr>
          </a:p>
        </p:txBody>
      </p:sp>
      <p:grpSp>
        <p:nvGrpSpPr>
          <p:cNvPr id="7" name="object 7"/>
          <p:cNvGrpSpPr/>
          <p:nvPr/>
        </p:nvGrpSpPr>
        <p:grpSpPr>
          <a:xfrm>
            <a:off x="2311022" y="3163209"/>
            <a:ext cx="6157539" cy="1375058"/>
            <a:chOff x="920377" y="3485388"/>
            <a:chExt cx="7200900" cy="1515110"/>
          </a:xfrm>
        </p:grpSpPr>
        <p:sp>
          <p:nvSpPr>
            <p:cNvPr id="8" name="object 8"/>
            <p:cNvSpPr/>
            <p:nvPr/>
          </p:nvSpPr>
          <p:spPr>
            <a:xfrm>
              <a:off x="5003170" y="3491484"/>
              <a:ext cx="228600" cy="287020"/>
            </a:xfrm>
            <a:custGeom>
              <a:avLst/>
              <a:gdLst/>
              <a:ahLst/>
              <a:cxnLst/>
              <a:rect l="l" t="t" r="r" b="b"/>
              <a:pathLst>
                <a:path w="228600" h="287020">
                  <a:moveTo>
                    <a:pt x="228600" y="286512"/>
                  </a:moveTo>
                  <a:lnTo>
                    <a:pt x="0" y="286512"/>
                  </a:lnTo>
                  <a:lnTo>
                    <a:pt x="0" y="0"/>
                  </a:lnTo>
                  <a:lnTo>
                    <a:pt x="228600" y="0"/>
                  </a:lnTo>
                  <a:lnTo>
                    <a:pt x="228600" y="286512"/>
                  </a:lnTo>
                  <a:close/>
                </a:path>
              </a:pathLst>
            </a:custGeom>
            <a:solidFill>
              <a:srgbClr val="00FFFF"/>
            </a:solidFill>
          </p:spPr>
          <p:txBody>
            <a:bodyPr wrap="square" lIns="0" tIns="0" rIns="0" bIns="0" rtlCol="0"/>
            <a:lstStyle/>
            <a:p>
              <a:endParaRPr/>
            </a:p>
          </p:txBody>
        </p:sp>
        <p:sp>
          <p:nvSpPr>
            <p:cNvPr id="9" name="object 9"/>
            <p:cNvSpPr/>
            <p:nvPr/>
          </p:nvSpPr>
          <p:spPr>
            <a:xfrm>
              <a:off x="4997074" y="3485388"/>
              <a:ext cx="242570" cy="292735"/>
            </a:xfrm>
            <a:custGeom>
              <a:avLst/>
              <a:gdLst/>
              <a:ahLst/>
              <a:cxnLst/>
              <a:rect l="l" t="t" r="r" b="b"/>
              <a:pathLst>
                <a:path w="242570" h="292735">
                  <a:moveTo>
                    <a:pt x="242316" y="292608"/>
                  </a:moveTo>
                  <a:lnTo>
                    <a:pt x="242316" y="0"/>
                  </a:lnTo>
                  <a:lnTo>
                    <a:pt x="0" y="0"/>
                  </a:lnTo>
                  <a:lnTo>
                    <a:pt x="0" y="292608"/>
                  </a:lnTo>
                  <a:lnTo>
                    <a:pt x="6096" y="292608"/>
                  </a:lnTo>
                  <a:lnTo>
                    <a:pt x="6096" y="12192"/>
                  </a:lnTo>
                  <a:lnTo>
                    <a:pt x="13716" y="6096"/>
                  </a:lnTo>
                  <a:lnTo>
                    <a:pt x="13716" y="12192"/>
                  </a:lnTo>
                  <a:lnTo>
                    <a:pt x="228600" y="12192"/>
                  </a:lnTo>
                  <a:lnTo>
                    <a:pt x="228600" y="6096"/>
                  </a:lnTo>
                  <a:lnTo>
                    <a:pt x="234696" y="12192"/>
                  </a:lnTo>
                  <a:lnTo>
                    <a:pt x="234696" y="292608"/>
                  </a:lnTo>
                  <a:lnTo>
                    <a:pt x="242316" y="292608"/>
                  </a:lnTo>
                  <a:close/>
                </a:path>
                <a:path w="242570" h="292735">
                  <a:moveTo>
                    <a:pt x="13716" y="12192"/>
                  </a:moveTo>
                  <a:lnTo>
                    <a:pt x="13716" y="6096"/>
                  </a:lnTo>
                  <a:lnTo>
                    <a:pt x="6096" y="12192"/>
                  </a:lnTo>
                  <a:lnTo>
                    <a:pt x="13716" y="12192"/>
                  </a:lnTo>
                  <a:close/>
                </a:path>
                <a:path w="242570" h="292735">
                  <a:moveTo>
                    <a:pt x="13716" y="292608"/>
                  </a:moveTo>
                  <a:lnTo>
                    <a:pt x="13716" y="12192"/>
                  </a:lnTo>
                  <a:lnTo>
                    <a:pt x="6096" y="12192"/>
                  </a:lnTo>
                  <a:lnTo>
                    <a:pt x="6096" y="292608"/>
                  </a:lnTo>
                  <a:lnTo>
                    <a:pt x="13716" y="292608"/>
                  </a:lnTo>
                  <a:close/>
                </a:path>
                <a:path w="242570" h="292735">
                  <a:moveTo>
                    <a:pt x="234696" y="12192"/>
                  </a:moveTo>
                  <a:lnTo>
                    <a:pt x="228600" y="6096"/>
                  </a:lnTo>
                  <a:lnTo>
                    <a:pt x="228600" y="12192"/>
                  </a:lnTo>
                  <a:lnTo>
                    <a:pt x="234696" y="12192"/>
                  </a:lnTo>
                  <a:close/>
                </a:path>
                <a:path w="242570" h="292735">
                  <a:moveTo>
                    <a:pt x="234696" y="292608"/>
                  </a:moveTo>
                  <a:lnTo>
                    <a:pt x="234696" y="12192"/>
                  </a:lnTo>
                  <a:lnTo>
                    <a:pt x="228600" y="12192"/>
                  </a:lnTo>
                  <a:lnTo>
                    <a:pt x="228600" y="292608"/>
                  </a:lnTo>
                  <a:lnTo>
                    <a:pt x="234696" y="292608"/>
                  </a:lnTo>
                  <a:close/>
                </a:path>
              </a:pathLst>
            </a:custGeom>
            <a:solidFill>
              <a:srgbClr val="000000"/>
            </a:solidFill>
          </p:spPr>
          <p:txBody>
            <a:bodyPr wrap="square" lIns="0" tIns="0" rIns="0" bIns="0" rtlCol="0"/>
            <a:lstStyle/>
            <a:p>
              <a:endParaRPr/>
            </a:p>
          </p:txBody>
        </p:sp>
        <p:sp>
          <p:nvSpPr>
            <p:cNvPr id="10" name="object 10"/>
            <p:cNvSpPr/>
            <p:nvPr/>
          </p:nvSpPr>
          <p:spPr>
            <a:xfrm>
              <a:off x="7555869" y="3528059"/>
              <a:ext cx="347980" cy="175260"/>
            </a:xfrm>
            <a:custGeom>
              <a:avLst/>
              <a:gdLst/>
              <a:ahLst/>
              <a:cxnLst/>
              <a:rect l="l" t="t" r="r" b="b"/>
              <a:pathLst>
                <a:path w="347979" h="175260">
                  <a:moveTo>
                    <a:pt x="347471" y="175259"/>
                  </a:moveTo>
                  <a:lnTo>
                    <a:pt x="347471" y="137159"/>
                  </a:lnTo>
                  <a:lnTo>
                    <a:pt x="0" y="0"/>
                  </a:lnTo>
                  <a:lnTo>
                    <a:pt x="0" y="38099"/>
                  </a:lnTo>
                  <a:lnTo>
                    <a:pt x="347471" y="175259"/>
                  </a:lnTo>
                  <a:close/>
                </a:path>
              </a:pathLst>
            </a:custGeom>
            <a:solidFill>
              <a:srgbClr val="007F7F"/>
            </a:solidFill>
          </p:spPr>
          <p:txBody>
            <a:bodyPr wrap="square" lIns="0" tIns="0" rIns="0" bIns="0" rtlCol="0"/>
            <a:lstStyle/>
            <a:p>
              <a:endParaRPr/>
            </a:p>
          </p:txBody>
        </p:sp>
        <p:sp>
          <p:nvSpPr>
            <p:cNvPr id="11" name="object 11"/>
            <p:cNvSpPr/>
            <p:nvPr/>
          </p:nvSpPr>
          <p:spPr>
            <a:xfrm>
              <a:off x="7549774" y="3521964"/>
              <a:ext cx="360045" cy="187960"/>
            </a:xfrm>
            <a:custGeom>
              <a:avLst/>
              <a:gdLst/>
              <a:ahLst/>
              <a:cxnLst/>
              <a:rect l="l" t="t" r="r" b="b"/>
              <a:pathLst>
                <a:path w="360045" h="187960">
                  <a:moveTo>
                    <a:pt x="359664" y="185928"/>
                  </a:moveTo>
                  <a:lnTo>
                    <a:pt x="359664" y="141732"/>
                  </a:lnTo>
                  <a:lnTo>
                    <a:pt x="358140" y="138684"/>
                  </a:lnTo>
                  <a:lnTo>
                    <a:pt x="356616" y="137160"/>
                  </a:lnTo>
                  <a:lnTo>
                    <a:pt x="9144" y="0"/>
                  </a:lnTo>
                  <a:lnTo>
                    <a:pt x="4572" y="0"/>
                  </a:lnTo>
                  <a:lnTo>
                    <a:pt x="0" y="4572"/>
                  </a:lnTo>
                  <a:lnTo>
                    <a:pt x="0" y="45720"/>
                  </a:lnTo>
                  <a:lnTo>
                    <a:pt x="1524" y="48768"/>
                  </a:lnTo>
                  <a:lnTo>
                    <a:pt x="4572" y="50292"/>
                  </a:lnTo>
                  <a:lnTo>
                    <a:pt x="4572" y="12192"/>
                  </a:lnTo>
                  <a:lnTo>
                    <a:pt x="13716" y="6096"/>
                  </a:lnTo>
                  <a:lnTo>
                    <a:pt x="13716" y="15801"/>
                  </a:lnTo>
                  <a:lnTo>
                    <a:pt x="347472" y="147547"/>
                  </a:lnTo>
                  <a:lnTo>
                    <a:pt x="347472" y="143256"/>
                  </a:lnTo>
                  <a:lnTo>
                    <a:pt x="352044" y="149352"/>
                  </a:lnTo>
                  <a:lnTo>
                    <a:pt x="352044" y="173455"/>
                  </a:lnTo>
                  <a:lnTo>
                    <a:pt x="356616" y="175260"/>
                  </a:lnTo>
                  <a:lnTo>
                    <a:pt x="356616" y="186690"/>
                  </a:lnTo>
                  <a:lnTo>
                    <a:pt x="358140" y="185928"/>
                  </a:lnTo>
                  <a:lnTo>
                    <a:pt x="359664" y="185928"/>
                  </a:lnTo>
                  <a:close/>
                </a:path>
                <a:path w="360045" h="187960">
                  <a:moveTo>
                    <a:pt x="13716" y="15801"/>
                  </a:moveTo>
                  <a:lnTo>
                    <a:pt x="13716" y="6096"/>
                  </a:lnTo>
                  <a:lnTo>
                    <a:pt x="4572" y="12192"/>
                  </a:lnTo>
                  <a:lnTo>
                    <a:pt x="13716" y="15801"/>
                  </a:lnTo>
                  <a:close/>
                </a:path>
                <a:path w="360045" h="187960">
                  <a:moveTo>
                    <a:pt x="13716" y="39904"/>
                  </a:moveTo>
                  <a:lnTo>
                    <a:pt x="13716" y="15801"/>
                  </a:lnTo>
                  <a:lnTo>
                    <a:pt x="4572" y="12192"/>
                  </a:lnTo>
                  <a:lnTo>
                    <a:pt x="4572" y="50292"/>
                  </a:lnTo>
                  <a:lnTo>
                    <a:pt x="9144" y="52096"/>
                  </a:lnTo>
                  <a:lnTo>
                    <a:pt x="9144" y="38100"/>
                  </a:lnTo>
                  <a:lnTo>
                    <a:pt x="13716" y="39904"/>
                  </a:lnTo>
                  <a:close/>
                </a:path>
                <a:path w="360045" h="187960">
                  <a:moveTo>
                    <a:pt x="356616" y="175260"/>
                  </a:moveTo>
                  <a:lnTo>
                    <a:pt x="9144" y="38100"/>
                  </a:lnTo>
                  <a:lnTo>
                    <a:pt x="13716" y="44196"/>
                  </a:lnTo>
                  <a:lnTo>
                    <a:pt x="13716" y="53901"/>
                  </a:lnTo>
                  <a:lnTo>
                    <a:pt x="347472" y="185647"/>
                  </a:lnTo>
                  <a:lnTo>
                    <a:pt x="347472" y="181356"/>
                  </a:lnTo>
                  <a:lnTo>
                    <a:pt x="356616" y="175260"/>
                  </a:lnTo>
                  <a:close/>
                </a:path>
                <a:path w="360045" h="187960">
                  <a:moveTo>
                    <a:pt x="13716" y="53901"/>
                  </a:moveTo>
                  <a:lnTo>
                    <a:pt x="13716" y="44196"/>
                  </a:lnTo>
                  <a:lnTo>
                    <a:pt x="9144" y="38100"/>
                  </a:lnTo>
                  <a:lnTo>
                    <a:pt x="9144" y="52096"/>
                  </a:lnTo>
                  <a:lnTo>
                    <a:pt x="13716" y="53901"/>
                  </a:lnTo>
                  <a:close/>
                </a:path>
                <a:path w="360045" h="187960">
                  <a:moveTo>
                    <a:pt x="352044" y="149352"/>
                  </a:moveTo>
                  <a:lnTo>
                    <a:pt x="347472" y="143256"/>
                  </a:lnTo>
                  <a:lnTo>
                    <a:pt x="347472" y="147547"/>
                  </a:lnTo>
                  <a:lnTo>
                    <a:pt x="352044" y="149352"/>
                  </a:lnTo>
                  <a:close/>
                </a:path>
                <a:path w="360045" h="187960">
                  <a:moveTo>
                    <a:pt x="352044" y="173455"/>
                  </a:moveTo>
                  <a:lnTo>
                    <a:pt x="352044" y="149352"/>
                  </a:lnTo>
                  <a:lnTo>
                    <a:pt x="347472" y="147547"/>
                  </a:lnTo>
                  <a:lnTo>
                    <a:pt x="347472" y="171650"/>
                  </a:lnTo>
                  <a:lnTo>
                    <a:pt x="352044" y="173455"/>
                  </a:lnTo>
                  <a:close/>
                </a:path>
                <a:path w="360045" h="187960">
                  <a:moveTo>
                    <a:pt x="356616" y="186690"/>
                  </a:moveTo>
                  <a:lnTo>
                    <a:pt x="356616" y="175260"/>
                  </a:lnTo>
                  <a:lnTo>
                    <a:pt x="347472" y="181356"/>
                  </a:lnTo>
                  <a:lnTo>
                    <a:pt x="347472" y="185647"/>
                  </a:lnTo>
                  <a:lnTo>
                    <a:pt x="352044" y="187452"/>
                  </a:lnTo>
                  <a:lnTo>
                    <a:pt x="355092" y="187452"/>
                  </a:lnTo>
                  <a:lnTo>
                    <a:pt x="356616" y="186690"/>
                  </a:lnTo>
                  <a:close/>
                </a:path>
              </a:pathLst>
            </a:custGeom>
            <a:solidFill>
              <a:srgbClr val="000000"/>
            </a:solidFill>
          </p:spPr>
          <p:txBody>
            <a:bodyPr wrap="square" lIns="0" tIns="0" rIns="0" bIns="0" rtlCol="0"/>
            <a:lstStyle/>
            <a:p>
              <a:endParaRPr/>
            </a:p>
          </p:txBody>
        </p:sp>
        <p:sp>
          <p:nvSpPr>
            <p:cNvPr id="12" name="object 12"/>
            <p:cNvSpPr/>
            <p:nvPr/>
          </p:nvSpPr>
          <p:spPr>
            <a:xfrm>
              <a:off x="7555869" y="3491483"/>
              <a:ext cx="559435" cy="224154"/>
            </a:xfrm>
            <a:custGeom>
              <a:avLst/>
              <a:gdLst/>
              <a:ahLst/>
              <a:cxnLst/>
              <a:rect l="l" t="t" r="r" b="b"/>
              <a:pathLst>
                <a:path w="559434" h="224154">
                  <a:moveTo>
                    <a:pt x="559307" y="199643"/>
                  </a:moveTo>
                  <a:lnTo>
                    <a:pt x="559307" y="86867"/>
                  </a:lnTo>
                  <a:lnTo>
                    <a:pt x="463295" y="124967"/>
                  </a:lnTo>
                  <a:lnTo>
                    <a:pt x="135635" y="0"/>
                  </a:lnTo>
                  <a:lnTo>
                    <a:pt x="0" y="38099"/>
                  </a:lnTo>
                  <a:lnTo>
                    <a:pt x="347471" y="175259"/>
                  </a:lnTo>
                  <a:lnTo>
                    <a:pt x="231647" y="224027"/>
                  </a:lnTo>
                  <a:lnTo>
                    <a:pt x="559307" y="199643"/>
                  </a:lnTo>
                  <a:close/>
                </a:path>
              </a:pathLst>
            </a:custGeom>
            <a:solidFill>
              <a:srgbClr val="00FFFF"/>
            </a:solidFill>
          </p:spPr>
          <p:txBody>
            <a:bodyPr wrap="square" lIns="0" tIns="0" rIns="0" bIns="0" rtlCol="0"/>
            <a:lstStyle/>
            <a:p>
              <a:endParaRPr/>
            </a:p>
          </p:txBody>
        </p:sp>
        <p:sp>
          <p:nvSpPr>
            <p:cNvPr id="13" name="object 13"/>
            <p:cNvSpPr/>
            <p:nvPr/>
          </p:nvSpPr>
          <p:spPr>
            <a:xfrm>
              <a:off x="7549774" y="3485388"/>
              <a:ext cx="571500" cy="238125"/>
            </a:xfrm>
            <a:custGeom>
              <a:avLst/>
              <a:gdLst/>
              <a:ahLst/>
              <a:cxnLst/>
              <a:rect l="l" t="t" r="r" b="b"/>
              <a:pathLst>
                <a:path w="571500" h="238125">
                  <a:moveTo>
                    <a:pt x="470108" y="124078"/>
                  </a:moveTo>
                  <a:lnTo>
                    <a:pt x="144780" y="0"/>
                  </a:lnTo>
                  <a:lnTo>
                    <a:pt x="140208" y="0"/>
                  </a:lnTo>
                  <a:lnTo>
                    <a:pt x="4572" y="38100"/>
                  </a:lnTo>
                  <a:lnTo>
                    <a:pt x="3048" y="38100"/>
                  </a:lnTo>
                  <a:lnTo>
                    <a:pt x="0" y="41148"/>
                  </a:lnTo>
                  <a:lnTo>
                    <a:pt x="0" y="45720"/>
                  </a:lnTo>
                  <a:lnTo>
                    <a:pt x="1524" y="48768"/>
                  </a:lnTo>
                  <a:lnTo>
                    <a:pt x="4572" y="48768"/>
                  </a:lnTo>
                  <a:lnTo>
                    <a:pt x="9144" y="50572"/>
                  </a:lnTo>
                  <a:lnTo>
                    <a:pt x="9144" y="38100"/>
                  </a:lnTo>
                  <a:lnTo>
                    <a:pt x="27104" y="45189"/>
                  </a:lnTo>
                  <a:lnTo>
                    <a:pt x="140208" y="13057"/>
                  </a:lnTo>
                  <a:lnTo>
                    <a:pt x="140208" y="12192"/>
                  </a:lnTo>
                  <a:lnTo>
                    <a:pt x="143256" y="12192"/>
                  </a:lnTo>
                  <a:lnTo>
                    <a:pt x="143256" y="13354"/>
                  </a:lnTo>
                  <a:lnTo>
                    <a:pt x="467868" y="137160"/>
                  </a:lnTo>
                  <a:lnTo>
                    <a:pt x="467868" y="124968"/>
                  </a:lnTo>
                  <a:lnTo>
                    <a:pt x="470108" y="124078"/>
                  </a:lnTo>
                  <a:close/>
                </a:path>
                <a:path w="571500" h="238125">
                  <a:moveTo>
                    <a:pt x="27104" y="45189"/>
                  </a:moveTo>
                  <a:lnTo>
                    <a:pt x="9144" y="38100"/>
                  </a:lnTo>
                  <a:lnTo>
                    <a:pt x="9144" y="50292"/>
                  </a:lnTo>
                  <a:lnTo>
                    <a:pt x="27104" y="45189"/>
                  </a:lnTo>
                  <a:close/>
                </a:path>
                <a:path w="571500" h="238125">
                  <a:moveTo>
                    <a:pt x="359664" y="182880"/>
                  </a:moveTo>
                  <a:lnTo>
                    <a:pt x="359664" y="178308"/>
                  </a:lnTo>
                  <a:lnTo>
                    <a:pt x="358140" y="175260"/>
                  </a:lnTo>
                  <a:lnTo>
                    <a:pt x="356616" y="175260"/>
                  </a:lnTo>
                  <a:lnTo>
                    <a:pt x="27104" y="45189"/>
                  </a:lnTo>
                  <a:lnTo>
                    <a:pt x="9144" y="50292"/>
                  </a:lnTo>
                  <a:lnTo>
                    <a:pt x="9144" y="50572"/>
                  </a:lnTo>
                  <a:lnTo>
                    <a:pt x="338460" y="180566"/>
                  </a:lnTo>
                  <a:lnTo>
                    <a:pt x="350520" y="175260"/>
                  </a:lnTo>
                  <a:lnTo>
                    <a:pt x="352044" y="185928"/>
                  </a:lnTo>
                  <a:lnTo>
                    <a:pt x="352044" y="187913"/>
                  </a:lnTo>
                  <a:lnTo>
                    <a:pt x="356616" y="185928"/>
                  </a:lnTo>
                  <a:lnTo>
                    <a:pt x="358140" y="185928"/>
                  </a:lnTo>
                  <a:lnTo>
                    <a:pt x="359664" y="182880"/>
                  </a:lnTo>
                  <a:close/>
                </a:path>
                <a:path w="571500" h="238125">
                  <a:moveTo>
                    <a:pt x="143256" y="12192"/>
                  </a:moveTo>
                  <a:lnTo>
                    <a:pt x="140208" y="12192"/>
                  </a:lnTo>
                  <a:lnTo>
                    <a:pt x="141509" y="12688"/>
                  </a:lnTo>
                  <a:lnTo>
                    <a:pt x="143256" y="12192"/>
                  </a:lnTo>
                  <a:close/>
                </a:path>
                <a:path w="571500" h="238125">
                  <a:moveTo>
                    <a:pt x="141509" y="12688"/>
                  </a:moveTo>
                  <a:lnTo>
                    <a:pt x="140208" y="12192"/>
                  </a:lnTo>
                  <a:lnTo>
                    <a:pt x="140208" y="13057"/>
                  </a:lnTo>
                  <a:lnTo>
                    <a:pt x="141509" y="12688"/>
                  </a:lnTo>
                  <a:close/>
                </a:path>
                <a:path w="571500" h="238125">
                  <a:moveTo>
                    <a:pt x="143256" y="13354"/>
                  </a:moveTo>
                  <a:lnTo>
                    <a:pt x="143256" y="12192"/>
                  </a:lnTo>
                  <a:lnTo>
                    <a:pt x="141509" y="12688"/>
                  </a:lnTo>
                  <a:lnTo>
                    <a:pt x="143256" y="13354"/>
                  </a:lnTo>
                  <a:close/>
                </a:path>
                <a:path w="571500" h="238125">
                  <a:moveTo>
                    <a:pt x="565404" y="199644"/>
                  </a:moveTo>
                  <a:lnTo>
                    <a:pt x="275308" y="221232"/>
                  </a:lnTo>
                  <a:lnTo>
                    <a:pt x="240792" y="236220"/>
                  </a:lnTo>
                  <a:lnTo>
                    <a:pt x="237936" y="224796"/>
                  </a:lnTo>
                  <a:lnTo>
                    <a:pt x="236220" y="225552"/>
                  </a:lnTo>
                  <a:lnTo>
                    <a:pt x="233172" y="225552"/>
                  </a:lnTo>
                  <a:lnTo>
                    <a:pt x="231648" y="228600"/>
                  </a:lnTo>
                  <a:lnTo>
                    <a:pt x="231648" y="231648"/>
                  </a:lnTo>
                  <a:lnTo>
                    <a:pt x="233172" y="234696"/>
                  </a:lnTo>
                  <a:lnTo>
                    <a:pt x="236220" y="237744"/>
                  </a:lnTo>
                  <a:lnTo>
                    <a:pt x="240792" y="237622"/>
                  </a:lnTo>
                  <a:lnTo>
                    <a:pt x="559308" y="212320"/>
                  </a:lnTo>
                  <a:lnTo>
                    <a:pt x="559308" y="205740"/>
                  </a:lnTo>
                  <a:lnTo>
                    <a:pt x="565404" y="199644"/>
                  </a:lnTo>
                  <a:close/>
                </a:path>
                <a:path w="571500" h="238125">
                  <a:moveTo>
                    <a:pt x="240078" y="223854"/>
                  </a:moveTo>
                  <a:lnTo>
                    <a:pt x="237744" y="224028"/>
                  </a:lnTo>
                  <a:lnTo>
                    <a:pt x="237936" y="224796"/>
                  </a:lnTo>
                  <a:lnTo>
                    <a:pt x="240078" y="223854"/>
                  </a:lnTo>
                  <a:close/>
                </a:path>
                <a:path w="571500" h="238125">
                  <a:moveTo>
                    <a:pt x="275308" y="221232"/>
                  </a:moveTo>
                  <a:lnTo>
                    <a:pt x="240078" y="223854"/>
                  </a:lnTo>
                  <a:lnTo>
                    <a:pt x="237936" y="224796"/>
                  </a:lnTo>
                  <a:lnTo>
                    <a:pt x="240792" y="236220"/>
                  </a:lnTo>
                  <a:lnTo>
                    <a:pt x="275308" y="221232"/>
                  </a:lnTo>
                  <a:close/>
                </a:path>
                <a:path w="571500" h="238125">
                  <a:moveTo>
                    <a:pt x="352044" y="187913"/>
                  </a:moveTo>
                  <a:lnTo>
                    <a:pt x="352044" y="185928"/>
                  </a:lnTo>
                  <a:lnTo>
                    <a:pt x="338460" y="180566"/>
                  </a:lnTo>
                  <a:lnTo>
                    <a:pt x="240078" y="223854"/>
                  </a:lnTo>
                  <a:lnTo>
                    <a:pt x="275308" y="221232"/>
                  </a:lnTo>
                  <a:lnTo>
                    <a:pt x="352044" y="187913"/>
                  </a:lnTo>
                  <a:close/>
                </a:path>
                <a:path w="571500" h="238125">
                  <a:moveTo>
                    <a:pt x="352044" y="185928"/>
                  </a:moveTo>
                  <a:lnTo>
                    <a:pt x="350520" y="175260"/>
                  </a:lnTo>
                  <a:lnTo>
                    <a:pt x="338460" y="180566"/>
                  </a:lnTo>
                  <a:lnTo>
                    <a:pt x="352044" y="185928"/>
                  </a:lnTo>
                  <a:close/>
                </a:path>
                <a:path w="571500" h="238125">
                  <a:moveTo>
                    <a:pt x="472440" y="124968"/>
                  </a:moveTo>
                  <a:lnTo>
                    <a:pt x="470108" y="124078"/>
                  </a:lnTo>
                  <a:lnTo>
                    <a:pt x="467868" y="124968"/>
                  </a:lnTo>
                  <a:lnTo>
                    <a:pt x="472440" y="124968"/>
                  </a:lnTo>
                  <a:close/>
                </a:path>
                <a:path w="571500" h="238125">
                  <a:moveTo>
                    <a:pt x="472440" y="137160"/>
                  </a:moveTo>
                  <a:lnTo>
                    <a:pt x="472440" y="124968"/>
                  </a:lnTo>
                  <a:lnTo>
                    <a:pt x="467868" y="124968"/>
                  </a:lnTo>
                  <a:lnTo>
                    <a:pt x="467868" y="137160"/>
                  </a:lnTo>
                  <a:lnTo>
                    <a:pt x="472440" y="137160"/>
                  </a:lnTo>
                  <a:close/>
                </a:path>
                <a:path w="571500" h="238125">
                  <a:moveTo>
                    <a:pt x="571500" y="208788"/>
                  </a:moveTo>
                  <a:lnTo>
                    <a:pt x="571500" y="89916"/>
                  </a:lnTo>
                  <a:lnTo>
                    <a:pt x="568452" y="88392"/>
                  </a:lnTo>
                  <a:lnTo>
                    <a:pt x="566928" y="86868"/>
                  </a:lnTo>
                  <a:lnTo>
                    <a:pt x="563880" y="86868"/>
                  </a:lnTo>
                  <a:lnTo>
                    <a:pt x="470108" y="124078"/>
                  </a:lnTo>
                  <a:lnTo>
                    <a:pt x="472440" y="124968"/>
                  </a:lnTo>
                  <a:lnTo>
                    <a:pt x="472440" y="137160"/>
                  </a:lnTo>
                  <a:lnTo>
                    <a:pt x="559308" y="102688"/>
                  </a:lnTo>
                  <a:lnTo>
                    <a:pt x="559308" y="92964"/>
                  </a:lnTo>
                  <a:lnTo>
                    <a:pt x="568452" y="99060"/>
                  </a:lnTo>
                  <a:lnTo>
                    <a:pt x="568452" y="211836"/>
                  </a:lnTo>
                  <a:lnTo>
                    <a:pt x="569976" y="211836"/>
                  </a:lnTo>
                  <a:lnTo>
                    <a:pt x="571500" y="208788"/>
                  </a:lnTo>
                  <a:close/>
                </a:path>
                <a:path w="571500" h="238125">
                  <a:moveTo>
                    <a:pt x="568452" y="99060"/>
                  </a:moveTo>
                  <a:lnTo>
                    <a:pt x="559308" y="92964"/>
                  </a:lnTo>
                  <a:lnTo>
                    <a:pt x="559308" y="102688"/>
                  </a:lnTo>
                  <a:lnTo>
                    <a:pt x="568452" y="99060"/>
                  </a:lnTo>
                  <a:close/>
                </a:path>
                <a:path w="571500" h="238125">
                  <a:moveTo>
                    <a:pt x="568452" y="211836"/>
                  </a:moveTo>
                  <a:lnTo>
                    <a:pt x="568452" y="99060"/>
                  </a:lnTo>
                  <a:lnTo>
                    <a:pt x="559308" y="102688"/>
                  </a:lnTo>
                  <a:lnTo>
                    <a:pt x="559308" y="200097"/>
                  </a:lnTo>
                  <a:lnTo>
                    <a:pt x="565404" y="199644"/>
                  </a:lnTo>
                  <a:lnTo>
                    <a:pt x="565404" y="211836"/>
                  </a:lnTo>
                  <a:lnTo>
                    <a:pt x="568452" y="211836"/>
                  </a:lnTo>
                  <a:close/>
                </a:path>
                <a:path w="571500" h="238125">
                  <a:moveTo>
                    <a:pt x="565404" y="211836"/>
                  </a:moveTo>
                  <a:lnTo>
                    <a:pt x="565404" y="199644"/>
                  </a:lnTo>
                  <a:lnTo>
                    <a:pt x="559308" y="205740"/>
                  </a:lnTo>
                  <a:lnTo>
                    <a:pt x="559308" y="212320"/>
                  </a:lnTo>
                  <a:lnTo>
                    <a:pt x="565404" y="211836"/>
                  </a:lnTo>
                  <a:close/>
                </a:path>
              </a:pathLst>
            </a:custGeom>
            <a:solidFill>
              <a:srgbClr val="000000"/>
            </a:solidFill>
          </p:spPr>
          <p:txBody>
            <a:bodyPr wrap="square" lIns="0" tIns="0" rIns="0" bIns="0" rtlCol="0"/>
            <a:lstStyle/>
            <a:p>
              <a:endParaRPr/>
            </a:p>
          </p:txBody>
        </p:sp>
        <p:sp>
          <p:nvSpPr>
            <p:cNvPr id="14" name="object 14"/>
            <p:cNvSpPr/>
            <p:nvPr/>
          </p:nvSpPr>
          <p:spPr>
            <a:xfrm>
              <a:off x="7789041" y="3691127"/>
              <a:ext cx="326390" cy="62865"/>
            </a:xfrm>
            <a:custGeom>
              <a:avLst/>
              <a:gdLst/>
              <a:ahLst/>
              <a:cxnLst/>
              <a:rect l="l" t="t" r="r" b="b"/>
              <a:pathLst>
                <a:path w="326390" h="62864">
                  <a:moveTo>
                    <a:pt x="326135" y="36575"/>
                  </a:moveTo>
                  <a:lnTo>
                    <a:pt x="326135" y="0"/>
                  </a:lnTo>
                  <a:lnTo>
                    <a:pt x="0" y="24383"/>
                  </a:lnTo>
                  <a:lnTo>
                    <a:pt x="0" y="62483"/>
                  </a:lnTo>
                  <a:lnTo>
                    <a:pt x="326135" y="36575"/>
                  </a:lnTo>
                  <a:close/>
                </a:path>
              </a:pathLst>
            </a:custGeom>
            <a:solidFill>
              <a:srgbClr val="007F7F"/>
            </a:solidFill>
          </p:spPr>
          <p:txBody>
            <a:bodyPr wrap="square" lIns="0" tIns="0" rIns="0" bIns="0" rtlCol="0"/>
            <a:lstStyle/>
            <a:p>
              <a:endParaRPr/>
            </a:p>
          </p:txBody>
        </p:sp>
        <p:sp>
          <p:nvSpPr>
            <p:cNvPr id="15" name="object 15"/>
            <p:cNvSpPr/>
            <p:nvPr/>
          </p:nvSpPr>
          <p:spPr>
            <a:xfrm>
              <a:off x="2095360" y="3683520"/>
              <a:ext cx="6026150" cy="94615"/>
            </a:xfrm>
            <a:custGeom>
              <a:avLst/>
              <a:gdLst/>
              <a:ahLst/>
              <a:cxnLst/>
              <a:rect l="l" t="t" r="r" b="b"/>
              <a:pathLst>
                <a:path w="6026150" h="94614">
                  <a:moveTo>
                    <a:pt x="367804" y="94488"/>
                  </a:moveTo>
                  <a:lnTo>
                    <a:pt x="323100" y="91440"/>
                  </a:lnTo>
                  <a:lnTo>
                    <a:pt x="254520" y="89916"/>
                  </a:lnTo>
                  <a:lnTo>
                    <a:pt x="187528" y="88455"/>
                  </a:lnTo>
                  <a:lnTo>
                    <a:pt x="184416" y="88392"/>
                  </a:lnTo>
                  <a:lnTo>
                    <a:pt x="114312" y="89916"/>
                  </a:lnTo>
                  <a:lnTo>
                    <a:pt x="45732" y="91440"/>
                  </a:lnTo>
                  <a:lnTo>
                    <a:pt x="0" y="94488"/>
                  </a:lnTo>
                  <a:lnTo>
                    <a:pt x="190512" y="94488"/>
                  </a:lnTo>
                  <a:lnTo>
                    <a:pt x="367804" y="94488"/>
                  </a:lnTo>
                  <a:close/>
                </a:path>
                <a:path w="6026150" h="94614">
                  <a:moveTo>
                    <a:pt x="6025908" y="3048"/>
                  </a:moveTo>
                  <a:lnTo>
                    <a:pt x="6024384" y="3048"/>
                  </a:lnTo>
                  <a:lnTo>
                    <a:pt x="6021336" y="0"/>
                  </a:lnTo>
                  <a:lnTo>
                    <a:pt x="6019812" y="0"/>
                  </a:lnTo>
                  <a:lnTo>
                    <a:pt x="6019812" y="38100"/>
                  </a:lnTo>
                  <a:lnTo>
                    <a:pt x="5692152" y="64008"/>
                  </a:lnTo>
                  <a:lnTo>
                    <a:pt x="5693676" y="63881"/>
                  </a:lnTo>
                  <a:lnTo>
                    <a:pt x="5699772" y="63398"/>
                  </a:lnTo>
                  <a:lnTo>
                    <a:pt x="5699772" y="37642"/>
                  </a:lnTo>
                  <a:lnTo>
                    <a:pt x="6013716" y="14160"/>
                  </a:lnTo>
                  <a:lnTo>
                    <a:pt x="6013716" y="38569"/>
                  </a:lnTo>
                  <a:lnTo>
                    <a:pt x="6019812" y="38100"/>
                  </a:lnTo>
                  <a:lnTo>
                    <a:pt x="6019812" y="0"/>
                  </a:lnTo>
                  <a:lnTo>
                    <a:pt x="5693676" y="25781"/>
                  </a:lnTo>
                  <a:lnTo>
                    <a:pt x="5689104" y="25908"/>
                  </a:lnTo>
                  <a:lnTo>
                    <a:pt x="5686056" y="28956"/>
                  </a:lnTo>
                  <a:lnTo>
                    <a:pt x="5686056" y="71628"/>
                  </a:lnTo>
                  <a:lnTo>
                    <a:pt x="5690628" y="76200"/>
                  </a:lnTo>
                  <a:lnTo>
                    <a:pt x="5692152" y="76200"/>
                  </a:lnTo>
                  <a:lnTo>
                    <a:pt x="5693676" y="76200"/>
                  </a:lnTo>
                  <a:lnTo>
                    <a:pt x="5699772" y="75742"/>
                  </a:lnTo>
                  <a:lnTo>
                    <a:pt x="6013716" y="52260"/>
                  </a:lnTo>
                  <a:lnTo>
                    <a:pt x="6019812" y="51816"/>
                  </a:lnTo>
                  <a:lnTo>
                    <a:pt x="6024384" y="50292"/>
                  </a:lnTo>
                  <a:lnTo>
                    <a:pt x="6025908" y="48768"/>
                  </a:lnTo>
                  <a:lnTo>
                    <a:pt x="6025908" y="3048"/>
                  </a:lnTo>
                  <a:close/>
                </a:path>
              </a:pathLst>
            </a:custGeom>
            <a:solidFill>
              <a:srgbClr val="000000"/>
            </a:solidFill>
          </p:spPr>
          <p:txBody>
            <a:bodyPr wrap="square" lIns="0" tIns="0" rIns="0" bIns="0" rtlCol="0"/>
            <a:lstStyle/>
            <a:p>
              <a:endParaRPr/>
            </a:p>
          </p:txBody>
        </p:sp>
        <p:sp>
          <p:nvSpPr>
            <p:cNvPr id="16" name="object 16"/>
            <p:cNvSpPr/>
            <p:nvPr/>
          </p:nvSpPr>
          <p:spPr>
            <a:xfrm>
              <a:off x="2497714" y="3534155"/>
              <a:ext cx="323215" cy="204470"/>
            </a:xfrm>
            <a:custGeom>
              <a:avLst/>
              <a:gdLst/>
              <a:ahLst/>
              <a:cxnLst/>
              <a:rect l="l" t="t" r="r" b="b"/>
              <a:pathLst>
                <a:path w="323214" h="204470">
                  <a:moveTo>
                    <a:pt x="323087" y="44195"/>
                  </a:moveTo>
                  <a:lnTo>
                    <a:pt x="323087" y="0"/>
                  </a:lnTo>
                  <a:lnTo>
                    <a:pt x="0" y="160019"/>
                  </a:lnTo>
                  <a:lnTo>
                    <a:pt x="0" y="204215"/>
                  </a:lnTo>
                  <a:lnTo>
                    <a:pt x="323087" y="44195"/>
                  </a:lnTo>
                  <a:close/>
                </a:path>
              </a:pathLst>
            </a:custGeom>
            <a:solidFill>
              <a:srgbClr val="007F7F"/>
            </a:solidFill>
          </p:spPr>
          <p:txBody>
            <a:bodyPr wrap="square" lIns="0" tIns="0" rIns="0" bIns="0" rtlCol="0"/>
            <a:lstStyle/>
            <a:p>
              <a:endParaRPr/>
            </a:p>
          </p:txBody>
        </p:sp>
        <p:sp>
          <p:nvSpPr>
            <p:cNvPr id="17" name="object 17"/>
            <p:cNvSpPr/>
            <p:nvPr/>
          </p:nvSpPr>
          <p:spPr>
            <a:xfrm>
              <a:off x="2490094" y="3528060"/>
              <a:ext cx="337185" cy="216535"/>
            </a:xfrm>
            <a:custGeom>
              <a:avLst/>
              <a:gdLst/>
              <a:ahLst/>
              <a:cxnLst/>
              <a:rect l="l" t="t" r="r" b="b"/>
              <a:pathLst>
                <a:path w="337185" h="216535">
                  <a:moveTo>
                    <a:pt x="336804" y="51816"/>
                  </a:moveTo>
                  <a:lnTo>
                    <a:pt x="336804" y="3048"/>
                  </a:lnTo>
                  <a:lnTo>
                    <a:pt x="333756" y="1524"/>
                  </a:lnTo>
                  <a:lnTo>
                    <a:pt x="332232" y="0"/>
                  </a:lnTo>
                  <a:lnTo>
                    <a:pt x="330708" y="0"/>
                  </a:lnTo>
                  <a:lnTo>
                    <a:pt x="327660" y="1524"/>
                  </a:lnTo>
                  <a:lnTo>
                    <a:pt x="4572" y="160020"/>
                  </a:lnTo>
                  <a:lnTo>
                    <a:pt x="1524" y="161544"/>
                  </a:lnTo>
                  <a:lnTo>
                    <a:pt x="0" y="163068"/>
                  </a:lnTo>
                  <a:lnTo>
                    <a:pt x="0" y="211836"/>
                  </a:lnTo>
                  <a:lnTo>
                    <a:pt x="1524" y="214884"/>
                  </a:lnTo>
                  <a:lnTo>
                    <a:pt x="3048" y="214884"/>
                  </a:lnTo>
                  <a:lnTo>
                    <a:pt x="4572" y="215646"/>
                  </a:lnTo>
                  <a:lnTo>
                    <a:pt x="4572" y="204216"/>
                  </a:lnTo>
                  <a:lnTo>
                    <a:pt x="9144" y="201951"/>
                  </a:lnTo>
                  <a:lnTo>
                    <a:pt x="9144" y="172212"/>
                  </a:lnTo>
                  <a:lnTo>
                    <a:pt x="13716" y="166116"/>
                  </a:lnTo>
                  <a:lnTo>
                    <a:pt x="13716" y="169958"/>
                  </a:lnTo>
                  <a:lnTo>
                    <a:pt x="324612" y="16699"/>
                  </a:lnTo>
                  <a:lnTo>
                    <a:pt x="324612" y="6096"/>
                  </a:lnTo>
                  <a:lnTo>
                    <a:pt x="333756" y="12192"/>
                  </a:lnTo>
                  <a:lnTo>
                    <a:pt x="333756" y="54864"/>
                  </a:lnTo>
                  <a:lnTo>
                    <a:pt x="335280" y="54864"/>
                  </a:lnTo>
                  <a:lnTo>
                    <a:pt x="336804" y="51816"/>
                  </a:lnTo>
                  <a:close/>
                </a:path>
                <a:path w="337185" h="216535">
                  <a:moveTo>
                    <a:pt x="327660" y="44196"/>
                  </a:moveTo>
                  <a:lnTo>
                    <a:pt x="4572" y="204216"/>
                  </a:lnTo>
                  <a:lnTo>
                    <a:pt x="13716" y="210312"/>
                  </a:lnTo>
                  <a:lnTo>
                    <a:pt x="13716" y="214132"/>
                  </a:lnTo>
                  <a:lnTo>
                    <a:pt x="324612" y="59414"/>
                  </a:lnTo>
                  <a:lnTo>
                    <a:pt x="324612" y="50292"/>
                  </a:lnTo>
                  <a:lnTo>
                    <a:pt x="327660" y="44196"/>
                  </a:lnTo>
                  <a:close/>
                </a:path>
                <a:path w="337185" h="216535">
                  <a:moveTo>
                    <a:pt x="13716" y="214132"/>
                  </a:moveTo>
                  <a:lnTo>
                    <a:pt x="13716" y="210312"/>
                  </a:lnTo>
                  <a:lnTo>
                    <a:pt x="4572" y="204216"/>
                  </a:lnTo>
                  <a:lnTo>
                    <a:pt x="4572" y="215646"/>
                  </a:lnTo>
                  <a:lnTo>
                    <a:pt x="6096" y="216408"/>
                  </a:lnTo>
                  <a:lnTo>
                    <a:pt x="9144" y="216408"/>
                  </a:lnTo>
                  <a:lnTo>
                    <a:pt x="13716" y="214132"/>
                  </a:lnTo>
                  <a:close/>
                </a:path>
                <a:path w="337185" h="216535">
                  <a:moveTo>
                    <a:pt x="13716" y="169958"/>
                  </a:moveTo>
                  <a:lnTo>
                    <a:pt x="13716" y="166116"/>
                  </a:lnTo>
                  <a:lnTo>
                    <a:pt x="9144" y="172212"/>
                  </a:lnTo>
                  <a:lnTo>
                    <a:pt x="13716" y="169958"/>
                  </a:lnTo>
                  <a:close/>
                </a:path>
                <a:path w="337185" h="216535">
                  <a:moveTo>
                    <a:pt x="13716" y="199687"/>
                  </a:moveTo>
                  <a:lnTo>
                    <a:pt x="13716" y="169958"/>
                  </a:lnTo>
                  <a:lnTo>
                    <a:pt x="9144" y="172212"/>
                  </a:lnTo>
                  <a:lnTo>
                    <a:pt x="9144" y="201951"/>
                  </a:lnTo>
                  <a:lnTo>
                    <a:pt x="13716" y="199687"/>
                  </a:lnTo>
                  <a:close/>
                </a:path>
                <a:path w="337185" h="216535">
                  <a:moveTo>
                    <a:pt x="333756" y="12192"/>
                  </a:moveTo>
                  <a:lnTo>
                    <a:pt x="324612" y="6096"/>
                  </a:lnTo>
                  <a:lnTo>
                    <a:pt x="324612" y="16699"/>
                  </a:lnTo>
                  <a:lnTo>
                    <a:pt x="333756" y="12192"/>
                  </a:lnTo>
                  <a:close/>
                </a:path>
                <a:path w="337185" h="216535">
                  <a:moveTo>
                    <a:pt x="333756" y="54864"/>
                  </a:moveTo>
                  <a:lnTo>
                    <a:pt x="333756" y="12192"/>
                  </a:lnTo>
                  <a:lnTo>
                    <a:pt x="324612" y="16699"/>
                  </a:lnTo>
                  <a:lnTo>
                    <a:pt x="324612" y="45705"/>
                  </a:lnTo>
                  <a:lnTo>
                    <a:pt x="327660" y="44196"/>
                  </a:lnTo>
                  <a:lnTo>
                    <a:pt x="327660" y="57897"/>
                  </a:lnTo>
                  <a:lnTo>
                    <a:pt x="333756" y="54864"/>
                  </a:lnTo>
                  <a:close/>
                </a:path>
                <a:path w="337185" h="216535">
                  <a:moveTo>
                    <a:pt x="327660" y="57897"/>
                  </a:moveTo>
                  <a:lnTo>
                    <a:pt x="327660" y="44196"/>
                  </a:lnTo>
                  <a:lnTo>
                    <a:pt x="324612" y="50292"/>
                  </a:lnTo>
                  <a:lnTo>
                    <a:pt x="324612" y="59414"/>
                  </a:lnTo>
                  <a:lnTo>
                    <a:pt x="327660" y="57897"/>
                  </a:lnTo>
                  <a:close/>
                </a:path>
              </a:pathLst>
            </a:custGeom>
            <a:solidFill>
              <a:srgbClr val="000000"/>
            </a:solidFill>
          </p:spPr>
          <p:txBody>
            <a:bodyPr wrap="square" lIns="0" tIns="0" rIns="0" bIns="0" rtlCol="0"/>
            <a:lstStyle/>
            <a:p>
              <a:endParaRPr/>
            </a:p>
          </p:txBody>
        </p:sp>
        <p:sp>
          <p:nvSpPr>
            <p:cNvPr id="18" name="object 18"/>
            <p:cNvSpPr/>
            <p:nvPr/>
          </p:nvSpPr>
          <p:spPr>
            <a:xfrm>
              <a:off x="2298069" y="3491483"/>
              <a:ext cx="523240" cy="262255"/>
            </a:xfrm>
            <a:custGeom>
              <a:avLst/>
              <a:gdLst/>
              <a:ahLst/>
              <a:cxnLst/>
              <a:rect l="l" t="t" r="r" b="b"/>
              <a:pathLst>
                <a:path w="523239" h="262254">
                  <a:moveTo>
                    <a:pt x="522731" y="44195"/>
                  </a:moveTo>
                  <a:lnTo>
                    <a:pt x="396239" y="0"/>
                  </a:lnTo>
                  <a:lnTo>
                    <a:pt x="89915" y="144779"/>
                  </a:lnTo>
                  <a:lnTo>
                    <a:pt x="0" y="102107"/>
                  </a:lnTo>
                  <a:lnTo>
                    <a:pt x="0" y="231647"/>
                  </a:lnTo>
                  <a:lnTo>
                    <a:pt x="306323" y="262127"/>
                  </a:lnTo>
                  <a:lnTo>
                    <a:pt x="198119" y="202691"/>
                  </a:lnTo>
                  <a:lnTo>
                    <a:pt x="522731" y="44195"/>
                  </a:lnTo>
                  <a:close/>
                </a:path>
              </a:pathLst>
            </a:custGeom>
            <a:solidFill>
              <a:srgbClr val="00FFFF"/>
            </a:solidFill>
          </p:spPr>
          <p:txBody>
            <a:bodyPr wrap="square" lIns="0" tIns="0" rIns="0" bIns="0" rtlCol="0"/>
            <a:lstStyle/>
            <a:p>
              <a:endParaRPr/>
            </a:p>
          </p:txBody>
        </p:sp>
        <p:sp>
          <p:nvSpPr>
            <p:cNvPr id="19" name="object 19"/>
            <p:cNvSpPr/>
            <p:nvPr/>
          </p:nvSpPr>
          <p:spPr>
            <a:xfrm>
              <a:off x="2291974" y="3485388"/>
              <a:ext cx="535305" cy="274320"/>
            </a:xfrm>
            <a:custGeom>
              <a:avLst/>
              <a:gdLst/>
              <a:ahLst/>
              <a:cxnLst/>
              <a:rect l="l" t="t" r="r" b="b"/>
              <a:pathLst>
                <a:path w="535305" h="274320">
                  <a:moveTo>
                    <a:pt x="96063" y="144831"/>
                  </a:moveTo>
                  <a:lnTo>
                    <a:pt x="9144" y="102108"/>
                  </a:lnTo>
                  <a:lnTo>
                    <a:pt x="7620" y="100584"/>
                  </a:lnTo>
                  <a:lnTo>
                    <a:pt x="4572" y="100584"/>
                  </a:lnTo>
                  <a:lnTo>
                    <a:pt x="0" y="105156"/>
                  </a:lnTo>
                  <a:lnTo>
                    <a:pt x="0" y="240792"/>
                  </a:lnTo>
                  <a:lnTo>
                    <a:pt x="3048" y="243840"/>
                  </a:lnTo>
                  <a:lnTo>
                    <a:pt x="4572" y="243840"/>
                  </a:lnTo>
                  <a:lnTo>
                    <a:pt x="4572" y="112776"/>
                  </a:lnTo>
                  <a:lnTo>
                    <a:pt x="13716" y="108204"/>
                  </a:lnTo>
                  <a:lnTo>
                    <a:pt x="13716" y="117348"/>
                  </a:lnTo>
                  <a:lnTo>
                    <a:pt x="92964" y="156972"/>
                  </a:lnTo>
                  <a:lnTo>
                    <a:pt x="92964" y="146304"/>
                  </a:lnTo>
                  <a:lnTo>
                    <a:pt x="96063" y="144831"/>
                  </a:lnTo>
                  <a:close/>
                </a:path>
                <a:path w="535305" h="274320">
                  <a:moveTo>
                    <a:pt x="13716" y="117348"/>
                  </a:moveTo>
                  <a:lnTo>
                    <a:pt x="13716" y="108204"/>
                  </a:lnTo>
                  <a:lnTo>
                    <a:pt x="4572" y="112776"/>
                  </a:lnTo>
                  <a:lnTo>
                    <a:pt x="13716" y="117348"/>
                  </a:lnTo>
                  <a:close/>
                </a:path>
                <a:path w="535305" h="274320">
                  <a:moveTo>
                    <a:pt x="13716" y="232227"/>
                  </a:moveTo>
                  <a:lnTo>
                    <a:pt x="13716" y="117348"/>
                  </a:lnTo>
                  <a:lnTo>
                    <a:pt x="4572" y="112776"/>
                  </a:lnTo>
                  <a:lnTo>
                    <a:pt x="4572" y="243840"/>
                  </a:lnTo>
                  <a:lnTo>
                    <a:pt x="6096" y="243840"/>
                  </a:lnTo>
                  <a:lnTo>
                    <a:pt x="7620" y="243991"/>
                  </a:lnTo>
                  <a:lnTo>
                    <a:pt x="7620" y="231648"/>
                  </a:lnTo>
                  <a:lnTo>
                    <a:pt x="13716" y="232227"/>
                  </a:lnTo>
                  <a:close/>
                </a:path>
                <a:path w="535305" h="274320">
                  <a:moveTo>
                    <a:pt x="312420" y="274320"/>
                  </a:moveTo>
                  <a:lnTo>
                    <a:pt x="312420" y="260604"/>
                  </a:lnTo>
                  <a:lnTo>
                    <a:pt x="309372" y="272796"/>
                  </a:lnTo>
                  <a:lnTo>
                    <a:pt x="281018" y="257620"/>
                  </a:lnTo>
                  <a:lnTo>
                    <a:pt x="7620" y="231648"/>
                  </a:lnTo>
                  <a:lnTo>
                    <a:pt x="13716" y="237744"/>
                  </a:lnTo>
                  <a:lnTo>
                    <a:pt x="13716" y="244598"/>
                  </a:lnTo>
                  <a:lnTo>
                    <a:pt x="312420" y="274320"/>
                  </a:lnTo>
                  <a:close/>
                </a:path>
                <a:path w="535305" h="274320">
                  <a:moveTo>
                    <a:pt x="13716" y="244598"/>
                  </a:moveTo>
                  <a:lnTo>
                    <a:pt x="13716" y="237744"/>
                  </a:lnTo>
                  <a:lnTo>
                    <a:pt x="7620" y="231648"/>
                  </a:lnTo>
                  <a:lnTo>
                    <a:pt x="7620" y="243991"/>
                  </a:lnTo>
                  <a:lnTo>
                    <a:pt x="13716" y="244598"/>
                  </a:lnTo>
                  <a:close/>
                </a:path>
                <a:path w="535305" h="274320">
                  <a:moveTo>
                    <a:pt x="99060" y="146304"/>
                  </a:moveTo>
                  <a:lnTo>
                    <a:pt x="96063" y="144831"/>
                  </a:lnTo>
                  <a:lnTo>
                    <a:pt x="92964" y="146304"/>
                  </a:lnTo>
                  <a:lnTo>
                    <a:pt x="99060" y="146304"/>
                  </a:lnTo>
                  <a:close/>
                </a:path>
                <a:path w="535305" h="274320">
                  <a:moveTo>
                    <a:pt x="99060" y="156972"/>
                  </a:moveTo>
                  <a:lnTo>
                    <a:pt x="99060" y="146304"/>
                  </a:lnTo>
                  <a:lnTo>
                    <a:pt x="92964" y="146304"/>
                  </a:lnTo>
                  <a:lnTo>
                    <a:pt x="92964" y="156972"/>
                  </a:lnTo>
                  <a:lnTo>
                    <a:pt x="96012" y="158496"/>
                  </a:lnTo>
                  <a:lnTo>
                    <a:pt x="97536" y="158496"/>
                  </a:lnTo>
                  <a:lnTo>
                    <a:pt x="99060" y="156972"/>
                  </a:lnTo>
                  <a:close/>
                </a:path>
                <a:path w="535305" h="274320">
                  <a:moveTo>
                    <a:pt x="534924" y="54864"/>
                  </a:moveTo>
                  <a:lnTo>
                    <a:pt x="534924" y="47244"/>
                  </a:lnTo>
                  <a:lnTo>
                    <a:pt x="533400" y="44196"/>
                  </a:lnTo>
                  <a:lnTo>
                    <a:pt x="531876" y="44196"/>
                  </a:lnTo>
                  <a:lnTo>
                    <a:pt x="405384" y="0"/>
                  </a:lnTo>
                  <a:lnTo>
                    <a:pt x="400812" y="0"/>
                  </a:lnTo>
                  <a:lnTo>
                    <a:pt x="96063" y="144831"/>
                  </a:lnTo>
                  <a:lnTo>
                    <a:pt x="99060" y="146304"/>
                  </a:lnTo>
                  <a:lnTo>
                    <a:pt x="99060" y="156972"/>
                  </a:lnTo>
                  <a:lnTo>
                    <a:pt x="400812" y="14352"/>
                  </a:lnTo>
                  <a:lnTo>
                    <a:pt x="400812" y="12192"/>
                  </a:lnTo>
                  <a:lnTo>
                    <a:pt x="405384" y="12192"/>
                  </a:lnTo>
                  <a:lnTo>
                    <a:pt x="405384" y="13789"/>
                  </a:lnTo>
                  <a:lnTo>
                    <a:pt x="511938" y="51019"/>
                  </a:lnTo>
                  <a:lnTo>
                    <a:pt x="525780" y="44196"/>
                  </a:lnTo>
                  <a:lnTo>
                    <a:pt x="527304" y="56388"/>
                  </a:lnTo>
                  <a:lnTo>
                    <a:pt x="527304" y="57117"/>
                  </a:lnTo>
                  <a:lnTo>
                    <a:pt x="531876" y="54864"/>
                  </a:lnTo>
                  <a:lnTo>
                    <a:pt x="534924" y="54864"/>
                  </a:lnTo>
                  <a:close/>
                </a:path>
                <a:path w="535305" h="274320">
                  <a:moveTo>
                    <a:pt x="527304" y="57117"/>
                  </a:moveTo>
                  <a:lnTo>
                    <a:pt x="527304" y="56388"/>
                  </a:lnTo>
                  <a:lnTo>
                    <a:pt x="511938" y="51019"/>
                  </a:lnTo>
                  <a:lnTo>
                    <a:pt x="201168" y="204216"/>
                  </a:lnTo>
                  <a:lnTo>
                    <a:pt x="199644" y="204216"/>
                  </a:lnTo>
                  <a:lnTo>
                    <a:pt x="198120" y="207264"/>
                  </a:lnTo>
                  <a:lnTo>
                    <a:pt x="198120" y="211836"/>
                  </a:lnTo>
                  <a:lnTo>
                    <a:pt x="201168" y="214884"/>
                  </a:lnTo>
                  <a:lnTo>
                    <a:pt x="207264" y="218146"/>
                  </a:lnTo>
                  <a:lnTo>
                    <a:pt x="207264" y="204216"/>
                  </a:lnTo>
                  <a:lnTo>
                    <a:pt x="217639" y="209769"/>
                  </a:lnTo>
                  <a:lnTo>
                    <a:pt x="527304" y="57117"/>
                  </a:lnTo>
                  <a:close/>
                </a:path>
                <a:path w="535305" h="274320">
                  <a:moveTo>
                    <a:pt x="217639" y="209769"/>
                  </a:moveTo>
                  <a:lnTo>
                    <a:pt x="207264" y="204216"/>
                  </a:lnTo>
                  <a:lnTo>
                    <a:pt x="207264" y="214884"/>
                  </a:lnTo>
                  <a:lnTo>
                    <a:pt x="217639" y="209769"/>
                  </a:lnTo>
                  <a:close/>
                </a:path>
                <a:path w="535305" h="274320">
                  <a:moveTo>
                    <a:pt x="320040" y="266700"/>
                  </a:moveTo>
                  <a:lnTo>
                    <a:pt x="318516" y="263652"/>
                  </a:lnTo>
                  <a:lnTo>
                    <a:pt x="315468" y="262128"/>
                  </a:lnTo>
                  <a:lnTo>
                    <a:pt x="217639" y="209769"/>
                  </a:lnTo>
                  <a:lnTo>
                    <a:pt x="207264" y="214884"/>
                  </a:lnTo>
                  <a:lnTo>
                    <a:pt x="207264" y="218146"/>
                  </a:lnTo>
                  <a:lnTo>
                    <a:pt x="281018" y="257620"/>
                  </a:lnTo>
                  <a:lnTo>
                    <a:pt x="312420" y="260604"/>
                  </a:lnTo>
                  <a:lnTo>
                    <a:pt x="312420" y="274320"/>
                  </a:lnTo>
                  <a:lnTo>
                    <a:pt x="315468" y="274320"/>
                  </a:lnTo>
                  <a:lnTo>
                    <a:pt x="316992" y="272796"/>
                  </a:lnTo>
                  <a:lnTo>
                    <a:pt x="320040" y="266700"/>
                  </a:lnTo>
                  <a:close/>
                </a:path>
                <a:path w="535305" h="274320">
                  <a:moveTo>
                    <a:pt x="312420" y="260604"/>
                  </a:moveTo>
                  <a:lnTo>
                    <a:pt x="281018" y="257620"/>
                  </a:lnTo>
                  <a:lnTo>
                    <a:pt x="309372" y="272796"/>
                  </a:lnTo>
                  <a:lnTo>
                    <a:pt x="312420" y="260604"/>
                  </a:lnTo>
                  <a:close/>
                </a:path>
                <a:path w="535305" h="274320">
                  <a:moveTo>
                    <a:pt x="405384" y="12192"/>
                  </a:moveTo>
                  <a:lnTo>
                    <a:pt x="400812" y="12192"/>
                  </a:lnTo>
                  <a:lnTo>
                    <a:pt x="403440" y="13110"/>
                  </a:lnTo>
                  <a:lnTo>
                    <a:pt x="405384" y="12192"/>
                  </a:lnTo>
                  <a:close/>
                </a:path>
                <a:path w="535305" h="274320">
                  <a:moveTo>
                    <a:pt x="403440" y="13110"/>
                  </a:moveTo>
                  <a:lnTo>
                    <a:pt x="400812" y="12192"/>
                  </a:lnTo>
                  <a:lnTo>
                    <a:pt x="400812" y="14352"/>
                  </a:lnTo>
                  <a:lnTo>
                    <a:pt x="403440" y="13110"/>
                  </a:lnTo>
                  <a:close/>
                </a:path>
                <a:path w="535305" h="274320">
                  <a:moveTo>
                    <a:pt x="405384" y="13789"/>
                  </a:moveTo>
                  <a:lnTo>
                    <a:pt x="405384" y="12192"/>
                  </a:lnTo>
                  <a:lnTo>
                    <a:pt x="403440" y="13110"/>
                  </a:lnTo>
                  <a:lnTo>
                    <a:pt x="405384" y="13789"/>
                  </a:lnTo>
                  <a:close/>
                </a:path>
                <a:path w="535305" h="274320">
                  <a:moveTo>
                    <a:pt x="527304" y="56388"/>
                  </a:moveTo>
                  <a:lnTo>
                    <a:pt x="525780" y="44196"/>
                  </a:lnTo>
                  <a:lnTo>
                    <a:pt x="511938" y="51019"/>
                  </a:lnTo>
                  <a:lnTo>
                    <a:pt x="527304" y="56388"/>
                  </a:lnTo>
                  <a:close/>
                </a:path>
              </a:pathLst>
            </a:custGeom>
            <a:solidFill>
              <a:srgbClr val="000000"/>
            </a:solidFill>
          </p:spPr>
          <p:txBody>
            <a:bodyPr wrap="square" lIns="0" tIns="0" rIns="0" bIns="0" rtlCol="0"/>
            <a:lstStyle/>
            <a:p>
              <a:endParaRPr/>
            </a:p>
          </p:txBody>
        </p:sp>
        <p:sp>
          <p:nvSpPr>
            <p:cNvPr id="20" name="object 20"/>
            <p:cNvSpPr/>
            <p:nvPr/>
          </p:nvSpPr>
          <p:spPr>
            <a:xfrm>
              <a:off x="2298070" y="3723132"/>
              <a:ext cx="306705" cy="55244"/>
            </a:xfrm>
            <a:custGeom>
              <a:avLst/>
              <a:gdLst/>
              <a:ahLst/>
              <a:cxnLst/>
              <a:rect l="l" t="t" r="r" b="b"/>
              <a:pathLst>
                <a:path w="306705" h="55245">
                  <a:moveTo>
                    <a:pt x="306324" y="54864"/>
                  </a:moveTo>
                  <a:lnTo>
                    <a:pt x="306324" y="28956"/>
                  </a:lnTo>
                  <a:lnTo>
                    <a:pt x="0" y="0"/>
                  </a:lnTo>
                  <a:lnTo>
                    <a:pt x="0" y="44196"/>
                  </a:lnTo>
                  <a:lnTo>
                    <a:pt x="112859" y="54864"/>
                  </a:lnTo>
                  <a:lnTo>
                    <a:pt x="306324" y="54864"/>
                  </a:lnTo>
                  <a:close/>
                </a:path>
              </a:pathLst>
            </a:custGeom>
            <a:solidFill>
              <a:srgbClr val="007F7F"/>
            </a:solidFill>
          </p:spPr>
          <p:txBody>
            <a:bodyPr wrap="square" lIns="0" tIns="0" rIns="0" bIns="0" rtlCol="0"/>
            <a:lstStyle/>
            <a:p>
              <a:endParaRPr/>
            </a:p>
          </p:txBody>
        </p:sp>
        <p:sp>
          <p:nvSpPr>
            <p:cNvPr id="21" name="object 21"/>
            <p:cNvSpPr/>
            <p:nvPr/>
          </p:nvSpPr>
          <p:spPr>
            <a:xfrm>
              <a:off x="2291974" y="3717036"/>
              <a:ext cx="320040" cy="60960"/>
            </a:xfrm>
            <a:custGeom>
              <a:avLst/>
              <a:gdLst/>
              <a:ahLst/>
              <a:cxnLst/>
              <a:rect l="l" t="t" r="r" b="b"/>
              <a:pathLst>
                <a:path w="320039" h="60960">
                  <a:moveTo>
                    <a:pt x="320040" y="60960"/>
                  </a:moveTo>
                  <a:lnTo>
                    <a:pt x="320040" y="32004"/>
                  </a:lnTo>
                  <a:lnTo>
                    <a:pt x="316992" y="28956"/>
                  </a:lnTo>
                  <a:lnTo>
                    <a:pt x="313944" y="28956"/>
                  </a:lnTo>
                  <a:lnTo>
                    <a:pt x="7620" y="0"/>
                  </a:lnTo>
                  <a:lnTo>
                    <a:pt x="4572" y="0"/>
                  </a:lnTo>
                  <a:lnTo>
                    <a:pt x="0" y="4572"/>
                  </a:lnTo>
                  <a:lnTo>
                    <a:pt x="0" y="53340"/>
                  </a:lnTo>
                  <a:lnTo>
                    <a:pt x="3048" y="56388"/>
                  </a:lnTo>
                  <a:lnTo>
                    <a:pt x="6096" y="56388"/>
                  </a:lnTo>
                  <a:lnTo>
                    <a:pt x="6096" y="12192"/>
                  </a:lnTo>
                  <a:lnTo>
                    <a:pt x="13716" y="6096"/>
                  </a:lnTo>
                  <a:lnTo>
                    <a:pt x="13716" y="12912"/>
                  </a:lnTo>
                  <a:lnTo>
                    <a:pt x="306324" y="40571"/>
                  </a:lnTo>
                  <a:lnTo>
                    <a:pt x="306324" y="35052"/>
                  </a:lnTo>
                  <a:lnTo>
                    <a:pt x="312420" y="41148"/>
                  </a:lnTo>
                  <a:lnTo>
                    <a:pt x="312420" y="60960"/>
                  </a:lnTo>
                  <a:lnTo>
                    <a:pt x="320040" y="60960"/>
                  </a:lnTo>
                  <a:close/>
                </a:path>
                <a:path w="320039" h="60960">
                  <a:moveTo>
                    <a:pt x="13716" y="12912"/>
                  </a:moveTo>
                  <a:lnTo>
                    <a:pt x="13716" y="6096"/>
                  </a:lnTo>
                  <a:lnTo>
                    <a:pt x="6096" y="12192"/>
                  </a:lnTo>
                  <a:lnTo>
                    <a:pt x="13716" y="12912"/>
                  </a:lnTo>
                  <a:close/>
                </a:path>
                <a:path w="320039" h="60960">
                  <a:moveTo>
                    <a:pt x="13716" y="44772"/>
                  </a:moveTo>
                  <a:lnTo>
                    <a:pt x="13716" y="12912"/>
                  </a:lnTo>
                  <a:lnTo>
                    <a:pt x="6096" y="12192"/>
                  </a:lnTo>
                  <a:lnTo>
                    <a:pt x="6096" y="56388"/>
                  </a:lnTo>
                  <a:lnTo>
                    <a:pt x="7620" y="56532"/>
                  </a:lnTo>
                  <a:lnTo>
                    <a:pt x="7620" y="44196"/>
                  </a:lnTo>
                  <a:lnTo>
                    <a:pt x="13716" y="44772"/>
                  </a:lnTo>
                  <a:close/>
                </a:path>
                <a:path w="320039" h="60960">
                  <a:moveTo>
                    <a:pt x="184969" y="60960"/>
                  </a:moveTo>
                  <a:lnTo>
                    <a:pt x="7620" y="44196"/>
                  </a:lnTo>
                  <a:lnTo>
                    <a:pt x="13716" y="50292"/>
                  </a:lnTo>
                  <a:lnTo>
                    <a:pt x="13716" y="57108"/>
                  </a:lnTo>
                  <a:lnTo>
                    <a:pt x="54466" y="60960"/>
                  </a:lnTo>
                  <a:lnTo>
                    <a:pt x="184969" y="60960"/>
                  </a:lnTo>
                  <a:close/>
                </a:path>
                <a:path w="320039" h="60960">
                  <a:moveTo>
                    <a:pt x="13716" y="57108"/>
                  </a:moveTo>
                  <a:lnTo>
                    <a:pt x="13716" y="50292"/>
                  </a:lnTo>
                  <a:lnTo>
                    <a:pt x="7620" y="44196"/>
                  </a:lnTo>
                  <a:lnTo>
                    <a:pt x="7620" y="56532"/>
                  </a:lnTo>
                  <a:lnTo>
                    <a:pt x="13716" y="57108"/>
                  </a:lnTo>
                  <a:close/>
                </a:path>
                <a:path w="320039" h="60960">
                  <a:moveTo>
                    <a:pt x="312420" y="41148"/>
                  </a:moveTo>
                  <a:lnTo>
                    <a:pt x="306324" y="35052"/>
                  </a:lnTo>
                  <a:lnTo>
                    <a:pt x="306324" y="40571"/>
                  </a:lnTo>
                  <a:lnTo>
                    <a:pt x="312420" y="41148"/>
                  </a:lnTo>
                  <a:close/>
                </a:path>
                <a:path w="320039" h="60960">
                  <a:moveTo>
                    <a:pt x="312420" y="60960"/>
                  </a:moveTo>
                  <a:lnTo>
                    <a:pt x="312420" y="41148"/>
                  </a:lnTo>
                  <a:lnTo>
                    <a:pt x="306324" y="40571"/>
                  </a:lnTo>
                  <a:lnTo>
                    <a:pt x="306324" y="60960"/>
                  </a:lnTo>
                  <a:lnTo>
                    <a:pt x="312420" y="60960"/>
                  </a:lnTo>
                  <a:close/>
                </a:path>
              </a:pathLst>
            </a:custGeom>
            <a:solidFill>
              <a:srgbClr val="000000"/>
            </a:solidFill>
          </p:spPr>
          <p:txBody>
            <a:bodyPr wrap="square" lIns="0" tIns="0" rIns="0" bIns="0" rtlCol="0"/>
            <a:lstStyle/>
            <a:p>
              <a:endParaRPr/>
            </a:p>
          </p:txBody>
        </p:sp>
        <p:sp>
          <p:nvSpPr>
            <p:cNvPr id="22" name="object 22"/>
            <p:cNvSpPr/>
            <p:nvPr/>
          </p:nvSpPr>
          <p:spPr>
            <a:xfrm>
              <a:off x="926473" y="3777996"/>
              <a:ext cx="2705100" cy="1214755"/>
            </a:xfrm>
            <a:custGeom>
              <a:avLst/>
              <a:gdLst/>
              <a:ahLst/>
              <a:cxnLst/>
              <a:rect l="l" t="t" r="r" b="b"/>
              <a:pathLst>
                <a:path w="2705100" h="1214754">
                  <a:moveTo>
                    <a:pt x="2705097" y="608076"/>
                  </a:moveTo>
                  <a:lnTo>
                    <a:pt x="2698910" y="549600"/>
                  </a:lnTo>
                  <a:lnTo>
                    <a:pt x="2680729" y="492678"/>
                  </a:lnTo>
                  <a:lnTo>
                    <a:pt x="2651118" y="437568"/>
                  </a:lnTo>
                  <a:lnTo>
                    <a:pt x="2610643" y="384525"/>
                  </a:lnTo>
                  <a:lnTo>
                    <a:pt x="2559870" y="333807"/>
                  </a:lnTo>
                  <a:lnTo>
                    <a:pt x="2499365" y="285670"/>
                  </a:lnTo>
                  <a:lnTo>
                    <a:pt x="2465640" y="262650"/>
                  </a:lnTo>
                  <a:lnTo>
                    <a:pt x="2429694" y="240372"/>
                  </a:lnTo>
                  <a:lnTo>
                    <a:pt x="2391597" y="218867"/>
                  </a:lnTo>
                  <a:lnTo>
                    <a:pt x="2351422" y="198168"/>
                  </a:lnTo>
                  <a:lnTo>
                    <a:pt x="2309238" y="178308"/>
                  </a:lnTo>
                  <a:lnTo>
                    <a:pt x="2265115" y="159317"/>
                  </a:lnTo>
                  <a:lnTo>
                    <a:pt x="2219126" y="141229"/>
                  </a:lnTo>
                  <a:lnTo>
                    <a:pt x="2171340" y="124074"/>
                  </a:lnTo>
                  <a:lnTo>
                    <a:pt x="2121828" y="107887"/>
                  </a:lnTo>
                  <a:lnTo>
                    <a:pt x="2070661" y="92698"/>
                  </a:lnTo>
                  <a:lnTo>
                    <a:pt x="2017910" y="78539"/>
                  </a:lnTo>
                  <a:lnTo>
                    <a:pt x="1963645" y="65443"/>
                  </a:lnTo>
                  <a:lnTo>
                    <a:pt x="1907938" y="53442"/>
                  </a:lnTo>
                  <a:lnTo>
                    <a:pt x="1850858" y="42569"/>
                  </a:lnTo>
                  <a:lnTo>
                    <a:pt x="1792476" y="32854"/>
                  </a:lnTo>
                  <a:lnTo>
                    <a:pt x="1732865" y="24330"/>
                  </a:lnTo>
                  <a:lnTo>
                    <a:pt x="1672093" y="17029"/>
                  </a:lnTo>
                  <a:lnTo>
                    <a:pt x="1610231" y="10984"/>
                  </a:lnTo>
                  <a:lnTo>
                    <a:pt x="1547352" y="6227"/>
                  </a:lnTo>
                  <a:lnTo>
                    <a:pt x="1483524" y="2788"/>
                  </a:lnTo>
                  <a:lnTo>
                    <a:pt x="1418819" y="702"/>
                  </a:lnTo>
                  <a:lnTo>
                    <a:pt x="1353308" y="0"/>
                  </a:lnTo>
                  <a:lnTo>
                    <a:pt x="1287794" y="702"/>
                  </a:lnTo>
                  <a:lnTo>
                    <a:pt x="1223078" y="2788"/>
                  </a:lnTo>
                  <a:lnTo>
                    <a:pt x="1159232" y="6227"/>
                  </a:lnTo>
                  <a:lnTo>
                    <a:pt x="1096327" y="10984"/>
                  </a:lnTo>
                  <a:lnTo>
                    <a:pt x="1034435" y="17029"/>
                  </a:lnTo>
                  <a:lnTo>
                    <a:pt x="973627" y="24330"/>
                  </a:lnTo>
                  <a:lnTo>
                    <a:pt x="913974" y="32854"/>
                  </a:lnTo>
                  <a:lnTo>
                    <a:pt x="855546" y="42569"/>
                  </a:lnTo>
                  <a:lnTo>
                    <a:pt x="798416" y="53442"/>
                  </a:lnTo>
                  <a:lnTo>
                    <a:pt x="742654" y="65443"/>
                  </a:lnTo>
                  <a:lnTo>
                    <a:pt x="688332" y="78539"/>
                  </a:lnTo>
                  <a:lnTo>
                    <a:pt x="635521" y="92698"/>
                  </a:lnTo>
                  <a:lnTo>
                    <a:pt x="584292" y="107887"/>
                  </a:lnTo>
                  <a:lnTo>
                    <a:pt x="534716" y="124074"/>
                  </a:lnTo>
                  <a:lnTo>
                    <a:pt x="486864" y="141229"/>
                  </a:lnTo>
                  <a:lnTo>
                    <a:pt x="440808" y="159317"/>
                  </a:lnTo>
                  <a:lnTo>
                    <a:pt x="396619" y="178308"/>
                  </a:lnTo>
                  <a:lnTo>
                    <a:pt x="354368" y="198168"/>
                  </a:lnTo>
                  <a:lnTo>
                    <a:pt x="314126" y="218867"/>
                  </a:lnTo>
                  <a:lnTo>
                    <a:pt x="275964" y="240372"/>
                  </a:lnTo>
                  <a:lnTo>
                    <a:pt x="239953" y="262650"/>
                  </a:lnTo>
                  <a:lnTo>
                    <a:pt x="206166" y="285670"/>
                  </a:lnTo>
                  <a:lnTo>
                    <a:pt x="174672" y="309400"/>
                  </a:lnTo>
                  <a:lnTo>
                    <a:pt x="118851" y="358859"/>
                  </a:lnTo>
                  <a:lnTo>
                    <a:pt x="73060" y="410772"/>
                  </a:lnTo>
                  <a:lnTo>
                    <a:pt x="37869" y="464881"/>
                  </a:lnTo>
                  <a:lnTo>
                    <a:pt x="13846" y="520929"/>
                  </a:lnTo>
                  <a:lnTo>
                    <a:pt x="1562" y="578659"/>
                  </a:lnTo>
                  <a:lnTo>
                    <a:pt x="0" y="608076"/>
                  </a:lnTo>
                  <a:lnTo>
                    <a:pt x="1562" y="637488"/>
                  </a:lnTo>
                  <a:lnTo>
                    <a:pt x="13846" y="695189"/>
                  </a:lnTo>
                  <a:lnTo>
                    <a:pt x="37869" y="751181"/>
                  </a:lnTo>
                  <a:lnTo>
                    <a:pt x="73060" y="805212"/>
                  </a:lnTo>
                  <a:lnTo>
                    <a:pt x="118851" y="857028"/>
                  </a:lnTo>
                  <a:lnTo>
                    <a:pt x="174672" y="906376"/>
                  </a:lnTo>
                  <a:lnTo>
                    <a:pt x="206166" y="930046"/>
                  </a:lnTo>
                  <a:lnTo>
                    <a:pt x="239953" y="953003"/>
                  </a:lnTo>
                  <a:lnTo>
                    <a:pt x="275964" y="975217"/>
                  </a:lnTo>
                  <a:lnTo>
                    <a:pt x="314126" y="996656"/>
                  </a:lnTo>
                  <a:lnTo>
                    <a:pt x="354368" y="1017288"/>
                  </a:lnTo>
                  <a:lnTo>
                    <a:pt x="396619" y="1037082"/>
                  </a:lnTo>
                  <a:lnTo>
                    <a:pt x="440808" y="1056005"/>
                  </a:lnTo>
                  <a:lnTo>
                    <a:pt x="486864" y="1074027"/>
                  </a:lnTo>
                  <a:lnTo>
                    <a:pt x="534716" y="1091115"/>
                  </a:lnTo>
                  <a:lnTo>
                    <a:pt x="584292" y="1107238"/>
                  </a:lnTo>
                  <a:lnTo>
                    <a:pt x="635521" y="1122365"/>
                  </a:lnTo>
                  <a:lnTo>
                    <a:pt x="688332" y="1136463"/>
                  </a:lnTo>
                  <a:lnTo>
                    <a:pt x="742654" y="1149502"/>
                  </a:lnTo>
                  <a:lnTo>
                    <a:pt x="798416" y="1161448"/>
                  </a:lnTo>
                  <a:lnTo>
                    <a:pt x="855546" y="1172272"/>
                  </a:lnTo>
                  <a:lnTo>
                    <a:pt x="913974" y="1181941"/>
                  </a:lnTo>
                  <a:lnTo>
                    <a:pt x="973627" y="1190423"/>
                  </a:lnTo>
                  <a:lnTo>
                    <a:pt x="1034435" y="1197687"/>
                  </a:lnTo>
                  <a:lnTo>
                    <a:pt x="1096327" y="1203701"/>
                  </a:lnTo>
                  <a:lnTo>
                    <a:pt x="1159232" y="1208434"/>
                  </a:lnTo>
                  <a:lnTo>
                    <a:pt x="1223078" y="1211854"/>
                  </a:lnTo>
                  <a:lnTo>
                    <a:pt x="1287794" y="1213929"/>
                  </a:lnTo>
                  <a:lnTo>
                    <a:pt x="1353308" y="1214628"/>
                  </a:lnTo>
                  <a:lnTo>
                    <a:pt x="1418819" y="1213929"/>
                  </a:lnTo>
                  <a:lnTo>
                    <a:pt x="1483524" y="1211854"/>
                  </a:lnTo>
                  <a:lnTo>
                    <a:pt x="1547352" y="1208434"/>
                  </a:lnTo>
                  <a:lnTo>
                    <a:pt x="1610231" y="1203701"/>
                  </a:lnTo>
                  <a:lnTo>
                    <a:pt x="1672093" y="1197687"/>
                  </a:lnTo>
                  <a:lnTo>
                    <a:pt x="1732865" y="1190423"/>
                  </a:lnTo>
                  <a:lnTo>
                    <a:pt x="1792476" y="1181941"/>
                  </a:lnTo>
                  <a:lnTo>
                    <a:pt x="1850858" y="1172272"/>
                  </a:lnTo>
                  <a:lnTo>
                    <a:pt x="1907938" y="1161448"/>
                  </a:lnTo>
                  <a:lnTo>
                    <a:pt x="1963645" y="1149502"/>
                  </a:lnTo>
                  <a:lnTo>
                    <a:pt x="2017910" y="1136463"/>
                  </a:lnTo>
                  <a:lnTo>
                    <a:pt x="2070661" y="1122365"/>
                  </a:lnTo>
                  <a:lnTo>
                    <a:pt x="2121828" y="1107238"/>
                  </a:lnTo>
                  <a:lnTo>
                    <a:pt x="2171340" y="1091115"/>
                  </a:lnTo>
                  <a:lnTo>
                    <a:pt x="2219126" y="1074027"/>
                  </a:lnTo>
                  <a:lnTo>
                    <a:pt x="2265115" y="1056005"/>
                  </a:lnTo>
                  <a:lnTo>
                    <a:pt x="2309238" y="1037082"/>
                  </a:lnTo>
                  <a:lnTo>
                    <a:pt x="2351422" y="1017288"/>
                  </a:lnTo>
                  <a:lnTo>
                    <a:pt x="2391597" y="996656"/>
                  </a:lnTo>
                  <a:lnTo>
                    <a:pt x="2429694" y="975217"/>
                  </a:lnTo>
                  <a:lnTo>
                    <a:pt x="2465640" y="953003"/>
                  </a:lnTo>
                  <a:lnTo>
                    <a:pt x="2499365" y="930046"/>
                  </a:lnTo>
                  <a:lnTo>
                    <a:pt x="2530799" y="906376"/>
                  </a:lnTo>
                  <a:lnTo>
                    <a:pt x="2586508" y="857028"/>
                  </a:lnTo>
                  <a:lnTo>
                    <a:pt x="2632203" y="805212"/>
                  </a:lnTo>
                  <a:lnTo>
                    <a:pt x="2667316" y="751181"/>
                  </a:lnTo>
                  <a:lnTo>
                    <a:pt x="2691284" y="695189"/>
                  </a:lnTo>
                  <a:lnTo>
                    <a:pt x="2703538" y="637488"/>
                  </a:lnTo>
                  <a:lnTo>
                    <a:pt x="2705097" y="608076"/>
                  </a:lnTo>
                  <a:close/>
                </a:path>
              </a:pathLst>
            </a:custGeom>
            <a:solidFill>
              <a:srgbClr val="FFFF98"/>
            </a:solidFill>
          </p:spPr>
          <p:txBody>
            <a:bodyPr wrap="square" lIns="0" tIns="0" rIns="0" bIns="0" rtlCol="0"/>
            <a:lstStyle/>
            <a:p>
              <a:endParaRPr/>
            </a:p>
          </p:txBody>
        </p:sp>
        <p:sp>
          <p:nvSpPr>
            <p:cNvPr id="23" name="object 23"/>
            <p:cNvSpPr/>
            <p:nvPr/>
          </p:nvSpPr>
          <p:spPr>
            <a:xfrm>
              <a:off x="920377" y="3777996"/>
              <a:ext cx="2717800" cy="1222375"/>
            </a:xfrm>
            <a:custGeom>
              <a:avLst/>
              <a:gdLst/>
              <a:ahLst/>
              <a:cxnLst/>
              <a:rect l="l" t="t" r="r" b="b"/>
              <a:pathLst>
                <a:path w="2717800" h="1222375">
                  <a:moveTo>
                    <a:pt x="25400" y="516635"/>
                  </a:moveTo>
                  <a:lnTo>
                    <a:pt x="25400" y="483107"/>
                  </a:lnTo>
                  <a:lnTo>
                    <a:pt x="12700" y="498347"/>
                  </a:lnTo>
                  <a:lnTo>
                    <a:pt x="0" y="544067"/>
                  </a:lnTo>
                  <a:lnTo>
                    <a:pt x="0" y="672083"/>
                  </a:lnTo>
                  <a:lnTo>
                    <a:pt x="12700" y="702563"/>
                  </a:lnTo>
                  <a:lnTo>
                    <a:pt x="12700" y="547115"/>
                  </a:lnTo>
                  <a:lnTo>
                    <a:pt x="25400" y="516635"/>
                  </a:lnTo>
                  <a:close/>
                </a:path>
                <a:path w="2717800" h="1222375">
                  <a:moveTo>
                    <a:pt x="1358900" y="1208531"/>
                  </a:moveTo>
                  <a:lnTo>
                    <a:pt x="1282700" y="1208531"/>
                  </a:lnTo>
                  <a:lnTo>
                    <a:pt x="1219200" y="1205483"/>
                  </a:lnTo>
                  <a:lnTo>
                    <a:pt x="1143000" y="1202435"/>
                  </a:lnTo>
                  <a:lnTo>
                    <a:pt x="1016000" y="1190243"/>
                  </a:lnTo>
                  <a:lnTo>
                    <a:pt x="889000" y="1171955"/>
                  </a:lnTo>
                  <a:lnTo>
                    <a:pt x="825500" y="1161287"/>
                  </a:lnTo>
                  <a:lnTo>
                    <a:pt x="762000" y="1149095"/>
                  </a:lnTo>
                  <a:lnTo>
                    <a:pt x="711200" y="1135379"/>
                  </a:lnTo>
                  <a:lnTo>
                    <a:pt x="647700" y="1121663"/>
                  </a:lnTo>
                  <a:lnTo>
                    <a:pt x="546100" y="1088135"/>
                  </a:lnTo>
                  <a:lnTo>
                    <a:pt x="444500" y="1051559"/>
                  </a:lnTo>
                  <a:lnTo>
                    <a:pt x="393700" y="1031747"/>
                  </a:lnTo>
                  <a:lnTo>
                    <a:pt x="317500" y="989075"/>
                  </a:lnTo>
                  <a:lnTo>
                    <a:pt x="292100" y="976883"/>
                  </a:lnTo>
                  <a:lnTo>
                    <a:pt x="266700" y="966215"/>
                  </a:lnTo>
                  <a:lnTo>
                    <a:pt x="254000" y="954023"/>
                  </a:lnTo>
                  <a:lnTo>
                    <a:pt x="228600" y="941831"/>
                  </a:lnTo>
                  <a:lnTo>
                    <a:pt x="203200" y="917447"/>
                  </a:lnTo>
                  <a:lnTo>
                    <a:pt x="177800" y="905255"/>
                  </a:lnTo>
                  <a:lnTo>
                    <a:pt x="165100" y="893063"/>
                  </a:lnTo>
                  <a:lnTo>
                    <a:pt x="152400" y="879347"/>
                  </a:lnTo>
                  <a:lnTo>
                    <a:pt x="139700" y="867155"/>
                  </a:lnTo>
                  <a:lnTo>
                    <a:pt x="76200" y="798575"/>
                  </a:lnTo>
                  <a:lnTo>
                    <a:pt x="63500" y="771143"/>
                  </a:lnTo>
                  <a:lnTo>
                    <a:pt x="50800" y="755903"/>
                  </a:lnTo>
                  <a:lnTo>
                    <a:pt x="38100" y="742187"/>
                  </a:lnTo>
                  <a:lnTo>
                    <a:pt x="38100" y="726947"/>
                  </a:lnTo>
                  <a:lnTo>
                    <a:pt x="25400" y="713231"/>
                  </a:lnTo>
                  <a:lnTo>
                    <a:pt x="12700" y="682751"/>
                  </a:lnTo>
                  <a:lnTo>
                    <a:pt x="12700" y="702563"/>
                  </a:lnTo>
                  <a:lnTo>
                    <a:pt x="38100" y="763523"/>
                  </a:lnTo>
                  <a:lnTo>
                    <a:pt x="50800" y="777239"/>
                  </a:lnTo>
                  <a:lnTo>
                    <a:pt x="50800" y="792479"/>
                  </a:lnTo>
                  <a:lnTo>
                    <a:pt x="63500" y="806195"/>
                  </a:lnTo>
                  <a:lnTo>
                    <a:pt x="76200" y="821435"/>
                  </a:lnTo>
                  <a:lnTo>
                    <a:pt x="139700" y="890015"/>
                  </a:lnTo>
                  <a:lnTo>
                    <a:pt x="165100" y="902207"/>
                  </a:lnTo>
                  <a:lnTo>
                    <a:pt x="177800" y="915923"/>
                  </a:lnTo>
                  <a:lnTo>
                    <a:pt x="215900" y="940307"/>
                  </a:lnTo>
                  <a:lnTo>
                    <a:pt x="241300" y="964691"/>
                  </a:lnTo>
                  <a:lnTo>
                    <a:pt x="292100" y="989075"/>
                  </a:lnTo>
                  <a:lnTo>
                    <a:pt x="304800" y="999743"/>
                  </a:lnTo>
                  <a:lnTo>
                    <a:pt x="330200" y="1010411"/>
                  </a:lnTo>
                  <a:lnTo>
                    <a:pt x="342900" y="1022603"/>
                  </a:lnTo>
                  <a:lnTo>
                    <a:pt x="393700" y="1042415"/>
                  </a:lnTo>
                  <a:lnTo>
                    <a:pt x="444500" y="1063751"/>
                  </a:lnTo>
                  <a:lnTo>
                    <a:pt x="546100" y="1100327"/>
                  </a:lnTo>
                  <a:lnTo>
                    <a:pt x="647700" y="1133855"/>
                  </a:lnTo>
                  <a:lnTo>
                    <a:pt x="711200" y="1147571"/>
                  </a:lnTo>
                  <a:lnTo>
                    <a:pt x="762000" y="1161287"/>
                  </a:lnTo>
                  <a:lnTo>
                    <a:pt x="825500" y="1173479"/>
                  </a:lnTo>
                  <a:lnTo>
                    <a:pt x="952500" y="1194815"/>
                  </a:lnTo>
                  <a:lnTo>
                    <a:pt x="1016000" y="1202435"/>
                  </a:lnTo>
                  <a:lnTo>
                    <a:pt x="1143000" y="1214627"/>
                  </a:lnTo>
                  <a:lnTo>
                    <a:pt x="1219200" y="1219199"/>
                  </a:lnTo>
                  <a:lnTo>
                    <a:pt x="1282700" y="1220723"/>
                  </a:lnTo>
                  <a:lnTo>
                    <a:pt x="1346200" y="1221993"/>
                  </a:lnTo>
                  <a:lnTo>
                    <a:pt x="1346200" y="1219199"/>
                  </a:lnTo>
                  <a:lnTo>
                    <a:pt x="1358900" y="1208531"/>
                  </a:lnTo>
                  <a:close/>
                </a:path>
                <a:path w="2717800" h="1222375">
                  <a:moveTo>
                    <a:pt x="2654300" y="445007"/>
                  </a:moveTo>
                  <a:lnTo>
                    <a:pt x="2654300" y="423671"/>
                  </a:lnTo>
                  <a:lnTo>
                    <a:pt x="2641600" y="409955"/>
                  </a:lnTo>
                  <a:lnTo>
                    <a:pt x="2628900" y="394715"/>
                  </a:lnTo>
                  <a:lnTo>
                    <a:pt x="2565400" y="326135"/>
                  </a:lnTo>
                  <a:lnTo>
                    <a:pt x="2540000" y="313943"/>
                  </a:lnTo>
                  <a:lnTo>
                    <a:pt x="2527300" y="300227"/>
                  </a:lnTo>
                  <a:lnTo>
                    <a:pt x="2501900" y="275843"/>
                  </a:lnTo>
                  <a:lnTo>
                    <a:pt x="2425700" y="227075"/>
                  </a:lnTo>
                  <a:lnTo>
                    <a:pt x="2400300" y="216407"/>
                  </a:lnTo>
                  <a:lnTo>
                    <a:pt x="2374900" y="204215"/>
                  </a:lnTo>
                  <a:lnTo>
                    <a:pt x="2311400" y="172211"/>
                  </a:lnTo>
                  <a:lnTo>
                    <a:pt x="2260600" y="152399"/>
                  </a:lnTo>
                  <a:lnTo>
                    <a:pt x="2159000" y="115823"/>
                  </a:lnTo>
                  <a:lnTo>
                    <a:pt x="2057400" y="82295"/>
                  </a:lnTo>
                  <a:lnTo>
                    <a:pt x="1993900" y="68579"/>
                  </a:lnTo>
                  <a:lnTo>
                    <a:pt x="1943100" y="54863"/>
                  </a:lnTo>
                  <a:lnTo>
                    <a:pt x="1879600" y="42671"/>
                  </a:lnTo>
                  <a:lnTo>
                    <a:pt x="1752600" y="21335"/>
                  </a:lnTo>
                  <a:lnTo>
                    <a:pt x="1625600" y="6095"/>
                  </a:lnTo>
                  <a:lnTo>
                    <a:pt x="1536700" y="0"/>
                  </a:lnTo>
                  <a:lnTo>
                    <a:pt x="1168400" y="0"/>
                  </a:lnTo>
                  <a:lnTo>
                    <a:pt x="1079500" y="6095"/>
                  </a:lnTo>
                  <a:lnTo>
                    <a:pt x="952500" y="21335"/>
                  </a:lnTo>
                  <a:lnTo>
                    <a:pt x="889000" y="30479"/>
                  </a:lnTo>
                  <a:lnTo>
                    <a:pt x="762000" y="54863"/>
                  </a:lnTo>
                  <a:lnTo>
                    <a:pt x="647700" y="82295"/>
                  </a:lnTo>
                  <a:lnTo>
                    <a:pt x="596900" y="97535"/>
                  </a:lnTo>
                  <a:lnTo>
                    <a:pt x="444500" y="152399"/>
                  </a:lnTo>
                  <a:lnTo>
                    <a:pt x="393700" y="172211"/>
                  </a:lnTo>
                  <a:lnTo>
                    <a:pt x="342900" y="193547"/>
                  </a:lnTo>
                  <a:lnTo>
                    <a:pt x="330200" y="204215"/>
                  </a:lnTo>
                  <a:lnTo>
                    <a:pt x="304800" y="216407"/>
                  </a:lnTo>
                  <a:lnTo>
                    <a:pt x="292100" y="227075"/>
                  </a:lnTo>
                  <a:lnTo>
                    <a:pt x="241300" y="251459"/>
                  </a:lnTo>
                  <a:lnTo>
                    <a:pt x="190500" y="288035"/>
                  </a:lnTo>
                  <a:lnTo>
                    <a:pt x="177800" y="300227"/>
                  </a:lnTo>
                  <a:lnTo>
                    <a:pt x="165100" y="313943"/>
                  </a:lnTo>
                  <a:lnTo>
                    <a:pt x="139700" y="326135"/>
                  </a:lnTo>
                  <a:lnTo>
                    <a:pt x="76200" y="394715"/>
                  </a:lnTo>
                  <a:lnTo>
                    <a:pt x="63500" y="409955"/>
                  </a:lnTo>
                  <a:lnTo>
                    <a:pt x="50800" y="423671"/>
                  </a:lnTo>
                  <a:lnTo>
                    <a:pt x="50800" y="438911"/>
                  </a:lnTo>
                  <a:lnTo>
                    <a:pt x="38100" y="452627"/>
                  </a:lnTo>
                  <a:lnTo>
                    <a:pt x="25400" y="467867"/>
                  </a:lnTo>
                  <a:lnTo>
                    <a:pt x="25400" y="502919"/>
                  </a:lnTo>
                  <a:lnTo>
                    <a:pt x="38100" y="487679"/>
                  </a:lnTo>
                  <a:lnTo>
                    <a:pt x="38100" y="473963"/>
                  </a:lnTo>
                  <a:lnTo>
                    <a:pt x="50800" y="458723"/>
                  </a:lnTo>
                  <a:lnTo>
                    <a:pt x="76200" y="417575"/>
                  </a:lnTo>
                  <a:lnTo>
                    <a:pt x="88900" y="402335"/>
                  </a:lnTo>
                  <a:lnTo>
                    <a:pt x="101600" y="390143"/>
                  </a:lnTo>
                  <a:lnTo>
                    <a:pt x="139700" y="348995"/>
                  </a:lnTo>
                  <a:lnTo>
                    <a:pt x="152400" y="336803"/>
                  </a:lnTo>
                  <a:lnTo>
                    <a:pt x="165100" y="323087"/>
                  </a:lnTo>
                  <a:lnTo>
                    <a:pt x="177800" y="310895"/>
                  </a:lnTo>
                  <a:lnTo>
                    <a:pt x="203200" y="298703"/>
                  </a:lnTo>
                  <a:lnTo>
                    <a:pt x="228600" y="274319"/>
                  </a:lnTo>
                  <a:lnTo>
                    <a:pt x="254000" y="262127"/>
                  </a:lnTo>
                  <a:lnTo>
                    <a:pt x="292100" y="237743"/>
                  </a:lnTo>
                  <a:lnTo>
                    <a:pt x="317500" y="227075"/>
                  </a:lnTo>
                  <a:lnTo>
                    <a:pt x="393700" y="184403"/>
                  </a:lnTo>
                  <a:lnTo>
                    <a:pt x="495300" y="144779"/>
                  </a:lnTo>
                  <a:lnTo>
                    <a:pt x="546100" y="128015"/>
                  </a:lnTo>
                  <a:lnTo>
                    <a:pt x="596900" y="109727"/>
                  </a:lnTo>
                  <a:lnTo>
                    <a:pt x="647700" y="94487"/>
                  </a:lnTo>
                  <a:lnTo>
                    <a:pt x="711200" y="80771"/>
                  </a:lnTo>
                  <a:lnTo>
                    <a:pt x="762000" y="67055"/>
                  </a:lnTo>
                  <a:lnTo>
                    <a:pt x="825500" y="54863"/>
                  </a:lnTo>
                  <a:lnTo>
                    <a:pt x="952500" y="33527"/>
                  </a:lnTo>
                  <a:lnTo>
                    <a:pt x="1016000" y="25907"/>
                  </a:lnTo>
                  <a:lnTo>
                    <a:pt x="1143000" y="13715"/>
                  </a:lnTo>
                  <a:lnTo>
                    <a:pt x="1219200" y="10667"/>
                  </a:lnTo>
                  <a:lnTo>
                    <a:pt x="1282700" y="7619"/>
                  </a:lnTo>
                  <a:lnTo>
                    <a:pt x="1346200" y="6349"/>
                  </a:lnTo>
                  <a:lnTo>
                    <a:pt x="1346200" y="3047"/>
                  </a:lnTo>
                  <a:lnTo>
                    <a:pt x="1358900" y="6095"/>
                  </a:lnTo>
                  <a:lnTo>
                    <a:pt x="1358900" y="7619"/>
                  </a:lnTo>
                  <a:lnTo>
                    <a:pt x="1422400" y="7619"/>
                  </a:lnTo>
                  <a:lnTo>
                    <a:pt x="1485900" y="10667"/>
                  </a:lnTo>
                  <a:lnTo>
                    <a:pt x="1562100" y="13715"/>
                  </a:lnTo>
                  <a:lnTo>
                    <a:pt x="1689100" y="25907"/>
                  </a:lnTo>
                  <a:lnTo>
                    <a:pt x="1816100" y="44195"/>
                  </a:lnTo>
                  <a:lnTo>
                    <a:pt x="1879600" y="54863"/>
                  </a:lnTo>
                  <a:lnTo>
                    <a:pt x="1943100" y="67055"/>
                  </a:lnTo>
                  <a:lnTo>
                    <a:pt x="1993900" y="80771"/>
                  </a:lnTo>
                  <a:lnTo>
                    <a:pt x="2057400" y="94487"/>
                  </a:lnTo>
                  <a:lnTo>
                    <a:pt x="2209800" y="144779"/>
                  </a:lnTo>
                  <a:lnTo>
                    <a:pt x="2311400" y="184403"/>
                  </a:lnTo>
                  <a:lnTo>
                    <a:pt x="2387600" y="227075"/>
                  </a:lnTo>
                  <a:lnTo>
                    <a:pt x="2413000" y="239267"/>
                  </a:lnTo>
                  <a:lnTo>
                    <a:pt x="2438400" y="249935"/>
                  </a:lnTo>
                  <a:lnTo>
                    <a:pt x="2451100" y="262127"/>
                  </a:lnTo>
                  <a:lnTo>
                    <a:pt x="2476500" y="274319"/>
                  </a:lnTo>
                  <a:lnTo>
                    <a:pt x="2501900" y="298703"/>
                  </a:lnTo>
                  <a:lnTo>
                    <a:pt x="2527300" y="310895"/>
                  </a:lnTo>
                  <a:lnTo>
                    <a:pt x="2540000" y="323087"/>
                  </a:lnTo>
                  <a:lnTo>
                    <a:pt x="2552700" y="336803"/>
                  </a:lnTo>
                  <a:lnTo>
                    <a:pt x="2565400" y="348995"/>
                  </a:lnTo>
                  <a:lnTo>
                    <a:pt x="2654300" y="445007"/>
                  </a:lnTo>
                  <a:close/>
                </a:path>
                <a:path w="2717800" h="1222375">
                  <a:moveTo>
                    <a:pt x="1358900" y="6095"/>
                  </a:moveTo>
                  <a:lnTo>
                    <a:pt x="1346200" y="3047"/>
                  </a:lnTo>
                  <a:lnTo>
                    <a:pt x="1346200" y="6349"/>
                  </a:lnTo>
                  <a:lnTo>
                    <a:pt x="1358900" y="6095"/>
                  </a:lnTo>
                  <a:close/>
                </a:path>
                <a:path w="2717800" h="1222375">
                  <a:moveTo>
                    <a:pt x="1358900" y="7619"/>
                  </a:moveTo>
                  <a:lnTo>
                    <a:pt x="1358900" y="6095"/>
                  </a:lnTo>
                  <a:lnTo>
                    <a:pt x="1346200" y="6349"/>
                  </a:lnTo>
                  <a:lnTo>
                    <a:pt x="1346200" y="7619"/>
                  </a:lnTo>
                  <a:lnTo>
                    <a:pt x="1358900" y="7619"/>
                  </a:lnTo>
                  <a:close/>
                </a:path>
                <a:path w="2717800" h="1222375">
                  <a:moveTo>
                    <a:pt x="2705100" y="672083"/>
                  </a:moveTo>
                  <a:lnTo>
                    <a:pt x="2705100" y="614171"/>
                  </a:lnTo>
                  <a:lnTo>
                    <a:pt x="2692400" y="611123"/>
                  </a:lnTo>
                  <a:lnTo>
                    <a:pt x="2692400" y="684275"/>
                  </a:lnTo>
                  <a:lnTo>
                    <a:pt x="2679700" y="697991"/>
                  </a:lnTo>
                  <a:lnTo>
                    <a:pt x="2679700" y="713231"/>
                  </a:lnTo>
                  <a:lnTo>
                    <a:pt x="2667000" y="728471"/>
                  </a:lnTo>
                  <a:lnTo>
                    <a:pt x="2667000" y="742187"/>
                  </a:lnTo>
                  <a:lnTo>
                    <a:pt x="2654300" y="757427"/>
                  </a:lnTo>
                  <a:lnTo>
                    <a:pt x="2641600" y="784859"/>
                  </a:lnTo>
                  <a:lnTo>
                    <a:pt x="2565400" y="867155"/>
                  </a:lnTo>
                  <a:lnTo>
                    <a:pt x="2552700" y="879347"/>
                  </a:lnTo>
                  <a:lnTo>
                    <a:pt x="2540000" y="893063"/>
                  </a:lnTo>
                  <a:lnTo>
                    <a:pt x="2476500" y="941831"/>
                  </a:lnTo>
                  <a:lnTo>
                    <a:pt x="2451100" y="954023"/>
                  </a:lnTo>
                  <a:lnTo>
                    <a:pt x="2438400" y="966215"/>
                  </a:lnTo>
                  <a:lnTo>
                    <a:pt x="2413000" y="976883"/>
                  </a:lnTo>
                  <a:lnTo>
                    <a:pt x="2387600" y="989075"/>
                  </a:lnTo>
                  <a:lnTo>
                    <a:pt x="2311400" y="1031747"/>
                  </a:lnTo>
                  <a:lnTo>
                    <a:pt x="2209800" y="1071371"/>
                  </a:lnTo>
                  <a:lnTo>
                    <a:pt x="2057400" y="1121663"/>
                  </a:lnTo>
                  <a:lnTo>
                    <a:pt x="1993900" y="1135379"/>
                  </a:lnTo>
                  <a:lnTo>
                    <a:pt x="1943100" y="1149095"/>
                  </a:lnTo>
                  <a:lnTo>
                    <a:pt x="1879600" y="1161287"/>
                  </a:lnTo>
                  <a:lnTo>
                    <a:pt x="1816100" y="1171955"/>
                  </a:lnTo>
                  <a:lnTo>
                    <a:pt x="1689100" y="1190243"/>
                  </a:lnTo>
                  <a:lnTo>
                    <a:pt x="1562100" y="1202435"/>
                  </a:lnTo>
                  <a:lnTo>
                    <a:pt x="1422400" y="1208531"/>
                  </a:lnTo>
                  <a:lnTo>
                    <a:pt x="1358900" y="1208531"/>
                  </a:lnTo>
                  <a:lnTo>
                    <a:pt x="1346200" y="1219199"/>
                  </a:lnTo>
                  <a:lnTo>
                    <a:pt x="1346200" y="1221993"/>
                  </a:lnTo>
                  <a:lnTo>
                    <a:pt x="1358900" y="1222247"/>
                  </a:lnTo>
                  <a:lnTo>
                    <a:pt x="1358900" y="1220723"/>
                  </a:lnTo>
                  <a:lnTo>
                    <a:pt x="1422400" y="1220723"/>
                  </a:lnTo>
                  <a:lnTo>
                    <a:pt x="1485900" y="1217675"/>
                  </a:lnTo>
                  <a:lnTo>
                    <a:pt x="1562100" y="1214627"/>
                  </a:lnTo>
                  <a:lnTo>
                    <a:pt x="1689100" y="1202435"/>
                  </a:lnTo>
                  <a:lnTo>
                    <a:pt x="1752600" y="1194815"/>
                  </a:lnTo>
                  <a:lnTo>
                    <a:pt x="1879600" y="1173479"/>
                  </a:lnTo>
                  <a:lnTo>
                    <a:pt x="1943100" y="1161287"/>
                  </a:lnTo>
                  <a:lnTo>
                    <a:pt x="1993900" y="1147571"/>
                  </a:lnTo>
                  <a:lnTo>
                    <a:pt x="2057400" y="1133855"/>
                  </a:lnTo>
                  <a:lnTo>
                    <a:pt x="2159000" y="1100327"/>
                  </a:lnTo>
                  <a:lnTo>
                    <a:pt x="2260600" y="1063751"/>
                  </a:lnTo>
                  <a:lnTo>
                    <a:pt x="2311400" y="1042415"/>
                  </a:lnTo>
                  <a:lnTo>
                    <a:pt x="2362200" y="1022603"/>
                  </a:lnTo>
                  <a:lnTo>
                    <a:pt x="2374900" y="1010411"/>
                  </a:lnTo>
                  <a:lnTo>
                    <a:pt x="2425700" y="989075"/>
                  </a:lnTo>
                  <a:lnTo>
                    <a:pt x="2501900" y="940307"/>
                  </a:lnTo>
                  <a:lnTo>
                    <a:pt x="2527300" y="915923"/>
                  </a:lnTo>
                  <a:lnTo>
                    <a:pt x="2565400" y="888491"/>
                  </a:lnTo>
                  <a:lnTo>
                    <a:pt x="2578100" y="876299"/>
                  </a:lnTo>
                  <a:lnTo>
                    <a:pt x="2628900" y="821435"/>
                  </a:lnTo>
                  <a:lnTo>
                    <a:pt x="2641600" y="806195"/>
                  </a:lnTo>
                  <a:lnTo>
                    <a:pt x="2654300" y="792479"/>
                  </a:lnTo>
                  <a:lnTo>
                    <a:pt x="2654300" y="777239"/>
                  </a:lnTo>
                  <a:lnTo>
                    <a:pt x="2667000" y="763523"/>
                  </a:lnTo>
                  <a:lnTo>
                    <a:pt x="2692400" y="717803"/>
                  </a:lnTo>
                  <a:lnTo>
                    <a:pt x="2705100" y="672083"/>
                  </a:lnTo>
                  <a:close/>
                </a:path>
                <a:path w="2717800" h="1222375">
                  <a:moveTo>
                    <a:pt x="2705100" y="614171"/>
                  </a:moveTo>
                  <a:lnTo>
                    <a:pt x="2705100" y="544067"/>
                  </a:lnTo>
                  <a:lnTo>
                    <a:pt x="2667000" y="452627"/>
                  </a:lnTo>
                  <a:lnTo>
                    <a:pt x="2654300" y="438911"/>
                  </a:lnTo>
                  <a:lnTo>
                    <a:pt x="2654300" y="460247"/>
                  </a:lnTo>
                  <a:lnTo>
                    <a:pt x="2667000" y="487679"/>
                  </a:lnTo>
                  <a:lnTo>
                    <a:pt x="2679700" y="502919"/>
                  </a:lnTo>
                  <a:lnTo>
                    <a:pt x="2679700" y="518159"/>
                  </a:lnTo>
                  <a:lnTo>
                    <a:pt x="2692400" y="531875"/>
                  </a:lnTo>
                  <a:lnTo>
                    <a:pt x="2692400" y="608075"/>
                  </a:lnTo>
                  <a:lnTo>
                    <a:pt x="2705100" y="614171"/>
                  </a:lnTo>
                  <a:close/>
                </a:path>
                <a:path w="2717800" h="1222375">
                  <a:moveTo>
                    <a:pt x="2705100" y="614171"/>
                  </a:moveTo>
                  <a:lnTo>
                    <a:pt x="2692400" y="608075"/>
                  </a:lnTo>
                  <a:lnTo>
                    <a:pt x="2692400" y="611123"/>
                  </a:lnTo>
                  <a:lnTo>
                    <a:pt x="2705100" y="614171"/>
                  </a:lnTo>
                  <a:close/>
                </a:path>
                <a:path w="2717800" h="1222375">
                  <a:moveTo>
                    <a:pt x="2714977" y="604350"/>
                  </a:moveTo>
                  <a:lnTo>
                    <a:pt x="2705100" y="591311"/>
                  </a:lnTo>
                  <a:lnTo>
                    <a:pt x="2705100" y="601979"/>
                  </a:lnTo>
                  <a:lnTo>
                    <a:pt x="2714977" y="604350"/>
                  </a:lnTo>
                  <a:close/>
                </a:path>
                <a:path w="2717800" h="1222375">
                  <a:moveTo>
                    <a:pt x="2717800" y="608075"/>
                  </a:moveTo>
                  <a:lnTo>
                    <a:pt x="2714977" y="604350"/>
                  </a:lnTo>
                  <a:lnTo>
                    <a:pt x="2705100" y="601979"/>
                  </a:lnTo>
                  <a:lnTo>
                    <a:pt x="2717800" y="608075"/>
                  </a:lnTo>
                  <a:close/>
                </a:path>
                <a:path w="2717800" h="1222375">
                  <a:moveTo>
                    <a:pt x="2717800" y="608075"/>
                  </a:moveTo>
                  <a:lnTo>
                    <a:pt x="2705100" y="601979"/>
                  </a:lnTo>
                  <a:lnTo>
                    <a:pt x="2705100" y="623315"/>
                  </a:lnTo>
                  <a:lnTo>
                    <a:pt x="2717800" y="608075"/>
                  </a:lnTo>
                  <a:close/>
                </a:path>
                <a:path w="2717800" h="1222375">
                  <a:moveTo>
                    <a:pt x="2717800" y="608075"/>
                  </a:moveTo>
                  <a:lnTo>
                    <a:pt x="2717800" y="605027"/>
                  </a:lnTo>
                  <a:lnTo>
                    <a:pt x="2714977" y="604350"/>
                  </a:lnTo>
                  <a:lnTo>
                    <a:pt x="2717800" y="608075"/>
                  </a:lnTo>
                  <a:close/>
                </a:path>
              </a:pathLst>
            </a:custGeom>
            <a:solidFill>
              <a:srgbClr val="000000"/>
            </a:solidFill>
          </p:spPr>
          <p:txBody>
            <a:bodyPr wrap="square" lIns="0" tIns="0" rIns="0" bIns="0" rtlCol="0"/>
            <a:lstStyle/>
            <a:p>
              <a:endParaRPr/>
            </a:p>
          </p:txBody>
        </p:sp>
      </p:grpSp>
      <p:sp>
        <p:nvSpPr>
          <p:cNvPr id="24" name="object 24"/>
          <p:cNvSpPr txBox="1">
            <a:spLocks noGrp="1"/>
          </p:cNvSpPr>
          <p:nvPr>
            <p:ph type="title"/>
          </p:nvPr>
        </p:nvSpPr>
        <p:spPr>
          <a:xfrm>
            <a:off x="1996088" y="1350558"/>
            <a:ext cx="6620169" cy="676041"/>
          </a:xfrm>
          <a:prstGeom prst="rect">
            <a:avLst/>
          </a:prstGeom>
        </p:spPr>
        <p:style>
          <a:lnRef idx="2">
            <a:schemeClr val="accent5"/>
          </a:lnRef>
          <a:fillRef idx="1">
            <a:schemeClr val="lt1"/>
          </a:fillRef>
          <a:effectRef idx="0">
            <a:schemeClr val="accent5"/>
          </a:effectRef>
          <a:fontRef idx="minor">
            <a:schemeClr val="dk1"/>
          </a:fontRef>
        </p:style>
        <p:txBody>
          <a:bodyPr vert="horz" wrap="square" lIns="0" tIns="11135" rIns="0" bIns="0" rtlCol="0" anchor="t">
            <a:spAutoFit/>
          </a:bodyPr>
          <a:lstStyle/>
          <a:p>
            <a:pPr marL="11135" algn="ctr">
              <a:spcBef>
                <a:spcPts val="88"/>
              </a:spcBef>
            </a:pPr>
            <a:r>
              <a:rPr sz="2400">
                <a:uFill>
                  <a:solidFill>
                    <a:srgbClr val="000000"/>
                  </a:solidFill>
                </a:uFill>
                <a:latin typeface="Times New Roman"/>
                <a:cs typeface="Times New Roman"/>
              </a:rPr>
              <a:t>Normes IFRS et </a:t>
            </a:r>
            <a:r>
              <a:rPr sz="2400" spc="-4">
                <a:uFill>
                  <a:solidFill>
                    <a:srgbClr val="000000"/>
                  </a:solidFill>
                </a:uFill>
                <a:latin typeface="Times New Roman"/>
                <a:cs typeface="Times New Roman"/>
              </a:rPr>
              <a:t>pratiques comptable</a:t>
            </a:r>
            <a:r>
              <a:rPr lang="fr-FR" sz="2400" spc="-4">
                <a:uFill>
                  <a:solidFill>
                    <a:srgbClr val="000000"/>
                  </a:solidFill>
                </a:uFill>
                <a:latin typeface="Times New Roman"/>
                <a:cs typeface="Times New Roman"/>
              </a:rPr>
              <a:t>s</a:t>
            </a:r>
            <a:r>
              <a:rPr sz="2400" spc="-4">
                <a:uFill>
                  <a:solidFill>
                    <a:srgbClr val="000000"/>
                  </a:solidFill>
                </a:uFill>
                <a:latin typeface="Times New Roman"/>
                <a:cs typeface="Times New Roman"/>
              </a:rPr>
              <a:t> </a:t>
            </a:r>
            <a:r>
              <a:rPr sz="2400">
                <a:uFill>
                  <a:solidFill>
                    <a:srgbClr val="000000"/>
                  </a:solidFill>
                </a:uFill>
                <a:latin typeface="Times New Roman"/>
                <a:cs typeface="Times New Roman"/>
              </a:rPr>
              <a:t>au</a:t>
            </a:r>
            <a:r>
              <a:rPr sz="2400" spc="-53">
                <a:uFill>
                  <a:solidFill>
                    <a:srgbClr val="000000"/>
                  </a:solidFill>
                </a:uFill>
                <a:latin typeface="Times New Roman"/>
                <a:cs typeface="Times New Roman"/>
              </a:rPr>
              <a:t> </a:t>
            </a:r>
            <a:r>
              <a:rPr sz="2400" spc="-9">
                <a:uFill>
                  <a:solidFill>
                    <a:srgbClr val="000000"/>
                  </a:solidFill>
                </a:uFill>
                <a:latin typeface="Times New Roman"/>
                <a:cs typeface="Times New Roman"/>
              </a:rPr>
              <a:t>Maroc</a:t>
            </a:r>
            <a:endParaRPr sz="2400">
              <a:latin typeface="Times New Roman"/>
              <a:cs typeface="Times New Roman"/>
            </a:endParaRPr>
          </a:p>
        </p:txBody>
      </p:sp>
      <p:sp>
        <p:nvSpPr>
          <p:cNvPr id="25" name="object 25"/>
          <p:cNvSpPr txBox="1"/>
          <p:nvPr/>
        </p:nvSpPr>
        <p:spPr>
          <a:xfrm>
            <a:off x="2546463" y="3631627"/>
            <a:ext cx="1853235" cy="657013"/>
          </a:xfrm>
          <a:prstGeom prst="rect">
            <a:avLst/>
          </a:prstGeom>
        </p:spPr>
        <p:txBody>
          <a:bodyPr vert="horz" wrap="square" lIns="0" tIns="10579" rIns="0" bIns="0" rtlCol="0">
            <a:spAutoFit/>
          </a:bodyPr>
          <a:lstStyle/>
          <a:p>
            <a:pPr marL="10579" marR="4454" algn="ctr">
              <a:spcBef>
                <a:spcPts val="83"/>
              </a:spcBef>
            </a:pPr>
            <a:r>
              <a:rPr sz="1400" spc="-9">
                <a:latin typeface="Arial"/>
                <a:cs typeface="Arial"/>
              </a:rPr>
              <a:t>Effet </a:t>
            </a:r>
            <a:r>
              <a:rPr sz="1400" spc="-4">
                <a:latin typeface="Arial"/>
                <a:cs typeface="Arial"/>
              </a:rPr>
              <a:t>« boule de neige</a:t>
            </a:r>
            <a:r>
              <a:rPr sz="1400" spc="-22">
                <a:latin typeface="Arial"/>
                <a:cs typeface="Arial"/>
              </a:rPr>
              <a:t> </a:t>
            </a:r>
            <a:r>
              <a:rPr sz="1400" spc="-4">
                <a:latin typeface="Arial"/>
                <a:cs typeface="Arial"/>
              </a:rPr>
              <a:t>»  Multiples </a:t>
            </a:r>
            <a:r>
              <a:rPr sz="1400">
                <a:latin typeface="Arial"/>
                <a:cs typeface="Arial"/>
              </a:rPr>
              <a:t>liaisons </a:t>
            </a:r>
            <a:r>
              <a:rPr sz="1400" spc="-4">
                <a:latin typeface="Arial"/>
                <a:cs typeface="Arial"/>
              </a:rPr>
              <a:t>avec  </a:t>
            </a:r>
            <a:r>
              <a:rPr sz="1400" spc="-9">
                <a:latin typeface="Arial"/>
                <a:cs typeface="Arial"/>
              </a:rPr>
              <a:t>l’étranger.</a:t>
            </a:r>
            <a:endParaRPr sz="1400">
              <a:latin typeface="Arial"/>
              <a:cs typeface="Arial"/>
            </a:endParaRPr>
          </a:p>
        </p:txBody>
      </p:sp>
      <p:grpSp>
        <p:nvGrpSpPr>
          <p:cNvPr id="26" name="object 26"/>
          <p:cNvGrpSpPr/>
          <p:nvPr/>
        </p:nvGrpSpPr>
        <p:grpSpPr>
          <a:xfrm>
            <a:off x="4721906" y="3619642"/>
            <a:ext cx="2476048" cy="982019"/>
            <a:chOff x="3739774" y="3988308"/>
            <a:chExt cx="2895600" cy="1082040"/>
          </a:xfrm>
        </p:grpSpPr>
        <p:sp>
          <p:nvSpPr>
            <p:cNvPr id="27" name="object 27"/>
            <p:cNvSpPr/>
            <p:nvPr/>
          </p:nvSpPr>
          <p:spPr>
            <a:xfrm>
              <a:off x="3745870" y="3994404"/>
              <a:ext cx="2886710" cy="1069975"/>
            </a:xfrm>
            <a:custGeom>
              <a:avLst/>
              <a:gdLst/>
              <a:ahLst/>
              <a:cxnLst/>
              <a:rect l="l" t="t" r="r" b="b"/>
              <a:pathLst>
                <a:path w="2886709" h="1069975">
                  <a:moveTo>
                    <a:pt x="2886456" y="534924"/>
                  </a:moveTo>
                  <a:lnTo>
                    <a:pt x="2884885" y="509724"/>
                  </a:lnTo>
                  <a:lnTo>
                    <a:pt x="2880218" y="484826"/>
                  </a:lnTo>
                  <a:lnTo>
                    <a:pt x="2861875" y="436038"/>
                  </a:lnTo>
                  <a:lnTo>
                    <a:pt x="2831982" y="388765"/>
                  </a:lnTo>
                  <a:lnTo>
                    <a:pt x="2791092" y="343210"/>
                  </a:lnTo>
                  <a:lnTo>
                    <a:pt x="2739761" y="299579"/>
                  </a:lnTo>
                  <a:lnTo>
                    <a:pt x="2678542" y="258076"/>
                  </a:lnTo>
                  <a:lnTo>
                    <a:pt x="2644398" y="238187"/>
                  </a:lnTo>
                  <a:lnTo>
                    <a:pt x="2607990" y="218907"/>
                  </a:lnTo>
                  <a:lnTo>
                    <a:pt x="2569388" y="200261"/>
                  </a:lnTo>
                  <a:lnTo>
                    <a:pt x="2528661" y="182275"/>
                  </a:lnTo>
                  <a:lnTo>
                    <a:pt x="2485877" y="164975"/>
                  </a:lnTo>
                  <a:lnTo>
                    <a:pt x="2441107" y="148387"/>
                  </a:lnTo>
                  <a:lnTo>
                    <a:pt x="2394420" y="132535"/>
                  </a:lnTo>
                  <a:lnTo>
                    <a:pt x="2345884" y="117445"/>
                  </a:lnTo>
                  <a:lnTo>
                    <a:pt x="2295570" y="103144"/>
                  </a:lnTo>
                  <a:lnTo>
                    <a:pt x="2243547" y="89656"/>
                  </a:lnTo>
                  <a:lnTo>
                    <a:pt x="2189883" y="77007"/>
                  </a:lnTo>
                  <a:lnTo>
                    <a:pt x="2134649" y="65224"/>
                  </a:lnTo>
                  <a:lnTo>
                    <a:pt x="2077914" y="54330"/>
                  </a:lnTo>
                  <a:lnTo>
                    <a:pt x="2019746" y="44353"/>
                  </a:lnTo>
                  <a:lnTo>
                    <a:pt x="1960215" y="35317"/>
                  </a:lnTo>
                  <a:lnTo>
                    <a:pt x="1899391" y="27249"/>
                  </a:lnTo>
                  <a:lnTo>
                    <a:pt x="1837343" y="20173"/>
                  </a:lnTo>
                  <a:lnTo>
                    <a:pt x="1774140" y="14115"/>
                  </a:lnTo>
                  <a:lnTo>
                    <a:pt x="1709851" y="9102"/>
                  </a:lnTo>
                  <a:lnTo>
                    <a:pt x="1644546" y="5158"/>
                  </a:lnTo>
                  <a:lnTo>
                    <a:pt x="1578295" y="2309"/>
                  </a:lnTo>
                  <a:lnTo>
                    <a:pt x="1511165" y="581"/>
                  </a:lnTo>
                  <a:lnTo>
                    <a:pt x="1443228" y="0"/>
                  </a:lnTo>
                  <a:lnTo>
                    <a:pt x="1375290" y="581"/>
                  </a:lnTo>
                  <a:lnTo>
                    <a:pt x="1308160" y="2309"/>
                  </a:lnTo>
                  <a:lnTo>
                    <a:pt x="1241909" y="5158"/>
                  </a:lnTo>
                  <a:lnTo>
                    <a:pt x="1176604" y="9102"/>
                  </a:lnTo>
                  <a:lnTo>
                    <a:pt x="1112315" y="14115"/>
                  </a:lnTo>
                  <a:lnTo>
                    <a:pt x="1049112" y="20173"/>
                  </a:lnTo>
                  <a:lnTo>
                    <a:pt x="987064" y="27249"/>
                  </a:lnTo>
                  <a:lnTo>
                    <a:pt x="926240" y="35317"/>
                  </a:lnTo>
                  <a:lnTo>
                    <a:pt x="866709" y="44353"/>
                  </a:lnTo>
                  <a:lnTo>
                    <a:pt x="808542" y="54330"/>
                  </a:lnTo>
                  <a:lnTo>
                    <a:pt x="751806" y="65224"/>
                  </a:lnTo>
                  <a:lnTo>
                    <a:pt x="696572" y="77007"/>
                  </a:lnTo>
                  <a:lnTo>
                    <a:pt x="642908" y="89656"/>
                  </a:lnTo>
                  <a:lnTo>
                    <a:pt x="590885" y="103144"/>
                  </a:lnTo>
                  <a:lnTo>
                    <a:pt x="540571" y="117445"/>
                  </a:lnTo>
                  <a:lnTo>
                    <a:pt x="492035" y="132535"/>
                  </a:lnTo>
                  <a:lnTo>
                    <a:pt x="445348" y="148387"/>
                  </a:lnTo>
                  <a:lnTo>
                    <a:pt x="400578" y="164975"/>
                  </a:lnTo>
                  <a:lnTo>
                    <a:pt x="357795" y="182275"/>
                  </a:lnTo>
                  <a:lnTo>
                    <a:pt x="317067" y="200261"/>
                  </a:lnTo>
                  <a:lnTo>
                    <a:pt x="278465" y="218907"/>
                  </a:lnTo>
                  <a:lnTo>
                    <a:pt x="242057" y="238187"/>
                  </a:lnTo>
                  <a:lnTo>
                    <a:pt x="207913" y="258076"/>
                  </a:lnTo>
                  <a:lnTo>
                    <a:pt x="146695" y="299579"/>
                  </a:lnTo>
                  <a:lnTo>
                    <a:pt x="95363" y="343210"/>
                  </a:lnTo>
                  <a:lnTo>
                    <a:pt x="54473" y="388765"/>
                  </a:lnTo>
                  <a:lnTo>
                    <a:pt x="24580" y="436038"/>
                  </a:lnTo>
                  <a:lnTo>
                    <a:pt x="6237" y="484826"/>
                  </a:lnTo>
                  <a:lnTo>
                    <a:pt x="0" y="534924"/>
                  </a:lnTo>
                  <a:lnTo>
                    <a:pt x="1570" y="560123"/>
                  </a:lnTo>
                  <a:lnTo>
                    <a:pt x="13930" y="609591"/>
                  </a:lnTo>
                  <a:lnTo>
                    <a:pt x="38117" y="657648"/>
                  </a:lnTo>
                  <a:lnTo>
                    <a:pt x="73578" y="704088"/>
                  </a:lnTo>
                  <a:lnTo>
                    <a:pt x="119758" y="748706"/>
                  </a:lnTo>
                  <a:lnTo>
                    <a:pt x="176103" y="791298"/>
                  </a:lnTo>
                  <a:lnTo>
                    <a:pt x="242057" y="831660"/>
                  </a:lnTo>
                  <a:lnTo>
                    <a:pt x="278465" y="850940"/>
                  </a:lnTo>
                  <a:lnTo>
                    <a:pt x="317067" y="869586"/>
                  </a:lnTo>
                  <a:lnTo>
                    <a:pt x="357795" y="887572"/>
                  </a:lnTo>
                  <a:lnTo>
                    <a:pt x="400578" y="904872"/>
                  </a:lnTo>
                  <a:lnTo>
                    <a:pt x="445348" y="921460"/>
                  </a:lnTo>
                  <a:lnTo>
                    <a:pt x="492035" y="937312"/>
                  </a:lnTo>
                  <a:lnTo>
                    <a:pt x="540571" y="952402"/>
                  </a:lnTo>
                  <a:lnTo>
                    <a:pt x="590885" y="966703"/>
                  </a:lnTo>
                  <a:lnTo>
                    <a:pt x="642908" y="980191"/>
                  </a:lnTo>
                  <a:lnTo>
                    <a:pt x="696572" y="992840"/>
                  </a:lnTo>
                  <a:lnTo>
                    <a:pt x="751806" y="1004623"/>
                  </a:lnTo>
                  <a:lnTo>
                    <a:pt x="808542" y="1015517"/>
                  </a:lnTo>
                  <a:lnTo>
                    <a:pt x="866709" y="1025494"/>
                  </a:lnTo>
                  <a:lnTo>
                    <a:pt x="926240" y="1034530"/>
                  </a:lnTo>
                  <a:lnTo>
                    <a:pt x="987064" y="1042598"/>
                  </a:lnTo>
                  <a:lnTo>
                    <a:pt x="1049112" y="1049674"/>
                  </a:lnTo>
                  <a:lnTo>
                    <a:pt x="1112315" y="1055732"/>
                  </a:lnTo>
                  <a:lnTo>
                    <a:pt x="1176604" y="1060745"/>
                  </a:lnTo>
                  <a:lnTo>
                    <a:pt x="1241909" y="1064689"/>
                  </a:lnTo>
                  <a:lnTo>
                    <a:pt x="1308160" y="1067538"/>
                  </a:lnTo>
                  <a:lnTo>
                    <a:pt x="1375290" y="1069266"/>
                  </a:lnTo>
                  <a:lnTo>
                    <a:pt x="1443228" y="1069848"/>
                  </a:lnTo>
                  <a:lnTo>
                    <a:pt x="1511165" y="1069266"/>
                  </a:lnTo>
                  <a:lnTo>
                    <a:pt x="1578295" y="1067538"/>
                  </a:lnTo>
                  <a:lnTo>
                    <a:pt x="1644546" y="1064689"/>
                  </a:lnTo>
                  <a:lnTo>
                    <a:pt x="1709851" y="1060745"/>
                  </a:lnTo>
                  <a:lnTo>
                    <a:pt x="1774140" y="1055732"/>
                  </a:lnTo>
                  <a:lnTo>
                    <a:pt x="1837343" y="1049674"/>
                  </a:lnTo>
                  <a:lnTo>
                    <a:pt x="1899391" y="1042598"/>
                  </a:lnTo>
                  <a:lnTo>
                    <a:pt x="1960215" y="1034530"/>
                  </a:lnTo>
                  <a:lnTo>
                    <a:pt x="2019746" y="1025494"/>
                  </a:lnTo>
                  <a:lnTo>
                    <a:pt x="2077914" y="1015517"/>
                  </a:lnTo>
                  <a:lnTo>
                    <a:pt x="2134649" y="1004623"/>
                  </a:lnTo>
                  <a:lnTo>
                    <a:pt x="2189883" y="992840"/>
                  </a:lnTo>
                  <a:lnTo>
                    <a:pt x="2243547" y="980191"/>
                  </a:lnTo>
                  <a:lnTo>
                    <a:pt x="2295570" y="966703"/>
                  </a:lnTo>
                  <a:lnTo>
                    <a:pt x="2345884" y="952402"/>
                  </a:lnTo>
                  <a:lnTo>
                    <a:pt x="2394420" y="937312"/>
                  </a:lnTo>
                  <a:lnTo>
                    <a:pt x="2441107" y="921460"/>
                  </a:lnTo>
                  <a:lnTo>
                    <a:pt x="2485877" y="904872"/>
                  </a:lnTo>
                  <a:lnTo>
                    <a:pt x="2528661" y="887572"/>
                  </a:lnTo>
                  <a:lnTo>
                    <a:pt x="2569388" y="869586"/>
                  </a:lnTo>
                  <a:lnTo>
                    <a:pt x="2607990" y="850940"/>
                  </a:lnTo>
                  <a:lnTo>
                    <a:pt x="2644398" y="831660"/>
                  </a:lnTo>
                  <a:lnTo>
                    <a:pt x="2678542" y="811771"/>
                  </a:lnTo>
                  <a:lnTo>
                    <a:pt x="2739761" y="770268"/>
                  </a:lnTo>
                  <a:lnTo>
                    <a:pt x="2791092" y="726637"/>
                  </a:lnTo>
                  <a:lnTo>
                    <a:pt x="2831982" y="681082"/>
                  </a:lnTo>
                  <a:lnTo>
                    <a:pt x="2861875" y="633809"/>
                  </a:lnTo>
                  <a:lnTo>
                    <a:pt x="2880218" y="585021"/>
                  </a:lnTo>
                  <a:lnTo>
                    <a:pt x="2884885" y="560123"/>
                  </a:lnTo>
                  <a:lnTo>
                    <a:pt x="2886456" y="534924"/>
                  </a:lnTo>
                  <a:close/>
                </a:path>
              </a:pathLst>
            </a:custGeom>
            <a:solidFill>
              <a:srgbClr val="FFFF98"/>
            </a:solidFill>
          </p:spPr>
          <p:txBody>
            <a:bodyPr wrap="square" lIns="0" tIns="0" rIns="0" bIns="0" rtlCol="0"/>
            <a:lstStyle/>
            <a:p>
              <a:endParaRPr/>
            </a:p>
          </p:txBody>
        </p:sp>
        <p:sp>
          <p:nvSpPr>
            <p:cNvPr id="28" name="object 28"/>
            <p:cNvSpPr/>
            <p:nvPr/>
          </p:nvSpPr>
          <p:spPr>
            <a:xfrm>
              <a:off x="3739774" y="3988308"/>
              <a:ext cx="2895600" cy="1082040"/>
            </a:xfrm>
            <a:custGeom>
              <a:avLst/>
              <a:gdLst/>
              <a:ahLst/>
              <a:cxnLst/>
              <a:rect l="l" t="t" r="r" b="b"/>
              <a:pathLst>
                <a:path w="2895600" h="1082039">
                  <a:moveTo>
                    <a:pt x="25400" y="652272"/>
                  </a:moveTo>
                  <a:lnTo>
                    <a:pt x="25400" y="620268"/>
                  </a:lnTo>
                  <a:lnTo>
                    <a:pt x="12700" y="606552"/>
                  </a:lnTo>
                  <a:lnTo>
                    <a:pt x="12700" y="457200"/>
                  </a:lnTo>
                  <a:lnTo>
                    <a:pt x="0" y="470916"/>
                  </a:lnTo>
                  <a:lnTo>
                    <a:pt x="0" y="611124"/>
                  </a:lnTo>
                  <a:lnTo>
                    <a:pt x="25400" y="652272"/>
                  </a:lnTo>
                  <a:close/>
                </a:path>
                <a:path w="2895600" h="1082039">
                  <a:moveTo>
                    <a:pt x="25400" y="461772"/>
                  </a:moveTo>
                  <a:lnTo>
                    <a:pt x="25400" y="431292"/>
                  </a:lnTo>
                  <a:lnTo>
                    <a:pt x="12700" y="443484"/>
                  </a:lnTo>
                  <a:lnTo>
                    <a:pt x="12700" y="475488"/>
                  </a:lnTo>
                  <a:lnTo>
                    <a:pt x="25400" y="461772"/>
                  </a:lnTo>
                  <a:close/>
                </a:path>
                <a:path w="2895600" h="1082039">
                  <a:moveTo>
                    <a:pt x="2895600" y="569976"/>
                  </a:moveTo>
                  <a:lnTo>
                    <a:pt x="2895600" y="512064"/>
                  </a:lnTo>
                  <a:lnTo>
                    <a:pt x="2882900" y="498348"/>
                  </a:lnTo>
                  <a:lnTo>
                    <a:pt x="2870200" y="457200"/>
                  </a:lnTo>
                  <a:lnTo>
                    <a:pt x="2857500" y="429768"/>
                  </a:lnTo>
                  <a:lnTo>
                    <a:pt x="2857500" y="417576"/>
                  </a:lnTo>
                  <a:lnTo>
                    <a:pt x="2832100" y="390144"/>
                  </a:lnTo>
                  <a:lnTo>
                    <a:pt x="2832100" y="377952"/>
                  </a:lnTo>
                  <a:lnTo>
                    <a:pt x="2806700" y="353568"/>
                  </a:lnTo>
                  <a:lnTo>
                    <a:pt x="2781300" y="327660"/>
                  </a:lnTo>
                  <a:lnTo>
                    <a:pt x="2768600" y="315468"/>
                  </a:lnTo>
                  <a:lnTo>
                    <a:pt x="2743200" y="304800"/>
                  </a:lnTo>
                  <a:lnTo>
                    <a:pt x="2717800" y="280416"/>
                  </a:lnTo>
                  <a:lnTo>
                    <a:pt x="2692400" y="269748"/>
                  </a:lnTo>
                  <a:lnTo>
                    <a:pt x="2679700" y="259080"/>
                  </a:lnTo>
                  <a:lnTo>
                    <a:pt x="2667000" y="246888"/>
                  </a:lnTo>
                  <a:lnTo>
                    <a:pt x="2616200" y="225552"/>
                  </a:lnTo>
                  <a:lnTo>
                    <a:pt x="2603500" y="214884"/>
                  </a:lnTo>
                  <a:lnTo>
                    <a:pt x="2578100" y="205740"/>
                  </a:lnTo>
                  <a:lnTo>
                    <a:pt x="2565400" y="195072"/>
                  </a:lnTo>
                  <a:lnTo>
                    <a:pt x="2540000" y="185928"/>
                  </a:lnTo>
                  <a:lnTo>
                    <a:pt x="2514600" y="175260"/>
                  </a:lnTo>
                  <a:lnTo>
                    <a:pt x="2413000" y="138684"/>
                  </a:lnTo>
                  <a:lnTo>
                    <a:pt x="2362200" y="121920"/>
                  </a:lnTo>
                  <a:lnTo>
                    <a:pt x="2311400" y="106680"/>
                  </a:lnTo>
                  <a:lnTo>
                    <a:pt x="2247900" y="91440"/>
                  </a:lnTo>
                  <a:lnTo>
                    <a:pt x="2197100" y="77724"/>
                  </a:lnTo>
                  <a:lnTo>
                    <a:pt x="2133600" y="64008"/>
                  </a:lnTo>
                  <a:lnTo>
                    <a:pt x="1943100" y="32004"/>
                  </a:lnTo>
                  <a:lnTo>
                    <a:pt x="1866900" y="24384"/>
                  </a:lnTo>
                  <a:lnTo>
                    <a:pt x="1803400" y="16764"/>
                  </a:lnTo>
                  <a:lnTo>
                    <a:pt x="1739900" y="10668"/>
                  </a:lnTo>
                  <a:lnTo>
                    <a:pt x="1663700" y="6096"/>
                  </a:lnTo>
                  <a:lnTo>
                    <a:pt x="1511300" y="0"/>
                  </a:lnTo>
                  <a:lnTo>
                    <a:pt x="1371600" y="0"/>
                  </a:lnTo>
                  <a:lnTo>
                    <a:pt x="1219200" y="6096"/>
                  </a:lnTo>
                  <a:lnTo>
                    <a:pt x="1155700" y="10668"/>
                  </a:lnTo>
                  <a:lnTo>
                    <a:pt x="1079500" y="16764"/>
                  </a:lnTo>
                  <a:lnTo>
                    <a:pt x="1016000" y="24384"/>
                  </a:lnTo>
                  <a:lnTo>
                    <a:pt x="939800" y="32004"/>
                  </a:lnTo>
                  <a:lnTo>
                    <a:pt x="749300" y="64008"/>
                  </a:lnTo>
                  <a:lnTo>
                    <a:pt x="698500" y="77724"/>
                  </a:lnTo>
                  <a:lnTo>
                    <a:pt x="635000" y="91440"/>
                  </a:lnTo>
                  <a:lnTo>
                    <a:pt x="584200" y="106680"/>
                  </a:lnTo>
                  <a:lnTo>
                    <a:pt x="520700" y="121920"/>
                  </a:lnTo>
                  <a:lnTo>
                    <a:pt x="469900" y="138684"/>
                  </a:lnTo>
                  <a:lnTo>
                    <a:pt x="368300" y="175260"/>
                  </a:lnTo>
                  <a:lnTo>
                    <a:pt x="355600" y="185928"/>
                  </a:lnTo>
                  <a:lnTo>
                    <a:pt x="330200" y="195072"/>
                  </a:lnTo>
                  <a:lnTo>
                    <a:pt x="304800" y="205740"/>
                  </a:lnTo>
                  <a:lnTo>
                    <a:pt x="279400" y="214884"/>
                  </a:lnTo>
                  <a:lnTo>
                    <a:pt x="266700" y="225552"/>
                  </a:lnTo>
                  <a:lnTo>
                    <a:pt x="241300" y="236220"/>
                  </a:lnTo>
                  <a:lnTo>
                    <a:pt x="228600" y="246888"/>
                  </a:lnTo>
                  <a:lnTo>
                    <a:pt x="203200" y="259080"/>
                  </a:lnTo>
                  <a:lnTo>
                    <a:pt x="190500" y="269748"/>
                  </a:lnTo>
                  <a:lnTo>
                    <a:pt x="165100" y="280416"/>
                  </a:lnTo>
                  <a:lnTo>
                    <a:pt x="127000" y="316992"/>
                  </a:lnTo>
                  <a:lnTo>
                    <a:pt x="114300" y="327660"/>
                  </a:lnTo>
                  <a:lnTo>
                    <a:pt x="101600" y="339852"/>
                  </a:lnTo>
                  <a:lnTo>
                    <a:pt x="88900" y="353568"/>
                  </a:lnTo>
                  <a:lnTo>
                    <a:pt x="63500" y="377952"/>
                  </a:lnTo>
                  <a:lnTo>
                    <a:pt x="50800" y="391668"/>
                  </a:lnTo>
                  <a:lnTo>
                    <a:pt x="38100" y="403860"/>
                  </a:lnTo>
                  <a:lnTo>
                    <a:pt x="25400" y="417576"/>
                  </a:lnTo>
                  <a:lnTo>
                    <a:pt x="25400" y="449580"/>
                  </a:lnTo>
                  <a:lnTo>
                    <a:pt x="38100" y="435864"/>
                  </a:lnTo>
                  <a:lnTo>
                    <a:pt x="38100" y="423672"/>
                  </a:lnTo>
                  <a:lnTo>
                    <a:pt x="63500" y="399288"/>
                  </a:lnTo>
                  <a:lnTo>
                    <a:pt x="63500" y="385572"/>
                  </a:lnTo>
                  <a:lnTo>
                    <a:pt x="101600" y="348996"/>
                  </a:lnTo>
                  <a:lnTo>
                    <a:pt x="114300" y="338328"/>
                  </a:lnTo>
                  <a:lnTo>
                    <a:pt x="139700" y="313944"/>
                  </a:lnTo>
                  <a:lnTo>
                    <a:pt x="165100" y="303276"/>
                  </a:lnTo>
                  <a:lnTo>
                    <a:pt x="177800" y="291084"/>
                  </a:lnTo>
                  <a:lnTo>
                    <a:pt x="190500" y="280416"/>
                  </a:lnTo>
                  <a:lnTo>
                    <a:pt x="254000" y="248412"/>
                  </a:lnTo>
                  <a:lnTo>
                    <a:pt x="292100" y="227076"/>
                  </a:lnTo>
                  <a:lnTo>
                    <a:pt x="304800" y="216408"/>
                  </a:lnTo>
                  <a:lnTo>
                    <a:pt x="330200" y="207264"/>
                  </a:lnTo>
                  <a:lnTo>
                    <a:pt x="355600" y="196596"/>
                  </a:lnTo>
                  <a:lnTo>
                    <a:pt x="406400" y="178308"/>
                  </a:lnTo>
                  <a:lnTo>
                    <a:pt x="444500" y="160020"/>
                  </a:lnTo>
                  <a:lnTo>
                    <a:pt x="469900" y="150876"/>
                  </a:lnTo>
                  <a:lnTo>
                    <a:pt x="520700" y="134112"/>
                  </a:lnTo>
                  <a:lnTo>
                    <a:pt x="584200" y="118872"/>
                  </a:lnTo>
                  <a:lnTo>
                    <a:pt x="635000" y="103632"/>
                  </a:lnTo>
                  <a:lnTo>
                    <a:pt x="698500" y="89916"/>
                  </a:lnTo>
                  <a:lnTo>
                    <a:pt x="825500" y="65532"/>
                  </a:lnTo>
                  <a:lnTo>
                    <a:pt x="876300" y="54864"/>
                  </a:lnTo>
                  <a:lnTo>
                    <a:pt x="952500" y="45720"/>
                  </a:lnTo>
                  <a:lnTo>
                    <a:pt x="1016000" y="36576"/>
                  </a:lnTo>
                  <a:lnTo>
                    <a:pt x="1079500" y="28956"/>
                  </a:lnTo>
                  <a:lnTo>
                    <a:pt x="1155700" y="22860"/>
                  </a:lnTo>
                  <a:lnTo>
                    <a:pt x="1219200" y="18288"/>
                  </a:lnTo>
                  <a:lnTo>
                    <a:pt x="1295400" y="15240"/>
                  </a:lnTo>
                  <a:lnTo>
                    <a:pt x="1435100" y="12446"/>
                  </a:lnTo>
                  <a:lnTo>
                    <a:pt x="1435100" y="7620"/>
                  </a:lnTo>
                  <a:lnTo>
                    <a:pt x="1447800" y="12192"/>
                  </a:lnTo>
                  <a:lnTo>
                    <a:pt x="1511300" y="13716"/>
                  </a:lnTo>
                  <a:lnTo>
                    <a:pt x="1587500" y="15240"/>
                  </a:lnTo>
                  <a:lnTo>
                    <a:pt x="1663700" y="18288"/>
                  </a:lnTo>
                  <a:lnTo>
                    <a:pt x="1739900" y="22860"/>
                  </a:lnTo>
                  <a:lnTo>
                    <a:pt x="1803400" y="28956"/>
                  </a:lnTo>
                  <a:lnTo>
                    <a:pt x="1943100" y="45720"/>
                  </a:lnTo>
                  <a:lnTo>
                    <a:pt x="2006600" y="54864"/>
                  </a:lnTo>
                  <a:lnTo>
                    <a:pt x="2070100" y="65532"/>
                  </a:lnTo>
                  <a:lnTo>
                    <a:pt x="2133600" y="77724"/>
                  </a:lnTo>
                  <a:lnTo>
                    <a:pt x="2184400" y="89916"/>
                  </a:lnTo>
                  <a:lnTo>
                    <a:pt x="2247900" y="103632"/>
                  </a:lnTo>
                  <a:lnTo>
                    <a:pt x="2311400" y="118872"/>
                  </a:lnTo>
                  <a:lnTo>
                    <a:pt x="2362200" y="134112"/>
                  </a:lnTo>
                  <a:lnTo>
                    <a:pt x="2413000" y="150876"/>
                  </a:lnTo>
                  <a:lnTo>
                    <a:pt x="2514600" y="187452"/>
                  </a:lnTo>
                  <a:lnTo>
                    <a:pt x="2527300" y="196596"/>
                  </a:lnTo>
                  <a:lnTo>
                    <a:pt x="2552700" y="207264"/>
                  </a:lnTo>
                  <a:lnTo>
                    <a:pt x="2578100" y="216408"/>
                  </a:lnTo>
                  <a:lnTo>
                    <a:pt x="2590800" y="227076"/>
                  </a:lnTo>
                  <a:lnTo>
                    <a:pt x="2641600" y="248412"/>
                  </a:lnTo>
                  <a:lnTo>
                    <a:pt x="2692400" y="280416"/>
                  </a:lnTo>
                  <a:lnTo>
                    <a:pt x="2705100" y="291084"/>
                  </a:lnTo>
                  <a:lnTo>
                    <a:pt x="2730500" y="303276"/>
                  </a:lnTo>
                  <a:lnTo>
                    <a:pt x="2743200" y="313944"/>
                  </a:lnTo>
                  <a:lnTo>
                    <a:pt x="2781300" y="350520"/>
                  </a:lnTo>
                  <a:lnTo>
                    <a:pt x="2806700" y="373380"/>
                  </a:lnTo>
                  <a:lnTo>
                    <a:pt x="2819400" y="387096"/>
                  </a:lnTo>
                  <a:lnTo>
                    <a:pt x="2832100" y="411480"/>
                  </a:lnTo>
                  <a:lnTo>
                    <a:pt x="2844800" y="423672"/>
                  </a:lnTo>
                  <a:lnTo>
                    <a:pt x="2844800" y="437388"/>
                  </a:lnTo>
                  <a:lnTo>
                    <a:pt x="2870200" y="461772"/>
                  </a:lnTo>
                  <a:lnTo>
                    <a:pt x="2870200" y="501396"/>
                  </a:lnTo>
                  <a:lnTo>
                    <a:pt x="2882900" y="515112"/>
                  </a:lnTo>
                  <a:lnTo>
                    <a:pt x="2882900" y="583692"/>
                  </a:lnTo>
                  <a:lnTo>
                    <a:pt x="2895600" y="569976"/>
                  </a:lnTo>
                  <a:close/>
                </a:path>
                <a:path w="2895600" h="1082039">
                  <a:moveTo>
                    <a:pt x="1447800" y="1069848"/>
                  </a:moveTo>
                  <a:lnTo>
                    <a:pt x="1371600" y="1069848"/>
                  </a:lnTo>
                  <a:lnTo>
                    <a:pt x="1219200" y="1063752"/>
                  </a:lnTo>
                  <a:lnTo>
                    <a:pt x="1155700" y="1059180"/>
                  </a:lnTo>
                  <a:lnTo>
                    <a:pt x="1079500" y="1053084"/>
                  </a:lnTo>
                  <a:lnTo>
                    <a:pt x="876300" y="1028700"/>
                  </a:lnTo>
                  <a:lnTo>
                    <a:pt x="825500" y="1018032"/>
                  </a:lnTo>
                  <a:lnTo>
                    <a:pt x="762000" y="1005840"/>
                  </a:lnTo>
                  <a:lnTo>
                    <a:pt x="635000" y="978408"/>
                  </a:lnTo>
                  <a:lnTo>
                    <a:pt x="584200" y="964692"/>
                  </a:lnTo>
                  <a:lnTo>
                    <a:pt x="520700" y="947928"/>
                  </a:lnTo>
                  <a:lnTo>
                    <a:pt x="469900" y="931164"/>
                  </a:lnTo>
                  <a:lnTo>
                    <a:pt x="444500" y="922020"/>
                  </a:lnTo>
                  <a:lnTo>
                    <a:pt x="419100" y="914400"/>
                  </a:lnTo>
                  <a:lnTo>
                    <a:pt x="406400" y="905256"/>
                  </a:lnTo>
                  <a:lnTo>
                    <a:pt x="381000" y="894588"/>
                  </a:lnTo>
                  <a:lnTo>
                    <a:pt x="330200" y="876300"/>
                  </a:lnTo>
                  <a:lnTo>
                    <a:pt x="304800" y="865632"/>
                  </a:lnTo>
                  <a:lnTo>
                    <a:pt x="292100" y="856488"/>
                  </a:lnTo>
                  <a:lnTo>
                    <a:pt x="215900" y="813816"/>
                  </a:lnTo>
                  <a:lnTo>
                    <a:pt x="190500" y="801624"/>
                  </a:lnTo>
                  <a:lnTo>
                    <a:pt x="165100" y="780288"/>
                  </a:lnTo>
                  <a:lnTo>
                    <a:pt x="139700" y="768096"/>
                  </a:lnTo>
                  <a:lnTo>
                    <a:pt x="127000" y="755904"/>
                  </a:lnTo>
                  <a:lnTo>
                    <a:pt x="114300" y="745236"/>
                  </a:lnTo>
                  <a:lnTo>
                    <a:pt x="63500" y="696468"/>
                  </a:lnTo>
                  <a:lnTo>
                    <a:pt x="50800" y="672084"/>
                  </a:lnTo>
                  <a:lnTo>
                    <a:pt x="38100" y="658368"/>
                  </a:lnTo>
                  <a:lnTo>
                    <a:pt x="38100" y="646176"/>
                  </a:lnTo>
                  <a:lnTo>
                    <a:pt x="25400" y="632460"/>
                  </a:lnTo>
                  <a:lnTo>
                    <a:pt x="25400" y="665988"/>
                  </a:lnTo>
                  <a:lnTo>
                    <a:pt x="38100" y="678180"/>
                  </a:lnTo>
                  <a:lnTo>
                    <a:pt x="50800" y="691896"/>
                  </a:lnTo>
                  <a:lnTo>
                    <a:pt x="63500" y="704088"/>
                  </a:lnTo>
                  <a:lnTo>
                    <a:pt x="76200" y="717804"/>
                  </a:lnTo>
                  <a:lnTo>
                    <a:pt x="139700" y="778764"/>
                  </a:lnTo>
                  <a:lnTo>
                    <a:pt x="152400" y="789432"/>
                  </a:lnTo>
                  <a:lnTo>
                    <a:pt x="165100" y="801624"/>
                  </a:lnTo>
                  <a:lnTo>
                    <a:pt x="190500" y="812292"/>
                  </a:lnTo>
                  <a:lnTo>
                    <a:pt x="203200" y="824484"/>
                  </a:lnTo>
                  <a:lnTo>
                    <a:pt x="228600" y="835152"/>
                  </a:lnTo>
                  <a:lnTo>
                    <a:pt x="241300" y="845820"/>
                  </a:lnTo>
                  <a:lnTo>
                    <a:pt x="266700" y="856488"/>
                  </a:lnTo>
                  <a:lnTo>
                    <a:pt x="304800" y="877824"/>
                  </a:lnTo>
                  <a:lnTo>
                    <a:pt x="330200" y="886968"/>
                  </a:lnTo>
                  <a:lnTo>
                    <a:pt x="355600" y="897636"/>
                  </a:lnTo>
                  <a:lnTo>
                    <a:pt x="393700" y="915924"/>
                  </a:lnTo>
                  <a:lnTo>
                    <a:pt x="469900" y="943356"/>
                  </a:lnTo>
                  <a:lnTo>
                    <a:pt x="520700" y="960120"/>
                  </a:lnTo>
                  <a:lnTo>
                    <a:pt x="584200" y="976884"/>
                  </a:lnTo>
                  <a:lnTo>
                    <a:pt x="635000" y="990600"/>
                  </a:lnTo>
                  <a:lnTo>
                    <a:pt x="749300" y="1018032"/>
                  </a:lnTo>
                  <a:lnTo>
                    <a:pt x="812800" y="1030224"/>
                  </a:lnTo>
                  <a:lnTo>
                    <a:pt x="876300" y="1040892"/>
                  </a:lnTo>
                  <a:lnTo>
                    <a:pt x="939800" y="1050036"/>
                  </a:lnTo>
                  <a:lnTo>
                    <a:pt x="1016000" y="1059180"/>
                  </a:lnTo>
                  <a:lnTo>
                    <a:pt x="1079500" y="1065276"/>
                  </a:lnTo>
                  <a:lnTo>
                    <a:pt x="1155700" y="1071372"/>
                  </a:lnTo>
                  <a:lnTo>
                    <a:pt x="1295400" y="1080516"/>
                  </a:lnTo>
                  <a:lnTo>
                    <a:pt x="1371600" y="1082040"/>
                  </a:lnTo>
                  <a:lnTo>
                    <a:pt x="1435100" y="1082040"/>
                  </a:lnTo>
                  <a:lnTo>
                    <a:pt x="1435100" y="1078992"/>
                  </a:lnTo>
                  <a:lnTo>
                    <a:pt x="1447800" y="1069848"/>
                  </a:lnTo>
                  <a:close/>
                </a:path>
                <a:path w="2895600" h="1082039">
                  <a:moveTo>
                    <a:pt x="1447800" y="12192"/>
                  </a:moveTo>
                  <a:lnTo>
                    <a:pt x="1435100" y="7620"/>
                  </a:lnTo>
                  <a:lnTo>
                    <a:pt x="1435100" y="12192"/>
                  </a:lnTo>
                  <a:lnTo>
                    <a:pt x="1447800" y="12192"/>
                  </a:lnTo>
                  <a:close/>
                </a:path>
                <a:path w="2895600" h="1082039">
                  <a:moveTo>
                    <a:pt x="1447800" y="12192"/>
                  </a:moveTo>
                  <a:lnTo>
                    <a:pt x="1435100" y="12192"/>
                  </a:lnTo>
                  <a:lnTo>
                    <a:pt x="1435100" y="12446"/>
                  </a:lnTo>
                  <a:lnTo>
                    <a:pt x="1447800" y="12192"/>
                  </a:lnTo>
                  <a:close/>
                </a:path>
                <a:path w="2895600" h="1082039">
                  <a:moveTo>
                    <a:pt x="2832100" y="704088"/>
                  </a:moveTo>
                  <a:lnTo>
                    <a:pt x="2832100" y="684276"/>
                  </a:lnTo>
                  <a:lnTo>
                    <a:pt x="2768600" y="745236"/>
                  </a:lnTo>
                  <a:lnTo>
                    <a:pt x="2755900" y="755904"/>
                  </a:lnTo>
                  <a:lnTo>
                    <a:pt x="2730500" y="780288"/>
                  </a:lnTo>
                  <a:lnTo>
                    <a:pt x="2705100" y="790956"/>
                  </a:lnTo>
                  <a:lnTo>
                    <a:pt x="2692400" y="801624"/>
                  </a:lnTo>
                  <a:lnTo>
                    <a:pt x="2679700" y="813816"/>
                  </a:lnTo>
                  <a:lnTo>
                    <a:pt x="2654300" y="824484"/>
                  </a:lnTo>
                  <a:lnTo>
                    <a:pt x="2641600" y="835152"/>
                  </a:lnTo>
                  <a:lnTo>
                    <a:pt x="2590800" y="856488"/>
                  </a:lnTo>
                  <a:lnTo>
                    <a:pt x="2578100" y="865632"/>
                  </a:lnTo>
                  <a:lnTo>
                    <a:pt x="2552700" y="876300"/>
                  </a:lnTo>
                  <a:lnTo>
                    <a:pt x="2527300" y="885444"/>
                  </a:lnTo>
                  <a:lnTo>
                    <a:pt x="2514600" y="894588"/>
                  </a:lnTo>
                  <a:lnTo>
                    <a:pt x="2489200" y="905256"/>
                  </a:lnTo>
                  <a:lnTo>
                    <a:pt x="2463800" y="914400"/>
                  </a:lnTo>
                  <a:lnTo>
                    <a:pt x="2438400" y="922020"/>
                  </a:lnTo>
                  <a:lnTo>
                    <a:pt x="2413000" y="931164"/>
                  </a:lnTo>
                  <a:lnTo>
                    <a:pt x="2362200" y="947928"/>
                  </a:lnTo>
                  <a:lnTo>
                    <a:pt x="2311400" y="963168"/>
                  </a:lnTo>
                  <a:lnTo>
                    <a:pt x="2133600" y="1005840"/>
                  </a:lnTo>
                  <a:lnTo>
                    <a:pt x="1943100" y="1037844"/>
                  </a:lnTo>
                  <a:lnTo>
                    <a:pt x="1803400" y="1053084"/>
                  </a:lnTo>
                  <a:lnTo>
                    <a:pt x="1739900" y="1059180"/>
                  </a:lnTo>
                  <a:lnTo>
                    <a:pt x="1663700" y="1063752"/>
                  </a:lnTo>
                  <a:lnTo>
                    <a:pt x="1587500" y="1066800"/>
                  </a:lnTo>
                  <a:lnTo>
                    <a:pt x="1511300" y="1068324"/>
                  </a:lnTo>
                  <a:lnTo>
                    <a:pt x="1447800" y="1069848"/>
                  </a:lnTo>
                  <a:lnTo>
                    <a:pt x="1435100" y="1078992"/>
                  </a:lnTo>
                  <a:lnTo>
                    <a:pt x="1435100" y="1082040"/>
                  </a:lnTo>
                  <a:lnTo>
                    <a:pt x="1511300" y="1082040"/>
                  </a:lnTo>
                  <a:lnTo>
                    <a:pt x="1587500" y="1080516"/>
                  </a:lnTo>
                  <a:lnTo>
                    <a:pt x="1739900" y="1071372"/>
                  </a:lnTo>
                  <a:lnTo>
                    <a:pt x="1866900" y="1059180"/>
                  </a:lnTo>
                  <a:lnTo>
                    <a:pt x="1943100" y="1050036"/>
                  </a:lnTo>
                  <a:lnTo>
                    <a:pt x="2006600" y="1040892"/>
                  </a:lnTo>
                  <a:lnTo>
                    <a:pt x="2070100" y="1030224"/>
                  </a:lnTo>
                  <a:lnTo>
                    <a:pt x="2133600" y="1018032"/>
                  </a:lnTo>
                  <a:lnTo>
                    <a:pt x="2311400" y="975360"/>
                  </a:lnTo>
                  <a:lnTo>
                    <a:pt x="2362200" y="960120"/>
                  </a:lnTo>
                  <a:lnTo>
                    <a:pt x="2413000" y="943356"/>
                  </a:lnTo>
                  <a:lnTo>
                    <a:pt x="2540000" y="897636"/>
                  </a:lnTo>
                  <a:lnTo>
                    <a:pt x="2578100" y="877824"/>
                  </a:lnTo>
                  <a:lnTo>
                    <a:pt x="2603500" y="867156"/>
                  </a:lnTo>
                  <a:lnTo>
                    <a:pt x="2616200" y="856488"/>
                  </a:lnTo>
                  <a:lnTo>
                    <a:pt x="2641600" y="845820"/>
                  </a:lnTo>
                  <a:lnTo>
                    <a:pt x="2679700" y="824484"/>
                  </a:lnTo>
                  <a:lnTo>
                    <a:pt x="2692400" y="812292"/>
                  </a:lnTo>
                  <a:lnTo>
                    <a:pt x="2717800" y="801624"/>
                  </a:lnTo>
                  <a:lnTo>
                    <a:pt x="2730500" y="789432"/>
                  </a:lnTo>
                  <a:lnTo>
                    <a:pt x="2743200" y="778764"/>
                  </a:lnTo>
                  <a:lnTo>
                    <a:pt x="2781300" y="754380"/>
                  </a:lnTo>
                  <a:lnTo>
                    <a:pt x="2819400" y="717804"/>
                  </a:lnTo>
                  <a:lnTo>
                    <a:pt x="2832100" y="704088"/>
                  </a:lnTo>
                  <a:close/>
                </a:path>
                <a:path w="2895600" h="1082039">
                  <a:moveTo>
                    <a:pt x="2857500" y="665988"/>
                  </a:moveTo>
                  <a:lnTo>
                    <a:pt x="2857500" y="633984"/>
                  </a:lnTo>
                  <a:lnTo>
                    <a:pt x="2844800" y="658368"/>
                  </a:lnTo>
                  <a:lnTo>
                    <a:pt x="2832100" y="672084"/>
                  </a:lnTo>
                  <a:lnTo>
                    <a:pt x="2832100" y="691896"/>
                  </a:lnTo>
                  <a:lnTo>
                    <a:pt x="2844800" y="678180"/>
                  </a:lnTo>
                  <a:lnTo>
                    <a:pt x="2857500" y="665988"/>
                  </a:lnTo>
                  <a:close/>
                </a:path>
                <a:path w="2895600" h="1082039">
                  <a:moveTo>
                    <a:pt x="2882900" y="611124"/>
                  </a:moveTo>
                  <a:lnTo>
                    <a:pt x="2882900" y="568452"/>
                  </a:lnTo>
                  <a:lnTo>
                    <a:pt x="2870200" y="582168"/>
                  </a:lnTo>
                  <a:lnTo>
                    <a:pt x="2870200" y="608076"/>
                  </a:lnTo>
                  <a:lnTo>
                    <a:pt x="2857500" y="620268"/>
                  </a:lnTo>
                  <a:lnTo>
                    <a:pt x="2857500" y="652272"/>
                  </a:lnTo>
                  <a:lnTo>
                    <a:pt x="2882900" y="611124"/>
                  </a:lnTo>
                  <a:close/>
                </a:path>
              </a:pathLst>
            </a:custGeom>
            <a:solidFill>
              <a:srgbClr val="000000"/>
            </a:solidFill>
          </p:spPr>
          <p:txBody>
            <a:bodyPr wrap="square" lIns="0" tIns="0" rIns="0" bIns="0" rtlCol="0"/>
            <a:lstStyle/>
            <a:p>
              <a:endParaRPr/>
            </a:p>
          </p:txBody>
        </p:sp>
      </p:grpSp>
      <p:sp>
        <p:nvSpPr>
          <p:cNvPr id="29" name="object 29"/>
          <p:cNvSpPr txBox="1"/>
          <p:nvPr/>
        </p:nvSpPr>
        <p:spPr>
          <a:xfrm>
            <a:off x="4913046" y="3763024"/>
            <a:ext cx="2097581" cy="657013"/>
          </a:xfrm>
          <a:prstGeom prst="rect">
            <a:avLst/>
          </a:prstGeom>
        </p:spPr>
        <p:txBody>
          <a:bodyPr vert="horz" wrap="square" lIns="0" tIns="10579" rIns="0" bIns="0" rtlCol="0">
            <a:spAutoFit/>
          </a:bodyPr>
          <a:lstStyle/>
          <a:p>
            <a:pPr marL="10579" marR="4454" algn="ctr">
              <a:spcBef>
                <a:spcPts val="83"/>
              </a:spcBef>
            </a:pPr>
            <a:r>
              <a:rPr sz="1400" spc="-4">
                <a:latin typeface="Arial"/>
                <a:cs typeface="Arial"/>
              </a:rPr>
              <a:t>Se mettre au diapason</a:t>
            </a:r>
            <a:r>
              <a:rPr sz="1400" spc="-18">
                <a:latin typeface="Arial"/>
                <a:cs typeface="Arial"/>
              </a:rPr>
              <a:t> </a:t>
            </a:r>
            <a:r>
              <a:rPr sz="1400" spc="-4">
                <a:latin typeface="Arial"/>
                <a:cs typeface="Arial"/>
              </a:rPr>
              <a:t>des  évolutions comptables  </a:t>
            </a:r>
            <a:r>
              <a:rPr sz="1400">
                <a:latin typeface="Arial"/>
                <a:cs typeface="Arial"/>
              </a:rPr>
              <a:t>universelles.</a:t>
            </a:r>
          </a:p>
        </p:txBody>
      </p:sp>
      <p:grpSp>
        <p:nvGrpSpPr>
          <p:cNvPr id="30" name="object 30"/>
          <p:cNvGrpSpPr/>
          <p:nvPr/>
        </p:nvGrpSpPr>
        <p:grpSpPr>
          <a:xfrm>
            <a:off x="7263113" y="3619641"/>
            <a:ext cx="2617226" cy="918626"/>
            <a:chOff x="6711574" y="3988308"/>
            <a:chExt cx="3060700" cy="1012190"/>
          </a:xfrm>
        </p:grpSpPr>
        <p:sp>
          <p:nvSpPr>
            <p:cNvPr id="31" name="object 31"/>
            <p:cNvSpPr/>
            <p:nvPr/>
          </p:nvSpPr>
          <p:spPr>
            <a:xfrm>
              <a:off x="6717670" y="3994404"/>
              <a:ext cx="3048000" cy="998219"/>
            </a:xfrm>
            <a:custGeom>
              <a:avLst/>
              <a:gdLst/>
              <a:ahLst/>
              <a:cxnLst/>
              <a:rect l="l" t="t" r="r" b="b"/>
              <a:pathLst>
                <a:path w="3048000" h="998220">
                  <a:moveTo>
                    <a:pt x="3048000" y="499872"/>
                  </a:moveTo>
                  <a:lnTo>
                    <a:pt x="3041781" y="454407"/>
                  </a:lnTo>
                  <a:lnTo>
                    <a:pt x="3023482" y="410079"/>
                  </a:lnTo>
                  <a:lnTo>
                    <a:pt x="2993637" y="367065"/>
                  </a:lnTo>
                  <a:lnTo>
                    <a:pt x="2952780" y="325542"/>
                  </a:lnTo>
                  <a:lnTo>
                    <a:pt x="2901447" y="285687"/>
                  </a:lnTo>
                  <a:lnTo>
                    <a:pt x="2840171" y="247678"/>
                  </a:lnTo>
                  <a:lnTo>
                    <a:pt x="2805972" y="229420"/>
                  </a:lnTo>
                  <a:lnTo>
                    <a:pt x="2769488" y="211691"/>
                  </a:lnTo>
                  <a:lnTo>
                    <a:pt x="2730786" y="194511"/>
                  </a:lnTo>
                  <a:lnTo>
                    <a:pt x="2689933" y="177904"/>
                  </a:lnTo>
                  <a:lnTo>
                    <a:pt x="2646995" y="161891"/>
                  </a:lnTo>
                  <a:lnTo>
                    <a:pt x="2602039" y="146494"/>
                  </a:lnTo>
                  <a:lnTo>
                    <a:pt x="2555133" y="131736"/>
                  </a:lnTo>
                  <a:lnTo>
                    <a:pt x="2506342" y="117638"/>
                  </a:lnTo>
                  <a:lnTo>
                    <a:pt x="2455734" y="104223"/>
                  </a:lnTo>
                  <a:lnTo>
                    <a:pt x="2403376" y="91513"/>
                  </a:lnTo>
                  <a:lnTo>
                    <a:pt x="2349334" y="79531"/>
                  </a:lnTo>
                  <a:lnTo>
                    <a:pt x="2293676" y="68297"/>
                  </a:lnTo>
                  <a:lnTo>
                    <a:pt x="2236468" y="57835"/>
                  </a:lnTo>
                  <a:lnTo>
                    <a:pt x="2177776" y="48167"/>
                  </a:lnTo>
                  <a:lnTo>
                    <a:pt x="2117669" y="39314"/>
                  </a:lnTo>
                  <a:lnTo>
                    <a:pt x="2056212" y="31299"/>
                  </a:lnTo>
                  <a:lnTo>
                    <a:pt x="1993473" y="24144"/>
                  </a:lnTo>
                  <a:lnTo>
                    <a:pt x="1929518" y="17871"/>
                  </a:lnTo>
                  <a:lnTo>
                    <a:pt x="1864414" y="12503"/>
                  </a:lnTo>
                  <a:lnTo>
                    <a:pt x="1798228" y="8061"/>
                  </a:lnTo>
                  <a:lnTo>
                    <a:pt x="1731026" y="4567"/>
                  </a:lnTo>
                  <a:lnTo>
                    <a:pt x="1662877" y="2044"/>
                  </a:lnTo>
                  <a:lnTo>
                    <a:pt x="1593845" y="514"/>
                  </a:lnTo>
                  <a:lnTo>
                    <a:pt x="1524000" y="0"/>
                  </a:lnTo>
                  <a:lnTo>
                    <a:pt x="1454274" y="514"/>
                  </a:lnTo>
                  <a:lnTo>
                    <a:pt x="1385349" y="2044"/>
                  </a:lnTo>
                  <a:lnTo>
                    <a:pt x="1317293" y="4567"/>
                  </a:lnTo>
                  <a:lnTo>
                    <a:pt x="1250173" y="8061"/>
                  </a:lnTo>
                  <a:lnTo>
                    <a:pt x="1184056" y="12503"/>
                  </a:lnTo>
                  <a:lnTo>
                    <a:pt x="1119011" y="17871"/>
                  </a:lnTo>
                  <a:lnTo>
                    <a:pt x="1055103" y="24144"/>
                  </a:lnTo>
                  <a:lnTo>
                    <a:pt x="992402" y="31299"/>
                  </a:lnTo>
                  <a:lnTo>
                    <a:pt x="930973" y="39314"/>
                  </a:lnTo>
                  <a:lnTo>
                    <a:pt x="870885" y="48167"/>
                  </a:lnTo>
                  <a:lnTo>
                    <a:pt x="812205" y="57835"/>
                  </a:lnTo>
                  <a:lnTo>
                    <a:pt x="755000" y="68297"/>
                  </a:lnTo>
                  <a:lnTo>
                    <a:pt x="699339" y="79531"/>
                  </a:lnTo>
                  <a:lnTo>
                    <a:pt x="645287" y="91513"/>
                  </a:lnTo>
                  <a:lnTo>
                    <a:pt x="592913" y="104223"/>
                  </a:lnTo>
                  <a:lnTo>
                    <a:pt x="542284" y="117638"/>
                  </a:lnTo>
                  <a:lnTo>
                    <a:pt x="493468" y="131736"/>
                  </a:lnTo>
                  <a:lnTo>
                    <a:pt x="446532" y="146494"/>
                  </a:lnTo>
                  <a:lnTo>
                    <a:pt x="401542" y="161891"/>
                  </a:lnTo>
                  <a:lnTo>
                    <a:pt x="358568" y="177904"/>
                  </a:lnTo>
                  <a:lnTo>
                    <a:pt x="317676" y="194511"/>
                  </a:lnTo>
                  <a:lnTo>
                    <a:pt x="278933" y="211691"/>
                  </a:lnTo>
                  <a:lnTo>
                    <a:pt x="242408" y="229420"/>
                  </a:lnTo>
                  <a:lnTo>
                    <a:pt x="208167" y="247678"/>
                  </a:lnTo>
                  <a:lnTo>
                    <a:pt x="146807" y="285687"/>
                  </a:lnTo>
                  <a:lnTo>
                    <a:pt x="95395" y="325542"/>
                  </a:lnTo>
                  <a:lnTo>
                    <a:pt x="54468" y="367065"/>
                  </a:lnTo>
                  <a:lnTo>
                    <a:pt x="24567" y="410079"/>
                  </a:lnTo>
                  <a:lnTo>
                    <a:pt x="6231" y="454407"/>
                  </a:lnTo>
                  <a:lnTo>
                    <a:pt x="0" y="499872"/>
                  </a:lnTo>
                  <a:lnTo>
                    <a:pt x="1569" y="522731"/>
                  </a:lnTo>
                  <a:lnTo>
                    <a:pt x="13920" y="567623"/>
                  </a:lnTo>
                  <a:lnTo>
                    <a:pt x="38106" y="611266"/>
                  </a:lnTo>
                  <a:lnTo>
                    <a:pt x="73587" y="653487"/>
                  </a:lnTo>
                  <a:lnTo>
                    <a:pt x="119824" y="694110"/>
                  </a:lnTo>
                  <a:lnTo>
                    <a:pt x="176277" y="732962"/>
                  </a:lnTo>
                  <a:lnTo>
                    <a:pt x="242408" y="769870"/>
                  </a:lnTo>
                  <a:lnTo>
                    <a:pt x="278933" y="787540"/>
                  </a:lnTo>
                  <a:lnTo>
                    <a:pt x="317676" y="804658"/>
                  </a:lnTo>
                  <a:lnTo>
                    <a:pt x="358568" y="821203"/>
                  </a:lnTo>
                  <a:lnTo>
                    <a:pt x="401542" y="837154"/>
                  </a:lnTo>
                  <a:lnTo>
                    <a:pt x="446532" y="852487"/>
                  </a:lnTo>
                  <a:lnTo>
                    <a:pt x="493468" y="867182"/>
                  </a:lnTo>
                  <a:lnTo>
                    <a:pt x="542284" y="881216"/>
                  </a:lnTo>
                  <a:lnTo>
                    <a:pt x="592913" y="894569"/>
                  </a:lnTo>
                  <a:lnTo>
                    <a:pt x="645287" y="907218"/>
                  </a:lnTo>
                  <a:lnTo>
                    <a:pt x="699339" y="919141"/>
                  </a:lnTo>
                  <a:lnTo>
                    <a:pt x="755000" y="930317"/>
                  </a:lnTo>
                  <a:lnTo>
                    <a:pt x="812205" y="940724"/>
                  </a:lnTo>
                  <a:lnTo>
                    <a:pt x="870885" y="950340"/>
                  </a:lnTo>
                  <a:lnTo>
                    <a:pt x="930973" y="959143"/>
                  </a:lnTo>
                  <a:lnTo>
                    <a:pt x="992402" y="967112"/>
                  </a:lnTo>
                  <a:lnTo>
                    <a:pt x="1055103" y="974225"/>
                  </a:lnTo>
                  <a:lnTo>
                    <a:pt x="1119011" y="980461"/>
                  </a:lnTo>
                  <a:lnTo>
                    <a:pt x="1184056" y="985796"/>
                  </a:lnTo>
                  <a:lnTo>
                    <a:pt x="1250173" y="990211"/>
                  </a:lnTo>
                  <a:lnTo>
                    <a:pt x="1317293" y="993682"/>
                  </a:lnTo>
                  <a:lnTo>
                    <a:pt x="1385349" y="996188"/>
                  </a:lnTo>
                  <a:lnTo>
                    <a:pt x="1454274" y="997708"/>
                  </a:lnTo>
                  <a:lnTo>
                    <a:pt x="1524000" y="998220"/>
                  </a:lnTo>
                  <a:lnTo>
                    <a:pt x="1593845" y="997708"/>
                  </a:lnTo>
                  <a:lnTo>
                    <a:pt x="1662877" y="996188"/>
                  </a:lnTo>
                  <a:lnTo>
                    <a:pt x="1731026" y="993682"/>
                  </a:lnTo>
                  <a:lnTo>
                    <a:pt x="1798228" y="990211"/>
                  </a:lnTo>
                  <a:lnTo>
                    <a:pt x="1864414" y="985796"/>
                  </a:lnTo>
                  <a:lnTo>
                    <a:pt x="1929518" y="980461"/>
                  </a:lnTo>
                  <a:lnTo>
                    <a:pt x="1993473" y="974225"/>
                  </a:lnTo>
                  <a:lnTo>
                    <a:pt x="2056212" y="967112"/>
                  </a:lnTo>
                  <a:lnTo>
                    <a:pt x="2117669" y="959143"/>
                  </a:lnTo>
                  <a:lnTo>
                    <a:pt x="2177776" y="950340"/>
                  </a:lnTo>
                  <a:lnTo>
                    <a:pt x="2236468" y="940724"/>
                  </a:lnTo>
                  <a:lnTo>
                    <a:pt x="2293676" y="930317"/>
                  </a:lnTo>
                  <a:lnTo>
                    <a:pt x="2349334" y="919141"/>
                  </a:lnTo>
                  <a:lnTo>
                    <a:pt x="2403376" y="907218"/>
                  </a:lnTo>
                  <a:lnTo>
                    <a:pt x="2455734" y="894569"/>
                  </a:lnTo>
                  <a:lnTo>
                    <a:pt x="2506342" y="881216"/>
                  </a:lnTo>
                  <a:lnTo>
                    <a:pt x="2555133" y="867182"/>
                  </a:lnTo>
                  <a:lnTo>
                    <a:pt x="2602039" y="852487"/>
                  </a:lnTo>
                  <a:lnTo>
                    <a:pt x="2646995" y="837154"/>
                  </a:lnTo>
                  <a:lnTo>
                    <a:pt x="2689933" y="821203"/>
                  </a:lnTo>
                  <a:lnTo>
                    <a:pt x="2730786" y="804658"/>
                  </a:lnTo>
                  <a:lnTo>
                    <a:pt x="2769488" y="787540"/>
                  </a:lnTo>
                  <a:lnTo>
                    <a:pt x="2805972" y="769870"/>
                  </a:lnTo>
                  <a:lnTo>
                    <a:pt x="2840171" y="751670"/>
                  </a:lnTo>
                  <a:lnTo>
                    <a:pt x="2901447" y="713769"/>
                  </a:lnTo>
                  <a:lnTo>
                    <a:pt x="2952780" y="674009"/>
                  </a:lnTo>
                  <a:lnTo>
                    <a:pt x="2993637" y="632565"/>
                  </a:lnTo>
                  <a:lnTo>
                    <a:pt x="3023482" y="589612"/>
                  </a:lnTo>
                  <a:lnTo>
                    <a:pt x="3041781" y="545323"/>
                  </a:lnTo>
                  <a:lnTo>
                    <a:pt x="3046434" y="522731"/>
                  </a:lnTo>
                  <a:lnTo>
                    <a:pt x="3048000" y="499872"/>
                  </a:lnTo>
                  <a:close/>
                </a:path>
              </a:pathLst>
            </a:custGeom>
            <a:solidFill>
              <a:srgbClr val="FFFF98"/>
            </a:solidFill>
          </p:spPr>
          <p:txBody>
            <a:bodyPr wrap="square" lIns="0" tIns="0" rIns="0" bIns="0" rtlCol="0"/>
            <a:lstStyle/>
            <a:p>
              <a:endParaRPr/>
            </a:p>
          </p:txBody>
        </p:sp>
        <p:sp>
          <p:nvSpPr>
            <p:cNvPr id="32" name="object 32"/>
            <p:cNvSpPr/>
            <p:nvPr/>
          </p:nvSpPr>
          <p:spPr>
            <a:xfrm>
              <a:off x="6711574" y="3988308"/>
              <a:ext cx="3060700" cy="1012190"/>
            </a:xfrm>
            <a:custGeom>
              <a:avLst/>
              <a:gdLst/>
              <a:ahLst/>
              <a:cxnLst/>
              <a:rect l="l" t="t" r="r" b="b"/>
              <a:pathLst>
                <a:path w="3060700" h="1012189">
                  <a:moveTo>
                    <a:pt x="12700" y="505968"/>
                  </a:moveTo>
                  <a:lnTo>
                    <a:pt x="12700" y="440436"/>
                  </a:lnTo>
                  <a:lnTo>
                    <a:pt x="0" y="452628"/>
                  </a:lnTo>
                  <a:lnTo>
                    <a:pt x="0" y="510540"/>
                  </a:lnTo>
                  <a:lnTo>
                    <a:pt x="12700" y="505968"/>
                  </a:lnTo>
                  <a:close/>
                </a:path>
                <a:path w="3060700" h="1012189">
                  <a:moveTo>
                    <a:pt x="12700" y="509016"/>
                  </a:moveTo>
                  <a:lnTo>
                    <a:pt x="12700" y="505968"/>
                  </a:lnTo>
                  <a:lnTo>
                    <a:pt x="0" y="510540"/>
                  </a:lnTo>
                  <a:lnTo>
                    <a:pt x="12700" y="509016"/>
                  </a:lnTo>
                  <a:close/>
                </a:path>
                <a:path w="3060700" h="1012189">
                  <a:moveTo>
                    <a:pt x="12700" y="571500"/>
                  </a:moveTo>
                  <a:lnTo>
                    <a:pt x="12700" y="509016"/>
                  </a:lnTo>
                  <a:lnTo>
                    <a:pt x="0" y="510540"/>
                  </a:lnTo>
                  <a:lnTo>
                    <a:pt x="0" y="559308"/>
                  </a:lnTo>
                  <a:lnTo>
                    <a:pt x="12700" y="571500"/>
                  </a:lnTo>
                  <a:close/>
                </a:path>
                <a:path w="3060700" h="1012189">
                  <a:moveTo>
                    <a:pt x="3035300" y="445008"/>
                  </a:moveTo>
                  <a:lnTo>
                    <a:pt x="3035300" y="414528"/>
                  </a:lnTo>
                  <a:lnTo>
                    <a:pt x="3022600" y="400812"/>
                  </a:lnTo>
                  <a:lnTo>
                    <a:pt x="2997200" y="364236"/>
                  </a:lnTo>
                  <a:lnTo>
                    <a:pt x="2959100" y="329184"/>
                  </a:lnTo>
                  <a:lnTo>
                    <a:pt x="2946400" y="316992"/>
                  </a:lnTo>
                  <a:lnTo>
                    <a:pt x="2921000" y="295656"/>
                  </a:lnTo>
                  <a:lnTo>
                    <a:pt x="2895600" y="283464"/>
                  </a:lnTo>
                  <a:lnTo>
                    <a:pt x="2870200" y="262128"/>
                  </a:lnTo>
                  <a:lnTo>
                    <a:pt x="2832100" y="240792"/>
                  </a:lnTo>
                  <a:lnTo>
                    <a:pt x="2806700" y="230124"/>
                  </a:lnTo>
                  <a:lnTo>
                    <a:pt x="2794000" y="220980"/>
                  </a:lnTo>
                  <a:lnTo>
                    <a:pt x="2768600" y="210312"/>
                  </a:lnTo>
                  <a:lnTo>
                    <a:pt x="2743200" y="201168"/>
                  </a:lnTo>
                  <a:lnTo>
                    <a:pt x="2730500" y="192024"/>
                  </a:lnTo>
                  <a:lnTo>
                    <a:pt x="2705100" y="182880"/>
                  </a:lnTo>
                  <a:lnTo>
                    <a:pt x="2679700" y="172212"/>
                  </a:lnTo>
                  <a:lnTo>
                    <a:pt x="2654300" y="164592"/>
                  </a:lnTo>
                  <a:lnTo>
                    <a:pt x="2603500" y="146304"/>
                  </a:lnTo>
                  <a:lnTo>
                    <a:pt x="2578100" y="138684"/>
                  </a:lnTo>
                  <a:lnTo>
                    <a:pt x="2552700" y="129540"/>
                  </a:lnTo>
                  <a:lnTo>
                    <a:pt x="2501900" y="114300"/>
                  </a:lnTo>
                  <a:lnTo>
                    <a:pt x="2438400" y="99060"/>
                  </a:lnTo>
                  <a:lnTo>
                    <a:pt x="2311400" y="71628"/>
                  </a:lnTo>
                  <a:lnTo>
                    <a:pt x="2247900" y="60960"/>
                  </a:lnTo>
                  <a:lnTo>
                    <a:pt x="2184400" y="48768"/>
                  </a:lnTo>
                  <a:lnTo>
                    <a:pt x="2044700" y="30480"/>
                  </a:lnTo>
                  <a:lnTo>
                    <a:pt x="1905000" y="15240"/>
                  </a:lnTo>
                  <a:lnTo>
                    <a:pt x="1752600" y="6096"/>
                  </a:lnTo>
                  <a:lnTo>
                    <a:pt x="1600200" y="0"/>
                  </a:lnTo>
                  <a:lnTo>
                    <a:pt x="1447800" y="0"/>
                  </a:lnTo>
                  <a:lnTo>
                    <a:pt x="1295400" y="6096"/>
                  </a:lnTo>
                  <a:lnTo>
                    <a:pt x="1143000" y="15240"/>
                  </a:lnTo>
                  <a:lnTo>
                    <a:pt x="1003300" y="30480"/>
                  </a:lnTo>
                  <a:lnTo>
                    <a:pt x="863600" y="48768"/>
                  </a:lnTo>
                  <a:lnTo>
                    <a:pt x="800100" y="60960"/>
                  </a:lnTo>
                  <a:lnTo>
                    <a:pt x="736600" y="71628"/>
                  </a:lnTo>
                  <a:lnTo>
                    <a:pt x="609600" y="99060"/>
                  </a:lnTo>
                  <a:lnTo>
                    <a:pt x="558800" y="114300"/>
                  </a:lnTo>
                  <a:lnTo>
                    <a:pt x="495300" y="129540"/>
                  </a:lnTo>
                  <a:lnTo>
                    <a:pt x="469900" y="138684"/>
                  </a:lnTo>
                  <a:lnTo>
                    <a:pt x="444500" y="146304"/>
                  </a:lnTo>
                  <a:lnTo>
                    <a:pt x="393700" y="164592"/>
                  </a:lnTo>
                  <a:lnTo>
                    <a:pt x="368300" y="172212"/>
                  </a:lnTo>
                  <a:lnTo>
                    <a:pt x="342900" y="181356"/>
                  </a:lnTo>
                  <a:lnTo>
                    <a:pt x="317500" y="192024"/>
                  </a:lnTo>
                  <a:lnTo>
                    <a:pt x="304800" y="201168"/>
                  </a:lnTo>
                  <a:lnTo>
                    <a:pt x="279400" y="210312"/>
                  </a:lnTo>
                  <a:lnTo>
                    <a:pt x="254000" y="220980"/>
                  </a:lnTo>
                  <a:lnTo>
                    <a:pt x="241300" y="231648"/>
                  </a:lnTo>
                  <a:lnTo>
                    <a:pt x="215900" y="240792"/>
                  </a:lnTo>
                  <a:lnTo>
                    <a:pt x="177800" y="262128"/>
                  </a:lnTo>
                  <a:lnTo>
                    <a:pt x="152400" y="283464"/>
                  </a:lnTo>
                  <a:lnTo>
                    <a:pt x="127000" y="295656"/>
                  </a:lnTo>
                  <a:lnTo>
                    <a:pt x="114300" y="306324"/>
                  </a:lnTo>
                  <a:lnTo>
                    <a:pt x="101600" y="318516"/>
                  </a:lnTo>
                  <a:lnTo>
                    <a:pt x="88900" y="329184"/>
                  </a:lnTo>
                  <a:lnTo>
                    <a:pt x="50800" y="364236"/>
                  </a:lnTo>
                  <a:lnTo>
                    <a:pt x="38100" y="388620"/>
                  </a:lnTo>
                  <a:lnTo>
                    <a:pt x="25400" y="402336"/>
                  </a:lnTo>
                  <a:lnTo>
                    <a:pt x="12700" y="414528"/>
                  </a:lnTo>
                  <a:lnTo>
                    <a:pt x="12700" y="443484"/>
                  </a:lnTo>
                  <a:lnTo>
                    <a:pt x="25400" y="432816"/>
                  </a:lnTo>
                  <a:lnTo>
                    <a:pt x="38100" y="408432"/>
                  </a:lnTo>
                  <a:lnTo>
                    <a:pt x="50800" y="396240"/>
                  </a:lnTo>
                  <a:lnTo>
                    <a:pt x="50800" y="384048"/>
                  </a:lnTo>
                  <a:lnTo>
                    <a:pt x="63500" y="373380"/>
                  </a:lnTo>
                  <a:lnTo>
                    <a:pt x="76200" y="361188"/>
                  </a:lnTo>
                  <a:lnTo>
                    <a:pt x="88900" y="350520"/>
                  </a:lnTo>
                  <a:lnTo>
                    <a:pt x="101600" y="338328"/>
                  </a:lnTo>
                  <a:lnTo>
                    <a:pt x="127000" y="316992"/>
                  </a:lnTo>
                  <a:lnTo>
                    <a:pt x="139700" y="304800"/>
                  </a:lnTo>
                  <a:lnTo>
                    <a:pt x="152400" y="294132"/>
                  </a:lnTo>
                  <a:lnTo>
                    <a:pt x="190500" y="272796"/>
                  </a:lnTo>
                  <a:lnTo>
                    <a:pt x="203200" y="262128"/>
                  </a:lnTo>
                  <a:lnTo>
                    <a:pt x="228600" y="252984"/>
                  </a:lnTo>
                  <a:lnTo>
                    <a:pt x="266700" y="231648"/>
                  </a:lnTo>
                  <a:lnTo>
                    <a:pt x="304800" y="213360"/>
                  </a:lnTo>
                  <a:lnTo>
                    <a:pt x="330200" y="202692"/>
                  </a:lnTo>
                  <a:lnTo>
                    <a:pt x="355600" y="193548"/>
                  </a:lnTo>
                  <a:lnTo>
                    <a:pt x="393700" y="175260"/>
                  </a:lnTo>
                  <a:lnTo>
                    <a:pt x="419100" y="167640"/>
                  </a:lnTo>
                  <a:lnTo>
                    <a:pt x="444500" y="158496"/>
                  </a:lnTo>
                  <a:lnTo>
                    <a:pt x="469900" y="150876"/>
                  </a:lnTo>
                  <a:lnTo>
                    <a:pt x="495300" y="141732"/>
                  </a:lnTo>
                  <a:lnTo>
                    <a:pt x="558800" y="126492"/>
                  </a:lnTo>
                  <a:lnTo>
                    <a:pt x="609600" y="111252"/>
                  </a:lnTo>
                  <a:lnTo>
                    <a:pt x="673100" y="97536"/>
                  </a:lnTo>
                  <a:lnTo>
                    <a:pt x="800100" y="73152"/>
                  </a:lnTo>
                  <a:lnTo>
                    <a:pt x="927100" y="51816"/>
                  </a:lnTo>
                  <a:lnTo>
                    <a:pt x="1066800" y="35052"/>
                  </a:lnTo>
                  <a:lnTo>
                    <a:pt x="1219200" y="22860"/>
                  </a:lnTo>
                  <a:lnTo>
                    <a:pt x="1295400" y="18288"/>
                  </a:lnTo>
                  <a:lnTo>
                    <a:pt x="1371600" y="15240"/>
                  </a:lnTo>
                  <a:lnTo>
                    <a:pt x="1524000" y="12192"/>
                  </a:lnTo>
                  <a:lnTo>
                    <a:pt x="1676400" y="15240"/>
                  </a:lnTo>
                  <a:lnTo>
                    <a:pt x="1752600" y="18288"/>
                  </a:lnTo>
                  <a:lnTo>
                    <a:pt x="1828800" y="22860"/>
                  </a:lnTo>
                  <a:lnTo>
                    <a:pt x="1981200" y="35052"/>
                  </a:lnTo>
                  <a:lnTo>
                    <a:pt x="2120900" y="51816"/>
                  </a:lnTo>
                  <a:lnTo>
                    <a:pt x="2247900" y="73152"/>
                  </a:lnTo>
                  <a:lnTo>
                    <a:pt x="2374900" y="97536"/>
                  </a:lnTo>
                  <a:lnTo>
                    <a:pt x="2438400" y="111252"/>
                  </a:lnTo>
                  <a:lnTo>
                    <a:pt x="2489200" y="126492"/>
                  </a:lnTo>
                  <a:lnTo>
                    <a:pt x="2552700" y="141732"/>
                  </a:lnTo>
                  <a:lnTo>
                    <a:pt x="2578100" y="150876"/>
                  </a:lnTo>
                  <a:lnTo>
                    <a:pt x="2603500" y="158496"/>
                  </a:lnTo>
                  <a:lnTo>
                    <a:pt x="2628900" y="167640"/>
                  </a:lnTo>
                  <a:lnTo>
                    <a:pt x="2654300" y="175260"/>
                  </a:lnTo>
                  <a:lnTo>
                    <a:pt x="2692400" y="193548"/>
                  </a:lnTo>
                  <a:lnTo>
                    <a:pt x="2717800" y="202692"/>
                  </a:lnTo>
                  <a:lnTo>
                    <a:pt x="2743200" y="213360"/>
                  </a:lnTo>
                  <a:lnTo>
                    <a:pt x="2781300" y="231648"/>
                  </a:lnTo>
                  <a:lnTo>
                    <a:pt x="2819400" y="252984"/>
                  </a:lnTo>
                  <a:lnTo>
                    <a:pt x="2844800" y="262128"/>
                  </a:lnTo>
                  <a:lnTo>
                    <a:pt x="2857500" y="272796"/>
                  </a:lnTo>
                  <a:lnTo>
                    <a:pt x="2895600" y="294132"/>
                  </a:lnTo>
                  <a:lnTo>
                    <a:pt x="2908300" y="304800"/>
                  </a:lnTo>
                  <a:lnTo>
                    <a:pt x="2921000" y="316992"/>
                  </a:lnTo>
                  <a:lnTo>
                    <a:pt x="2946400" y="338328"/>
                  </a:lnTo>
                  <a:lnTo>
                    <a:pt x="2959100" y="350520"/>
                  </a:lnTo>
                  <a:lnTo>
                    <a:pt x="2971800" y="361188"/>
                  </a:lnTo>
                  <a:lnTo>
                    <a:pt x="2997200" y="385572"/>
                  </a:lnTo>
                  <a:lnTo>
                    <a:pt x="3009900" y="396240"/>
                  </a:lnTo>
                  <a:lnTo>
                    <a:pt x="3009900" y="408432"/>
                  </a:lnTo>
                  <a:lnTo>
                    <a:pt x="3035300" y="445008"/>
                  </a:lnTo>
                  <a:close/>
                </a:path>
                <a:path w="3060700" h="1012189">
                  <a:moveTo>
                    <a:pt x="1524000" y="998220"/>
                  </a:moveTo>
                  <a:lnTo>
                    <a:pt x="1447800" y="998220"/>
                  </a:lnTo>
                  <a:lnTo>
                    <a:pt x="1371600" y="996696"/>
                  </a:lnTo>
                  <a:lnTo>
                    <a:pt x="1295400" y="992124"/>
                  </a:lnTo>
                  <a:lnTo>
                    <a:pt x="1219200" y="989076"/>
                  </a:lnTo>
                  <a:lnTo>
                    <a:pt x="1066800" y="976884"/>
                  </a:lnTo>
                  <a:lnTo>
                    <a:pt x="1003300" y="967740"/>
                  </a:lnTo>
                  <a:lnTo>
                    <a:pt x="927100" y="960120"/>
                  </a:lnTo>
                  <a:lnTo>
                    <a:pt x="800100" y="938784"/>
                  </a:lnTo>
                  <a:lnTo>
                    <a:pt x="736600" y="926592"/>
                  </a:lnTo>
                  <a:lnTo>
                    <a:pt x="609600" y="899160"/>
                  </a:lnTo>
                  <a:lnTo>
                    <a:pt x="558800" y="885444"/>
                  </a:lnTo>
                  <a:lnTo>
                    <a:pt x="533400" y="877824"/>
                  </a:lnTo>
                  <a:lnTo>
                    <a:pt x="495300" y="868680"/>
                  </a:lnTo>
                  <a:lnTo>
                    <a:pt x="469900" y="861060"/>
                  </a:lnTo>
                  <a:lnTo>
                    <a:pt x="444500" y="851916"/>
                  </a:lnTo>
                  <a:lnTo>
                    <a:pt x="419100" y="844296"/>
                  </a:lnTo>
                  <a:lnTo>
                    <a:pt x="355600" y="816864"/>
                  </a:lnTo>
                  <a:lnTo>
                    <a:pt x="279400" y="789432"/>
                  </a:lnTo>
                  <a:lnTo>
                    <a:pt x="266700" y="778764"/>
                  </a:lnTo>
                  <a:lnTo>
                    <a:pt x="241300" y="769620"/>
                  </a:lnTo>
                  <a:lnTo>
                    <a:pt x="228600" y="758952"/>
                  </a:lnTo>
                  <a:lnTo>
                    <a:pt x="152400" y="716280"/>
                  </a:lnTo>
                  <a:lnTo>
                    <a:pt x="114300" y="684276"/>
                  </a:lnTo>
                  <a:lnTo>
                    <a:pt x="101600" y="672084"/>
                  </a:lnTo>
                  <a:lnTo>
                    <a:pt x="88900" y="661416"/>
                  </a:lnTo>
                  <a:lnTo>
                    <a:pt x="63500" y="638556"/>
                  </a:lnTo>
                  <a:lnTo>
                    <a:pt x="38100" y="614172"/>
                  </a:lnTo>
                  <a:lnTo>
                    <a:pt x="38100" y="601980"/>
                  </a:lnTo>
                  <a:lnTo>
                    <a:pt x="25400" y="591312"/>
                  </a:lnTo>
                  <a:lnTo>
                    <a:pt x="12700" y="566928"/>
                  </a:lnTo>
                  <a:lnTo>
                    <a:pt x="12700" y="597408"/>
                  </a:lnTo>
                  <a:lnTo>
                    <a:pt x="25400" y="609600"/>
                  </a:lnTo>
                  <a:lnTo>
                    <a:pt x="50800" y="646176"/>
                  </a:lnTo>
                  <a:lnTo>
                    <a:pt x="88900" y="682752"/>
                  </a:lnTo>
                  <a:lnTo>
                    <a:pt x="101600" y="693420"/>
                  </a:lnTo>
                  <a:lnTo>
                    <a:pt x="114300" y="705612"/>
                  </a:lnTo>
                  <a:lnTo>
                    <a:pt x="127000" y="716280"/>
                  </a:lnTo>
                  <a:lnTo>
                    <a:pt x="177800" y="748284"/>
                  </a:lnTo>
                  <a:lnTo>
                    <a:pt x="215900" y="769620"/>
                  </a:lnTo>
                  <a:lnTo>
                    <a:pt x="241300" y="780288"/>
                  </a:lnTo>
                  <a:lnTo>
                    <a:pt x="254000" y="790956"/>
                  </a:lnTo>
                  <a:lnTo>
                    <a:pt x="279400" y="800100"/>
                  </a:lnTo>
                  <a:lnTo>
                    <a:pt x="304800" y="810768"/>
                  </a:lnTo>
                  <a:lnTo>
                    <a:pt x="317500" y="819912"/>
                  </a:lnTo>
                  <a:lnTo>
                    <a:pt x="419100" y="856488"/>
                  </a:lnTo>
                  <a:lnTo>
                    <a:pt x="444500" y="864108"/>
                  </a:lnTo>
                  <a:lnTo>
                    <a:pt x="469900" y="873252"/>
                  </a:lnTo>
                  <a:lnTo>
                    <a:pt x="495300" y="880872"/>
                  </a:lnTo>
                  <a:lnTo>
                    <a:pt x="520700" y="890016"/>
                  </a:lnTo>
                  <a:lnTo>
                    <a:pt x="558800" y="897636"/>
                  </a:lnTo>
                  <a:lnTo>
                    <a:pt x="609600" y="911352"/>
                  </a:lnTo>
                  <a:lnTo>
                    <a:pt x="673100" y="926592"/>
                  </a:lnTo>
                  <a:lnTo>
                    <a:pt x="800100" y="950976"/>
                  </a:lnTo>
                  <a:lnTo>
                    <a:pt x="927100" y="972312"/>
                  </a:lnTo>
                  <a:lnTo>
                    <a:pt x="1066800" y="989076"/>
                  </a:lnTo>
                  <a:lnTo>
                    <a:pt x="1219200" y="1001268"/>
                  </a:lnTo>
                  <a:lnTo>
                    <a:pt x="1295400" y="1005840"/>
                  </a:lnTo>
                  <a:lnTo>
                    <a:pt x="1371600" y="1008888"/>
                  </a:lnTo>
                  <a:lnTo>
                    <a:pt x="1511300" y="1011682"/>
                  </a:lnTo>
                  <a:lnTo>
                    <a:pt x="1511300" y="1002792"/>
                  </a:lnTo>
                  <a:lnTo>
                    <a:pt x="1524000" y="998220"/>
                  </a:lnTo>
                  <a:close/>
                </a:path>
                <a:path w="3060700" h="1012189">
                  <a:moveTo>
                    <a:pt x="1524000" y="998220"/>
                  </a:moveTo>
                  <a:lnTo>
                    <a:pt x="1511300" y="1002792"/>
                  </a:lnTo>
                  <a:lnTo>
                    <a:pt x="1511300" y="1005840"/>
                  </a:lnTo>
                  <a:lnTo>
                    <a:pt x="1524000" y="998220"/>
                  </a:lnTo>
                  <a:close/>
                </a:path>
                <a:path w="3060700" h="1012189">
                  <a:moveTo>
                    <a:pt x="3035300" y="597408"/>
                  </a:moveTo>
                  <a:lnTo>
                    <a:pt x="3035300" y="554736"/>
                  </a:lnTo>
                  <a:lnTo>
                    <a:pt x="3009900" y="603504"/>
                  </a:lnTo>
                  <a:lnTo>
                    <a:pt x="2997200" y="614172"/>
                  </a:lnTo>
                  <a:lnTo>
                    <a:pt x="2997200" y="626364"/>
                  </a:lnTo>
                  <a:lnTo>
                    <a:pt x="2984500" y="638556"/>
                  </a:lnTo>
                  <a:lnTo>
                    <a:pt x="2971800" y="649224"/>
                  </a:lnTo>
                  <a:lnTo>
                    <a:pt x="2959100" y="661416"/>
                  </a:lnTo>
                  <a:lnTo>
                    <a:pt x="2946400" y="672084"/>
                  </a:lnTo>
                  <a:lnTo>
                    <a:pt x="2933700" y="684276"/>
                  </a:lnTo>
                  <a:lnTo>
                    <a:pt x="2882900" y="726948"/>
                  </a:lnTo>
                  <a:lnTo>
                    <a:pt x="2857500" y="737616"/>
                  </a:lnTo>
                  <a:lnTo>
                    <a:pt x="2819400" y="758952"/>
                  </a:lnTo>
                  <a:lnTo>
                    <a:pt x="2806700" y="769620"/>
                  </a:lnTo>
                  <a:lnTo>
                    <a:pt x="2781300" y="778764"/>
                  </a:lnTo>
                  <a:lnTo>
                    <a:pt x="2768600" y="789432"/>
                  </a:lnTo>
                  <a:lnTo>
                    <a:pt x="2692400" y="816864"/>
                  </a:lnTo>
                  <a:lnTo>
                    <a:pt x="2628900" y="844296"/>
                  </a:lnTo>
                  <a:lnTo>
                    <a:pt x="2603500" y="851916"/>
                  </a:lnTo>
                  <a:lnTo>
                    <a:pt x="2578100" y="861060"/>
                  </a:lnTo>
                  <a:lnTo>
                    <a:pt x="2552700" y="868680"/>
                  </a:lnTo>
                  <a:lnTo>
                    <a:pt x="2514600" y="876300"/>
                  </a:lnTo>
                  <a:lnTo>
                    <a:pt x="2489200" y="885444"/>
                  </a:lnTo>
                  <a:lnTo>
                    <a:pt x="2438400" y="899160"/>
                  </a:lnTo>
                  <a:lnTo>
                    <a:pt x="2311400" y="926592"/>
                  </a:lnTo>
                  <a:lnTo>
                    <a:pt x="2247900" y="938784"/>
                  </a:lnTo>
                  <a:lnTo>
                    <a:pt x="2184400" y="949452"/>
                  </a:lnTo>
                  <a:lnTo>
                    <a:pt x="2120900" y="958596"/>
                  </a:lnTo>
                  <a:lnTo>
                    <a:pt x="2044700" y="967740"/>
                  </a:lnTo>
                  <a:lnTo>
                    <a:pt x="1905000" y="982980"/>
                  </a:lnTo>
                  <a:lnTo>
                    <a:pt x="1752600" y="992124"/>
                  </a:lnTo>
                  <a:lnTo>
                    <a:pt x="1600200" y="998220"/>
                  </a:lnTo>
                  <a:lnTo>
                    <a:pt x="1524000" y="998220"/>
                  </a:lnTo>
                  <a:lnTo>
                    <a:pt x="1511300" y="1005840"/>
                  </a:lnTo>
                  <a:lnTo>
                    <a:pt x="1511300" y="1011682"/>
                  </a:lnTo>
                  <a:lnTo>
                    <a:pt x="1524000" y="1011936"/>
                  </a:lnTo>
                  <a:lnTo>
                    <a:pt x="1524000" y="1002792"/>
                  </a:lnTo>
                  <a:lnTo>
                    <a:pt x="1536700" y="1002792"/>
                  </a:lnTo>
                  <a:lnTo>
                    <a:pt x="1536700" y="1010412"/>
                  </a:lnTo>
                  <a:lnTo>
                    <a:pt x="1600200" y="1010412"/>
                  </a:lnTo>
                  <a:lnTo>
                    <a:pt x="1676400" y="1008888"/>
                  </a:lnTo>
                  <a:lnTo>
                    <a:pt x="1752600" y="1005840"/>
                  </a:lnTo>
                  <a:lnTo>
                    <a:pt x="1828800" y="1001268"/>
                  </a:lnTo>
                  <a:lnTo>
                    <a:pt x="1981200" y="989076"/>
                  </a:lnTo>
                  <a:lnTo>
                    <a:pt x="2120900" y="972312"/>
                  </a:lnTo>
                  <a:lnTo>
                    <a:pt x="2247900" y="950976"/>
                  </a:lnTo>
                  <a:lnTo>
                    <a:pt x="2311400" y="938784"/>
                  </a:lnTo>
                  <a:lnTo>
                    <a:pt x="2501900" y="897636"/>
                  </a:lnTo>
                  <a:lnTo>
                    <a:pt x="2527300" y="888492"/>
                  </a:lnTo>
                  <a:lnTo>
                    <a:pt x="2578100" y="873252"/>
                  </a:lnTo>
                  <a:lnTo>
                    <a:pt x="2603500" y="864108"/>
                  </a:lnTo>
                  <a:lnTo>
                    <a:pt x="2628900" y="856488"/>
                  </a:lnTo>
                  <a:lnTo>
                    <a:pt x="2730500" y="819912"/>
                  </a:lnTo>
                  <a:lnTo>
                    <a:pt x="2743200" y="810768"/>
                  </a:lnTo>
                  <a:lnTo>
                    <a:pt x="2768600" y="800100"/>
                  </a:lnTo>
                  <a:lnTo>
                    <a:pt x="2794000" y="790956"/>
                  </a:lnTo>
                  <a:lnTo>
                    <a:pt x="2832100" y="769620"/>
                  </a:lnTo>
                  <a:lnTo>
                    <a:pt x="2844800" y="758952"/>
                  </a:lnTo>
                  <a:lnTo>
                    <a:pt x="2870200" y="749808"/>
                  </a:lnTo>
                  <a:lnTo>
                    <a:pt x="2882900" y="737616"/>
                  </a:lnTo>
                  <a:lnTo>
                    <a:pt x="2921000" y="716280"/>
                  </a:lnTo>
                  <a:lnTo>
                    <a:pt x="2933700" y="705612"/>
                  </a:lnTo>
                  <a:lnTo>
                    <a:pt x="2959100" y="681228"/>
                  </a:lnTo>
                  <a:lnTo>
                    <a:pt x="2971800" y="670560"/>
                  </a:lnTo>
                  <a:lnTo>
                    <a:pt x="2997200" y="646176"/>
                  </a:lnTo>
                  <a:lnTo>
                    <a:pt x="3022600" y="609600"/>
                  </a:lnTo>
                  <a:lnTo>
                    <a:pt x="3035300" y="597408"/>
                  </a:lnTo>
                  <a:close/>
                </a:path>
                <a:path w="3060700" h="1012189">
                  <a:moveTo>
                    <a:pt x="1536700" y="1007364"/>
                  </a:moveTo>
                  <a:lnTo>
                    <a:pt x="1536700" y="1002792"/>
                  </a:lnTo>
                  <a:lnTo>
                    <a:pt x="1524000" y="1002792"/>
                  </a:lnTo>
                  <a:lnTo>
                    <a:pt x="1524000" y="1010412"/>
                  </a:lnTo>
                  <a:lnTo>
                    <a:pt x="1528233" y="1010412"/>
                  </a:lnTo>
                  <a:lnTo>
                    <a:pt x="1536700" y="1007364"/>
                  </a:lnTo>
                  <a:close/>
                </a:path>
                <a:path w="3060700" h="1012189">
                  <a:moveTo>
                    <a:pt x="1528233" y="1010412"/>
                  </a:moveTo>
                  <a:lnTo>
                    <a:pt x="1524000" y="1010412"/>
                  </a:lnTo>
                  <a:lnTo>
                    <a:pt x="1524000" y="1011936"/>
                  </a:lnTo>
                  <a:lnTo>
                    <a:pt x="1528233" y="1010412"/>
                  </a:lnTo>
                  <a:close/>
                </a:path>
                <a:path w="3060700" h="1012189">
                  <a:moveTo>
                    <a:pt x="1536700" y="1010412"/>
                  </a:moveTo>
                  <a:lnTo>
                    <a:pt x="1536700" y="1007364"/>
                  </a:lnTo>
                  <a:lnTo>
                    <a:pt x="1528233" y="1010412"/>
                  </a:lnTo>
                  <a:lnTo>
                    <a:pt x="1536700" y="1010412"/>
                  </a:lnTo>
                  <a:close/>
                </a:path>
                <a:path w="3060700" h="1012189">
                  <a:moveTo>
                    <a:pt x="3048000" y="512064"/>
                  </a:moveTo>
                  <a:lnTo>
                    <a:pt x="3048000" y="466344"/>
                  </a:lnTo>
                  <a:lnTo>
                    <a:pt x="3035300" y="438912"/>
                  </a:lnTo>
                  <a:lnTo>
                    <a:pt x="3035300" y="505968"/>
                  </a:lnTo>
                  <a:lnTo>
                    <a:pt x="3048000" y="512064"/>
                  </a:lnTo>
                  <a:close/>
                </a:path>
                <a:path w="3060700" h="1012189">
                  <a:moveTo>
                    <a:pt x="3048000" y="512064"/>
                  </a:moveTo>
                  <a:lnTo>
                    <a:pt x="3035300" y="505968"/>
                  </a:lnTo>
                  <a:lnTo>
                    <a:pt x="3035300" y="509016"/>
                  </a:lnTo>
                  <a:lnTo>
                    <a:pt x="3048000" y="512064"/>
                  </a:lnTo>
                  <a:close/>
                </a:path>
                <a:path w="3060700" h="1012189">
                  <a:moveTo>
                    <a:pt x="3048000" y="557784"/>
                  </a:moveTo>
                  <a:lnTo>
                    <a:pt x="3048000" y="512064"/>
                  </a:lnTo>
                  <a:lnTo>
                    <a:pt x="3035300" y="509016"/>
                  </a:lnTo>
                  <a:lnTo>
                    <a:pt x="3035300" y="571500"/>
                  </a:lnTo>
                  <a:lnTo>
                    <a:pt x="3048000" y="557784"/>
                  </a:lnTo>
                  <a:close/>
                </a:path>
                <a:path w="3060700" h="1012189">
                  <a:moveTo>
                    <a:pt x="3059906" y="504253"/>
                  </a:moveTo>
                  <a:lnTo>
                    <a:pt x="3048000" y="478536"/>
                  </a:lnTo>
                  <a:lnTo>
                    <a:pt x="3048000" y="499872"/>
                  </a:lnTo>
                  <a:lnTo>
                    <a:pt x="3054350" y="502920"/>
                  </a:lnTo>
                  <a:lnTo>
                    <a:pt x="3059906" y="504253"/>
                  </a:lnTo>
                  <a:close/>
                </a:path>
                <a:path w="3060700" h="1012189">
                  <a:moveTo>
                    <a:pt x="3060700" y="505968"/>
                  </a:moveTo>
                  <a:lnTo>
                    <a:pt x="3054350" y="502920"/>
                  </a:lnTo>
                  <a:lnTo>
                    <a:pt x="3048000" y="501396"/>
                  </a:lnTo>
                  <a:lnTo>
                    <a:pt x="3048000" y="518160"/>
                  </a:lnTo>
                  <a:lnTo>
                    <a:pt x="3060700" y="505968"/>
                  </a:lnTo>
                  <a:close/>
                </a:path>
                <a:path w="3060700" h="1012189">
                  <a:moveTo>
                    <a:pt x="3060700" y="505968"/>
                  </a:moveTo>
                  <a:lnTo>
                    <a:pt x="3059906" y="504253"/>
                  </a:lnTo>
                  <a:lnTo>
                    <a:pt x="3054350" y="502920"/>
                  </a:lnTo>
                  <a:lnTo>
                    <a:pt x="3060700" y="505968"/>
                  </a:lnTo>
                  <a:close/>
                </a:path>
                <a:path w="3060700" h="1012189">
                  <a:moveTo>
                    <a:pt x="3060700" y="505968"/>
                  </a:moveTo>
                  <a:lnTo>
                    <a:pt x="3060700" y="504444"/>
                  </a:lnTo>
                  <a:lnTo>
                    <a:pt x="3059906" y="504253"/>
                  </a:lnTo>
                  <a:lnTo>
                    <a:pt x="3060700" y="505968"/>
                  </a:lnTo>
                  <a:close/>
                </a:path>
              </a:pathLst>
            </a:custGeom>
            <a:solidFill>
              <a:srgbClr val="000000"/>
            </a:solidFill>
          </p:spPr>
          <p:txBody>
            <a:bodyPr wrap="square" lIns="0" tIns="0" rIns="0" bIns="0" rtlCol="0"/>
            <a:lstStyle/>
            <a:p>
              <a:endParaRPr/>
            </a:p>
          </p:txBody>
        </p:sp>
      </p:grpSp>
      <p:sp>
        <p:nvSpPr>
          <p:cNvPr id="33" name="object 33"/>
          <p:cNvSpPr txBox="1"/>
          <p:nvPr/>
        </p:nvSpPr>
        <p:spPr>
          <a:xfrm>
            <a:off x="7644515" y="3840479"/>
            <a:ext cx="1804908" cy="657013"/>
          </a:xfrm>
          <a:prstGeom prst="rect">
            <a:avLst/>
          </a:prstGeom>
        </p:spPr>
        <p:txBody>
          <a:bodyPr vert="horz" wrap="square" lIns="0" tIns="10579" rIns="0" bIns="0" rtlCol="0">
            <a:spAutoFit/>
          </a:bodyPr>
          <a:lstStyle/>
          <a:p>
            <a:pPr marL="356887" marR="4454" indent="-346310">
              <a:spcBef>
                <a:spcPts val="83"/>
              </a:spcBef>
            </a:pPr>
            <a:r>
              <a:rPr sz="1400" spc="-4">
                <a:latin typeface="Arial"/>
                <a:cs typeface="Arial"/>
              </a:rPr>
              <a:t>Obligation de </a:t>
            </a:r>
            <a:r>
              <a:rPr sz="1400">
                <a:latin typeface="Arial"/>
                <a:cs typeface="Arial"/>
              </a:rPr>
              <a:t>la</a:t>
            </a:r>
            <a:r>
              <a:rPr sz="1400" spc="-53">
                <a:latin typeface="Arial"/>
                <a:cs typeface="Arial"/>
              </a:rPr>
              <a:t> </a:t>
            </a:r>
            <a:r>
              <a:rPr sz="1400" spc="-4">
                <a:latin typeface="Arial"/>
                <a:cs typeface="Arial"/>
              </a:rPr>
              <a:t>bourse  de</a:t>
            </a:r>
            <a:r>
              <a:rPr sz="1400" spc="-22">
                <a:latin typeface="Arial"/>
                <a:cs typeface="Arial"/>
              </a:rPr>
              <a:t> </a:t>
            </a:r>
            <a:r>
              <a:rPr sz="1400" spc="-4">
                <a:latin typeface="Arial"/>
                <a:cs typeface="Arial"/>
              </a:rPr>
              <a:t>Casablanca</a:t>
            </a:r>
            <a:endParaRPr sz="1400">
              <a:latin typeface="Arial"/>
              <a:cs typeface="Arial"/>
            </a:endParaRPr>
          </a:p>
        </p:txBody>
      </p:sp>
      <p:grpSp>
        <p:nvGrpSpPr>
          <p:cNvPr id="34" name="object 34"/>
          <p:cNvGrpSpPr/>
          <p:nvPr/>
        </p:nvGrpSpPr>
        <p:grpSpPr>
          <a:xfrm>
            <a:off x="3530458" y="3428771"/>
            <a:ext cx="2586275" cy="231097"/>
            <a:chOff x="2346440" y="3777996"/>
            <a:chExt cx="3024505" cy="254635"/>
          </a:xfrm>
        </p:grpSpPr>
        <p:sp>
          <p:nvSpPr>
            <p:cNvPr id="35" name="object 35"/>
            <p:cNvSpPr/>
            <p:nvPr/>
          </p:nvSpPr>
          <p:spPr>
            <a:xfrm>
              <a:off x="4888870" y="3777996"/>
              <a:ext cx="457200" cy="247015"/>
            </a:xfrm>
            <a:custGeom>
              <a:avLst/>
              <a:gdLst/>
              <a:ahLst/>
              <a:cxnLst/>
              <a:rect l="l" t="t" r="r" b="b"/>
              <a:pathLst>
                <a:path w="457200" h="247014">
                  <a:moveTo>
                    <a:pt x="457200" y="112775"/>
                  </a:moveTo>
                  <a:lnTo>
                    <a:pt x="342900" y="112775"/>
                  </a:lnTo>
                  <a:lnTo>
                    <a:pt x="342900" y="0"/>
                  </a:lnTo>
                  <a:lnTo>
                    <a:pt x="114300" y="0"/>
                  </a:lnTo>
                  <a:lnTo>
                    <a:pt x="114300" y="112775"/>
                  </a:lnTo>
                  <a:lnTo>
                    <a:pt x="0" y="112775"/>
                  </a:lnTo>
                  <a:lnTo>
                    <a:pt x="228600" y="246887"/>
                  </a:lnTo>
                  <a:lnTo>
                    <a:pt x="457200" y="112775"/>
                  </a:lnTo>
                  <a:close/>
                </a:path>
              </a:pathLst>
            </a:custGeom>
            <a:solidFill>
              <a:srgbClr val="00FFFF"/>
            </a:solidFill>
          </p:spPr>
          <p:txBody>
            <a:bodyPr wrap="square" lIns="0" tIns="0" rIns="0" bIns="0" rtlCol="0"/>
            <a:lstStyle/>
            <a:p>
              <a:endParaRPr/>
            </a:p>
          </p:txBody>
        </p:sp>
        <p:sp>
          <p:nvSpPr>
            <p:cNvPr id="36" name="object 36"/>
            <p:cNvSpPr/>
            <p:nvPr/>
          </p:nvSpPr>
          <p:spPr>
            <a:xfrm>
              <a:off x="4866010" y="3777996"/>
              <a:ext cx="504825" cy="254635"/>
            </a:xfrm>
            <a:custGeom>
              <a:avLst/>
              <a:gdLst/>
              <a:ahLst/>
              <a:cxnLst/>
              <a:rect l="l" t="t" r="r" b="b"/>
              <a:pathLst>
                <a:path w="504825" h="254635">
                  <a:moveTo>
                    <a:pt x="137160" y="106679"/>
                  </a:moveTo>
                  <a:lnTo>
                    <a:pt x="0" y="106679"/>
                  </a:lnTo>
                  <a:lnTo>
                    <a:pt x="22945" y="120168"/>
                  </a:lnTo>
                  <a:lnTo>
                    <a:pt x="27432" y="108203"/>
                  </a:lnTo>
                  <a:lnTo>
                    <a:pt x="48452" y="120395"/>
                  </a:lnTo>
                  <a:lnTo>
                    <a:pt x="131064" y="120395"/>
                  </a:lnTo>
                  <a:lnTo>
                    <a:pt x="131064" y="112775"/>
                  </a:lnTo>
                  <a:lnTo>
                    <a:pt x="137160" y="106679"/>
                  </a:lnTo>
                  <a:close/>
                </a:path>
                <a:path w="504825" h="254635">
                  <a:moveTo>
                    <a:pt x="23331" y="120395"/>
                  </a:moveTo>
                  <a:lnTo>
                    <a:pt x="22945" y="120168"/>
                  </a:lnTo>
                  <a:lnTo>
                    <a:pt x="22860" y="120395"/>
                  </a:lnTo>
                  <a:lnTo>
                    <a:pt x="23331" y="120395"/>
                  </a:lnTo>
                  <a:close/>
                </a:path>
                <a:path w="504825" h="254635">
                  <a:moveTo>
                    <a:pt x="48452" y="120395"/>
                  </a:moveTo>
                  <a:lnTo>
                    <a:pt x="27432" y="108203"/>
                  </a:lnTo>
                  <a:lnTo>
                    <a:pt x="22945" y="120168"/>
                  </a:lnTo>
                  <a:lnTo>
                    <a:pt x="23331" y="120395"/>
                  </a:lnTo>
                  <a:lnTo>
                    <a:pt x="48452" y="120395"/>
                  </a:lnTo>
                  <a:close/>
                </a:path>
                <a:path w="504825" h="254635">
                  <a:moveTo>
                    <a:pt x="252222" y="238581"/>
                  </a:moveTo>
                  <a:lnTo>
                    <a:pt x="48452" y="120395"/>
                  </a:lnTo>
                  <a:lnTo>
                    <a:pt x="23331" y="120395"/>
                  </a:lnTo>
                  <a:lnTo>
                    <a:pt x="248412" y="252715"/>
                  </a:lnTo>
                  <a:lnTo>
                    <a:pt x="248412" y="240791"/>
                  </a:lnTo>
                  <a:lnTo>
                    <a:pt x="252222" y="238581"/>
                  </a:lnTo>
                  <a:close/>
                </a:path>
                <a:path w="504825" h="254635">
                  <a:moveTo>
                    <a:pt x="144780" y="120395"/>
                  </a:moveTo>
                  <a:lnTo>
                    <a:pt x="144780" y="0"/>
                  </a:lnTo>
                  <a:lnTo>
                    <a:pt x="131064" y="0"/>
                  </a:lnTo>
                  <a:lnTo>
                    <a:pt x="131064" y="106679"/>
                  </a:lnTo>
                  <a:lnTo>
                    <a:pt x="137160" y="106679"/>
                  </a:lnTo>
                  <a:lnTo>
                    <a:pt x="137160" y="120395"/>
                  </a:lnTo>
                  <a:lnTo>
                    <a:pt x="144780" y="120395"/>
                  </a:lnTo>
                  <a:close/>
                </a:path>
                <a:path w="504825" h="254635">
                  <a:moveTo>
                    <a:pt x="137160" y="120395"/>
                  </a:moveTo>
                  <a:lnTo>
                    <a:pt x="137160" y="106679"/>
                  </a:lnTo>
                  <a:lnTo>
                    <a:pt x="131064" y="112775"/>
                  </a:lnTo>
                  <a:lnTo>
                    <a:pt x="131064" y="120395"/>
                  </a:lnTo>
                  <a:lnTo>
                    <a:pt x="137160" y="120395"/>
                  </a:lnTo>
                  <a:close/>
                </a:path>
                <a:path w="504825" h="254635">
                  <a:moveTo>
                    <a:pt x="256032" y="240791"/>
                  </a:moveTo>
                  <a:lnTo>
                    <a:pt x="252222" y="238581"/>
                  </a:lnTo>
                  <a:lnTo>
                    <a:pt x="248412" y="240791"/>
                  </a:lnTo>
                  <a:lnTo>
                    <a:pt x="256032" y="240791"/>
                  </a:lnTo>
                  <a:close/>
                </a:path>
                <a:path w="504825" h="254635">
                  <a:moveTo>
                    <a:pt x="256032" y="251836"/>
                  </a:moveTo>
                  <a:lnTo>
                    <a:pt x="256032" y="240791"/>
                  </a:lnTo>
                  <a:lnTo>
                    <a:pt x="248412" y="240791"/>
                  </a:lnTo>
                  <a:lnTo>
                    <a:pt x="248412" y="252715"/>
                  </a:lnTo>
                  <a:lnTo>
                    <a:pt x="251460" y="254507"/>
                  </a:lnTo>
                  <a:lnTo>
                    <a:pt x="256032" y="251836"/>
                  </a:lnTo>
                  <a:close/>
                </a:path>
                <a:path w="504825" h="254635">
                  <a:moveTo>
                    <a:pt x="480060" y="120928"/>
                  </a:moveTo>
                  <a:lnTo>
                    <a:pt x="480060" y="120395"/>
                  </a:lnTo>
                  <a:lnTo>
                    <a:pt x="455991" y="120395"/>
                  </a:lnTo>
                  <a:lnTo>
                    <a:pt x="252222" y="238581"/>
                  </a:lnTo>
                  <a:lnTo>
                    <a:pt x="256032" y="240791"/>
                  </a:lnTo>
                  <a:lnTo>
                    <a:pt x="256032" y="251836"/>
                  </a:lnTo>
                  <a:lnTo>
                    <a:pt x="480060" y="120928"/>
                  </a:lnTo>
                  <a:close/>
                </a:path>
                <a:path w="504825" h="254635">
                  <a:moveTo>
                    <a:pt x="373380" y="106679"/>
                  </a:moveTo>
                  <a:lnTo>
                    <a:pt x="373380" y="0"/>
                  </a:lnTo>
                  <a:lnTo>
                    <a:pt x="359664" y="0"/>
                  </a:lnTo>
                  <a:lnTo>
                    <a:pt x="359664" y="120395"/>
                  </a:lnTo>
                  <a:lnTo>
                    <a:pt x="365760" y="120395"/>
                  </a:lnTo>
                  <a:lnTo>
                    <a:pt x="365760" y="106679"/>
                  </a:lnTo>
                  <a:lnTo>
                    <a:pt x="373380" y="106679"/>
                  </a:lnTo>
                  <a:close/>
                </a:path>
                <a:path w="504825" h="254635">
                  <a:moveTo>
                    <a:pt x="504444" y="106679"/>
                  </a:moveTo>
                  <a:lnTo>
                    <a:pt x="365760" y="106679"/>
                  </a:lnTo>
                  <a:lnTo>
                    <a:pt x="373380" y="112775"/>
                  </a:lnTo>
                  <a:lnTo>
                    <a:pt x="373380" y="120395"/>
                  </a:lnTo>
                  <a:lnTo>
                    <a:pt x="455991" y="120395"/>
                  </a:lnTo>
                  <a:lnTo>
                    <a:pt x="477012" y="108203"/>
                  </a:lnTo>
                  <a:lnTo>
                    <a:pt x="480060" y="120395"/>
                  </a:lnTo>
                  <a:lnTo>
                    <a:pt x="480060" y="120928"/>
                  </a:lnTo>
                  <a:lnTo>
                    <a:pt x="504444" y="106679"/>
                  </a:lnTo>
                  <a:close/>
                </a:path>
                <a:path w="504825" h="254635">
                  <a:moveTo>
                    <a:pt x="373380" y="120395"/>
                  </a:moveTo>
                  <a:lnTo>
                    <a:pt x="373380" y="112775"/>
                  </a:lnTo>
                  <a:lnTo>
                    <a:pt x="365760" y="106679"/>
                  </a:lnTo>
                  <a:lnTo>
                    <a:pt x="365760" y="120395"/>
                  </a:lnTo>
                  <a:lnTo>
                    <a:pt x="373380" y="120395"/>
                  </a:lnTo>
                  <a:close/>
                </a:path>
                <a:path w="504825" h="254635">
                  <a:moveTo>
                    <a:pt x="480060" y="120395"/>
                  </a:moveTo>
                  <a:lnTo>
                    <a:pt x="477012" y="108203"/>
                  </a:lnTo>
                  <a:lnTo>
                    <a:pt x="455991" y="120395"/>
                  </a:lnTo>
                  <a:lnTo>
                    <a:pt x="480060" y="120395"/>
                  </a:lnTo>
                  <a:close/>
                </a:path>
              </a:pathLst>
            </a:custGeom>
            <a:solidFill>
              <a:srgbClr val="000000"/>
            </a:solidFill>
          </p:spPr>
          <p:txBody>
            <a:bodyPr wrap="square" lIns="0" tIns="0" rIns="0" bIns="0" rtlCol="0"/>
            <a:lstStyle/>
            <a:p>
              <a:endParaRPr/>
            </a:p>
          </p:txBody>
        </p:sp>
        <p:sp>
          <p:nvSpPr>
            <p:cNvPr id="37" name="object 37"/>
            <p:cNvSpPr/>
            <p:nvPr/>
          </p:nvSpPr>
          <p:spPr>
            <a:xfrm>
              <a:off x="2410930" y="3777996"/>
              <a:ext cx="193675" cy="18415"/>
            </a:xfrm>
            <a:custGeom>
              <a:avLst/>
              <a:gdLst/>
              <a:ahLst/>
              <a:cxnLst/>
              <a:rect l="l" t="t" r="r" b="b"/>
              <a:pathLst>
                <a:path w="193675" h="18414">
                  <a:moveTo>
                    <a:pt x="193464" y="18287"/>
                  </a:moveTo>
                  <a:lnTo>
                    <a:pt x="193464" y="0"/>
                  </a:lnTo>
                  <a:lnTo>
                    <a:pt x="0" y="0"/>
                  </a:lnTo>
                  <a:lnTo>
                    <a:pt x="193464" y="18287"/>
                  </a:lnTo>
                  <a:close/>
                </a:path>
              </a:pathLst>
            </a:custGeom>
            <a:solidFill>
              <a:srgbClr val="007F7F"/>
            </a:solidFill>
          </p:spPr>
          <p:txBody>
            <a:bodyPr wrap="square" lIns="0" tIns="0" rIns="0" bIns="0" rtlCol="0"/>
            <a:lstStyle/>
            <a:p>
              <a:endParaRPr/>
            </a:p>
          </p:txBody>
        </p:sp>
        <p:sp>
          <p:nvSpPr>
            <p:cNvPr id="38" name="object 38"/>
            <p:cNvSpPr/>
            <p:nvPr/>
          </p:nvSpPr>
          <p:spPr>
            <a:xfrm>
              <a:off x="2346440" y="3777996"/>
              <a:ext cx="266065" cy="24765"/>
            </a:xfrm>
            <a:custGeom>
              <a:avLst/>
              <a:gdLst/>
              <a:ahLst/>
              <a:cxnLst/>
              <a:rect l="l" t="t" r="r" b="b"/>
              <a:pathLst>
                <a:path w="266064" h="24764">
                  <a:moveTo>
                    <a:pt x="259477" y="12191"/>
                  </a:moveTo>
                  <a:lnTo>
                    <a:pt x="130502" y="0"/>
                  </a:lnTo>
                  <a:lnTo>
                    <a:pt x="0" y="0"/>
                  </a:lnTo>
                  <a:lnTo>
                    <a:pt x="251857" y="23807"/>
                  </a:lnTo>
                  <a:lnTo>
                    <a:pt x="251857" y="18287"/>
                  </a:lnTo>
                  <a:lnTo>
                    <a:pt x="259477" y="12191"/>
                  </a:lnTo>
                  <a:close/>
                </a:path>
                <a:path w="266064" h="24764">
                  <a:moveTo>
                    <a:pt x="265573" y="19811"/>
                  </a:moveTo>
                  <a:lnTo>
                    <a:pt x="265573" y="0"/>
                  </a:lnTo>
                  <a:lnTo>
                    <a:pt x="251857" y="0"/>
                  </a:lnTo>
                  <a:lnTo>
                    <a:pt x="251857" y="11471"/>
                  </a:lnTo>
                  <a:lnTo>
                    <a:pt x="259477" y="12191"/>
                  </a:lnTo>
                  <a:lnTo>
                    <a:pt x="259477" y="24383"/>
                  </a:lnTo>
                  <a:lnTo>
                    <a:pt x="261001" y="24383"/>
                  </a:lnTo>
                  <a:lnTo>
                    <a:pt x="265573" y="19811"/>
                  </a:lnTo>
                  <a:close/>
                </a:path>
                <a:path w="266064" h="24764">
                  <a:moveTo>
                    <a:pt x="259477" y="24383"/>
                  </a:moveTo>
                  <a:lnTo>
                    <a:pt x="259477" y="12191"/>
                  </a:lnTo>
                  <a:lnTo>
                    <a:pt x="251857" y="18287"/>
                  </a:lnTo>
                  <a:lnTo>
                    <a:pt x="251857" y="23807"/>
                  </a:lnTo>
                  <a:lnTo>
                    <a:pt x="257953" y="24383"/>
                  </a:lnTo>
                  <a:lnTo>
                    <a:pt x="259477" y="24383"/>
                  </a:lnTo>
                  <a:close/>
                </a:path>
              </a:pathLst>
            </a:custGeom>
            <a:solidFill>
              <a:srgbClr val="000000"/>
            </a:solidFill>
          </p:spPr>
          <p:txBody>
            <a:bodyPr wrap="square" lIns="0" tIns="0" rIns="0" bIns="0" rtlCol="0"/>
            <a:lstStyle/>
            <a:p>
              <a:endParaRPr/>
            </a:p>
          </p:txBody>
        </p:sp>
      </p:grpSp>
      <p:sp>
        <p:nvSpPr>
          <p:cNvPr id="39" name="object 39"/>
          <p:cNvSpPr/>
          <p:nvPr/>
        </p:nvSpPr>
        <p:spPr>
          <a:xfrm>
            <a:off x="2642023" y="4785628"/>
            <a:ext cx="7092029" cy="1526049"/>
          </a:xfrm>
          <a:custGeom>
            <a:avLst/>
            <a:gdLst/>
            <a:ahLst/>
            <a:cxnLst/>
            <a:rect l="l" t="t" r="r" b="b"/>
            <a:pathLst>
              <a:path w="8293734" h="1681479">
                <a:moveTo>
                  <a:pt x="8293608" y="0"/>
                </a:moveTo>
                <a:lnTo>
                  <a:pt x="0" y="0"/>
                </a:lnTo>
                <a:lnTo>
                  <a:pt x="0" y="1680972"/>
                </a:lnTo>
                <a:lnTo>
                  <a:pt x="7620" y="1680972"/>
                </a:lnTo>
                <a:lnTo>
                  <a:pt x="13716" y="1680972"/>
                </a:lnTo>
                <a:lnTo>
                  <a:pt x="8281416" y="1680972"/>
                </a:lnTo>
                <a:lnTo>
                  <a:pt x="8287512" y="1680972"/>
                </a:lnTo>
                <a:lnTo>
                  <a:pt x="8293608" y="1680972"/>
                </a:lnTo>
                <a:lnTo>
                  <a:pt x="8293608" y="0"/>
                </a:lnTo>
                <a:close/>
              </a:path>
            </a:pathLst>
          </a:custGeom>
          <a:solidFill>
            <a:srgbClr val="FF98CC"/>
          </a:solidFill>
        </p:spPr>
        <p:txBody>
          <a:bodyPr wrap="square" lIns="0" tIns="0" rIns="0" bIns="0" rtlCol="0"/>
          <a:lstStyle/>
          <a:p>
            <a:endParaRPr/>
          </a:p>
        </p:txBody>
      </p:sp>
      <p:sp>
        <p:nvSpPr>
          <p:cNvPr id="40" name="object 40"/>
          <p:cNvSpPr txBox="1"/>
          <p:nvPr/>
        </p:nvSpPr>
        <p:spPr>
          <a:xfrm>
            <a:off x="2648546" y="4791148"/>
            <a:ext cx="7080627" cy="1413648"/>
          </a:xfrm>
          <a:prstGeom prst="rect">
            <a:avLst/>
          </a:prstGeom>
        </p:spPr>
        <p:txBody>
          <a:bodyPr vert="horz" wrap="square" lIns="0" tIns="26725" rIns="0" bIns="0" rtlCol="0">
            <a:spAutoFit/>
          </a:bodyPr>
          <a:lstStyle/>
          <a:p>
            <a:pPr marL="233843" indent="-155338">
              <a:spcBef>
                <a:spcPts val="210"/>
              </a:spcBef>
              <a:buSzPct val="120000"/>
              <a:buFont typeface="Times New Roman"/>
              <a:buChar char="-"/>
              <a:tabLst>
                <a:tab pos="233843" algn="l"/>
              </a:tabLst>
            </a:pPr>
            <a:r>
              <a:rPr b="1" spc="-22">
                <a:latin typeface="Times New Roman"/>
                <a:cs typeface="Times New Roman"/>
              </a:rPr>
              <a:t>Volonté </a:t>
            </a:r>
            <a:r>
              <a:rPr b="1" spc="-4">
                <a:latin typeface="Times New Roman"/>
                <a:cs typeface="Times New Roman"/>
              </a:rPr>
              <a:t>d’attirer les investisseurs</a:t>
            </a:r>
            <a:r>
              <a:rPr b="1" spc="-140">
                <a:latin typeface="Times New Roman"/>
                <a:cs typeface="Times New Roman"/>
              </a:rPr>
              <a:t> </a:t>
            </a:r>
            <a:r>
              <a:rPr b="1">
                <a:latin typeface="Times New Roman"/>
                <a:cs typeface="Times New Roman"/>
              </a:rPr>
              <a:t>étrangers.</a:t>
            </a:r>
            <a:endParaRPr>
              <a:latin typeface="Times New Roman"/>
              <a:cs typeface="Times New Roman"/>
            </a:endParaRPr>
          </a:p>
          <a:p>
            <a:pPr marL="262794" indent="-184847">
              <a:spcBef>
                <a:spcPts val="13"/>
              </a:spcBef>
              <a:buFont typeface="Times New Roman"/>
              <a:buChar char="-"/>
              <a:tabLst>
                <a:tab pos="263351" algn="l"/>
              </a:tabLst>
            </a:pPr>
            <a:r>
              <a:rPr b="1" spc="-4">
                <a:latin typeface="Times New Roman"/>
                <a:cs typeface="Times New Roman"/>
              </a:rPr>
              <a:t>Implantation </a:t>
            </a:r>
            <a:r>
              <a:rPr b="1">
                <a:latin typeface="Times New Roman"/>
                <a:cs typeface="Times New Roman"/>
              </a:rPr>
              <a:t>de </a:t>
            </a:r>
            <a:r>
              <a:rPr b="1" spc="-4">
                <a:latin typeface="Times New Roman"/>
                <a:cs typeface="Times New Roman"/>
              </a:rPr>
              <a:t>filiales étrangères </a:t>
            </a:r>
            <a:r>
              <a:rPr b="1">
                <a:latin typeface="Times New Roman"/>
                <a:cs typeface="Times New Roman"/>
              </a:rPr>
              <a:t>sur </a:t>
            </a:r>
            <a:r>
              <a:rPr b="1" spc="-4">
                <a:latin typeface="Times New Roman"/>
                <a:cs typeface="Times New Roman"/>
              </a:rPr>
              <a:t>le territoire</a:t>
            </a:r>
            <a:r>
              <a:rPr b="1" spc="-175">
                <a:latin typeface="Times New Roman"/>
                <a:cs typeface="Times New Roman"/>
              </a:rPr>
              <a:t> </a:t>
            </a:r>
            <a:r>
              <a:rPr b="1" spc="-4">
                <a:latin typeface="Times New Roman"/>
                <a:cs typeface="Times New Roman"/>
              </a:rPr>
              <a:t>marocain.</a:t>
            </a:r>
            <a:endParaRPr>
              <a:latin typeface="Times New Roman"/>
              <a:cs typeface="Times New Roman"/>
            </a:endParaRPr>
          </a:p>
          <a:p>
            <a:pPr marL="300655" marR="1600708" indent="-222150">
              <a:buFont typeface="Times New Roman"/>
              <a:buChar char="-"/>
              <a:tabLst>
                <a:tab pos="263351" algn="l"/>
              </a:tabLst>
            </a:pPr>
            <a:r>
              <a:rPr b="1">
                <a:latin typeface="Times New Roman"/>
                <a:cs typeface="Times New Roman"/>
              </a:rPr>
              <a:t>Cotation de </a:t>
            </a:r>
            <a:r>
              <a:rPr b="1" spc="-4">
                <a:latin typeface="Times New Roman"/>
                <a:cs typeface="Times New Roman"/>
              </a:rPr>
              <a:t>quelques entités marocaines </a:t>
            </a:r>
            <a:r>
              <a:rPr b="1">
                <a:latin typeface="Times New Roman"/>
                <a:cs typeface="Times New Roman"/>
              </a:rPr>
              <a:t>sur </a:t>
            </a:r>
            <a:r>
              <a:rPr b="1" spc="-4">
                <a:latin typeface="Times New Roman"/>
                <a:cs typeface="Times New Roman"/>
              </a:rPr>
              <a:t>les</a:t>
            </a:r>
            <a:r>
              <a:rPr b="1" spc="-140">
                <a:latin typeface="Times New Roman"/>
                <a:cs typeface="Times New Roman"/>
              </a:rPr>
              <a:t> </a:t>
            </a:r>
            <a:r>
              <a:rPr b="1" spc="-9">
                <a:latin typeface="Times New Roman"/>
                <a:cs typeface="Times New Roman"/>
              </a:rPr>
              <a:t>marchés  </a:t>
            </a:r>
            <a:r>
              <a:rPr b="1" spc="-4">
                <a:latin typeface="Times New Roman"/>
                <a:cs typeface="Times New Roman"/>
              </a:rPr>
              <a:t>boursiers</a:t>
            </a:r>
            <a:r>
              <a:rPr b="1" spc="-35">
                <a:latin typeface="Times New Roman"/>
                <a:cs typeface="Times New Roman"/>
              </a:rPr>
              <a:t> </a:t>
            </a:r>
            <a:r>
              <a:rPr b="1" spc="-4">
                <a:latin typeface="Times New Roman"/>
                <a:cs typeface="Times New Roman"/>
              </a:rPr>
              <a:t>européens.</a:t>
            </a:r>
            <a:endParaRPr>
              <a:latin typeface="Times New Roman"/>
              <a:cs typeface="Times New Roman"/>
            </a:endParaRPr>
          </a:p>
          <a:p>
            <a:pPr marL="78504"/>
            <a:r>
              <a:rPr b="1">
                <a:latin typeface="Times New Roman"/>
                <a:cs typeface="Times New Roman"/>
              </a:rPr>
              <a:t>- </a:t>
            </a:r>
            <a:r>
              <a:rPr b="1" spc="-4">
                <a:latin typeface="Times New Roman"/>
                <a:cs typeface="Times New Roman"/>
              </a:rPr>
              <a:t>Lien d’intérêt </a:t>
            </a:r>
            <a:r>
              <a:rPr b="1">
                <a:latin typeface="Times New Roman"/>
                <a:cs typeface="Times New Roman"/>
              </a:rPr>
              <a:t>avec des </a:t>
            </a:r>
            <a:r>
              <a:rPr b="1" spc="-4">
                <a:latin typeface="Times New Roman"/>
                <a:cs typeface="Times New Roman"/>
              </a:rPr>
              <a:t>entreprises européennes </a:t>
            </a:r>
            <a:r>
              <a:rPr b="1">
                <a:latin typeface="Times New Roman"/>
                <a:cs typeface="Times New Roman"/>
              </a:rPr>
              <a:t>ou</a:t>
            </a:r>
            <a:r>
              <a:rPr b="1" spc="-136">
                <a:latin typeface="Times New Roman"/>
                <a:cs typeface="Times New Roman"/>
              </a:rPr>
              <a:t> </a:t>
            </a:r>
            <a:r>
              <a:rPr b="1" spc="-4">
                <a:latin typeface="Times New Roman"/>
                <a:cs typeface="Times New Roman"/>
              </a:rPr>
              <a:t>autres.</a:t>
            </a:r>
            <a:endParaRPr>
              <a:latin typeface="Times New Roman"/>
              <a:cs typeface="Times New Roman"/>
            </a:endParaRPr>
          </a:p>
        </p:txBody>
      </p:sp>
      <p:sp>
        <p:nvSpPr>
          <p:cNvPr id="42" name="Titre 1"/>
          <p:cNvSpPr txBox="1">
            <a:spLocks/>
          </p:cNvSpPr>
          <p:nvPr/>
        </p:nvSpPr>
        <p:spPr>
          <a:xfrm>
            <a:off x="1524001" y="229442"/>
            <a:ext cx="7344875" cy="1143000"/>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kern="1200">
                <a:solidFill>
                  <a:schemeClr val="accent1"/>
                </a:solidFill>
                <a:latin typeface="+mj-lt"/>
                <a:ea typeface="+mj-ea"/>
                <a:cs typeface="+mj-cs"/>
              </a:defRPr>
            </a:lvl1pPr>
          </a:lstStyle>
          <a:p>
            <a:pPr algn="ctr"/>
            <a:r>
              <a:rPr lang="fr-FR" sz="2400" b="1" i="1">
                <a:latin typeface="Times New Roman"/>
                <a:cs typeface="Times New Roman"/>
              </a:rPr>
              <a:t>Le référentiel des normes IAS/IFRS: Application et nouveautés conceptuelles </a:t>
            </a:r>
          </a:p>
        </p:txBody>
      </p:sp>
      <p:sp>
        <p:nvSpPr>
          <p:cNvPr id="41" name="Espace réservé du numéro de diapositive 40">
            <a:extLst>
              <a:ext uri="{FF2B5EF4-FFF2-40B4-BE49-F238E27FC236}">
                <a16:creationId xmlns:a16="http://schemas.microsoft.com/office/drawing/2014/main" id="{E50FB8C3-331A-642A-4770-8AECE01F66B4}"/>
              </a:ext>
            </a:extLst>
          </p:cNvPr>
          <p:cNvSpPr>
            <a:spLocks noGrp="1"/>
          </p:cNvSpPr>
          <p:nvPr>
            <p:ph type="sldNum" sz="quarter" idx="12"/>
          </p:nvPr>
        </p:nvSpPr>
        <p:spPr/>
        <p:txBody>
          <a:bodyPr/>
          <a:lstStyle/>
          <a:p>
            <a:fld id="{6D22F896-40B5-4ADD-8801-0D06FADFA095}" type="slidenum">
              <a:rPr lang="en-US" smtClean="0"/>
              <a:t>96</a:t>
            </a:fld>
            <a:endParaRPr lang="en-US" dirty="0"/>
          </a:p>
        </p:txBody>
      </p:sp>
    </p:spTree>
    <p:extLst>
      <p:ext uri="{BB962C8B-B14F-4D97-AF65-F5344CB8AC3E}">
        <p14:creationId xmlns:p14="http://schemas.microsoft.com/office/powerpoint/2010/main" val="228053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
                                        <p:tgtEl>
                                          <p:spTgt spid="24"/>
                                        </p:tgtEl>
                                      </p:cBhvr>
                                    </p:animEffect>
                                    <p:anim calcmode="lin" valueType="num">
                                      <p:cBhvr>
                                        <p:cTn id="8" dur="400" fill="hold"/>
                                        <p:tgtEl>
                                          <p:spTgt spid="24"/>
                                        </p:tgtEl>
                                        <p:attrNameLst>
                                          <p:attrName>ppt_x</p:attrName>
                                        </p:attrNameLst>
                                      </p:cBhvr>
                                      <p:tavLst>
                                        <p:tav tm="0">
                                          <p:val>
                                            <p:strVal val="#ppt_x"/>
                                          </p:val>
                                        </p:tav>
                                        <p:tav tm="100000">
                                          <p:val>
                                            <p:strVal val="#ppt_x"/>
                                          </p:val>
                                        </p:tav>
                                      </p:tavLst>
                                    </p:anim>
                                    <p:anim calcmode="lin" valueType="num">
                                      <p:cBhvr>
                                        <p:cTn id="9" dur="400" fill="hold"/>
                                        <p:tgtEl>
                                          <p:spTgt spid="2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
                                        <p:tgtEl>
                                          <p:spTgt spid="3"/>
                                        </p:tgtEl>
                                      </p:cBhvr>
                                    </p:animEffect>
                                    <p:anim calcmode="lin" valueType="num">
                                      <p:cBhvr>
                                        <p:cTn id="17" dur="400" fill="hold"/>
                                        <p:tgtEl>
                                          <p:spTgt spid="3"/>
                                        </p:tgtEl>
                                        <p:attrNameLst>
                                          <p:attrName>ppt_x</p:attrName>
                                        </p:attrNameLst>
                                      </p:cBhvr>
                                      <p:tavLst>
                                        <p:tav tm="0">
                                          <p:val>
                                            <p:strVal val="#ppt_x"/>
                                          </p:val>
                                        </p:tav>
                                        <p:tav tm="100000">
                                          <p:val>
                                            <p:strVal val="#ppt_x"/>
                                          </p:val>
                                        </p:tav>
                                      </p:tavLst>
                                    </p:anim>
                                    <p:anim calcmode="lin" valueType="num">
                                      <p:cBhvr>
                                        <p:cTn id="18" dur="400" fill="hold"/>
                                        <p:tgtEl>
                                          <p:spTgt spid="3"/>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
                                        <p:tgtEl>
                                          <p:spTgt spid="7"/>
                                        </p:tgtEl>
                                      </p:cBhvr>
                                    </p:animEffect>
                                    <p:anim calcmode="lin" valueType="num">
                                      <p:cBhvr>
                                        <p:cTn id="26" dur="400" fill="hold"/>
                                        <p:tgtEl>
                                          <p:spTgt spid="7"/>
                                        </p:tgtEl>
                                        <p:attrNameLst>
                                          <p:attrName>ppt_x</p:attrName>
                                        </p:attrNameLst>
                                      </p:cBhvr>
                                      <p:tavLst>
                                        <p:tav tm="0">
                                          <p:val>
                                            <p:strVal val="#ppt_x"/>
                                          </p:val>
                                        </p:tav>
                                        <p:tav tm="100000">
                                          <p:val>
                                            <p:strVal val="#ppt_x"/>
                                          </p:val>
                                        </p:tav>
                                      </p:tavLst>
                                    </p:anim>
                                    <p:anim calcmode="lin" valueType="num">
                                      <p:cBhvr>
                                        <p:cTn id="27" dur="400" fill="hold"/>
                                        <p:tgtEl>
                                          <p:spTgt spid="7"/>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100"/>
                                        <p:tgtEl>
                                          <p:spTgt spid="26"/>
                                        </p:tgtEl>
                                      </p:cBhvr>
                                    </p:animEffect>
                                    <p:anim calcmode="lin" valueType="num">
                                      <p:cBhvr>
                                        <p:cTn id="35" dur="400" fill="hold"/>
                                        <p:tgtEl>
                                          <p:spTgt spid="26"/>
                                        </p:tgtEl>
                                        <p:attrNameLst>
                                          <p:attrName>ppt_x</p:attrName>
                                        </p:attrNameLst>
                                      </p:cBhvr>
                                      <p:tavLst>
                                        <p:tav tm="0">
                                          <p:val>
                                            <p:strVal val="#ppt_x"/>
                                          </p:val>
                                        </p:tav>
                                        <p:tav tm="100000">
                                          <p:val>
                                            <p:strVal val="#ppt_x"/>
                                          </p:val>
                                        </p:tav>
                                      </p:tavLst>
                                    </p:anim>
                                    <p:anim calcmode="lin" valueType="num">
                                      <p:cBhvr>
                                        <p:cTn id="36" dur="400" fill="hold"/>
                                        <p:tgtEl>
                                          <p:spTgt spid="26"/>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2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2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nodeType="click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100"/>
                                        <p:tgtEl>
                                          <p:spTgt spid="30"/>
                                        </p:tgtEl>
                                      </p:cBhvr>
                                    </p:animEffect>
                                    <p:anim calcmode="lin" valueType="num">
                                      <p:cBhvr>
                                        <p:cTn id="44" dur="400" fill="hold"/>
                                        <p:tgtEl>
                                          <p:spTgt spid="30"/>
                                        </p:tgtEl>
                                        <p:attrNameLst>
                                          <p:attrName>ppt_x</p:attrName>
                                        </p:attrNameLst>
                                      </p:cBhvr>
                                      <p:tavLst>
                                        <p:tav tm="0">
                                          <p:val>
                                            <p:strVal val="#ppt_x"/>
                                          </p:val>
                                        </p:tav>
                                        <p:tav tm="100000">
                                          <p:val>
                                            <p:strVal val="#ppt_x"/>
                                          </p:val>
                                        </p:tav>
                                      </p:tavLst>
                                    </p:anim>
                                    <p:anim calcmode="lin" valueType="num">
                                      <p:cBhvr>
                                        <p:cTn id="45" dur="400" fill="hold"/>
                                        <p:tgtEl>
                                          <p:spTgt spid="30"/>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39"/>
                                        </p:tgtEl>
                                        <p:attrNameLst>
                                          <p:attrName>style.visibility</p:attrName>
                                        </p:attrNameLst>
                                      </p:cBhvr>
                                      <p:to>
                                        <p:strVal val="visible"/>
                                      </p:to>
                                    </p:set>
                                    <p:anim calcmode="lin" valueType="num">
                                      <p:cBhvr>
                                        <p:cTn id="52" dur="500" fill="hold"/>
                                        <p:tgtEl>
                                          <p:spTgt spid="39"/>
                                        </p:tgtEl>
                                        <p:attrNameLst>
                                          <p:attrName>ppt_w</p:attrName>
                                        </p:attrNameLst>
                                      </p:cBhvr>
                                      <p:tavLst>
                                        <p:tav tm="0">
                                          <p:val>
                                            <p:fltVal val="0"/>
                                          </p:val>
                                        </p:tav>
                                        <p:tav tm="100000">
                                          <p:val>
                                            <p:strVal val="#ppt_w"/>
                                          </p:val>
                                        </p:tav>
                                      </p:tavLst>
                                    </p:anim>
                                    <p:anim calcmode="lin" valueType="num">
                                      <p:cBhvr>
                                        <p:cTn id="53" dur="500" fill="hold"/>
                                        <p:tgtEl>
                                          <p:spTgt spid="39"/>
                                        </p:tgtEl>
                                        <p:attrNameLst>
                                          <p:attrName>ppt_h</p:attrName>
                                        </p:attrNameLst>
                                      </p:cBhvr>
                                      <p:tavLst>
                                        <p:tav tm="0">
                                          <p:val>
                                            <p:fltVal val="0"/>
                                          </p:val>
                                        </p:tav>
                                        <p:tav tm="100000">
                                          <p:val>
                                            <p:strVal val="#ppt_h"/>
                                          </p:val>
                                        </p:tav>
                                      </p:tavLst>
                                    </p:anim>
                                    <p:animEffect transition="in" filter="fade">
                                      <p:cBhvr>
                                        <p:cTn id="5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9"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2345772" y="2255417"/>
            <a:ext cx="7531311" cy="313370"/>
          </a:xfrm>
          <a:prstGeom prst="rect">
            <a:avLst/>
          </a:prstGeom>
        </p:spPr>
        <p:txBody>
          <a:bodyPr vert="horz" wrap="square" lIns="0" tIns="69039" rIns="0" bIns="0" rtlCol="0">
            <a:spAutoFit/>
          </a:bodyPr>
          <a:lstStyle/>
          <a:p>
            <a:pPr marL="11135" marR="4454" algn="just">
              <a:lnSpc>
                <a:spcPct val="80000"/>
              </a:lnSpc>
              <a:spcBef>
                <a:spcPts val="544"/>
              </a:spcBef>
            </a:pPr>
            <a:r>
              <a:rPr sz="1900" spc="-118">
                <a:solidFill>
                  <a:srgbClr val="898989"/>
                </a:solidFill>
                <a:latin typeface="Wingdings"/>
                <a:cs typeface="Wingdings"/>
              </a:rPr>
              <a:t></a:t>
            </a:r>
            <a:endParaRPr sz="1900">
              <a:latin typeface="Times New Roman"/>
              <a:cs typeface="Times New Roman"/>
            </a:endParaRPr>
          </a:p>
        </p:txBody>
      </p:sp>
      <p:sp>
        <p:nvSpPr>
          <p:cNvPr id="4" name="object 4"/>
          <p:cNvSpPr txBox="1">
            <a:spLocks noGrp="1"/>
          </p:cNvSpPr>
          <p:nvPr>
            <p:ph type="title"/>
          </p:nvPr>
        </p:nvSpPr>
        <p:spPr>
          <a:xfrm>
            <a:off x="2224849" y="1617162"/>
            <a:ext cx="5353367" cy="731441"/>
          </a:xfrm>
          <a:prstGeom prst="rect">
            <a:avLst/>
          </a:prstGeom>
        </p:spPr>
        <p:style>
          <a:lnRef idx="2">
            <a:schemeClr val="accent5"/>
          </a:lnRef>
          <a:fillRef idx="1">
            <a:schemeClr val="lt1"/>
          </a:fillRef>
          <a:effectRef idx="0">
            <a:schemeClr val="accent5"/>
          </a:effectRef>
          <a:fontRef idx="minor">
            <a:schemeClr val="dk1"/>
          </a:fontRef>
        </p:style>
        <p:txBody>
          <a:bodyPr vert="horz" wrap="square" lIns="0" tIns="11135" rIns="0" bIns="0" rtlCol="0" anchor="t">
            <a:spAutoFit/>
          </a:bodyPr>
          <a:lstStyle/>
          <a:p>
            <a:pPr marL="11135" algn="ctr">
              <a:spcBef>
                <a:spcPts val="88"/>
              </a:spcBef>
            </a:pPr>
            <a:r>
              <a:rPr sz="2600" spc="-4">
                <a:uFill>
                  <a:solidFill>
                    <a:srgbClr val="000000"/>
                  </a:solidFill>
                </a:uFill>
                <a:latin typeface="Times New Roman"/>
                <a:cs typeface="Times New Roman"/>
              </a:rPr>
              <a:t>Plan comptable face </a:t>
            </a:r>
            <a:r>
              <a:rPr sz="2600">
                <a:uFill>
                  <a:solidFill>
                    <a:srgbClr val="000000"/>
                  </a:solidFill>
                </a:uFill>
                <a:latin typeface="Times New Roman"/>
                <a:cs typeface="Times New Roman"/>
              </a:rPr>
              <a:t>aux </a:t>
            </a:r>
            <a:r>
              <a:rPr sz="2600" spc="-4">
                <a:uFill>
                  <a:solidFill>
                    <a:srgbClr val="000000"/>
                  </a:solidFill>
                </a:uFill>
                <a:latin typeface="Times New Roman"/>
                <a:cs typeface="Times New Roman"/>
              </a:rPr>
              <a:t>normes</a:t>
            </a:r>
            <a:r>
              <a:rPr sz="2600">
                <a:uFill>
                  <a:solidFill>
                    <a:srgbClr val="000000"/>
                  </a:solidFill>
                </a:uFill>
                <a:latin typeface="Times New Roman"/>
                <a:cs typeface="Times New Roman"/>
              </a:rPr>
              <a:t> IFRS</a:t>
            </a:r>
            <a:endParaRPr sz="2600">
              <a:latin typeface="Times New Roman"/>
              <a:cs typeface="Times New Roman"/>
            </a:endParaRPr>
          </a:p>
        </p:txBody>
      </p:sp>
      <p:sp>
        <p:nvSpPr>
          <p:cNvPr id="5" name="Titre 1"/>
          <p:cNvSpPr txBox="1">
            <a:spLocks/>
          </p:cNvSpPr>
          <p:nvPr/>
        </p:nvSpPr>
        <p:spPr>
          <a:xfrm>
            <a:off x="1524001" y="309671"/>
            <a:ext cx="7344875" cy="1143000"/>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kern="1200">
                <a:solidFill>
                  <a:schemeClr val="accent1"/>
                </a:solidFill>
                <a:latin typeface="+mj-lt"/>
                <a:ea typeface="+mj-ea"/>
                <a:cs typeface="+mj-cs"/>
              </a:defRPr>
            </a:lvl1pPr>
          </a:lstStyle>
          <a:p>
            <a:pPr algn="ctr"/>
            <a:r>
              <a:rPr lang="fr-FR" sz="2400" b="1" i="1">
                <a:latin typeface="Times New Roman"/>
                <a:cs typeface="Times New Roman"/>
              </a:rPr>
              <a:t>Le référentiel des normes IAS/IFRS: Application et nouveautés conceptuelles </a:t>
            </a:r>
          </a:p>
        </p:txBody>
      </p:sp>
      <p:sp>
        <p:nvSpPr>
          <p:cNvPr id="6" name="Rectangle 5"/>
          <p:cNvSpPr/>
          <p:nvPr/>
        </p:nvSpPr>
        <p:spPr>
          <a:xfrm>
            <a:off x="2224848" y="2747817"/>
            <a:ext cx="8078646" cy="2862323"/>
          </a:xfrm>
          <a:prstGeom prst="rect">
            <a:avLst/>
          </a:prstGeom>
        </p:spPr>
        <p:txBody>
          <a:bodyPr wrap="square">
            <a:spAutoFit/>
          </a:bodyPr>
          <a:lstStyle/>
          <a:p>
            <a:pPr algn="just"/>
            <a:r>
              <a:rPr lang="fr-FR">
                <a:latin typeface="Times New Roman"/>
                <a:cs typeface="Times New Roman"/>
              </a:rPr>
              <a:t>L’application des normes IAS/ IFRS au Maroc concerne les groupes qui présentent des comptes consolidés . Il s’agit: </a:t>
            </a:r>
          </a:p>
          <a:p>
            <a:endParaRPr lang="fr-FR">
              <a:latin typeface="Times New Roman"/>
              <a:cs typeface="Times New Roman"/>
            </a:endParaRPr>
          </a:p>
          <a:p>
            <a:endParaRPr lang="fr-FR">
              <a:latin typeface="Times New Roman"/>
              <a:cs typeface="Times New Roman"/>
            </a:endParaRPr>
          </a:p>
          <a:p>
            <a:pPr marL="1085850" lvl="2" indent="-171450" algn="just">
              <a:buFont typeface="Wingdings" charset="2"/>
              <a:buChar char="ü"/>
            </a:pPr>
            <a:r>
              <a:rPr lang="fr-FR">
                <a:latin typeface="Times New Roman"/>
                <a:cs typeface="Times New Roman"/>
              </a:rPr>
              <a:t>Des établissement publics d’après la loi 38/05 relatives aux comptes consolidés </a:t>
            </a:r>
          </a:p>
          <a:p>
            <a:pPr marL="1085850" lvl="2" indent="-171450" algn="just">
              <a:buFont typeface="Wingdings" charset="2"/>
              <a:buChar char="ü"/>
            </a:pPr>
            <a:r>
              <a:rPr lang="fr-FR">
                <a:latin typeface="Times New Roman"/>
                <a:cs typeface="Times New Roman"/>
              </a:rPr>
              <a:t>Des sociétés côtés à la bourse des valeurs Casablanca </a:t>
            </a:r>
          </a:p>
          <a:p>
            <a:pPr marL="1085850" lvl="2" indent="-171450" algn="just">
              <a:buFont typeface="Wingdings" charset="2"/>
              <a:buChar char="ü"/>
            </a:pPr>
            <a:r>
              <a:rPr lang="fr-FR">
                <a:latin typeface="Times New Roman"/>
                <a:cs typeface="Times New Roman"/>
              </a:rPr>
              <a:t>Des établissement de crédit  </a:t>
            </a:r>
          </a:p>
          <a:p>
            <a:pPr lvl="2" algn="just"/>
            <a:endParaRPr lang="fr-FR">
              <a:latin typeface="Times New Roman"/>
              <a:cs typeface="Times New Roman"/>
            </a:endParaRPr>
          </a:p>
          <a:p>
            <a:endParaRPr lang="fr-FR"/>
          </a:p>
        </p:txBody>
      </p:sp>
      <p:sp>
        <p:nvSpPr>
          <p:cNvPr id="7" name="Espace réservé du numéro de diapositive 6">
            <a:extLst>
              <a:ext uri="{FF2B5EF4-FFF2-40B4-BE49-F238E27FC236}">
                <a16:creationId xmlns:a16="http://schemas.microsoft.com/office/drawing/2014/main" id="{6F2F3564-05C3-784B-24A2-7CF0777BDCA0}"/>
              </a:ext>
            </a:extLst>
          </p:cNvPr>
          <p:cNvSpPr>
            <a:spLocks noGrp="1"/>
          </p:cNvSpPr>
          <p:nvPr>
            <p:ph type="sldNum" sz="quarter" idx="12"/>
          </p:nvPr>
        </p:nvSpPr>
        <p:spPr/>
        <p:txBody>
          <a:bodyPr/>
          <a:lstStyle/>
          <a:p>
            <a:fld id="{6D22F896-40B5-4ADD-8801-0D06FADFA095}" type="slidenum">
              <a:rPr lang="en-US" smtClean="0"/>
              <a:t>97</a:t>
            </a:fld>
            <a:endParaRPr lang="en-US" dirty="0"/>
          </a:p>
        </p:txBody>
      </p:sp>
    </p:spTree>
    <p:extLst>
      <p:ext uri="{BB962C8B-B14F-4D97-AF65-F5344CB8AC3E}">
        <p14:creationId xmlns:p14="http://schemas.microsoft.com/office/powerpoint/2010/main" val="259838225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p:cNvSpPr txBox="1">
            <a:spLocks/>
          </p:cNvSpPr>
          <p:nvPr/>
        </p:nvSpPr>
        <p:spPr>
          <a:xfrm>
            <a:off x="1524001" y="245985"/>
            <a:ext cx="7344875" cy="7669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kern="1200">
                <a:solidFill>
                  <a:schemeClr val="accent1"/>
                </a:solidFill>
                <a:latin typeface="+mj-lt"/>
                <a:ea typeface="+mj-ea"/>
                <a:cs typeface="+mj-cs"/>
              </a:defRPr>
            </a:lvl1pPr>
          </a:lstStyle>
          <a:p>
            <a:pPr algn="ctr"/>
            <a:r>
              <a:rPr lang="fr-FR" sz="2400" b="1" i="1">
                <a:latin typeface="Times New Roman"/>
                <a:cs typeface="Times New Roman"/>
              </a:rPr>
              <a:t>Le référentiel des normes IAS/IFRS: Application et nouveautés conceptuelles </a:t>
            </a:r>
          </a:p>
        </p:txBody>
      </p:sp>
      <p:graphicFrame>
        <p:nvGraphicFramePr>
          <p:cNvPr id="18" name="Tableau 17"/>
          <p:cNvGraphicFramePr>
            <a:graphicFrameLocks noGrp="1"/>
          </p:cNvGraphicFramePr>
          <p:nvPr>
            <p:extLst>
              <p:ext uri="{D42A27DB-BD31-4B8C-83A1-F6EECF244321}">
                <p14:modId xmlns:p14="http://schemas.microsoft.com/office/powerpoint/2010/main" val="2797403986"/>
              </p:ext>
            </p:extLst>
          </p:nvPr>
        </p:nvGraphicFramePr>
        <p:xfrm>
          <a:off x="328613" y="1141544"/>
          <a:ext cx="11358562" cy="4394200"/>
        </p:xfrm>
        <a:graphic>
          <a:graphicData uri="http://schemas.openxmlformats.org/drawingml/2006/table">
            <a:tbl>
              <a:tblPr firstRow="1" bandRow="1">
                <a:tableStyleId>{5C22544A-7EE6-4342-B048-85BDC9FD1C3A}</a:tableStyleId>
              </a:tblPr>
              <a:tblGrid>
                <a:gridCol w="2920428">
                  <a:extLst>
                    <a:ext uri="{9D8B030D-6E8A-4147-A177-3AD203B41FA5}">
                      <a16:colId xmlns:a16="http://schemas.microsoft.com/office/drawing/2014/main" val="20000"/>
                    </a:ext>
                  </a:extLst>
                </a:gridCol>
                <a:gridCol w="2750666">
                  <a:extLst>
                    <a:ext uri="{9D8B030D-6E8A-4147-A177-3AD203B41FA5}">
                      <a16:colId xmlns:a16="http://schemas.microsoft.com/office/drawing/2014/main" val="20001"/>
                    </a:ext>
                  </a:extLst>
                </a:gridCol>
                <a:gridCol w="2130214">
                  <a:extLst>
                    <a:ext uri="{9D8B030D-6E8A-4147-A177-3AD203B41FA5}">
                      <a16:colId xmlns:a16="http://schemas.microsoft.com/office/drawing/2014/main" val="20002"/>
                    </a:ext>
                  </a:extLst>
                </a:gridCol>
                <a:gridCol w="1861353">
                  <a:extLst>
                    <a:ext uri="{9D8B030D-6E8A-4147-A177-3AD203B41FA5}">
                      <a16:colId xmlns:a16="http://schemas.microsoft.com/office/drawing/2014/main" val="20003"/>
                    </a:ext>
                  </a:extLst>
                </a:gridCol>
                <a:gridCol w="1695901">
                  <a:extLst>
                    <a:ext uri="{9D8B030D-6E8A-4147-A177-3AD203B41FA5}">
                      <a16:colId xmlns:a16="http://schemas.microsoft.com/office/drawing/2014/main" val="20004"/>
                    </a:ext>
                  </a:extLst>
                </a:gridCol>
              </a:tblGrid>
              <a:tr h="370840">
                <a:tc>
                  <a:txBody>
                    <a:bodyPr/>
                    <a:lstStyle/>
                    <a:p>
                      <a:pPr algn="ctr"/>
                      <a:r>
                        <a:rPr lang="fr-FR" sz="1600">
                          <a:latin typeface="Times New Roman"/>
                          <a:cs typeface="Times New Roman"/>
                        </a:rPr>
                        <a:t>Catégories de groupes et de sociétés  </a:t>
                      </a:r>
                    </a:p>
                  </a:txBody>
                  <a:tcPr/>
                </a:tc>
                <a:tc>
                  <a:txBody>
                    <a:bodyPr/>
                    <a:lstStyle/>
                    <a:p>
                      <a:pPr algn="ctr"/>
                      <a:r>
                        <a:rPr lang="fr-FR" sz="1600">
                          <a:latin typeface="Times New Roman"/>
                          <a:cs typeface="Times New Roman"/>
                        </a:rPr>
                        <a:t>Source</a:t>
                      </a:r>
                    </a:p>
                  </a:txBody>
                  <a:tcPr/>
                </a:tc>
                <a:tc>
                  <a:txBody>
                    <a:bodyPr/>
                    <a:lstStyle/>
                    <a:p>
                      <a:pPr algn="ctr"/>
                      <a:r>
                        <a:rPr lang="fr-FR" sz="1600">
                          <a:latin typeface="Times New Roman"/>
                          <a:cs typeface="Times New Roman"/>
                        </a:rPr>
                        <a:t>IFRS sur option </a:t>
                      </a:r>
                    </a:p>
                  </a:txBody>
                  <a:tcPr/>
                </a:tc>
                <a:tc>
                  <a:txBody>
                    <a:bodyPr/>
                    <a:lstStyle/>
                    <a:p>
                      <a:pPr algn="ctr"/>
                      <a:r>
                        <a:rPr lang="fr-FR" sz="1600">
                          <a:latin typeface="Times New Roman"/>
                          <a:cs typeface="Times New Roman"/>
                        </a:rPr>
                        <a:t>IFRS Obligatoire</a:t>
                      </a:r>
                    </a:p>
                  </a:txBody>
                  <a:tcPr/>
                </a:tc>
                <a:tc>
                  <a:txBody>
                    <a:bodyPr/>
                    <a:lstStyle/>
                    <a:p>
                      <a:pPr algn="ctr"/>
                      <a:r>
                        <a:rPr lang="fr-FR" sz="1600">
                          <a:latin typeface="Times New Roman"/>
                          <a:cs typeface="Times New Roman"/>
                        </a:rPr>
                        <a:t>Date de Passage </a:t>
                      </a:r>
                    </a:p>
                  </a:txBody>
                  <a:tcPr/>
                </a:tc>
                <a:extLst>
                  <a:ext uri="{0D108BD9-81ED-4DB2-BD59-A6C34878D82A}">
                    <a16:rowId xmlns:a16="http://schemas.microsoft.com/office/drawing/2014/main" val="10000"/>
                  </a:ext>
                </a:extLst>
              </a:tr>
              <a:tr h="370840">
                <a:tc>
                  <a:txBody>
                    <a:bodyPr/>
                    <a:lstStyle/>
                    <a:p>
                      <a:pPr algn="ctr"/>
                      <a:r>
                        <a:rPr lang="fr-FR" sz="1400">
                          <a:latin typeface="Times New Roman"/>
                          <a:cs typeface="Times New Roman"/>
                        </a:rPr>
                        <a:t>Sociétés côtées à la bourse des valeurs de Casablanca </a:t>
                      </a:r>
                    </a:p>
                  </a:txBody>
                  <a:tcPr/>
                </a:tc>
                <a:tc>
                  <a:txBody>
                    <a:bodyPr/>
                    <a:lstStyle/>
                    <a:p>
                      <a:pPr algn="ctr"/>
                      <a:r>
                        <a:rPr lang="fr-FR" sz="1400">
                          <a:latin typeface="Times New Roman"/>
                          <a:cs typeface="Times New Roman"/>
                        </a:rPr>
                        <a:t>Note circulaire n°06/05</a:t>
                      </a:r>
                      <a:r>
                        <a:rPr lang="fr-FR" sz="1400" baseline="0">
                          <a:latin typeface="Times New Roman"/>
                          <a:cs typeface="Times New Roman"/>
                        </a:rPr>
                        <a:t> du CDVM</a:t>
                      </a:r>
                      <a:endParaRPr lang="fr-FR" sz="1400">
                        <a:latin typeface="Times New Roman"/>
                        <a:cs typeface="Times New Roman"/>
                      </a:endParaRPr>
                    </a:p>
                  </a:txBody>
                  <a:tcPr/>
                </a:tc>
                <a:tc>
                  <a:txBody>
                    <a:bodyPr/>
                    <a:lstStyle/>
                    <a:p>
                      <a:pPr algn="ctr"/>
                      <a:endParaRPr lang="fr-FR" sz="1400">
                        <a:latin typeface="Times New Roman"/>
                        <a:cs typeface="Times New Roman"/>
                      </a:endParaRPr>
                    </a:p>
                    <a:p>
                      <a:pPr algn="ctr"/>
                      <a:r>
                        <a:rPr lang="fr-FR" sz="1400">
                          <a:latin typeface="Times New Roman"/>
                          <a:cs typeface="Times New Roman"/>
                        </a:rPr>
                        <a:t>X</a:t>
                      </a:r>
                    </a:p>
                  </a:txBody>
                  <a:tcPr/>
                </a:tc>
                <a:tc>
                  <a:txBody>
                    <a:bodyPr/>
                    <a:lstStyle/>
                    <a:p>
                      <a:pPr algn="ctr"/>
                      <a:endParaRPr lang="fr-FR" sz="1400">
                        <a:latin typeface="Times New Roman"/>
                        <a:cs typeface="Times New Roman"/>
                      </a:endParaRPr>
                    </a:p>
                  </a:txBody>
                  <a:tcPr/>
                </a:tc>
                <a:tc>
                  <a:txBody>
                    <a:bodyPr/>
                    <a:lstStyle/>
                    <a:p>
                      <a:pPr algn="ctr"/>
                      <a:endParaRPr lang="fr-FR" sz="1400">
                        <a:latin typeface="Times New Roman"/>
                        <a:cs typeface="Times New Roman"/>
                      </a:endParaRPr>
                    </a:p>
                    <a:p>
                      <a:pPr algn="ctr"/>
                      <a:r>
                        <a:rPr lang="fr-FR" sz="1400">
                          <a:latin typeface="Times New Roman"/>
                          <a:cs typeface="Times New Roman"/>
                        </a:rPr>
                        <a:t>2005</a:t>
                      </a:r>
                    </a:p>
                  </a:txBody>
                  <a:tcPr/>
                </a:tc>
                <a:extLst>
                  <a:ext uri="{0D108BD9-81ED-4DB2-BD59-A6C34878D82A}">
                    <a16:rowId xmlns:a16="http://schemas.microsoft.com/office/drawing/2014/main" val="10001"/>
                  </a:ext>
                </a:extLst>
              </a:tr>
              <a:tr h="370840">
                <a:tc>
                  <a:txBody>
                    <a:bodyPr/>
                    <a:lstStyle/>
                    <a:p>
                      <a:pPr algn="ctr"/>
                      <a:r>
                        <a:rPr lang="fr-FR" sz="1400">
                          <a:latin typeface="Times New Roman"/>
                          <a:cs typeface="Times New Roman"/>
                        </a:rPr>
                        <a:t>Établissements de crédit et assimilés (côtés ou non côtés)</a:t>
                      </a:r>
                    </a:p>
                  </a:txBody>
                  <a:tcPr/>
                </a:tc>
                <a:tc>
                  <a:txBody>
                    <a:bodyPr/>
                    <a:lstStyle/>
                    <a:p>
                      <a:pPr algn="ctr"/>
                      <a:r>
                        <a:rPr lang="fr-FR" sz="1400">
                          <a:latin typeface="Times New Roman"/>
                          <a:cs typeface="Times New Roman"/>
                        </a:rPr>
                        <a:t>Circulaire BAM </a:t>
                      </a:r>
                    </a:p>
                    <a:p>
                      <a:pPr algn="ctr"/>
                      <a:r>
                        <a:rPr lang="fr-FR" sz="1400">
                          <a:latin typeface="Times New Roman"/>
                          <a:cs typeface="Times New Roman"/>
                        </a:rPr>
                        <a:t>Avis du GPBM</a:t>
                      </a:r>
                    </a:p>
                  </a:txBody>
                  <a:tcPr/>
                </a:tc>
                <a:tc>
                  <a:txBody>
                    <a:bodyPr/>
                    <a:lstStyle/>
                    <a:p>
                      <a:pPr algn="ctr"/>
                      <a:endParaRPr lang="fr-FR" sz="1400">
                        <a:latin typeface="Times New Roman"/>
                        <a:cs typeface="Times New Roman"/>
                      </a:endParaRPr>
                    </a:p>
                  </a:txBody>
                  <a:tcPr/>
                </a:tc>
                <a:tc>
                  <a:txBody>
                    <a:bodyPr/>
                    <a:lstStyle/>
                    <a:p>
                      <a:pPr algn="ctr"/>
                      <a:endParaRPr lang="fr-FR" sz="1400">
                        <a:latin typeface="Times New Roman"/>
                        <a:cs typeface="Times New Roman"/>
                      </a:endParaRPr>
                    </a:p>
                    <a:p>
                      <a:pPr algn="ctr"/>
                      <a:r>
                        <a:rPr lang="fr-FR" sz="1400">
                          <a:latin typeface="Times New Roman"/>
                          <a:cs typeface="Times New Roman"/>
                        </a:rPr>
                        <a:t>X</a:t>
                      </a:r>
                    </a:p>
                  </a:txBody>
                  <a:tcPr/>
                </a:tc>
                <a:tc>
                  <a:txBody>
                    <a:bodyPr/>
                    <a:lstStyle/>
                    <a:p>
                      <a:pPr algn="ctr"/>
                      <a:endParaRPr lang="fr-FR" sz="1400">
                        <a:latin typeface="Times New Roman"/>
                        <a:cs typeface="Times New Roman"/>
                      </a:endParaRPr>
                    </a:p>
                    <a:p>
                      <a:pPr algn="ctr"/>
                      <a:r>
                        <a:rPr lang="fr-FR" sz="1400">
                          <a:latin typeface="Times New Roman"/>
                          <a:cs typeface="Times New Roman"/>
                        </a:rPr>
                        <a:t>2008</a:t>
                      </a:r>
                    </a:p>
                  </a:txBody>
                  <a:tcPr/>
                </a:tc>
                <a:extLst>
                  <a:ext uri="{0D108BD9-81ED-4DB2-BD59-A6C34878D82A}">
                    <a16:rowId xmlns:a16="http://schemas.microsoft.com/office/drawing/2014/main" val="10002"/>
                  </a:ext>
                </a:extLst>
              </a:tr>
              <a:tr h="370840">
                <a:tc>
                  <a:txBody>
                    <a:bodyPr/>
                    <a:lstStyle/>
                    <a:p>
                      <a:pPr algn="ctr"/>
                      <a:r>
                        <a:rPr lang="fr-FR" sz="1400">
                          <a:latin typeface="Times New Roman"/>
                          <a:cs typeface="Times New Roman"/>
                        </a:rPr>
                        <a:t>Établissements publics </a:t>
                      </a:r>
                    </a:p>
                  </a:txBody>
                  <a:tcPr/>
                </a:tc>
                <a:tc>
                  <a:txBody>
                    <a:bodyPr/>
                    <a:lstStyle/>
                    <a:p>
                      <a:pPr algn="ctr"/>
                      <a:r>
                        <a:rPr lang="fr-FR" sz="1400">
                          <a:latin typeface="Times New Roman"/>
                          <a:cs typeface="Times New Roman"/>
                        </a:rPr>
                        <a:t>Loi 38/05</a:t>
                      </a:r>
                    </a:p>
                  </a:txBody>
                  <a:tcPr/>
                </a:tc>
                <a:tc>
                  <a:txBody>
                    <a:bodyPr/>
                    <a:lstStyle/>
                    <a:p>
                      <a:pPr algn="ctr"/>
                      <a:r>
                        <a:rPr lang="fr-FR" sz="1400">
                          <a:latin typeface="Times New Roman"/>
                          <a:cs typeface="Times New Roman"/>
                        </a:rPr>
                        <a:t>x</a:t>
                      </a:r>
                    </a:p>
                  </a:txBody>
                  <a:tcPr/>
                </a:tc>
                <a:tc>
                  <a:txBody>
                    <a:bodyPr/>
                    <a:lstStyle/>
                    <a:p>
                      <a:pPr algn="ctr"/>
                      <a:endParaRPr lang="fr-FR" sz="1400">
                        <a:latin typeface="Times New Roman"/>
                        <a:cs typeface="Times New Roman"/>
                      </a:endParaRPr>
                    </a:p>
                  </a:txBody>
                  <a:tcPr/>
                </a:tc>
                <a:tc>
                  <a:txBody>
                    <a:bodyPr/>
                    <a:lstStyle/>
                    <a:p>
                      <a:pPr algn="ctr"/>
                      <a:r>
                        <a:rPr lang="fr-FR" sz="1400">
                          <a:latin typeface="Times New Roman"/>
                          <a:cs typeface="Times New Roman"/>
                        </a:rPr>
                        <a:t>2006</a:t>
                      </a:r>
                    </a:p>
                  </a:txBody>
                  <a:tcPr/>
                </a:tc>
                <a:extLst>
                  <a:ext uri="{0D108BD9-81ED-4DB2-BD59-A6C34878D82A}">
                    <a16:rowId xmlns:a16="http://schemas.microsoft.com/office/drawing/2014/main" val="10003"/>
                  </a:ext>
                </a:extLst>
              </a:tr>
              <a:tr h="370840">
                <a:tc>
                  <a:txBody>
                    <a:bodyPr/>
                    <a:lstStyle/>
                    <a:p>
                      <a:pPr algn="ctr"/>
                      <a:r>
                        <a:rPr lang="fr-FR" sz="1400">
                          <a:latin typeface="Times New Roman"/>
                          <a:cs typeface="Times New Roman"/>
                        </a:rPr>
                        <a:t>Les sociétés</a:t>
                      </a:r>
                      <a:r>
                        <a:rPr lang="fr-FR" sz="1400" baseline="0">
                          <a:latin typeface="Times New Roman"/>
                          <a:cs typeface="Times New Roman"/>
                        </a:rPr>
                        <a:t> marocaines côtées sur les places européennes </a:t>
                      </a:r>
                      <a:endParaRPr lang="fr-FR" sz="1400">
                        <a:latin typeface="Times New Roman"/>
                        <a:cs typeface="Times New Roman"/>
                      </a:endParaRPr>
                    </a:p>
                  </a:txBody>
                  <a:tcPr/>
                </a:tc>
                <a:tc>
                  <a:txBody>
                    <a:bodyPr/>
                    <a:lstStyle/>
                    <a:p>
                      <a:pPr algn="ctr"/>
                      <a:r>
                        <a:rPr lang="fr-FR" sz="1400">
                          <a:latin typeface="Times New Roman"/>
                          <a:cs typeface="Times New Roman"/>
                        </a:rPr>
                        <a:t>Règlement CE n°1606/2002</a:t>
                      </a:r>
                    </a:p>
                  </a:txBody>
                  <a:tcPr/>
                </a:tc>
                <a:tc>
                  <a:txBody>
                    <a:bodyPr/>
                    <a:lstStyle/>
                    <a:p>
                      <a:pPr algn="ctr"/>
                      <a:endParaRPr lang="fr-FR" sz="1400">
                        <a:latin typeface="Times New Roman"/>
                        <a:cs typeface="Times New Roman"/>
                      </a:endParaRPr>
                    </a:p>
                  </a:txBody>
                  <a:tcPr/>
                </a:tc>
                <a:tc>
                  <a:txBody>
                    <a:bodyPr/>
                    <a:lstStyle/>
                    <a:p>
                      <a:pPr algn="ctr"/>
                      <a:endParaRPr lang="fr-FR" sz="1400">
                        <a:latin typeface="Times New Roman"/>
                        <a:cs typeface="Times New Roman"/>
                      </a:endParaRPr>
                    </a:p>
                    <a:p>
                      <a:pPr algn="ctr"/>
                      <a:r>
                        <a:rPr lang="fr-FR" sz="1400">
                          <a:latin typeface="Times New Roman"/>
                          <a:cs typeface="Times New Roman"/>
                        </a:rPr>
                        <a:t>X</a:t>
                      </a:r>
                    </a:p>
                  </a:txBody>
                  <a:tcPr/>
                </a:tc>
                <a:tc>
                  <a:txBody>
                    <a:bodyPr/>
                    <a:lstStyle/>
                    <a:p>
                      <a:pPr algn="ctr"/>
                      <a:endParaRPr lang="fr-FR" sz="1400">
                        <a:latin typeface="Times New Roman"/>
                        <a:cs typeface="Times New Roman"/>
                      </a:endParaRPr>
                    </a:p>
                    <a:p>
                      <a:pPr algn="ctr"/>
                      <a:r>
                        <a:rPr lang="fr-FR" sz="1400">
                          <a:latin typeface="Times New Roman"/>
                          <a:cs typeface="Times New Roman"/>
                        </a:rPr>
                        <a:t>2005</a:t>
                      </a:r>
                    </a:p>
                  </a:txBody>
                  <a:tcPr/>
                </a:tc>
                <a:extLst>
                  <a:ext uri="{0D108BD9-81ED-4DB2-BD59-A6C34878D82A}">
                    <a16:rowId xmlns:a16="http://schemas.microsoft.com/office/drawing/2014/main" val="10004"/>
                  </a:ext>
                </a:extLst>
              </a:tr>
              <a:tr h="370840">
                <a:tc>
                  <a:txBody>
                    <a:bodyPr/>
                    <a:lstStyle/>
                    <a:p>
                      <a:pPr algn="ctr"/>
                      <a:r>
                        <a:rPr lang="fr-FR" sz="1400">
                          <a:latin typeface="Times New Roman"/>
                          <a:cs typeface="Times New Roman"/>
                        </a:rPr>
                        <a:t>Les entreprises marocaines filiales de multinationales </a:t>
                      </a:r>
                    </a:p>
                  </a:txBody>
                  <a:tcPr/>
                </a:tc>
                <a:tc>
                  <a:txBody>
                    <a:bodyPr/>
                    <a:lstStyle/>
                    <a:p>
                      <a:pPr algn="ctr"/>
                      <a:r>
                        <a:rPr lang="fr-FR" sz="1400" dirty="0">
                          <a:latin typeface="Times New Roman"/>
                          <a:cs typeface="Times New Roman"/>
                        </a:rPr>
                        <a:t>Obligation de reporting;</a:t>
                      </a:r>
                    </a:p>
                    <a:p>
                      <a:pPr algn="ctr"/>
                      <a:r>
                        <a:rPr lang="fr-FR" sz="1400" dirty="0">
                          <a:latin typeface="Times New Roman"/>
                          <a:cs typeface="Times New Roman"/>
                        </a:rPr>
                        <a:t>Indirectement exigence du marché</a:t>
                      </a:r>
                      <a:r>
                        <a:rPr lang="fr-FR" sz="1400" baseline="0" dirty="0">
                          <a:latin typeface="Times New Roman"/>
                          <a:cs typeface="Times New Roman"/>
                        </a:rPr>
                        <a:t> financier européen ou du marché financier international sur lequel la société mère est cotée</a:t>
                      </a:r>
                      <a:endParaRPr lang="fr-FR" sz="1400" dirty="0">
                        <a:latin typeface="Times New Roman"/>
                        <a:cs typeface="Times New Roman"/>
                      </a:endParaRPr>
                    </a:p>
                  </a:txBody>
                  <a:tcPr/>
                </a:tc>
                <a:tc>
                  <a:txBody>
                    <a:bodyPr/>
                    <a:lstStyle/>
                    <a:p>
                      <a:pPr algn="ctr"/>
                      <a:endParaRPr lang="fr-FR" sz="1400">
                        <a:latin typeface="Times New Roman"/>
                        <a:cs typeface="Times New Roman"/>
                      </a:endParaRPr>
                    </a:p>
                  </a:txBody>
                  <a:tcPr/>
                </a:tc>
                <a:tc>
                  <a:txBody>
                    <a:bodyPr/>
                    <a:lstStyle/>
                    <a:p>
                      <a:pPr algn="ctr"/>
                      <a:endParaRPr lang="fr-FR" sz="1400">
                        <a:latin typeface="Times New Roman"/>
                        <a:cs typeface="Times New Roman"/>
                      </a:endParaRPr>
                    </a:p>
                    <a:p>
                      <a:pPr algn="ctr"/>
                      <a:endParaRPr lang="fr-FR" sz="1400">
                        <a:latin typeface="Times New Roman"/>
                        <a:cs typeface="Times New Roman"/>
                      </a:endParaRPr>
                    </a:p>
                    <a:p>
                      <a:pPr algn="ctr"/>
                      <a:endParaRPr lang="fr-FR" sz="1400">
                        <a:latin typeface="Times New Roman"/>
                        <a:cs typeface="Times New Roman"/>
                      </a:endParaRPr>
                    </a:p>
                    <a:p>
                      <a:pPr algn="ctr"/>
                      <a:r>
                        <a:rPr lang="fr-FR" sz="1400">
                          <a:latin typeface="Times New Roman"/>
                          <a:cs typeface="Times New Roman"/>
                        </a:rPr>
                        <a:t>X</a:t>
                      </a:r>
                    </a:p>
                  </a:txBody>
                  <a:tcPr/>
                </a:tc>
                <a:tc>
                  <a:txBody>
                    <a:bodyPr/>
                    <a:lstStyle/>
                    <a:p>
                      <a:pPr algn="ctr"/>
                      <a:endParaRPr lang="fr-FR" sz="1400">
                        <a:latin typeface="Times New Roman"/>
                        <a:cs typeface="Times New Roman"/>
                      </a:endParaRPr>
                    </a:p>
                    <a:p>
                      <a:pPr algn="ctr"/>
                      <a:endParaRPr lang="fr-FR" sz="1400">
                        <a:latin typeface="Times New Roman"/>
                        <a:cs typeface="Times New Roman"/>
                      </a:endParaRPr>
                    </a:p>
                    <a:p>
                      <a:pPr algn="ctr"/>
                      <a:endParaRPr lang="fr-FR" sz="1400">
                        <a:latin typeface="Times New Roman"/>
                        <a:cs typeface="Times New Roman"/>
                      </a:endParaRPr>
                    </a:p>
                    <a:p>
                      <a:pPr algn="ctr"/>
                      <a:r>
                        <a:rPr lang="fr-FR" sz="1400">
                          <a:latin typeface="Times New Roman"/>
                          <a:cs typeface="Times New Roman"/>
                        </a:rPr>
                        <a:t>2005</a:t>
                      </a:r>
                    </a:p>
                  </a:txBody>
                  <a:tcPr/>
                </a:tc>
                <a:extLst>
                  <a:ext uri="{0D108BD9-81ED-4DB2-BD59-A6C34878D82A}">
                    <a16:rowId xmlns:a16="http://schemas.microsoft.com/office/drawing/2014/main" val="10005"/>
                  </a:ext>
                </a:extLst>
              </a:tr>
              <a:tr h="370840">
                <a:tc>
                  <a:txBody>
                    <a:bodyPr/>
                    <a:lstStyle/>
                    <a:p>
                      <a:pPr algn="ctr"/>
                      <a:r>
                        <a:rPr lang="fr-FR" sz="1400">
                          <a:latin typeface="Times New Roman"/>
                          <a:cs typeface="Times New Roman"/>
                        </a:rPr>
                        <a:t>Établissements publics dans le cadre de financements internationaux  </a:t>
                      </a:r>
                    </a:p>
                  </a:txBody>
                  <a:tcPr/>
                </a:tc>
                <a:tc>
                  <a:txBody>
                    <a:bodyPr/>
                    <a:lstStyle/>
                    <a:p>
                      <a:pPr algn="ctr"/>
                      <a:r>
                        <a:rPr lang="fr-FR" sz="1400">
                          <a:latin typeface="Times New Roman"/>
                          <a:cs typeface="Times New Roman"/>
                        </a:rPr>
                        <a:t>Exigence du marché</a:t>
                      </a:r>
                      <a:r>
                        <a:rPr lang="fr-FR" sz="1400" baseline="0">
                          <a:latin typeface="Times New Roman"/>
                          <a:cs typeface="Times New Roman"/>
                        </a:rPr>
                        <a:t> financier européen et du marché financier international</a:t>
                      </a:r>
                      <a:endParaRPr lang="fr-FR" sz="1400">
                        <a:latin typeface="Times New Roman"/>
                        <a:cs typeface="Times New Roman"/>
                      </a:endParaRPr>
                    </a:p>
                  </a:txBody>
                  <a:tcPr/>
                </a:tc>
                <a:tc>
                  <a:txBody>
                    <a:bodyPr/>
                    <a:lstStyle/>
                    <a:p>
                      <a:pPr algn="ctr"/>
                      <a:endParaRPr lang="fr-FR" sz="1400">
                        <a:latin typeface="Times New Roman"/>
                        <a:cs typeface="Times New Roman"/>
                      </a:endParaRPr>
                    </a:p>
                  </a:txBody>
                  <a:tcPr/>
                </a:tc>
                <a:tc>
                  <a:txBody>
                    <a:bodyPr/>
                    <a:lstStyle/>
                    <a:p>
                      <a:pPr algn="ctr"/>
                      <a:endParaRPr lang="fr-FR" sz="1400">
                        <a:latin typeface="Times New Roman"/>
                        <a:cs typeface="Times New Roman"/>
                      </a:endParaRPr>
                    </a:p>
                    <a:p>
                      <a:pPr algn="ctr"/>
                      <a:r>
                        <a:rPr lang="fr-FR" sz="1400">
                          <a:latin typeface="Times New Roman"/>
                          <a:cs typeface="Times New Roman"/>
                        </a:rPr>
                        <a:t>X</a:t>
                      </a:r>
                    </a:p>
                  </a:txBody>
                  <a:tcPr/>
                </a:tc>
                <a:tc>
                  <a:txBody>
                    <a:bodyPr/>
                    <a:lstStyle/>
                    <a:p>
                      <a:pPr algn="ctr"/>
                      <a:r>
                        <a:rPr lang="fr-FR" sz="1400">
                          <a:latin typeface="Times New Roman"/>
                          <a:cs typeface="Times New Roman"/>
                        </a:rPr>
                        <a:t>2005</a:t>
                      </a:r>
                    </a:p>
                  </a:txBody>
                  <a:tcPr/>
                </a:tc>
                <a:extLst>
                  <a:ext uri="{0D108BD9-81ED-4DB2-BD59-A6C34878D82A}">
                    <a16:rowId xmlns:a16="http://schemas.microsoft.com/office/drawing/2014/main" val="10006"/>
                  </a:ext>
                </a:extLst>
              </a:tr>
            </a:tbl>
          </a:graphicData>
        </a:graphic>
      </p:graphicFrame>
      <p:sp>
        <p:nvSpPr>
          <p:cNvPr id="3" name="Espace réservé du numéro de diapositive 2">
            <a:extLst>
              <a:ext uri="{FF2B5EF4-FFF2-40B4-BE49-F238E27FC236}">
                <a16:creationId xmlns:a16="http://schemas.microsoft.com/office/drawing/2014/main" id="{8D5FD41D-816B-627A-CBBE-4ED2A8370CF4}"/>
              </a:ext>
            </a:extLst>
          </p:cNvPr>
          <p:cNvSpPr>
            <a:spLocks noGrp="1"/>
          </p:cNvSpPr>
          <p:nvPr>
            <p:ph type="sldNum" sz="quarter" idx="12"/>
          </p:nvPr>
        </p:nvSpPr>
        <p:spPr/>
        <p:txBody>
          <a:bodyPr/>
          <a:lstStyle/>
          <a:p>
            <a:fld id="{6D22F896-40B5-4ADD-8801-0D06FADFA095}" type="slidenum">
              <a:rPr lang="en-US" smtClean="0"/>
              <a:t>98</a:t>
            </a:fld>
            <a:endParaRPr lang="en-US" dirty="0"/>
          </a:p>
        </p:txBody>
      </p:sp>
    </p:spTree>
    <p:extLst>
      <p:ext uri="{BB962C8B-B14F-4D97-AF65-F5344CB8AC3E}">
        <p14:creationId xmlns:p14="http://schemas.microsoft.com/office/powerpoint/2010/main" val="425526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2582083" y="1854772"/>
            <a:ext cx="7209316" cy="2363993"/>
            <a:chOff x="1237369" y="2043683"/>
            <a:chExt cx="8430895" cy="2604770"/>
          </a:xfrm>
        </p:grpSpPr>
        <p:sp>
          <p:nvSpPr>
            <p:cNvPr id="4" name="object 4"/>
            <p:cNvSpPr/>
            <p:nvPr/>
          </p:nvSpPr>
          <p:spPr>
            <a:xfrm>
              <a:off x="1243465" y="2049779"/>
              <a:ext cx="4627245" cy="1728470"/>
            </a:xfrm>
            <a:custGeom>
              <a:avLst/>
              <a:gdLst/>
              <a:ahLst/>
              <a:cxnLst/>
              <a:rect l="l" t="t" r="r" b="b"/>
              <a:pathLst>
                <a:path w="4627245" h="1728470">
                  <a:moveTo>
                    <a:pt x="4626861" y="1296924"/>
                  </a:moveTo>
                  <a:lnTo>
                    <a:pt x="4623753" y="1229131"/>
                  </a:lnTo>
                  <a:lnTo>
                    <a:pt x="4614531" y="1162243"/>
                  </a:lnTo>
                  <a:lnTo>
                    <a:pt x="4599349" y="1096347"/>
                  </a:lnTo>
                  <a:lnTo>
                    <a:pt x="4578358" y="1031528"/>
                  </a:lnTo>
                  <a:lnTo>
                    <a:pt x="4551711" y="967870"/>
                  </a:lnTo>
                  <a:lnTo>
                    <a:pt x="4519562" y="905459"/>
                  </a:lnTo>
                  <a:lnTo>
                    <a:pt x="4482062" y="844381"/>
                  </a:lnTo>
                  <a:lnTo>
                    <a:pt x="4439365" y="784722"/>
                  </a:lnTo>
                  <a:lnTo>
                    <a:pt x="4391623" y="726565"/>
                  </a:lnTo>
                  <a:lnTo>
                    <a:pt x="4365907" y="698078"/>
                  </a:lnTo>
                  <a:lnTo>
                    <a:pt x="4338988" y="669998"/>
                  </a:lnTo>
                  <a:lnTo>
                    <a:pt x="4310885" y="642337"/>
                  </a:lnTo>
                  <a:lnTo>
                    <a:pt x="4281615" y="615106"/>
                  </a:lnTo>
                  <a:lnTo>
                    <a:pt x="4251199" y="588314"/>
                  </a:lnTo>
                  <a:lnTo>
                    <a:pt x="4219655" y="561973"/>
                  </a:lnTo>
                  <a:lnTo>
                    <a:pt x="4187003" y="536093"/>
                  </a:lnTo>
                  <a:lnTo>
                    <a:pt x="4153261" y="510685"/>
                  </a:lnTo>
                  <a:lnTo>
                    <a:pt x="4118449" y="485760"/>
                  </a:lnTo>
                  <a:lnTo>
                    <a:pt x="4082586" y="461328"/>
                  </a:lnTo>
                  <a:lnTo>
                    <a:pt x="4045690" y="437401"/>
                  </a:lnTo>
                  <a:lnTo>
                    <a:pt x="4007782" y="413988"/>
                  </a:lnTo>
                  <a:lnTo>
                    <a:pt x="3968880" y="391100"/>
                  </a:lnTo>
                  <a:lnTo>
                    <a:pt x="3929002" y="368748"/>
                  </a:lnTo>
                  <a:lnTo>
                    <a:pt x="3888169" y="346944"/>
                  </a:lnTo>
                  <a:lnTo>
                    <a:pt x="3846400" y="325696"/>
                  </a:lnTo>
                  <a:lnTo>
                    <a:pt x="3803712" y="305017"/>
                  </a:lnTo>
                  <a:lnTo>
                    <a:pt x="3760127" y="284916"/>
                  </a:lnTo>
                  <a:lnTo>
                    <a:pt x="3715662" y="265405"/>
                  </a:lnTo>
                  <a:lnTo>
                    <a:pt x="3670336" y="246494"/>
                  </a:lnTo>
                  <a:lnTo>
                    <a:pt x="3624169" y="228194"/>
                  </a:lnTo>
                  <a:lnTo>
                    <a:pt x="3577180" y="210516"/>
                  </a:lnTo>
                  <a:lnTo>
                    <a:pt x="3529388" y="193469"/>
                  </a:lnTo>
                  <a:lnTo>
                    <a:pt x="3480813" y="177066"/>
                  </a:lnTo>
                  <a:lnTo>
                    <a:pt x="3431472" y="161316"/>
                  </a:lnTo>
                  <a:lnTo>
                    <a:pt x="3381385" y="146230"/>
                  </a:lnTo>
                  <a:lnTo>
                    <a:pt x="3330572" y="131819"/>
                  </a:lnTo>
                  <a:lnTo>
                    <a:pt x="3279051" y="118093"/>
                  </a:lnTo>
                  <a:lnTo>
                    <a:pt x="3226842" y="105064"/>
                  </a:lnTo>
                  <a:lnTo>
                    <a:pt x="3173963" y="92742"/>
                  </a:lnTo>
                  <a:lnTo>
                    <a:pt x="3120434" y="81137"/>
                  </a:lnTo>
                  <a:lnTo>
                    <a:pt x="3066273" y="70261"/>
                  </a:lnTo>
                  <a:lnTo>
                    <a:pt x="3011501" y="60124"/>
                  </a:lnTo>
                  <a:lnTo>
                    <a:pt x="2956135" y="50736"/>
                  </a:lnTo>
                  <a:lnTo>
                    <a:pt x="2900195" y="42108"/>
                  </a:lnTo>
                  <a:lnTo>
                    <a:pt x="2843701" y="34252"/>
                  </a:lnTo>
                  <a:lnTo>
                    <a:pt x="2786670" y="27177"/>
                  </a:lnTo>
                  <a:lnTo>
                    <a:pt x="2729123" y="20894"/>
                  </a:lnTo>
                  <a:lnTo>
                    <a:pt x="2671078" y="15415"/>
                  </a:lnTo>
                  <a:lnTo>
                    <a:pt x="2612555" y="10749"/>
                  </a:lnTo>
                  <a:lnTo>
                    <a:pt x="2553572" y="6908"/>
                  </a:lnTo>
                  <a:lnTo>
                    <a:pt x="2494149" y="3901"/>
                  </a:lnTo>
                  <a:lnTo>
                    <a:pt x="2434305" y="1741"/>
                  </a:lnTo>
                  <a:lnTo>
                    <a:pt x="2374058" y="437"/>
                  </a:lnTo>
                  <a:lnTo>
                    <a:pt x="2313429" y="0"/>
                  </a:lnTo>
                  <a:lnTo>
                    <a:pt x="2252729" y="437"/>
                  </a:lnTo>
                  <a:lnTo>
                    <a:pt x="2192416" y="1741"/>
                  </a:lnTo>
                  <a:lnTo>
                    <a:pt x="2132510" y="3901"/>
                  </a:lnTo>
                  <a:lnTo>
                    <a:pt x="2073030" y="6908"/>
                  </a:lnTo>
                  <a:lnTo>
                    <a:pt x="2013995" y="10749"/>
                  </a:lnTo>
                  <a:lnTo>
                    <a:pt x="1955422" y="15415"/>
                  </a:lnTo>
                  <a:lnTo>
                    <a:pt x="1897333" y="20894"/>
                  </a:lnTo>
                  <a:lnTo>
                    <a:pt x="1839745" y="27177"/>
                  </a:lnTo>
                  <a:lnTo>
                    <a:pt x="1782677" y="34252"/>
                  </a:lnTo>
                  <a:lnTo>
                    <a:pt x="1726148" y="42108"/>
                  </a:lnTo>
                  <a:lnTo>
                    <a:pt x="1670179" y="50736"/>
                  </a:lnTo>
                  <a:lnTo>
                    <a:pt x="1614786" y="60124"/>
                  </a:lnTo>
                  <a:lnTo>
                    <a:pt x="1559990" y="70261"/>
                  </a:lnTo>
                  <a:lnTo>
                    <a:pt x="1505809" y="81137"/>
                  </a:lnTo>
                  <a:lnTo>
                    <a:pt x="1452263" y="92742"/>
                  </a:lnTo>
                  <a:lnTo>
                    <a:pt x="1399370" y="105064"/>
                  </a:lnTo>
                  <a:lnTo>
                    <a:pt x="1347149" y="118093"/>
                  </a:lnTo>
                  <a:lnTo>
                    <a:pt x="1295619" y="131819"/>
                  </a:lnTo>
                  <a:lnTo>
                    <a:pt x="1244800" y="146230"/>
                  </a:lnTo>
                  <a:lnTo>
                    <a:pt x="1194710" y="161316"/>
                  </a:lnTo>
                  <a:lnTo>
                    <a:pt x="1145368" y="177066"/>
                  </a:lnTo>
                  <a:lnTo>
                    <a:pt x="1096793" y="193469"/>
                  </a:lnTo>
                  <a:lnTo>
                    <a:pt x="1049005" y="210516"/>
                  </a:lnTo>
                  <a:lnTo>
                    <a:pt x="1002021" y="228194"/>
                  </a:lnTo>
                  <a:lnTo>
                    <a:pt x="955862" y="246494"/>
                  </a:lnTo>
                  <a:lnTo>
                    <a:pt x="910546" y="265405"/>
                  </a:lnTo>
                  <a:lnTo>
                    <a:pt x="866092" y="284916"/>
                  </a:lnTo>
                  <a:lnTo>
                    <a:pt x="822519" y="305017"/>
                  </a:lnTo>
                  <a:lnTo>
                    <a:pt x="779846" y="325696"/>
                  </a:lnTo>
                  <a:lnTo>
                    <a:pt x="738092" y="346944"/>
                  </a:lnTo>
                  <a:lnTo>
                    <a:pt x="697276" y="368748"/>
                  </a:lnTo>
                  <a:lnTo>
                    <a:pt x="657417" y="391100"/>
                  </a:lnTo>
                  <a:lnTo>
                    <a:pt x="618534" y="413988"/>
                  </a:lnTo>
                  <a:lnTo>
                    <a:pt x="580646" y="437401"/>
                  </a:lnTo>
                  <a:lnTo>
                    <a:pt x="543771" y="461328"/>
                  </a:lnTo>
                  <a:lnTo>
                    <a:pt x="507930" y="485760"/>
                  </a:lnTo>
                  <a:lnTo>
                    <a:pt x="473141" y="510685"/>
                  </a:lnTo>
                  <a:lnTo>
                    <a:pt x="439422" y="536093"/>
                  </a:lnTo>
                  <a:lnTo>
                    <a:pt x="406793" y="561973"/>
                  </a:lnTo>
                  <a:lnTo>
                    <a:pt x="375274" y="588314"/>
                  </a:lnTo>
                  <a:lnTo>
                    <a:pt x="344881" y="615106"/>
                  </a:lnTo>
                  <a:lnTo>
                    <a:pt x="315636" y="642337"/>
                  </a:lnTo>
                  <a:lnTo>
                    <a:pt x="287556" y="669998"/>
                  </a:lnTo>
                  <a:lnTo>
                    <a:pt x="260662" y="698078"/>
                  </a:lnTo>
                  <a:lnTo>
                    <a:pt x="234970" y="726565"/>
                  </a:lnTo>
                  <a:lnTo>
                    <a:pt x="187275" y="784722"/>
                  </a:lnTo>
                  <a:lnTo>
                    <a:pt x="144622" y="844381"/>
                  </a:lnTo>
                  <a:lnTo>
                    <a:pt x="107164" y="905459"/>
                  </a:lnTo>
                  <a:lnTo>
                    <a:pt x="75052" y="967870"/>
                  </a:lnTo>
                  <a:lnTo>
                    <a:pt x="48438" y="1031528"/>
                  </a:lnTo>
                  <a:lnTo>
                    <a:pt x="27474" y="1096347"/>
                  </a:lnTo>
                  <a:lnTo>
                    <a:pt x="12312" y="1162243"/>
                  </a:lnTo>
                  <a:lnTo>
                    <a:pt x="3103" y="1229131"/>
                  </a:lnTo>
                  <a:lnTo>
                    <a:pt x="0" y="1296924"/>
                  </a:lnTo>
                  <a:lnTo>
                    <a:pt x="778" y="1330856"/>
                  </a:lnTo>
                  <a:lnTo>
                    <a:pt x="6954" y="1398071"/>
                  </a:lnTo>
                  <a:lnTo>
                    <a:pt x="19158" y="1464346"/>
                  </a:lnTo>
                  <a:lnTo>
                    <a:pt x="37240" y="1529596"/>
                  </a:lnTo>
                  <a:lnTo>
                    <a:pt x="61048" y="1593735"/>
                  </a:lnTo>
                  <a:lnTo>
                    <a:pt x="90430" y="1656677"/>
                  </a:lnTo>
                  <a:lnTo>
                    <a:pt x="125234" y="1718337"/>
                  </a:lnTo>
                  <a:lnTo>
                    <a:pt x="131551" y="1728216"/>
                  </a:lnTo>
                  <a:lnTo>
                    <a:pt x="4495147" y="1728216"/>
                  </a:lnTo>
                  <a:lnTo>
                    <a:pt x="4519562" y="1687672"/>
                  </a:lnTo>
                  <a:lnTo>
                    <a:pt x="4551711" y="1625361"/>
                  </a:lnTo>
                  <a:lnTo>
                    <a:pt x="4578358" y="1561810"/>
                  </a:lnTo>
                  <a:lnTo>
                    <a:pt x="4599349" y="1497105"/>
                  </a:lnTo>
                  <a:lnTo>
                    <a:pt x="4614531" y="1431331"/>
                  </a:lnTo>
                  <a:lnTo>
                    <a:pt x="4623753" y="1364576"/>
                  </a:lnTo>
                  <a:lnTo>
                    <a:pt x="4626861" y="1296924"/>
                  </a:lnTo>
                  <a:close/>
                </a:path>
              </a:pathLst>
            </a:custGeom>
            <a:solidFill>
              <a:srgbClr val="FF98CC"/>
            </a:solidFill>
          </p:spPr>
          <p:txBody>
            <a:bodyPr wrap="square" lIns="0" tIns="0" rIns="0" bIns="0" rtlCol="0"/>
            <a:lstStyle/>
            <a:p>
              <a:endParaRPr/>
            </a:p>
          </p:txBody>
        </p:sp>
        <p:sp>
          <p:nvSpPr>
            <p:cNvPr id="5" name="object 5"/>
            <p:cNvSpPr/>
            <p:nvPr/>
          </p:nvSpPr>
          <p:spPr>
            <a:xfrm>
              <a:off x="1237369" y="2043683"/>
              <a:ext cx="4639310" cy="1734820"/>
            </a:xfrm>
            <a:custGeom>
              <a:avLst/>
              <a:gdLst/>
              <a:ahLst/>
              <a:cxnLst/>
              <a:rect l="l" t="t" r="r" b="b"/>
              <a:pathLst>
                <a:path w="4639310" h="1734820">
                  <a:moveTo>
                    <a:pt x="4639053" y="1301496"/>
                  </a:moveTo>
                  <a:lnTo>
                    <a:pt x="4636005" y="1234440"/>
                  </a:lnTo>
                  <a:lnTo>
                    <a:pt x="4626861" y="1168908"/>
                  </a:lnTo>
                  <a:lnTo>
                    <a:pt x="4613145" y="1103376"/>
                  </a:lnTo>
                  <a:lnTo>
                    <a:pt x="4591809" y="1039368"/>
                  </a:lnTo>
                  <a:lnTo>
                    <a:pt x="4565901" y="975360"/>
                  </a:lnTo>
                  <a:lnTo>
                    <a:pt x="4535421" y="914400"/>
                  </a:lnTo>
                  <a:lnTo>
                    <a:pt x="4498845" y="853440"/>
                  </a:lnTo>
                  <a:lnTo>
                    <a:pt x="4456173" y="794004"/>
                  </a:lnTo>
                  <a:lnTo>
                    <a:pt x="4410453" y="736092"/>
                  </a:lnTo>
                  <a:lnTo>
                    <a:pt x="4358637" y="679704"/>
                  </a:lnTo>
                  <a:lnTo>
                    <a:pt x="4302249" y="626364"/>
                  </a:lnTo>
                  <a:lnTo>
                    <a:pt x="4242813" y="573024"/>
                  </a:lnTo>
                  <a:lnTo>
                    <a:pt x="4177281" y="521208"/>
                  </a:lnTo>
                  <a:lnTo>
                    <a:pt x="4108701" y="472440"/>
                  </a:lnTo>
                  <a:lnTo>
                    <a:pt x="4035549" y="425196"/>
                  </a:lnTo>
                  <a:lnTo>
                    <a:pt x="3959349" y="381000"/>
                  </a:lnTo>
                  <a:lnTo>
                    <a:pt x="3878577" y="336804"/>
                  </a:lnTo>
                  <a:lnTo>
                    <a:pt x="3793233" y="297180"/>
                  </a:lnTo>
                  <a:lnTo>
                    <a:pt x="3706365" y="257556"/>
                  </a:lnTo>
                  <a:lnTo>
                    <a:pt x="3614925" y="220980"/>
                  </a:lnTo>
                  <a:lnTo>
                    <a:pt x="3521961" y="187452"/>
                  </a:lnTo>
                  <a:lnTo>
                    <a:pt x="3424425" y="156972"/>
                  </a:lnTo>
                  <a:lnTo>
                    <a:pt x="3323841" y="128016"/>
                  </a:lnTo>
                  <a:lnTo>
                    <a:pt x="3221733" y="102108"/>
                  </a:lnTo>
                  <a:lnTo>
                    <a:pt x="3116577" y="79248"/>
                  </a:lnTo>
                  <a:lnTo>
                    <a:pt x="3008373" y="57912"/>
                  </a:lnTo>
                  <a:lnTo>
                    <a:pt x="2898645" y="41148"/>
                  </a:lnTo>
                  <a:lnTo>
                    <a:pt x="2785869" y="25908"/>
                  </a:lnTo>
                  <a:lnTo>
                    <a:pt x="2673093" y="15240"/>
                  </a:lnTo>
                  <a:lnTo>
                    <a:pt x="2555745" y="6096"/>
                  </a:lnTo>
                  <a:lnTo>
                    <a:pt x="2438397" y="1524"/>
                  </a:lnTo>
                  <a:lnTo>
                    <a:pt x="2319525" y="0"/>
                  </a:lnTo>
                  <a:lnTo>
                    <a:pt x="2200653" y="1524"/>
                  </a:lnTo>
                  <a:lnTo>
                    <a:pt x="2081781" y="6096"/>
                  </a:lnTo>
                  <a:lnTo>
                    <a:pt x="1965957" y="15240"/>
                  </a:lnTo>
                  <a:lnTo>
                    <a:pt x="1851657" y="25908"/>
                  </a:lnTo>
                  <a:lnTo>
                    <a:pt x="1740405" y="41148"/>
                  </a:lnTo>
                  <a:lnTo>
                    <a:pt x="1630677" y="57912"/>
                  </a:lnTo>
                  <a:lnTo>
                    <a:pt x="1522473" y="79248"/>
                  </a:lnTo>
                  <a:lnTo>
                    <a:pt x="1417316" y="102108"/>
                  </a:lnTo>
                  <a:lnTo>
                    <a:pt x="1315208" y="128016"/>
                  </a:lnTo>
                  <a:lnTo>
                    <a:pt x="1214624" y="156972"/>
                  </a:lnTo>
                  <a:lnTo>
                    <a:pt x="1117088" y="187452"/>
                  </a:lnTo>
                  <a:lnTo>
                    <a:pt x="1024124" y="220980"/>
                  </a:lnTo>
                  <a:lnTo>
                    <a:pt x="932684" y="257556"/>
                  </a:lnTo>
                  <a:lnTo>
                    <a:pt x="844292" y="297180"/>
                  </a:lnTo>
                  <a:lnTo>
                    <a:pt x="760472" y="336804"/>
                  </a:lnTo>
                  <a:lnTo>
                    <a:pt x="679700" y="381000"/>
                  </a:lnTo>
                  <a:lnTo>
                    <a:pt x="603500" y="425196"/>
                  </a:lnTo>
                  <a:lnTo>
                    <a:pt x="530348" y="472440"/>
                  </a:lnTo>
                  <a:lnTo>
                    <a:pt x="461768" y="522732"/>
                  </a:lnTo>
                  <a:lnTo>
                    <a:pt x="396236" y="573024"/>
                  </a:lnTo>
                  <a:lnTo>
                    <a:pt x="336800" y="626364"/>
                  </a:lnTo>
                  <a:lnTo>
                    <a:pt x="280416" y="679704"/>
                  </a:lnTo>
                  <a:lnTo>
                    <a:pt x="228600" y="736092"/>
                  </a:lnTo>
                  <a:lnTo>
                    <a:pt x="182880" y="794004"/>
                  </a:lnTo>
                  <a:lnTo>
                    <a:pt x="140208" y="853440"/>
                  </a:lnTo>
                  <a:lnTo>
                    <a:pt x="103632" y="914400"/>
                  </a:lnTo>
                  <a:lnTo>
                    <a:pt x="73152" y="976884"/>
                  </a:lnTo>
                  <a:lnTo>
                    <a:pt x="47244" y="1039368"/>
                  </a:lnTo>
                  <a:lnTo>
                    <a:pt x="25908" y="1103376"/>
                  </a:lnTo>
                  <a:lnTo>
                    <a:pt x="10668" y="1168908"/>
                  </a:lnTo>
                  <a:lnTo>
                    <a:pt x="3048" y="1235964"/>
                  </a:lnTo>
                  <a:lnTo>
                    <a:pt x="0" y="1303020"/>
                  </a:lnTo>
                  <a:lnTo>
                    <a:pt x="3048" y="1370076"/>
                  </a:lnTo>
                  <a:lnTo>
                    <a:pt x="12192" y="1437132"/>
                  </a:lnTo>
                  <a:lnTo>
                    <a:pt x="12192" y="1301496"/>
                  </a:lnTo>
                  <a:lnTo>
                    <a:pt x="15240" y="1235964"/>
                  </a:lnTo>
                  <a:lnTo>
                    <a:pt x="24384" y="1170432"/>
                  </a:lnTo>
                  <a:lnTo>
                    <a:pt x="38100" y="1106424"/>
                  </a:lnTo>
                  <a:lnTo>
                    <a:pt x="59436" y="1042416"/>
                  </a:lnTo>
                  <a:lnTo>
                    <a:pt x="83820" y="981456"/>
                  </a:lnTo>
                  <a:lnTo>
                    <a:pt x="115824" y="920496"/>
                  </a:lnTo>
                  <a:lnTo>
                    <a:pt x="150876" y="859536"/>
                  </a:lnTo>
                  <a:lnTo>
                    <a:pt x="193548" y="801624"/>
                  </a:lnTo>
                  <a:lnTo>
                    <a:pt x="239268" y="745236"/>
                  </a:lnTo>
                  <a:lnTo>
                    <a:pt x="289556" y="688848"/>
                  </a:lnTo>
                  <a:lnTo>
                    <a:pt x="345944" y="635508"/>
                  </a:lnTo>
                  <a:lnTo>
                    <a:pt x="405380" y="582168"/>
                  </a:lnTo>
                  <a:lnTo>
                    <a:pt x="469388" y="531876"/>
                  </a:lnTo>
                  <a:lnTo>
                    <a:pt x="537968" y="483108"/>
                  </a:lnTo>
                  <a:lnTo>
                    <a:pt x="609596" y="435864"/>
                  </a:lnTo>
                  <a:lnTo>
                    <a:pt x="687320" y="391668"/>
                  </a:lnTo>
                  <a:lnTo>
                    <a:pt x="766568" y="348996"/>
                  </a:lnTo>
                  <a:lnTo>
                    <a:pt x="850388" y="307848"/>
                  </a:lnTo>
                  <a:lnTo>
                    <a:pt x="937256" y="269748"/>
                  </a:lnTo>
                  <a:lnTo>
                    <a:pt x="1028696" y="233172"/>
                  </a:lnTo>
                  <a:lnTo>
                    <a:pt x="1121660" y="199644"/>
                  </a:lnTo>
                  <a:lnTo>
                    <a:pt x="1219196" y="169164"/>
                  </a:lnTo>
                  <a:lnTo>
                    <a:pt x="1318256" y="140208"/>
                  </a:lnTo>
                  <a:lnTo>
                    <a:pt x="1420364" y="114300"/>
                  </a:lnTo>
                  <a:lnTo>
                    <a:pt x="1525521" y="91440"/>
                  </a:lnTo>
                  <a:lnTo>
                    <a:pt x="1632201" y="70104"/>
                  </a:lnTo>
                  <a:lnTo>
                    <a:pt x="1741929" y="53340"/>
                  </a:lnTo>
                  <a:lnTo>
                    <a:pt x="1854705" y="39624"/>
                  </a:lnTo>
                  <a:lnTo>
                    <a:pt x="1967481" y="27432"/>
                  </a:lnTo>
                  <a:lnTo>
                    <a:pt x="2083305" y="19812"/>
                  </a:lnTo>
                  <a:lnTo>
                    <a:pt x="2200653" y="13716"/>
                  </a:lnTo>
                  <a:lnTo>
                    <a:pt x="2319525" y="12192"/>
                  </a:lnTo>
                  <a:lnTo>
                    <a:pt x="2438397" y="13716"/>
                  </a:lnTo>
                  <a:lnTo>
                    <a:pt x="2555745" y="19812"/>
                  </a:lnTo>
                  <a:lnTo>
                    <a:pt x="2671569" y="27432"/>
                  </a:lnTo>
                  <a:lnTo>
                    <a:pt x="2785869" y="39624"/>
                  </a:lnTo>
                  <a:lnTo>
                    <a:pt x="2897121" y="53340"/>
                  </a:lnTo>
                  <a:lnTo>
                    <a:pt x="3006849" y="71628"/>
                  </a:lnTo>
                  <a:lnTo>
                    <a:pt x="3113529" y="91440"/>
                  </a:lnTo>
                  <a:lnTo>
                    <a:pt x="3218685" y="114300"/>
                  </a:lnTo>
                  <a:lnTo>
                    <a:pt x="3320793" y="140208"/>
                  </a:lnTo>
                  <a:lnTo>
                    <a:pt x="3421377" y="169164"/>
                  </a:lnTo>
                  <a:lnTo>
                    <a:pt x="3517389" y="199644"/>
                  </a:lnTo>
                  <a:lnTo>
                    <a:pt x="3610353" y="233172"/>
                  </a:lnTo>
                  <a:lnTo>
                    <a:pt x="3701793" y="269748"/>
                  </a:lnTo>
                  <a:lnTo>
                    <a:pt x="3788661" y="307848"/>
                  </a:lnTo>
                  <a:lnTo>
                    <a:pt x="3872481" y="348996"/>
                  </a:lnTo>
                  <a:lnTo>
                    <a:pt x="3953253" y="391668"/>
                  </a:lnTo>
                  <a:lnTo>
                    <a:pt x="4029453" y="435864"/>
                  </a:lnTo>
                  <a:lnTo>
                    <a:pt x="4101081" y="483108"/>
                  </a:lnTo>
                  <a:lnTo>
                    <a:pt x="4169661" y="531876"/>
                  </a:lnTo>
                  <a:lnTo>
                    <a:pt x="4233669" y="582168"/>
                  </a:lnTo>
                  <a:lnTo>
                    <a:pt x="4294629" y="635508"/>
                  </a:lnTo>
                  <a:lnTo>
                    <a:pt x="4349493" y="688848"/>
                  </a:lnTo>
                  <a:lnTo>
                    <a:pt x="4399785" y="745236"/>
                  </a:lnTo>
                  <a:lnTo>
                    <a:pt x="4447029" y="801624"/>
                  </a:lnTo>
                  <a:lnTo>
                    <a:pt x="4488177" y="861060"/>
                  </a:lnTo>
                  <a:lnTo>
                    <a:pt x="4523229" y="920496"/>
                  </a:lnTo>
                  <a:lnTo>
                    <a:pt x="4555233" y="981456"/>
                  </a:lnTo>
                  <a:lnTo>
                    <a:pt x="4581141" y="1043940"/>
                  </a:lnTo>
                  <a:lnTo>
                    <a:pt x="4600953" y="1106424"/>
                  </a:lnTo>
                  <a:lnTo>
                    <a:pt x="4614669" y="1171956"/>
                  </a:lnTo>
                  <a:lnTo>
                    <a:pt x="4623813" y="1235964"/>
                  </a:lnTo>
                  <a:lnTo>
                    <a:pt x="4626861" y="1303020"/>
                  </a:lnTo>
                  <a:lnTo>
                    <a:pt x="4626861" y="1442161"/>
                  </a:lnTo>
                  <a:lnTo>
                    <a:pt x="4628385" y="1435608"/>
                  </a:lnTo>
                  <a:lnTo>
                    <a:pt x="4636005" y="1370076"/>
                  </a:lnTo>
                  <a:lnTo>
                    <a:pt x="4639053" y="1301496"/>
                  </a:lnTo>
                  <a:close/>
                </a:path>
                <a:path w="4639310" h="1734820">
                  <a:moveTo>
                    <a:pt x="144742" y="1734312"/>
                  </a:moveTo>
                  <a:lnTo>
                    <a:pt x="115824" y="1684020"/>
                  </a:lnTo>
                  <a:lnTo>
                    <a:pt x="83820" y="1623060"/>
                  </a:lnTo>
                  <a:lnTo>
                    <a:pt x="59436" y="1562100"/>
                  </a:lnTo>
                  <a:lnTo>
                    <a:pt x="38100" y="1498092"/>
                  </a:lnTo>
                  <a:lnTo>
                    <a:pt x="24384" y="1434084"/>
                  </a:lnTo>
                  <a:lnTo>
                    <a:pt x="15240" y="1368552"/>
                  </a:lnTo>
                  <a:lnTo>
                    <a:pt x="12192" y="1301496"/>
                  </a:lnTo>
                  <a:lnTo>
                    <a:pt x="12192" y="1437132"/>
                  </a:lnTo>
                  <a:lnTo>
                    <a:pt x="25908" y="1501140"/>
                  </a:lnTo>
                  <a:lnTo>
                    <a:pt x="47244" y="1566672"/>
                  </a:lnTo>
                  <a:lnTo>
                    <a:pt x="73152" y="1629156"/>
                  </a:lnTo>
                  <a:lnTo>
                    <a:pt x="103632" y="1691640"/>
                  </a:lnTo>
                  <a:lnTo>
                    <a:pt x="129891" y="1734312"/>
                  </a:lnTo>
                  <a:lnTo>
                    <a:pt x="144742" y="1734312"/>
                  </a:lnTo>
                  <a:close/>
                </a:path>
                <a:path w="4639310" h="1734820">
                  <a:moveTo>
                    <a:pt x="4626861" y="1442161"/>
                  </a:moveTo>
                  <a:lnTo>
                    <a:pt x="4626861" y="1303020"/>
                  </a:lnTo>
                  <a:lnTo>
                    <a:pt x="4623813" y="1368552"/>
                  </a:lnTo>
                  <a:lnTo>
                    <a:pt x="4614669" y="1434084"/>
                  </a:lnTo>
                  <a:lnTo>
                    <a:pt x="4600953" y="1498092"/>
                  </a:lnTo>
                  <a:lnTo>
                    <a:pt x="4579617" y="1562100"/>
                  </a:lnTo>
                  <a:lnTo>
                    <a:pt x="4555233" y="1624584"/>
                  </a:lnTo>
                  <a:lnTo>
                    <a:pt x="4523229" y="1685544"/>
                  </a:lnTo>
                  <a:lnTo>
                    <a:pt x="4494468" y="1734312"/>
                  </a:lnTo>
                  <a:lnTo>
                    <a:pt x="4508903" y="1734312"/>
                  </a:lnTo>
                  <a:lnTo>
                    <a:pt x="4535421" y="1690116"/>
                  </a:lnTo>
                  <a:lnTo>
                    <a:pt x="4565901" y="1629156"/>
                  </a:lnTo>
                  <a:lnTo>
                    <a:pt x="4591809" y="1565148"/>
                  </a:lnTo>
                  <a:lnTo>
                    <a:pt x="4613145" y="1501140"/>
                  </a:lnTo>
                  <a:lnTo>
                    <a:pt x="4626861" y="1442161"/>
                  </a:lnTo>
                  <a:close/>
                </a:path>
              </a:pathLst>
            </a:custGeom>
            <a:solidFill>
              <a:srgbClr val="000000"/>
            </a:solidFill>
          </p:spPr>
          <p:txBody>
            <a:bodyPr wrap="square" lIns="0" tIns="0" rIns="0" bIns="0" rtlCol="0"/>
            <a:lstStyle/>
            <a:p>
              <a:endParaRPr/>
            </a:p>
          </p:txBody>
        </p:sp>
        <p:sp>
          <p:nvSpPr>
            <p:cNvPr id="6" name="object 6"/>
            <p:cNvSpPr/>
            <p:nvPr/>
          </p:nvSpPr>
          <p:spPr>
            <a:xfrm>
              <a:off x="1367261" y="2116835"/>
              <a:ext cx="8300873" cy="2531364"/>
            </a:xfrm>
            <a:prstGeom prst="rect">
              <a:avLst/>
            </a:prstGeom>
            <a:blipFill>
              <a:blip r:embed="rId3" cstate="print"/>
              <a:stretch>
                <a:fillRect/>
              </a:stretch>
            </a:blipFill>
          </p:spPr>
          <p:txBody>
            <a:bodyPr wrap="square" lIns="0" tIns="0" rIns="0" bIns="0" rtlCol="0"/>
            <a:lstStyle/>
            <a:p>
              <a:endParaRPr/>
            </a:p>
          </p:txBody>
        </p:sp>
      </p:grpSp>
      <p:sp>
        <p:nvSpPr>
          <p:cNvPr id="7" name="object 7"/>
          <p:cNvSpPr txBox="1">
            <a:spLocks noGrp="1"/>
          </p:cNvSpPr>
          <p:nvPr>
            <p:ph type="title"/>
          </p:nvPr>
        </p:nvSpPr>
        <p:spPr>
          <a:xfrm>
            <a:off x="1705660" y="835355"/>
            <a:ext cx="6755373" cy="731441"/>
          </a:xfrm>
          <a:prstGeom prst="rect">
            <a:avLst/>
          </a:prstGeom>
        </p:spPr>
        <p:txBody>
          <a:bodyPr vert="horz" wrap="square" lIns="0" tIns="11135" rIns="0" bIns="0" rtlCol="0" anchor="t">
            <a:spAutoFit/>
          </a:bodyPr>
          <a:lstStyle/>
          <a:p>
            <a:pPr marL="11135" algn="ctr">
              <a:spcBef>
                <a:spcPts val="88"/>
              </a:spcBef>
            </a:pPr>
            <a:r>
              <a:rPr sz="2600" spc="-9">
                <a:uFill>
                  <a:solidFill>
                    <a:srgbClr val="000000"/>
                  </a:solidFill>
                </a:uFill>
                <a:latin typeface="Times New Roman"/>
                <a:cs typeface="Times New Roman"/>
              </a:rPr>
              <a:t>Référentiel </a:t>
            </a:r>
            <a:r>
              <a:rPr sz="2600" spc="-4">
                <a:uFill>
                  <a:solidFill>
                    <a:srgbClr val="000000"/>
                  </a:solidFill>
                </a:uFill>
                <a:latin typeface="Times New Roman"/>
                <a:cs typeface="Times New Roman"/>
              </a:rPr>
              <a:t>comptable </a:t>
            </a:r>
            <a:r>
              <a:rPr sz="2600" spc="-9">
                <a:uFill>
                  <a:solidFill>
                    <a:srgbClr val="000000"/>
                  </a:solidFill>
                </a:uFill>
                <a:latin typeface="Times New Roman"/>
                <a:cs typeface="Times New Roman"/>
              </a:rPr>
              <a:t>marocain </a:t>
            </a:r>
            <a:r>
              <a:rPr sz="2600">
                <a:uFill>
                  <a:solidFill>
                    <a:srgbClr val="000000"/>
                  </a:solidFill>
                </a:uFill>
                <a:latin typeface="Times New Roman"/>
                <a:cs typeface="Times New Roman"/>
              </a:rPr>
              <a:t>et </a:t>
            </a:r>
            <a:r>
              <a:rPr sz="2600" spc="-4">
                <a:uFill>
                  <a:solidFill>
                    <a:srgbClr val="000000"/>
                  </a:solidFill>
                </a:uFill>
                <a:latin typeface="Times New Roman"/>
                <a:cs typeface="Times New Roman"/>
              </a:rPr>
              <a:t>normes</a:t>
            </a:r>
            <a:r>
              <a:rPr sz="2600" spc="61">
                <a:uFill>
                  <a:solidFill>
                    <a:srgbClr val="000000"/>
                  </a:solidFill>
                </a:uFill>
                <a:latin typeface="Times New Roman"/>
                <a:cs typeface="Times New Roman"/>
              </a:rPr>
              <a:t> </a:t>
            </a:r>
            <a:r>
              <a:rPr sz="2600">
                <a:uFill>
                  <a:solidFill>
                    <a:srgbClr val="000000"/>
                  </a:solidFill>
                </a:uFill>
                <a:latin typeface="Times New Roman"/>
                <a:cs typeface="Times New Roman"/>
              </a:rPr>
              <a:t>IFRS</a:t>
            </a:r>
            <a:endParaRPr sz="2600">
              <a:latin typeface="Times New Roman"/>
              <a:cs typeface="Times New Roman"/>
            </a:endParaRPr>
          </a:p>
        </p:txBody>
      </p:sp>
      <p:sp>
        <p:nvSpPr>
          <p:cNvPr id="8" name="object 8"/>
          <p:cNvSpPr txBox="1"/>
          <p:nvPr/>
        </p:nvSpPr>
        <p:spPr>
          <a:xfrm>
            <a:off x="7598904" y="2534809"/>
            <a:ext cx="1908077" cy="749907"/>
          </a:xfrm>
          <a:prstGeom prst="rect">
            <a:avLst/>
          </a:prstGeom>
        </p:spPr>
        <p:txBody>
          <a:bodyPr vert="horz" wrap="square" lIns="0" tIns="11135" rIns="0" bIns="0" rtlCol="0">
            <a:spAutoFit/>
          </a:bodyPr>
          <a:lstStyle/>
          <a:p>
            <a:pPr marL="11135" marR="4454" algn="ctr">
              <a:spcBef>
                <a:spcPts val="88"/>
              </a:spcBef>
            </a:pPr>
            <a:r>
              <a:rPr sz="1200" spc="-4">
                <a:latin typeface="Times New Roman"/>
                <a:cs typeface="Times New Roman"/>
              </a:rPr>
              <a:t>Ou </a:t>
            </a:r>
            <a:r>
              <a:rPr sz="1200">
                <a:latin typeface="Times New Roman"/>
                <a:cs typeface="Times New Roman"/>
              </a:rPr>
              <a:t>du moins le</a:t>
            </a:r>
            <a:r>
              <a:rPr sz="1200" spc="-75">
                <a:latin typeface="Times New Roman"/>
                <a:cs typeface="Times New Roman"/>
              </a:rPr>
              <a:t> </a:t>
            </a:r>
            <a:r>
              <a:rPr sz="1200">
                <a:latin typeface="Times New Roman"/>
                <a:cs typeface="Times New Roman"/>
              </a:rPr>
              <a:t>rapprochement  du référentiel comptable  marocain aux </a:t>
            </a:r>
            <a:r>
              <a:rPr sz="1200" spc="-4">
                <a:latin typeface="Times New Roman"/>
                <a:cs typeface="Times New Roman"/>
              </a:rPr>
              <a:t>normes  </a:t>
            </a:r>
            <a:r>
              <a:rPr sz="1200">
                <a:latin typeface="Times New Roman"/>
                <a:cs typeface="Times New Roman"/>
              </a:rPr>
              <a:t>internationales</a:t>
            </a:r>
            <a:r>
              <a:rPr sz="1200" spc="-22">
                <a:latin typeface="Times New Roman"/>
                <a:cs typeface="Times New Roman"/>
              </a:rPr>
              <a:t> </a:t>
            </a:r>
            <a:r>
              <a:rPr sz="1200">
                <a:latin typeface="Times New Roman"/>
                <a:cs typeface="Times New Roman"/>
              </a:rPr>
              <a:t>s’impose.</a:t>
            </a:r>
          </a:p>
        </p:txBody>
      </p:sp>
      <p:sp>
        <p:nvSpPr>
          <p:cNvPr id="9" name="object 9"/>
          <p:cNvSpPr txBox="1"/>
          <p:nvPr/>
        </p:nvSpPr>
        <p:spPr>
          <a:xfrm>
            <a:off x="3158961" y="2207007"/>
            <a:ext cx="2787182" cy="1835525"/>
          </a:xfrm>
          <a:prstGeom prst="rect">
            <a:avLst/>
          </a:prstGeom>
        </p:spPr>
        <p:txBody>
          <a:bodyPr vert="horz" wrap="square" lIns="0" tIns="11135" rIns="0" bIns="0" rtlCol="0">
            <a:spAutoFit/>
          </a:bodyPr>
          <a:lstStyle/>
          <a:p>
            <a:pPr marL="95207" marR="63472" algn="ctr">
              <a:spcBef>
                <a:spcPts val="88"/>
              </a:spcBef>
            </a:pPr>
            <a:r>
              <a:rPr sz="1600" b="1" spc="-4" dirty="0" err="1">
                <a:latin typeface="Verdana"/>
                <a:cs typeface="Verdana"/>
              </a:rPr>
              <a:t>L’adoption</a:t>
            </a:r>
            <a:r>
              <a:rPr sz="1600" b="1" spc="-4" dirty="0">
                <a:latin typeface="Verdana"/>
                <a:cs typeface="Verdana"/>
              </a:rPr>
              <a:t> </a:t>
            </a:r>
            <a:r>
              <a:rPr sz="1600" b="1" dirty="0">
                <a:latin typeface="Verdana"/>
                <a:cs typeface="Verdana"/>
              </a:rPr>
              <a:t>des </a:t>
            </a:r>
            <a:r>
              <a:rPr sz="1600" b="1" dirty="0" err="1">
                <a:latin typeface="Verdana"/>
                <a:cs typeface="Verdana"/>
              </a:rPr>
              <a:t>normes</a:t>
            </a:r>
            <a:r>
              <a:rPr sz="1600" b="1" dirty="0">
                <a:latin typeface="Verdana"/>
                <a:cs typeface="Verdana"/>
              </a:rPr>
              <a:t>  IFRS </a:t>
            </a:r>
            <a:r>
              <a:rPr sz="1600" b="1" dirty="0" err="1">
                <a:latin typeface="Verdana"/>
                <a:cs typeface="Verdana"/>
              </a:rPr>
              <a:t>répond</a:t>
            </a:r>
            <a:r>
              <a:rPr sz="1600" b="1" dirty="0">
                <a:latin typeface="Verdana"/>
                <a:cs typeface="Verdana"/>
              </a:rPr>
              <a:t> </a:t>
            </a:r>
            <a:r>
              <a:rPr sz="1600" b="1" spc="-4" dirty="0" err="1">
                <a:latin typeface="Verdana"/>
                <a:cs typeface="Verdana"/>
              </a:rPr>
              <a:t>ainsi</a:t>
            </a:r>
            <a:r>
              <a:rPr sz="1600" b="1" spc="-4" dirty="0">
                <a:latin typeface="Verdana"/>
                <a:cs typeface="Verdana"/>
              </a:rPr>
              <a:t> </a:t>
            </a:r>
            <a:r>
              <a:rPr sz="1600" b="1" dirty="0" err="1">
                <a:latin typeface="Verdana"/>
                <a:cs typeface="Verdana"/>
              </a:rPr>
              <a:t>à</a:t>
            </a:r>
            <a:r>
              <a:rPr sz="1600" b="1" spc="-88" dirty="0">
                <a:latin typeface="Verdana"/>
                <a:cs typeface="Verdana"/>
              </a:rPr>
              <a:t> </a:t>
            </a:r>
            <a:r>
              <a:rPr sz="1600" b="1" dirty="0" err="1">
                <a:latin typeface="Verdana"/>
                <a:cs typeface="Verdana"/>
              </a:rPr>
              <a:t>une</a:t>
            </a:r>
            <a:r>
              <a:rPr sz="1600" b="1" dirty="0">
                <a:latin typeface="Verdana"/>
                <a:cs typeface="Verdana"/>
              </a:rPr>
              <a:t>  </a:t>
            </a:r>
            <a:r>
              <a:rPr sz="1600" b="1" spc="-4" dirty="0">
                <a:latin typeface="Verdana"/>
                <a:cs typeface="Verdana"/>
              </a:rPr>
              <a:t>double</a:t>
            </a:r>
            <a:r>
              <a:rPr sz="1600" b="1" spc="-9" dirty="0">
                <a:latin typeface="Verdana"/>
                <a:cs typeface="Verdana"/>
              </a:rPr>
              <a:t> </a:t>
            </a:r>
            <a:r>
              <a:rPr sz="1600" b="1" spc="-4" dirty="0">
                <a:latin typeface="Verdana"/>
                <a:cs typeface="Verdana"/>
              </a:rPr>
              <a:t>raison:</a:t>
            </a:r>
            <a:endParaRPr sz="1600" dirty="0">
              <a:latin typeface="Verdana"/>
              <a:cs typeface="Verdana"/>
            </a:endParaRPr>
          </a:p>
          <a:p>
            <a:pPr marL="180950" marR="4454" indent="-180950">
              <a:lnSpc>
                <a:spcPts val="1683"/>
              </a:lnSpc>
              <a:spcBef>
                <a:spcPts val="53"/>
              </a:spcBef>
              <a:buChar char="-"/>
              <a:tabLst>
                <a:tab pos="180950" algn="l"/>
              </a:tabLst>
            </a:pPr>
            <a:r>
              <a:rPr sz="1400" b="1" spc="-9" dirty="0">
                <a:latin typeface="Verdana"/>
                <a:cs typeface="Verdana"/>
              </a:rPr>
              <a:t>Se </a:t>
            </a:r>
            <a:r>
              <a:rPr sz="1400" b="1" spc="-4" dirty="0" err="1">
                <a:latin typeface="Verdana"/>
                <a:cs typeface="Verdana"/>
              </a:rPr>
              <a:t>mettre</a:t>
            </a:r>
            <a:r>
              <a:rPr sz="1400" b="1" spc="-4" dirty="0">
                <a:latin typeface="Verdana"/>
                <a:cs typeface="Verdana"/>
              </a:rPr>
              <a:t> au diapason des  </a:t>
            </a:r>
            <a:r>
              <a:rPr sz="1400" b="1" spc="-9" dirty="0" err="1">
                <a:latin typeface="Verdana"/>
                <a:cs typeface="Verdana"/>
              </a:rPr>
              <a:t>normes</a:t>
            </a:r>
            <a:r>
              <a:rPr sz="1400" b="1" spc="-13" dirty="0">
                <a:latin typeface="Verdana"/>
                <a:cs typeface="Verdana"/>
              </a:rPr>
              <a:t> </a:t>
            </a:r>
            <a:r>
              <a:rPr sz="1400" b="1" spc="-4" dirty="0" err="1">
                <a:latin typeface="Verdana"/>
                <a:cs typeface="Verdana"/>
              </a:rPr>
              <a:t>internationales</a:t>
            </a:r>
            <a:r>
              <a:rPr sz="1400" b="1" spc="-4" dirty="0">
                <a:latin typeface="Verdana"/>
                <a:cs typeface="Verdana"/>
              </a:rPr>
              <a:t>.</a:t>
            </a:r>
            <a:endParaRPr sz="1400" dirty="0">
              <a:latin typeface="Verdana"/>
              <a:cs typeface="Verdana"/>
            </a:endParaRPr>
          </a:p>
          <a:p>
            <a:pPr marL="157009" marR="201550" indent="-157009">
              <a:lnSpc>
                <a:spcPts val="1683"/>
              </a:lnSpc>
              <a:buChar char="-"/>
              <a:tabLst>
                <a:tab pos="157009" algn="l"/>
              </a:tabLst>
            </a:pPr>
            <a:r>
              <a:rPr sz="1400" b="1" spc="-9" dirty="0" err="1">
                <a:latin typeface="Verdana"/>
                <a:cs typeface="Verdana"/>
              </a:rPr>
              <a:t>Améliorer</a:t>
            </a:r>
            <a:r>
              <a:rPr sz="1400" b="1" spc="-9" dirty="0">
                <a:latin typeface="Verdana"/>
                <a:cs typeface="Verdana"/>
              </a:rPr>
              <a:t> la </a:t>
            </a:r>
            <a:r>
              <a:rPr sz="1400" b="1" spc="-9" dirty="0" err="1">
                <a:latin typeface="Verdana"/>
                <a:cs typeface="Verdana"/>
              </a:rPr>
              <a:t>qualité</a:t>
            </a:r>
            <a:r>
              <a:rPr sz="1400" b="1" spc="-9" dirty="0">
                <a:latin typeface="Verdana"/>
                <a:cs typeface="Verdana"/>
              </a:rPr>
              <a:t> </a:t>
            </a:r>
            <a:r>
              <a:rPr sz="1400" b="1" spc="-4" dirty="0">
                <a:latin typeface="Verdana"/>
                <a:cs typeface="Verdana"/>
              </a:rPr>
              <a:t>de  </a:t>
            </a:r>
            <a:r>
              <a:rPr sz="1400" b="1" spc="-9" dirty="0" err="1">
                <a:latin typeface="Verdana"/>
                <a:cs typeface="Verdana"/>
              </a:rPr>
              <a:t>l’information</a:t>
            </a:r>
            <a:r>
              <a:rPr sz="1400" b="1" spc="35" dirty="0">
                <a:latin typeface="Verdana"/>
                <a:cs typeface="Verdana"/>
              </a:rPr>
              <a:t> </a:t>
            </a:r>
            <a:r>
              <a:rPr sz="1400" b="1" spc="-9" dirty="0">
                <a:latin typeface="Verdana"/>
                <a:cs typeface="Verdana"/>
              </a:rPr>
              <a:t>financière.</a:t>
            </a:r>
            <a:endParaRPr sz="1400" dirty="0">
              <a:latin typeface="Verdana"/>
              <a:cs typeface="Verdana"/>
            </a:endParaRPr>
          </a:p>
        </p:txBody>
      </p:sp>
      <p:grpSp>
        <p:nvGrpSpPr>
          <p:cNvPr id="10" name="object 10"/>
          <p:cNvGrpSpPr/>
          <p:nvPr/>
        </p:nvGrpSpPr>
        <p:grpSpPr>
          <a:xfrm>
            <a:off x="2519531" y="4738591"/>
            <a:ext cx="4637159" cy="1050023"/>
            <a:chOff x="1164217" y="5221224"/>
            <a:chExt cx="5422900" cy="1156970"/>
          </a:xfrm>
        </p:grpSpPr>
        <p:sp>
          <p:nvSpPr>
            <p:cNvPr id="11" name="object 11"/>
            <p:cNvSpPr/>
            <p:nvPr/>
          </p:nvSpPr>
          <p:spPr>
            <a:xfrm>
              <a:off x="1164217" y="5221224"/>
              <a:ext cx="5422900" cy="1150620"/>
            </a:xfrm>
            <a:custGeom>
              <a:avLst/>
              <a:gdLst/>
              <a:ahLst/>
              <a:cxnLst/>
              <a:rect l="l" t="t" r="r" b="b"/>
              <a:pathLst>
                <a:path w="5422900" h="1150620">
                  <a:moveTo>
                    <a:pt x="5422389" y="7620"/>
                  </a:moveTo>
                  <a:lnTo>
                    <a:pt x="5422389" y="0"/>
                  </a:lnTo>
                  <a:lnTo>
                    <a:pt x="0" y="0"/>
                  </a:lnTo>
                  <a:lnTo>
                    <a:pt x="35911" y="7620"/>
                  </a:lnTo>
                  <a:lnTo>
                    <a:pt x="5422389" y="7620"/>
                  </a:lnTo>
                  <a:close/>
                </a:path>
                <a:path w="5422900" h="1150620">
                  <a:moveTo>
                    <a:pt x="5416292" y="1150620"/>
                  </a:moveTo>
                  <a:lnTo>
                    <a:pt x="5416292" y="1149326"/>
                  </a:lnTo>
                  <a:lnTo>
                    <a:pt x="35911" y="7620"/>
                  </a:lnTo>
                  <a:lnTo>
                    <a:pt x="6095" y="7620"/>
                  </a:lnTo>
                  <a:lnTo>
                    <a:pt x="6095" y="1150620"/>
                  </a:lnTo>
                  <a:lnTo>
                    <a:pt x="5416292" y="1150620"/>
                  </a:lnTo>
                  <a:close/>
                </a:path>
                <a:path w="5422900" h="1150620">
                  <a:moveTo>
                    <a:pt x="5422389" y="1150620"/>
                  </a:moveTo>
                  <a:lnTo>
                    <a:pt x="5422389" y="7620"/>
                  </a:lnTo>
                  <a:lnTo>
                    <a:pt x="5416292" y="7620"/>
                  </a:lnTo>
                  <a:lnTo>
                    <a:pt x="5416292" y="13716"/>
                  </a:lnTo>
                  <a:lnTo>
                    <a:pt x="5416293" y="1149326"/>
                  </a:lnTo>
                  <a:lnTo>
                    <a:pt x="5422389" y="1150620"/>
                  </a:lnTo>
                  <a:close/>
                </a:path>
              </a:pathLst>
            </a:custGeom>
            <a:solidFill>
              <a:srgbClr val="000000"/>
            </a:solidFill>
          </p:spPr>
          <p:txBody>
            <a:bodyPr wrap="square" lIns="0" tIns="0" rIns="0" bIns="0" rtlCol="0"/>
            <a:lstStyle/>
            <a:p>
              <a:endParaRPr/>
            </a:p>
          </p:txBody>
        </p:sp>
        <p:sp>
          <p:nvSpPr>
            <p:cNvPr id="12" name="object 12"/>
            <p:cNvSpPr/>
            <p:nvPr/>
          </p:nvSpPr>
          <p:spPr>
            <a:xfrm>
              <a:off x="1170313" y="5228844"/>
              <a:ext cx="5410200" cy="1143000"/>
            </a:xfrm>
            <a:custGeom>
              <a:avLst/>
              <a:gdLst/>
              <a:ahLst/>
              <a:cxnLst/>
              <a:rect l="l" t="t" r="r" b="b"/>
              <a:pathLst>
                <a:path w="5410200" h="1143000">
                  <a:moveTo>
                    <a:pt x="5410199" y="1142999"/>
                  </a:moveTo>
                  <a:lnTo>
                    <a:pt x="5410199" y="0"/>
                  </a:lnTo>
                  <a:lnTo>
                    <a:pt x="0" y="0"/>
                  </a:lnTo>
                  <a:lnTo>
                    <a:pt x="0" y="1142999"/>
                  </a:lnTo>
                  <a:lnTo>
                    <a:pt x="5410199" y="1142999"/>
                  </a:lnTo>
                  <a:close/>
                </a:path>
              </a:pathLst>
            </a:custGeom>
            <a:solidFill>
              <a:srgbClr val="CCFFFF"/>
            </a:solidFill>
          </p:spPr>
          <p:txBody>
            <a:bodyPr wrap="square" lIns="0" tIns="0" rIns="0" bIns="0" rtlCol="0"/>
            <a:lstStyle/>
            <a:p>
              <a:endParaRPr/>
            </a:p>
          </p:txBody>
        </p:sp>
        <p:sp>
          <p:nvSpPr>
            <p:cNvPr id="13" name="object 13"/>
            <p:cNvSpPr/>
            <p:nvPr/>
          </p:nvSpPr>
          <p:spPr>
            <a:xfrm>
              <a:off x="1164217" y="5221224"/>
              <a:ext cx="5422900" cy="1156970"/>
            </a:xfrm>
            <a:custGeom>
              <a:avLst/>
              <a:gdLst/>
              <a:ahLst/>
              <a:cxnLst/>
              <a:rect l="l" t="t" r="r" b="b"/>
              <a:pathLst>
                <a:path w="5422900" h="1156970">
                  <a:moveTo>
                    <a:pt x="5422389" y="1156716"/>
                  </a:moveTo>
                  <a:lnTo>
                    <a:pt x="5422389" y="0"/>
                  </a:lnTo>
                  <a:lnTo>
                    <a:pt x="0" y="0"/>
                  </a:lnTo>
                  <a:lnTo>
                    <a:pt x="0" y="1156716"/>
                  </a:lnTo>
                  <a:lnTo>
                    <a:pt x="6096" y="1156716"/>
                  </a:lnTo>
                  <a:lnTo>
                    <a:pt x="6096" y="13716"/>
                  </a:lnTo>
                  <a:lnTo>
                    <a:pt x="12192" y="7620"/>
                  </a:lnTo>
                  <a:lnTo>
                    <a:pt x="12192" y="13716"/>
                  </a:lnTo>
                  <a:lnTo>
                    <a:pt x="5410197" y="13716"/>
                  </a:lnTo>
                  <a:lnTo>
                    <a:pt x="5410197" y="7620"/>
                  </a:lnTo>
                  <a:lnTo>
                    <a:pt x="5416293" y="13716"/>
                  </a:lnTo>
                  <a:lnTo>
                    <a:pt x="5416293" y="1156716"/>
                  </a:lnTo>
                  <a:lnTo>
                    <a:pt x="5422389" y="1156716"/>
                  </a:lnTo>
                  <a:close/>
                </a:path>
                <a:path w="5422900" h="1156970">
                  <a:moveTo>
                    <a:pt x="12192" y="13716"/>
                  </a:moveTo>
                  <a:lnTo>
                    <a:pt x="12192" y="7620"/>
                  </a:lnTo>
                  <a:lnTo>
                    <a:pt x="6096" y="13716"/>
                  </a:lnTo>
                  <a:lnTo>
                    <a:pt x="12192" y="13716"/>
                  </a:lnTo>
                  <a:close/>
                </a:path>
                <a:path w="5422900" h="1156970">
                  <a:moveTo>
                    <a:pt x="12192" y="1143000"/>
                  </a:moveTo>
                  <a:lnTo>
                    <a:pt x="12192" y="13716"/>
                  </a:lnTo>
                  <a:lnTo>
                    <a:pt x="6096" y="13716"/>
                  </a:lnTo>
                  <a:lnTo>
                    <a:pt x="6096" y="1143000"/>
                  </a:lnTo>
                  <a:lnTo>
                    <a:pt x="12192" y="1143000"/>
                  </a:lnTo>
                  <a:close/>
                </a:path>
                <a:path w="5422900" h="1156970">
                  <a:moveTo>
                    <a:pt x="5416293" y="1143000"/>
                  </a:moveTo>
                  <a:lnTo>
                    <a:pt x="6096" y="1143000"/>
                  </a:lnTo>
                  <a:lnTo>
                    <a:pt x="12192" y="1150620"/>
                  </a:lnTo>
                  <a:lnTo>
                    <a:pt x="12192" y="1156716"/>
                  </a:lnTo>
                  <a:lnTo>
                    <a:pt x="5410197" y="1156716"/>
                  </a:lnTo>
                  <a:lnTo>
                    <a:pt x="5410197" y="1150620"/>
                  </a:lnTo>
                  <a:lnTo>
                    <a:pt x="5416293" y="1143000"/>
                  </a:lnTo>
                  <a:close/>
                </a:path>
                <a:path w="5422900" h="1156970">
                  <a:moveTo>
                    <a:pt x="12192" y="1156716"/>
                  </a:moveTo>
                  <a:lnTo>
                    <a:pt x="12192" y="1150620"/>
                  </a:lnTo>
                  <a:lnTo>
                    <a:pt x="6096" y="1143000"/>
                  </a:lnTo>
                  <a:lnTo>
                    <a:pt x="6096" y="1156716"/>
                  </a:lnTo>
                  <a:lnTo>
                    <a:pt x="12192" y="1156716"/>
                  </a:lnTo>
                  <a:close/>
                </a:path>
                <a:path w="5422900" h="1156970">
                  <a:moveTo>
                    <a:pt x="5416293" y="13716"/>
                  </a:moveTo>
                  <a:lnTo>
                    <a:pt x="5410197" y="7620"/>
                  </a:lnTo>
                  <a:lnTo>
                    <a:pt x="5410197" y="13716"/>
                  </a:lnTo>
                  <a:lnTo>
                    <a:pt x="5416293" y="13716"/>
                  </a:lnTo>
                  <a:close/>
                </a:path>
                <a:path w="5422900" h="1156970">
                  <a:moveTo>
                    <a:pt x="5416293" y="1143000"/>
                  </a:moveTo>
                  <a:lnTo>
                    <a:pt x="5416293" y="13716"/>
                  </a:lnTo>
                  <a:lnTo>
                    <a:pt x="5410197" y="13716"/>
                  </a:lnTo>
                  <a:lnTo>
                    <a:pt x="5410197" y="1143000"/>
                  </a:lnTo>
                  <a:lnTo>
                    <a:pt x="5416293" y="1143000"/>
                  </a:lnTo>
                  <a:close/>
                </a:path>
                <a:path w="5422900" h="1156970">
                  <a:moveTo>
                    <a:pt x="5416293" y="1156716"/>
                  </a:moveTo>
                  <a:lnTo>
                    <a:pt x="5416293" y="1143000"/>
                  </a:lnTo>
                  <a:lnTo>
                    <a:pt x="5410197" y="1150620"/>
                  </a:lnTo>
                  <a:lnTo>
                    <a:pt x="5410197" y="1156716"/>
                  </a:lnTo>
                  <a:lnTo>
                    <a:pt x="5416293" y="1156716"/>
                  </a:lnTo>
                  <a:close/>
                </a:path>
              </a:pathLst>
            </a:custGeom>
            <a:solidFill>
              <a:srgbClr val="000000"/>
            </a:solidFill>
          </p:spPr>
          <p:txBody>
            <a:bodyPr wrap="square" lIns="0" tIns="0" rIns="0" bIns="0" rtlCol="0"/>
            <a:lstStyle/>
            <a:p>
              <a:endParaRPr/>
            </a:p>
          </p:txBody>
        </p:sp>
      </p:grpSp>
      <p:sp>
        <p:nvSpPr>
          <p:cNvPr id="14" name="object 14"/>
          <p:cNvSpPr txBox="1"/>
          <p:nvPr/>
        </p:nvSpPr>
        <p:spPr>
          <a:xfrm>
            <a:off x="2524744" y="5000921"/>
            <a:ext cx="4626299" cy="749907"/>
          </a:xfrm>
          <a:prstGeom prst="rect">
            <a:avLst/>
          </a:prstGeom>
        </p:spPr>
        <p:txBody>
          <a:bodyPr vert="horz" wrap="square" lIns="0" tIns="11135" rIns="0" bIns="0" rtlCol="0">
            <a:spAutoFit/>
          </a:bodyPr>
          <a:lstStyle/>
          <a:p>
            <a:pPr marL="454322">
              <a:spcBef>
                <a:spcPts val="88"/>
              </a:spcBef>
            </a:pPr>
            <a:r>
              <a:rPr sz="1600" b="1" spc="-4">
                <a:latin typeface="Verdana"/>
                <a:cs typeface="Verdana"/>
              </a:rPr>
              <a:t>Mais le passage aux </a:t>
            </a:r>
            <a:r>
              <a:rPr sz="1600" b="1">
                <a:latin typeface="Verdana"/>
                <a:cs typeface="Verdana"/>
              </a:rPr>
              <a:t>normes</a:t>
            </a:r>
            <a:r>
              <a:rPr sz="1600" b="1" spc="-44">
                <a:latin typeface="Verdana"/>
                <a:cs typeface="Verdana"/>
              </a:rPr>
              <a:t> </a:t>
            </a:r>
            <a:r>
              <a:rPr sz="1600" b="1">
                <a:latin typeface="Verdana"/>
                <a:cs typeface="Verdana"/>
              </a:rPr>
              <a:t>IFRS</a:t>
            </a:r>
            <a:endParaRPr sz="1600">
              <a:latin typeface="Verdana"/>
              <a:cs typeface="Verdana"/>
            </a:endParaRPr>
          </a:p>
          <a:p>
            <a:pPr marL="61244"/>
            <a:r>
              <a:rPr sz="1600" b="1">
                <a:latin typeface="Verdana"/>
                <a:cs typeface="Verdana"/>
              </a:rPr>
              <a:t>est un processus </a:t>
            </a:r>
            <a:r>
              <a:rPr sz="1600" b="1" spc="-4">
                <a:latin typeface="Verdana"/>
                <a:cs typeface="Verdana"/>
              </a:rPr>
              <a:t>relativement</a:t>
            </a:r>
            <a:r>
              <a:rPr sz="1600" b="1" spc="-26">
                <a:latin typeface="Verdana"/>
                <a:cs typeface="Verdana"/>
              </a:rPr>
              <a:t> </a:t>
            </a:r>
            <a:r>
              <a:rPr sz="1600" b="1" spc="-4">
                <a:latin typeface="Verdana"/>
                <a:cs typeface="Verdana"/>
              </a:rPr>
              <a:t>complexe.</a:t>
            </a:r>
            <a:endParaRPr sz="1600">
              <a:latin typeface="Verdana"/>
              <a:cs typeface="Verdana"/>
            </a:endParaRPr>
          </a:p>
        </p:txBody>
      </p:sp>
      <p:grpSp>
        <p:nvGrpSpPr>
          <p:cNvPr id="15" name="object 15"/>
          <p:cNvGrpSpPr/>
          <p:nvPr/>
        </p:nvGrpSpPr>
        <p:grpSpPr>
          <a:xfrm>
            <a:off x="4729727" y="3428771"/>
            <a:ext cx="5189383" cy="2359959"/>
            <a:chOff x="3748918" y="3777996"/>
            <a:chExt cx="6068695" cy="2600325"/>
          </a:xfrm>
        </p:grpSpPr>
        <p:sp>
          <p:nvSpPr>
            <p:cNvPr id="16" name="object 16"/>
            <p:cNvSpPr/>
            <p:nvPr/>
          </p:nvSpPr>
          <p:spPr>
            <a:xfrm>
              <a:off x="3748918" y="4642104"/>
              <a:ext cx="170815" cy="576580"/>
            </a:xfrm>
            <a:custGeom>
              <a:avLst/>
              <a:gdLst/>
              <a:ahLst/>
              <a:cxnLst/>
              <a:rect l="l" t="t" r="r" b="b"/>
              <a:pathLst>
                <a:path w="170814" h="576579">
                  <a:moveTo>
                    <a:pt x="170688" y="405384"/>
                  </a:moveTo>
                  <a:lnTo>
                    <a:pt x="0" y="405384"/>
                  </a:lnTo>
                  <a:lnTo>
                    <a:pt x="56388" y="518160"/>
                  </a:lnTo>
                  <a:lnTo>
                    <a:pt x="56388" y="434340"/>
                  </a:lnTo>
                  <a:lnTo>
                    <a:pt x="114300" y="434340"/>
                  </a:lnTo>
                  <a:lnTo>
                    <a:pt x="114300" y="518160"/>
                  </a:lnTo>
                  <a:lnTo>
                    <a:pt x="170688" y="405384"/>
                  </a:lnTo>
                  <a:close/>
                </a:path>
                <a:path w="170814" h="576579">
                  <a:moveTo>
                    <a:pt x="114300" y="405384"/>
                  </a:moveTo>
                  <a:lnTo>
                    <a:pt x="114300" y="0"/>
                  </a:lnTo>
                  <a:lnTo>
                    <a:pt x="56388" y="0"/>
                  </a:lnTo>
                  <a:lnTo>
                    <a:pt x="56388" y="405384"/>
                  </a:lnTo>
                  <a:lnTo>
                    <a:pt x="114300" y="405384"/>
                  </a:lnTo>
                  <a:close/>
                </a:path>
                <a:path w="170814" h="576579">
                  <a:moveTo>
                    <a:pt x="114300" y="518160"/>
                  </a:moveTo>
                  <a:lnTo>
                    <a:pt x="114300" y="434340"/>
                  </a:lnTo>
                  <a:lnTo>
                    <a:pt x="56388" y="434340"/>
                  </a:lnTo>
                  <a:lnTo>
                    <a:pt x="56388" y="518160"/>
                  </a:lnTo>
                  <a:lnTo>
                    <a:pt x="85344" y="576072"/>
                  </a:lnTo>
                  <a:lnTo>
                    <a:pt x="114300" y="518160"/>
                  </a:lnTo>
                  <a:close/>
                </a:path>
              </a:pathLst>
            </a:custGeom>
            <a:solidFill>
              <a:srgbClr val="FF0000"/>
            </a:solidFill>
          </p:spPr>
          <p:txBody>
            <a:bodyPr wrap="square" lIns="0" tIns="0" rIns="0" bIns="0" rtlCol="0"/>
            <a:lstStyle/>
            <a:p>
              <a:endParaRPr/>
            </a:p>
          </p:txBody>
        </p:sp>
        <p:sp>
          <p:nvSpPr>
            <p:cNvPr id="17" name="object 17"/>
            <p:cNvSpPr/>
            <p:nvPr/>
          </p:nvSpPr>
          <p:spPr>
            <a:xfrm>
              <a:off x="7209121" y="3777996"/>
              <a:ext cx="2025650" cy="216535"/>
            </a:xfrm>
            <a:custGeom>
              <a:avLst/>
              <a:gdLst/>
              <a:ahLst/>
              <a:cxnLst/>
              <a:rect l="l" t="t" r="r" b="b"/>
              <a:pathLst>
                <a:path w="2025650" h="216535">
                  <a:moveTo>
                    <a:pt x="2025472" y="0"/>
                  </a:moveTo>
                  <a:lnTo>
                    <a:pt x="0" y="0"/>
                  </a:lnTo>
                  <a:lnTo>
                    <a:pt x="32281" y="16204"/>
                  </a:lnTo>
                  <a:lnTo>
                    <a:pt x="76035" y="36467"/>
                  </a:lnTo>
                  <a:lnTo>
                    <a:pt x="121339" y="55805"/>
                  </a:lnTo>
                  <a:lnTo>
                    <a:pt x="168139" y="74190"/>
                  </a:lnTo>
                  <a:lnTo>
                    <a:pt x="216381" y="91595"/>
                  </a:lnTo>
                  <a:lnTo>
                    <a:pt x="266011" y="107991"/>
                  </a:lnTo>
                  <a:lnTo>
                    <a:pt x="316973" y="123349"/>
                  </a:lnTo>
                  <a:lnTo>
                    <a:pt x="369215" y="137641"/>
                  </a:lnTo>
                  <a:lnTo>
                    <a:pt x="422681" y="150839"/>
                  </a:lnTo>
                  <a:lnTo>
                    <a:pt x="477317" y="162914"/>
                  </a:lnTo>
                  <a:lnTo>
                    <a:pt x="533069" y="173839"/>
                  </a:lnTo>
                  <a:lnTo>
                    <a:pt x="589883" y="183585"/>
                  </a:lnTo>
                  <a:lnTo>
                    <a:pt x="647703" y="192123"/>
                  </a:lnTo>
                  <a:lnTo>
                    <a:pt x="706477" y="199425"/>
                  </a:lnTo>
                  <a:lnTo>
                    <a:pt x="766149" y="205463"/>
                  </a:lnTo>
                  <a:lnTo>
                    <a:pt x="826665" y="210209"/>
                  </a:lnTo>
                  <a:lnTo>
                    <a:pt x="887971" y="213633"/>
                  </a:lnTo>
                  <a:lnTo>
                    <a:pt x="950013" y="215709"/>
                  </a:lnTo>
                  <a:lnTo>
                    <a:pt x="1012736" y="216407"/>
                  </a:lnTo>
                  <a:lnTo>
                    <a:pt x="1075459" y="215709"/>
                  </a:lnTo>
                  <a:lnTo>
                    <a:pt x="1137501" y="213633"/>
                  </a:lnTo>
                  <a:lnTo>
                    <a:pt x="1198807" y="210209"/>
                  </a:lnTo>
                  <a:lnTo>
                    <a:pt x="1259323" y="205463"/>
                  </a:lnTo>
                  <a:lnTo>
                    <a:pt x="1318995" y="199425"/>
                  </a:lnTo>
                  <a:lnTo>
                    <a:pt x="1377769" y="192123"/>
                  </a:lnTo>
                  <a:lnTo>
                    <a:pt x="1435589" y="183585"/>
                  </a:lnTo>
                  <a:lnTo>
                    <a:pt x="1492403" y="173839"/>
                  </a:lnTo>
                  <a:lnTo>
                    <a:pt x="1548155" y="162914"/>
                  </a:lnTo>
                  <a:lnTo>
                    <a:pt x="1602791" y="150839"/>
                  </a:lnTo>
                  <a:lnTo>
                    <a:pt x="1656257" y="137641"/>
                  </a:lnTo>
                  <a:lnTo>
                    <a:pt x="1708499" y="123349"/>
                  </a:lnTo>
                  <a:lnTo>
                    <a:pt x="1759461" y="107991"/>
                  </a:lnTo>
                  <a:lnTo>
                    <a:pt x="1809091" y="91595"/>
                  </a:lnTo>
                  <a:lnTo>
                    <a:pt x="1857333" y="74190"/>
                  </a:lnTo>
                  <a:lnTo>
                    <a:pt x="1904133" y="55805"/>
                  </a:lnTo>
                  <a:lnTo>
                    <a:pt x="1949437" y="36467"/>
                  </a:lnTo>
                  <a:lnTo>
                    <a:pt x="1993191" y="16204"/>
                  </a:lnTo>
                  <a:lnTo>
                    <a:pt x="2025472" y="0"/>
                  </a:lnTo>
                  <a:close/>
                </a:path>
              </a:pathLst>
            </a:custGeom>
            <a:solidFill>
              <a:srgbClr val="FFFF00"/>
            </a:solidFill>
          </p:spPr>
          <p:txBody>
            <a:bodyPr wrap="square" lIns="0" tIns="0" rIns="0" bIns="0" rtlCol="0"/>
            <a:lstStyle/>
            <a:p>
              <a:endParaRPr/>
            </a:p>
          </p:txBody>
        </p:sp>
        <p:sp>
          <p:nvSpPr>
            <p:cNvPr id="18" name="object 18"/>
            <p:cNvSpPr/>
            <p:nvPr/>
          </p:nvSpPr>
          <p:spPr>
            <a:xfrm>
              <a:off x="7193497" y="3777996"/>
              <a:ext cx="2056764" cy="222885"/>
            </a:xfrm>
            <a:custGeom>
              <a:avLst/>
              <a:gdLst/>
              <a:ahLst/>
              <a:cxnLst/>
              <a:rect l="l" t="t" r="r" b="b"/>
              <a:pathLst>
                <a:path w="2056765" h="222885">
                  <a:moveTo>
                    <a:pt x="1028360" y="210311"/>
                  </a:moveTo>
                  <a:lnTo>
                    <a:pt x="953684" y="208787"/>
                  </a:lnTo>
                  <a:lnTo>
                    <a:pt x="880532" y="205739"/>
                  </a:lnTo>
                  <a:lnTo>
                    <a:pt x="808904" y="201167"/>
                  </a:lnTo>
                  <a:lnTo>
                    <a:pt x="737276" y="195071"/>
                  </a:lnTo>
                  <a:lnTo>
                    <a:pt x="667172" y="185927"/>
                  </a:lnTo>
                  <a:lnTo>
                    <a:pt x="598592" y="176783"/>
                  </a:lnTo>
                  <a:lnTo>
                    <a:pt x="531536" y="164591"/>
                  </a:lnTo>
                  <a:lnTo>
                    <a:pt x="466004" y="150875"/>
                  </a:lnTo>
                  <a:lnTo>
                    <a:pt x="401996" y="135635"/>
                  </a:lnTo>
                  <a:lnTo>
                    <a:pt x="341036" y="118871"/>
                  </a:lnTo>
                  <a:lnTo>
                    <a:pt x="280076" y="100583"/>
                  </a:lnTo>
                  <a:lnTo>
                    <a:pt x="222164" y="82295"/>
                  </a:lnTo>
                  <a:lnTo>
                    <a:pt x="165776" y="60959"/>
                  </a:lnTo>
                  <a:lnTo>
                    <a:pt x="110912" y="38099"/>
                  </a:lnTo>
                  <a:lnTo>
                    <a:pt x="59096" y="15239"/>
                  </a:lnTo>
                  <a:lnTo>
                    <a:pt x="33188" y="1523"/>
                  </a:lnTo>
                  <a:lnTo>
                    <a:pt x="30141" y="0"/>
                  </a:lnTo>
                  <a:lnTo>
                    <a:pt x="0" y="0"/>
                  </a:lnTo>
                  <a:lnTo>
                    <a:pt x="2708" y="1523"/>
                  </a:lnTo>
                  <a:lnTo>
                    <a:pt x="53000" y="25907"/>
                  </a:lnTo>
                  <a:lnTo>
                    <a:pt x="106340" y="50291"/>
                  </a:lnTo>
                  <a:lnTo>
                    <a:pt x="161204" y="73151"/>
                  </a:lnTo>
                  <a:lnTo>
                    <a:pt x="217592" y="92963"/>
                  </a:lnTo>
                  <a:lnTo>
                    <a:pt x="277028" y="112775"/>
                  </a:lnTo>
                  <a:lnTo>
                    <a:pt x="337988" y="131063"/>
                  </a:lnTo>
                  <a:lnTo>
                    <a:pt x="400472" y="147827"/>
                  </a:lnTo>
                  <a:lnTo>
                    <a:pt x="464480" y="163067"/>
                  </a:lnTo>
                  <a:lnTo>
                    <a:pt x="530012" y="176783"/>
                  </a:lnTo>
                  <a:lnTo>
                    <a:pt x="597068" y="188975"/>
                  </a:lnTo>
                  <a:lnTo>
                    <a:pt x="665648" y="199643"/>
                  </a:lnTo>
                  <a:lnTo>
                    <a:pt x="735752" y="207263"/>
                  </a:lnTo>
                  <a:lnTo>
                    <a:pt x="807380" y="214883"/>
                  </a:lnTo>
                  <a:lnTo>
                    <a:pt x="880532" y="219455"/>
                  </a:lnTo>
                  <a:lnTo>
                    <a:pt x="953684" y="222503"/>
                  </a:lnTo>
                  <a:lnTo>
                    <a:pt x="1022264" y="222503"/>
                  </a:lnTo>
                  <a:lnTo>
                    <a:pt x="1022264" y="213359"/>
                  </a:lnTo>
                  <a:lnTo>
                    <a:pt x="1025312" y="210311"/>
                  </a:lnTo>
                  <a:lnTo>
                    <a:pt x="1028360" y="210311"/>
                  </a:lnTo>
                  <a:close/>
                </a:path>
                <a:path w="2056765" h="222885">
                  <a:moveTo>
                    <a:pt x="1028360" y="210311"/>
                  </a:moveTo>
                  <a:lnTo>
                    <a:pt x="1025312" y="210311"/>
                  </a:lnTo>
                  <a:lnTo>
                    <a:pt x="1022264" y="213359"/>
                  </a:lnTo>
                  <a:lnTo>
                    <a:pt x="1022264" y="216407"/>
                  </a:lnTo>
                  <a:lnTo>
                    <a:pt x="1028360" y="210311"/>
                  </a:lnTo>
                  <a:close/>
                </a:path>
                <a:path w="2056765" h="222885">
                  <a:moveTo>
                    <a:pt x="2056721" y="0"/>
                  </a:moveTo>
                  <a:lnTo>
                    <a:pt x="2028950" y="0"/>
                  </a:lnTo>
                  <a:lnTo>
                    <a:pt x="2023532" y="3047"/>
                  </a:lnTo>
                  <a:lnTo>
                    <a:pt x="1997624" y="15239"/>
                  </a:lnTo>
                  <a:lnTo>
                    <a:pt x="1945808" y="38099"/>
                  </a:lnTo>
                  <a:lnTo>
                    <a:pt x="1890944" y="60959"/>
                  </a:lnTo>
                  <a:lnTo>
                    <a:pt x="1834556" y="82295"/>
                  </a:lnTo>
                  <a:lnTo>
                    <a:pt x="1776644" y="100583"/>
                  </a:lnTo>
                  <a:lnTo>
                    <a:pt x="1715684" y="118871"/>
                  </a:lnTo>
                  <a:lnTo>
                    <a:pt x="1653200" y="135635"/>
                  </a:lnTo>
                  <a:lnTo>
                    <a:pt x="1589192" y="150875"/>
                  </a:lnTo>
                  <a:lnTo>
                    <a:pt x="1523660" y="164591"/>
                  </a:lnTo>
                  <a:lnTo>
                    <a:pt x="1456604" y="176783"/>
                  </a:lnTo>
                  <a:lnTo>
                    <a:pt x="1319444" y="195071"/>
                  </a:lnTo>
                  <a:lnTo>
                    <a:pt x="1247816" y="201167"/>
                  </a:lnTo>
                  <a:lnTo>
                    <a:pt x="1176188" y="205739"/>
                  </a:lnTo>
                  <a:lnTo>
                    <a:pt x="1103036" y="208787"/>
                  </a:lnTo>
                  <a:lnTo>
                    <a:pt x="1028360" y="210311"/>
                  </a:lnTo>
                  <a:lnTo>
                    <a:pt x="1022264" y="216407"/>
                  </a:lnTo>
                  <a:lnTo>
                    <a:pt x="1022264" y="222503"/>
                  </a:lnTo>
                  <a:lnTo>
                    <a:pt x="1028360" y="222503"/>
                  </a:lnTo>
                  <a:lnTo>
                    <a:pt x="1034456" y="216407"/>
                  </a:lnTo>
                  <a:lnTo>
                    <a:pt x="1034456" y="222503"/>
                  </a:lnTo>
                  <a:lnTo>
                    <a:pt x="1103036" y="222503"/>
                  </a:lnTo>
                  <a:lnTo>
                    <a:pt x="1176188" y="219455"/>
                  </a:lnTo>
                  <a:lnTo>
                    <a:pt x="1249340" y="213359"/>
                  </a:lnTo>
                  <a:lnTo>
                    <a:pt x="1320968" y="207263"/>
                  </a:lnTo>
                  <a:lnTo>
                    <a:pt x="1391072" y="199643"/>
                  </a:lnTo>
                  <a:lnTo>
                    <a:pt x="1459652" y="188975"/>
                  </a:lnTo>
                  <a:lnTo>
                    <a:pt x="1526708" y="176783"/>
                  </a:lnTo>
                  <a:lnTo>
                    <a:pt x="1592240" y="163067"/>
                  </a:lnTo>
                  <a:lnTo>
                    <a:pt x="1656248" y="147827"/>
                  </a:lnTo>
                  <a:lnTo>
                    <a:pt x="1718732" y="131063"/>
                  </a:lnTo>
                  <a:lnTo>
                    <a:pt x="1779692" y="112775"/>
                  </a:lnTo>
                  <a:lnTo>
                    <a:pt x="1839128" y="92963"/>
                  </a:lnTo>
                  <a:lnTo>
                    <a:pt x="1895516" y="71627"/>
                  </a:lnTo>
                  <a:lnTo>
                    <a:pt x="1950380" y="50291"/>
                  </a:lnTo>
                  <a:lnTo>
                    <a:pt x="2003720" y="25907"/>
                  </a:lnTo>
                  <a:lnTo>
                    <a:pt x="2054012" y="1523"/>
                  </a:lnTo>
                  <a:lnTo>
                    <a:pt x="2056721" y="0"/>
                  </a:lnTo>
                  <a:close/>
                </a:path>
                <a:path w="2056765" h="222885">
                  <a:moveTo>
                    <a:pt x="1034456" y="219455"/>
                  </a:moveTo>
                  <a:lnTo>
                    <a:pt x="1034456" y="216407"/>
                  </a:lnTo>
                  <a:lnTo>
                    <a:pt x="1028360" y="222503"/>
                  </a:lnTo>
                  <a:lnTo>
                    <a:pt x="1031408" y="222503"/>
                  </a:lnTo>
                  <a:lnTo>
                    <a:pt x="1034456" y="219455"/>
                  </a:lnTo>
                  <a:close/>
                </a:path>
                <a:path w="2056765" h="222885">
                  <a:moveTo>
                    <a:pt x="1034456" y="222503"/>
                  </a:moveTo>
                  <a:lnTo>
                    <a:pt x="1034456" y="219455"/>
                  </a:lnTo>
                  <a:lnTo>
                    <a:pt x="1031408" y="222503"/>
                  </a:lnTo>
                  <a:lnTo>
                    <a:pt x="1034456" y="222503"/>
                  </a:lnTo>
                  <a:close/>
                </a:path>
              </a:pathLst>
            </a:custGeom>
            <a:solidFill>
              <a:srgbClr val="000000"/>
            </a:solidFill>
          </p:spPr>
          <p:txBody>
            <a:bodyPr wrap="square" lIns="0" tIns="0" rIns="0" bIns="0" rtlCol="0"/>
            <a:lstStyle/>
            <a:p>
              <a:endParaRPr/>
            </a:p>
          </p:txBody>
        </p:sp>
        <p:sp>
          <p:nvSpPr>
            <p:cNvPr id="19" name="object 19"/>
            <p:cNvSpPr/>
            <p:nvPr/>
          </p:nvSpPr>
          <p:spPr>
            <a:xfrm>
              <a:off x="7222113" y="4858511"/>
              <a:ext cx="1043940" cy="433070"/>
            </a:xfrm>
            <a:custGeom>
              <a:avLst/>
              <a:gdLst/>
              <a:ahLst/>
              <a:cxnLst/>
              <a:rect l="l" t="t" r="r" b="b"/>
              <a:pathLst>
                <a:path w="1043940" h="433070">
                  <a:moveTo>
                    <a:pt x="1043939" y="288035"/>
                  </a:moveTo>
                  <a:lnTo>
                    <a:pt x="877823" y="288035"/>
                  </a:lnTo>
                  <a:lnTo>
                    <a:pt x="856773" y="249322"/>
                  </a:lnTo>
                  <a:lnTo>
                    <a:pt x="831107" y="212773"/>
                  </a:lnTo>
                  <a:lnTo>
                    <a:pt x="801134" y="178551"/>
                  </a:lnTo>
                  <a:lnTo>
                    <a:pt x="767160" y="146818"/>
                  </a:lnTo>
                  <a:lnTo>
                    <a:pt x="729495" y="117735"/>
                  </a:lnTo>
                  <a:lnTo>
                    <a:pt x="688447" y="91467"/>
                  </a:lnTo>
                  <a:lnTo>
                    <a:pt x="644322" y="68174"/>
                  </a:lnTo>
                  <a:lnTo>
                    <a:pt x="597430" y="48019"/>
                  </a:lnTo>
                  <a:lnTo>
                    <a:pt x="548078" y="31165"/>
                  </a:lnTo>
                  <a:lnTo>
                    <a:pt x="496574" y="17773"/>
                  </a:lnTo>
                  <a:lnTo>
                    <a:pt x="443226" y="8007"/>
                  </a:lnTo>
                  <a:lnTo>
                    <a:pt x="388343" y="2028"/>
                  </a:lnTo>
                  <a:lnTo>
                    <a:pt x="332231" y="0"/>
                  </a:lnTo>
                  <a:lnTo>
                    <a:pt x="0" y="0"/>
                  </a:lnTo>
                  <a:lnTo>
                    <a:pt x="56111" y="2028"/>
                  </a:lnTo>
                  <a:lnTo>
                    <a:pt x="111000" y="8007"/>
                  </a:lnTo>
                  <a:lnTo>
                    <a:pt x="164361" y="17773"/>
                  </a:lnTo>
                  <a:lnTo>
                    <a:pt x="215890" y="31165"/>
                  </a:lnTo>
                  <a:lnTo>
                    <a:pt x="265284" y="48019"/>
                  </a:lnTo>
                  <a:lnTo>
                    <a:pt x="312240" y="68174"/>
                  </a:lnTo>
                  <a:lnTo>
                    <a:pt x="356452" y="91467"/>
                  </a:lnTo>
                  <a:lnTo>
                    <a:pt x="397619" y="117735"/>
                  </a:lnTo>
                  <a:lnTo>
                    <a:pt x="435434" y="146818"/>
                  </a:lnTo>
                  <a:lnTo>
                    <a:pt x="469595" y="178551"/>
                  </a:lnTo>
                  <a:lnTo>
                    <a:pt x="499799" y="212773"/>
                  </a:lnTo>
                  <a:lnTo>
                    <a:pt x="525740" y="249322"/>
                  </a:lnTo>
                  <a:lnTo>
                    <a:pt x="547115" y="288035"/>
                  </a:lnTo>
                  <a:lnTo>
                    <a:pt x="380999" y="288035"/>
                  </a:lnTo>
                  <a:lnTo>
                    <a:pt x="745235" y="432815"/>
                  </a:lnTo>
                  <a:lnTo>
                    <a:pt x="1043939" y="288035"/>
                  </a:lnTo>
                  <a:close/>
                </a:path>
              </a:pathLst>
            </a:custGeom>
            <a:solidFill>
              <a:srgbClr val="4F80BC"/>
            </a:solidFill>
          </p:spPr>
          <p:txBody>
            <a:bodyPr wrap="square" lIns="0" tIns="0" rIns="0" bIns="0" rtlCol="0"/>
            <a:lstStyle/>
            <a:p>
              <a:endParaRPr/>
            </a:p>
          </p:txBody>
        </p:sp>
        <p:sp>
          <p:nvSpPr>
            <p:cNvPr id="20" name="object 20"/>
            <p:cNvSpPr/>
            <p:nvPr/>
          </p:nvSpPr>
          <p:spPr>
            <a:xfrm>
              <a:off x="6641469" y="4858511"/>
              <a:ext cx="746760" cy="433070"/>
            </a:xfrm>
            <a:custGeom>
              <a:avLst/>
              <a:gdLst/>
              <a:ahLst/>
              <a:cxnLst/>
              <a:rect l="l" t="t" r="r" b="b"/>
              <a:pathLst>
                <a:path w="746759" h="433070">
                  <a:moveTo>
                    <a:pt x="746759" y="18287"/>
                  </a:moveTo>
                  <a:lnTo>
                    <a:pt x="706231" y="10286"/>
                  </a:lnTo>
                  <a:lnTo>
                    <a:pt x="664844" y="4571"/>
                  </a:lnTo>
                  <a:lnTo>
                    <a:pt x="622887" y="1142"/>
                  </a:lnTo>
                  <a:lnTo>
                    <a:pt x="580643" y="0"/>
                  </a:lnTo>
                  <a:lnTo>
                    <a:pt x="524824" y="1979"/>
                  </a:lnTo>
                  <a:lnTo>
                    <a:pt x="470484" y="7795"/>
                  </a:lnTo>
                  <a:lnTo>
                    <a:pt x="417869" y="17269"/>
                  </a:lnTo>
                  <a:lnTo>
                    <a:pt x="367225" y="30220"/>
                  </a:lnTo>
                  <a:lnTo>
                    <a:pt x="318798" y="46467"/>
                  </a:lnTo>
                  <a:lnTo>
                    <a:pt x="272833" y="65830"/>
                  </a:lnTo>
                  <a:lnTo>
                    <a:pt x="229577" y="88127"/>
                  </a:lnTo>
                  <a:lnTo>
                    <a:pt x="189274" y="113179"/>
                  </a:lnTo>
                  <a:lnTo>
                    <a:pt x="152170" y="140806"/>
                  </a:lnTo>
                  <a:lnTo>
                    <a:pt x="118511" y="170825"/>
                  </a:lnTo>
                  <a:lnTo>
                    <a:pt x="88543" y="203058"/>
                  </a:lnTo>
                  <a:lnTo>
                    <a:pt x="62512" y="237323"/>
                  </a:lnTo>
                  <a:lnTo>
                    <a:pt x="40663" y="273440"/>
                  </a:lnTo>
                  <a:lnTo>
                    <a:pt x="23241" y="311228"/>
                  </a:lnTo>
                  <a:lnTo>
                    <a:pt x="10493" y="350507"/>
                  </a:lnTo>
                  <a:lnTo>
                    <a:pt x="2664" y="391096"/>
                  </a:lnTo>
                  <a:lnTo>
                    <a:pt x="0" y="432815"/>
                  </a:lnTo>
                  <a:lnTo>
                    <a:pt x="332231" y="432815"/>
                  </a:lnTo>
                  <a:lnTo>
                    <a:pt x="335192" y="388975"/>
                  </a:lnTo>
                  <a:lnTo>
                    <a:pt x="343905" y="346242"/>
                  </a:lnTo>
                  <a:lnTo>
                    <a:pt x="358115" y="304858"/>
                  </a:lnTo>
                  <a:lnTo>
                    <a:pt x="377570" y="265063"/>
                  </a:lnTo>
                  <a:lnTo>
                    <a:pt x="402015" y="227100"/>
                  </a:lnTo>
                  <a:lnTo>
                    <a:pt x="431196" y="191209"/>
                  </a:lnTo>
                  <a:lnTo>
                    <a:pt x="464860" y="157633"/>
                  </a:lnTo>
                  <a:lnTo>
                    <a:pt x="502753" y="126612"/>
                  </a:lnTo>
                  <a:lnTo>
                    <a:pt x="544620" y="98387"/>
                  </a:lnTo>
                  <a:lnTo>
                    <a:pt x="590209" y="73201"/>
                  </a:lnTo>
                  <a:lnTo>
                    <a:pt x="639264" y="51295"/>
                  </a:lnTo>
                  <a:lnTo>
                    <a:pt x="691532" y="32910"/>
                  </a:lnTo>
                  <a:lnTo>
                    <a:pt x="746759" y="18287"/>
                  </a:lnTo>
                  <a:close/>
                </a:path>
              </a:pathLst>
            </a:custGeom>
            <a:solidFill>
              <a:srgbClr val="3F6797"/>
            </a:solidFill>
          </p:spPr>
          <p:txBody>
            <a:bodyPr wrap="square" lIns="0" tIns="0" rIns="0" bIns="0" rtlCol="0"/>
            <a:lstStyle/>
            <a:p>
              <a:endParaRPr/>
            </a:p>
          </p:txBody>
        </p:sp>
        <p:sp>
          <p:nvSpPr>
            <p:cNvPr id="21" name="object 21"/>
            <p:cNvSpPr/>
            <p:nvPr/>
          </p:nvSpPr>
          <p:spPr>
            <a:xfrm>
              <a:off x="6635374" y="4852416"/>
              <a:ext cx="1658620" cy="447040"/>
            </a:xfrm>
            <a:custGeom>
              <a:avLst/>
              <a:gdLst/>
              <a:ahLst/>
              <a:cxnLst/>
              <a:rect l="l" t="t" r="r" b="b"/>
              <a:pathLst>
                <a:path w="1658620" h="447039">
                  <a:moveTo>
                    <a:pt x="729996" y="12192"/>
                  </a:moveTo>
                  <a:lnTo>
                    <a:pt x="722376" y="10668"/>
                  </a:lnTo>
                  <a:lnTo>
                    <a:pt x="701040" y="7620"/>
                  </a:lnTo>
                  <a:lnTo>
                    <a:pt x="678180" y="4572"/>
                  </a:lnTo>
                  <a:lnTo>
                    <a:pt x="609600" y="0"/>
                  </a:lnTo>
                  <a:lnTo>
                    <a:pt x="556260" y="0"/>
                  </a:lnTo>
                  <a:lnTo>
                    <a:pt x="469392" y="7620"/>
                  </a:lnTo>
                  <a:lnTo>
                    <a:pt x="385572" y="25908"/>
                  </a:lnTo>
                  <a:lnTo>
                    <a:pt x="307848" y="51816"/>
                  </a:lnTo>
                  <a:lnTo>
                    <a:pt x="259080" y="74676"/>
                  </a:lnTo>
                  <a:lnTo>
                    <a:pt x="214884" y="99060"/>
                  </a:lnTo>
                  <a:lnTo>
                    <a:pt x="172212" y="128016"/>
                  </a:lnTo>
                  <a:lnTo>
                    <a:pt x="135636" y="158496"/>
                  </a:lnTo>
                  <a:lnTo>
                    <a:pt x="100584" y="192024"/>
                  </a:lnTo>
                  <a:lnTo>
                    <a:pt x="71628" y="228600"/>
                  </a:lnTo>
                  <a:lnTo>
                    <a:pt x="59436" y="248412"/>
                  </a:lnTo>
                  <a:lnTo>
                    <a:pt x="47244" y="266700"/>
                  </a:lnTo>
                  <a:lnTo>
                    <a:pt x="27432" y="307848"/>
                  </a:lnTo>
                  <a:lnTo>
                    <a:pt x="12192" y="350520"/>
                  </a:lnTo>
                  <a:lnTo>
                    <a:pt x="3048" y="394716"/>
                  </a:lnTo>
                  <a:lnTo>
                    <a:pt x="0" y="445008"/>
                  </a:lnTo>
                  <a:lnTo>
                    <a:pt x="6096" y="445008"/>
                  </a:lnTo>
                  <a:lnTo>
                    <a:pt x="6096" y="432816"/>
                  </a:lnTo>
                  <a:lnTo>
                    <a:pt x="13716" y="432816"/>
                  </a:lnTo>
                  <a:lnTo>
                    <a:pt x="13716" y="417576"/>
                  </a:lnTo>
                  <a:lnTo>
                    <a:pt x="19812" y="374904"/>
                  </a:lnTo>
                  <a:lnTo>
                    <a:pt x="24384" y="353568"/>
                  </a:lnTo>
                  <a:lnTo>
                    <a:pt x="30480" y="332232"/>
                  </a:lnTo>
                  <a:lnTo>
                    <a:pt x="30480" y="333756"/>
                  </a:lnTo>
                  <a:lnTo>
                    <a:pt x="38100" y="312420"/>
                  </a:lnTo>
                  <a:lnTo>
                    <a:pt x="47244" y="292608"/>
                  </a:lnTo>
                  <a:lnTo>
                    <a:pt x="57912" y="272796"/>
                  </a:lnTo>
                  <a:lnTo>
                    <a:pt x="57912" y="274320"/>
                  </a:lnTo>
                  <a:lnTo>
                    <a:pt x="68580" y="256984"/>
                  </a:lnTo>
                  <a:lnTo>
                    <a:pt x="68580" y="254508"/>
                  </a:lnTo>
                  <a:lnTo>
                    <a:pt x="96012" y="217932"/>
                  </a:lnTo>
                  <a:lnTo>
                    <a:pt x="109728" y="202844"/>
                  </a:lnTo>
                  <a:lnTo>
                    <a:pt x="109728" y="201168"/>
                  </a:lnTo>
                  <a:lnTo>
                    <a:pt x="143256" y="167640"/>
                  </a:lnTo>
                  <a:lnTo>
                    <a:pt x="161544" y="152400"/>
                  </a:lnTo>
                  <a:lnTo>
                    <a:pt x="181356" y="137160"/>
                  </a:lnTo>
                  <a:lnTo>
                    <a:pt x="181356" y="137595"/>
                  </a:lnTo>
                  <a:lnTo>
                    <a:pt x="199644" y="124532"/>
                  </a:lnTo>
                  <a:lnTo>
                    <a:pt x="199644" y="123444"/>
                  </a:lnTo>
                  <a:lnTo>
                    <a:pt x="220980" y="109728"/>
                  </a:lnTo>
                  <a:lnTo>
                    <a:pt x="242316" y="97536"/>
                  </a:lnTo>
                  <a:lnTo>
                    <a:pt x="265176" y="85344"/>
                  </a:lnTo>
                  <a:lnTo>
                    <a:pt x="288036" y="75342"/>
                  </a:lnTo>
                  <a:lnTo>
                    <a:pt x="288036" y="74676"/>
                  </a:lnTo>
                  <a:lnTo>
                    <a:pt x="312420" y="64008"/>
                  </a:lnTo>
                  <a:lnTo>
                    <a:pt x="336804" y="55401"/>
                  </a:lnTo>
                  <a:lnTo>
                    <a:pt x="336804" y="54864"/>
                  </a:lnTo>
                  <a:lnTo>
                    <a:pt x="388620" y="38100"/>
                  </a:lnTo>
                  <a:lnTo>
                    <a:pt x="443484" y="25908"/>
                  </a:lnTo>
                  <a:lnTo>
                    <a:pt x="498348" y="17004"/>
                  </a:lnTo>
                  <a:lnTo>
                    <a:pt x="498348" y="16764"/>
                  </a:lnTo>
                  <a:lnTo>
                    <a:pt x="527304" y="13868"/>
                  </a:lnTo>
                  <a:lnTo>
                    <a:pt x="527304" y="13716"/>
                  </a:lnTo>
                  <a:lnTo>
                    <a:pt x="556260" y="12268"/>
                  </a:lnTo>
                  <a:lnTo>
                    <a:pt x="729996" y="12192"/>
                  </a:lnTo>
                  <a:close/>
                </a:path>
                <a:path w="1658620" h="447039">
                  <a:moveTo>
                    <a:pt x="338328" y="432816"/>
                  </a:moveTo>
                  <a:lnTo>
                    <a:pt x="6096" y="432816"/>
                  </a:lnTo>
                  <a:lnTo>
                    <a:pt x="13716" y="438912"/>
                  </a:lnTo>
                  <a:lnTo>
                    <a:pt x="13716" y="445008"/>
                  </a:lnTo>
                  <a:lnTo>
                    <a:pt x="332232" y="445008"/>
                  </a:lnTo>
                  <a:lnTo>
                    <a:pt x="332232" y="438912"/>
                  </a:lnTo>
                  <a:lnTo>
                    <a:pt x="338328" y="432816"/>
                  </a:lnTo>
                  <a:close/>
                </a:path>
                <a:path w="1658620" h="447039">
                  <a:moveTo>
                    <a:pt x="13716" y="445008"/>
                  </a:moveTo>
                  <a:lnTo>
                    <a:pt x="13716" y="438912"/>
                  </a:lnTo>
                  <a:lnTo>
                    <a:pt x="6096" y="432816"/>
                  </a:lnTo>
                  <a:lnTo>
                    <a:pt x="6096" y="445008"/>
                  </a:lnTo>
                  <a:lnTo>
                    <a:pt x="13716" y="445008"/>
                  </a:lnTo>
                  <a:close/>
                </a:path>
                <a:path w="1658620" h="447039">
                  <a:moveTo>
                    <a:pt x="70104" y="254508"/>
                  </a:moveTo>
                  <a:lnTo>
                    <a:pt x="68580" y="254508"/>
                  </a:lnTo>
                  <a:lnTo>
                    <a:pt x="68580" y="256984"/>
                  </a:lnTo>
                  <a:lnTo>
                    <a:pt x="70104" y="254508"/>
                  </a:lnTo>
                  <a:close/>
                </a:path>
                <a:path w="1658620" h="447039">
                  <a:moveTo>
                    <a:pt x="111252" y="201168"/>
                  </a:moveTo>
                  <a:lnTo>
                    <a:pt x="109728" y="201168"/>
                  </a:lnTo>
                  <a:lnTo>
                    <a:pt x="109728" y="202844"/>
                  </a:lnTo>
                  <a:lnTo>
                    <a:pt x="111252" y="201168"/>
                  </a:lnTo>
                  <a:close/>
                </a:path>
                <a:path w="1658620" h="447039">
                  <a:moveTo>
                    <a:pt x="181356" y="137595"/>
                  </a:moveTo>
                  <a:lnTo>
                    <a:pt x="181356" y="137160"/>
                  </a:lnTo>
                  <a:lnTo>
                    <a:pt x="179832" y="138684"/>
                  </a:lnTo>
                  <a:lnTo>
                    <a:pt x="181356" y="137595"/>
                  </a:lnTo>
                  <a:close/>
                </a:path>
                <a:path w="1658620" h="447039">
                  <a:moveTo>
                    <a:pt x="201168" y="123444"/>
                  </a:moveTo>
                  <a:lnTo>
                    <a:pt x="199644" y="123444"/>
                  </a:lnTo>
                  <a:lnTo>
                    <a:pt x="199644" y="124532"/>
                  </a:lnTo>
                  <a:lnTo>
                    <a:pt x="201168" y="123444"/>
                  </a:lnTo>
                  <a:close/>
                </a:path>
                <a:path w="1658620" h="447039">
                  <a:moveTo>
                    <a:pt x="289560" y="74676"/>
                  </a:moveTo>
                  <a:lnTo>
                    <a:pt x="288036" y="74676"/>
                  </a:lnTo>
                  <a:lnTo>
                    <a:pt x="288036" y="75342"/>
                  </a:lnTo>
                  <a:lnTo>
                    <a:pt x="289560" y="74676"/>
                  </a:lnTo>
                  <a:close/>
                </a:path>
                <a:path w="1658620" h="447039">
                  <a:moveTo>
                    <a:pt x="753483" y="30659"/>
                  </a:moveTo>
                  <a:lnTo>
                    <a:pt x="742188" y="27432"/>
                  </a:lnTo>
                  <a:lnTo>
                    <a:pt x="722092" y="24561"/>
                  </a:lnTo>
                  <a:lnTo>
                    <a:pt x="705612" y="28956"/>
                  </a:lnTo>
                  <a:lnTo>
                    <a:pt x="684276" y="36576"/>
                  </a:lnTo>
                  <a:lnTo>
                    <a:pt x="661416" y="44196"/>
                  </a:lnTo>
                  <a:lnTo>
                    <a:pt x="620268" y="60960"/>
                  </a:lnTo>
                  <a:lnTo>
                    <a:pt x="580644" y="79248"/>
                  </a:lnTo>
                  <a:lnTo>
                    <a:pt x="544068" y="100584"/>
                  </a:lnTo>
                  <a:lnTo>
                    <a:pt x="509016" y="123444"/>
                  </a:lnTo>
                  <a:lnTo>
                    <a:pt x="478536" y="149352"/>
                  </a:lnTo>
                  <a:lnTo>
                    <a:pt x="463296" y="161544"/>
                  </a:lnTo>
                  <a:lnTo>
                    <a:pt x="448056" y="175260"/>
                  </a:lnTo>
                  <a:lnTo>
                    <a:pt x="435864" y="190500"/>
                  </a:lnTo>
                  <a:lnTo>
                    <a:pt x="422148" y="204216"/>
                  </a:lnTo>
                  <a:lnTo>
                    <a:pt x="388620" y="249936"/>
                  </a:lnTo>
                  <a:lnTo>
                    <a:pt x="355092" y="315468"/>
                  </a:lnTo>
                  <a:lnTo>
                    <a:pt x="339852" y="367284"/>
                  </a:lnTo>
                  <a:lnTo>
                    <a:pt x="336804" y="385572"/>
                  </a:lnTo>
                  <a:lnTo>
                    <a:pt x="333756" y="402336"/>
                  </a:lnTo>
                  <a:lnTo>
                    <a:pt x="332232" y="420624"/>
                  </a:lnTo>
                  <a:lnTo>
                    <a:pt x="332232" y="432816"/>
                  </a:lnTo>
                  <a:lnTo>
                    <a:pt x="338328" y="432816"/>
                  </a:lnTo>
                  <a:lnTo>
                    <a:pt x="338328" y="445008"/>
                  </a:lnTo>
                  <a:lnTo>
                    <a:pt x="344424" y="445008"/>
                  </a:lnTo>
                  <a:lnTo>
                    <a:pt x="344424" y="422148"/>
                  </a:lnTo>
                  <a:lnTo>
                    <a:pt x="345948" y="403860"/>
                  </a:lnTo>
                  <a:lnTo>
                    <a:pt x="361188" y="336804"/>
                  </a:lnTo>
                  <a:lnTo>
                    <a:pt x="390144" y="272796"/>
                  </a:lnTo>
                  <a:lnTo>
                    <a:pt x="399288" y="256032"/>
                  </a:lnTo>
                  <a:lnTo>
                    <a:pt x="399288" y="257556"/>
                  </a:lnTo>
                  <a:lnTo>
                    <a:pt x="420624" y="227076"/>
                  </a:lnTo>
                  <a:lnTo>
                    <a:pt x="432816" y="211836"/>
                  </a:lnTo>
                  <a:lnTo>
                    <a:pt x="457200" y="184404"/>
                  </a:lnTo>
                  <a:lnTo>
                    <a:pt x="470916" y="170688"/>
                  </a:lnTo>
                  <a:lnTo>
                    <a:pt x="470916" y="172212"/>
                  </a:lnTo>
                  <a:lnTo>
                    <a:pt x="486156" y="158496"/>
                  </a:lnTo>
                  <a:lnTo>
                    <a:pt x="516636" y="134112"/>
                  </a:lnTo>
                  <a:lnTo>
                    <a:pt x="533400" y="121920"/>
                  </a:lnTo>
                  <a:lnTo>
                    <a:pt x="550164" y="112141"/>
                  </a:lnTo>
                  <a:lnTo>
                    <a:pt x="550164" y="111252"/>
                  </a:lnTo>
                  <a:lnTo>
                    <a:pt x="586740" y="89916"/>
                  </a:lnTo>
                  <a:lnTo>
                    <a:pt x="624840" y="72331"/>
                  </a:lnTo>
                  <a:lnTo>
                    <a:pt x="624840" y="71628"/>
                  </a:lnTo>
                  <a:lnTo>
                    <a:pt x="646176" y="64008"/>
                  </a:lnTo>
                  <a:lnTo>
                    <a:pt x="665988" y="54864"/>
                  </a:lnTo>
                  <a:lnTo>
                    <a:pt x="687324" y="48768"/>
                  </a:lnTo>
                  <a:lnTo>
                    <a:pt x="708660" y="41148"/>
                  </a:lnTo>
                  <a:lnTo>
                    <a:pt x="731520" y="35052"/>
                  </a:lnTo>
                  <a:lnTo>
                    <a:pt x="753483" y="30659"/>
                  </a:lnTo>
                  <a:close/>
                </a:path>
                <a:path w="1658620" h="447039">
                  <a:moveTo>
                    <a:pt x="338328" y="445008"/>
                  </a:moveTo>
                  <a:lnTo>
                    <a:pt x="338328" y="432816"/>
                  </a:lnTo>
                  <a:lnTo>
                    <a:pt x="332232" y="438912"/>
                  </a:lnTo>
                  <a:lnTo>
                    <a:pt x="332232" y="445008"/>
                  </a:lnTo>
                  <a:lnTo>
                    <a:pt x="338328" y="445008"/>
                  </a:lnTo>
                  <a:close/>
                </a:path>
                <a:path w="1658620" h="447039">
                  <a:moveTo>
                    <a:pt x="338328" y="54864"/>
                  </a:moveTo>
                  <a:lnTo>
                    <a:pt x="336804" y="54864"/>
                  </a:lnTo>
                  <a:lnTo>
                    <a:pt x="336804" y="55401"/>
                  </a:lnTo>
                  <a:lnTo>
                    <a:pt x="338328" y="54864"/>
                  </a:lnTo>
                  <a:close/>
                </a:path>
                <a:path w="1658620" h="447039">
                  <a:moveTo>
                    <a:pt x="499872" y="16764"/>
                  </a:moveTo>
                  <a:lnTo>
                    <a:pt x="498348" y="16764"/>
                  </a:lnTo>
                  <a:lnTo>
                    <a:pt x="498348" y="17004"/>
                  </a:lnTo>
                  <a:lnTo>
                    <a:pt x="499872" y="16764"/>
                  </a:lnTo>
                  <a:close/>
                </a:path>
                <a:path w="1658620" h="447039">
                  <a:moveTo>
                    <a:pt x="528828" y="13716"/>
                  </a:moveTo>
                  <a:lnTo>
                    <a:pt x="527304" y="13716"/>
                  </a:lnTo>
                  <a:lnTo>
                    <a:pt x="527304" y="13868"/>
                  </a:lnTo>
                  <a:lnTo>
                    <a:pt x="528828" y="13716"/>
                  </a:lnTo>
                  <a:close/>
                </a:path>
                <a:path w="1658620" h="447039">
                  <a:moveTo>
                    <a:pt x="551688" y="111252"/>
                  </a:moveTo>
                  <a:lnTo>
                    <a:pt x="550164" y="111252"/>
                  </a:lnTo>
                  <a:lnTo>
                    <a:pt x="550164" y="112141"/>
                  </a:lnTo>
                  <a:lnTo>
                    <a:pt x="551688" y="111252"/>
                  </a:lnTo>
                  <a:close/>
                </a:path>
                <a:path w="1658620" h="447039">
                  <a:moveTo>
                    <a:pt x="1468581" y="288036"/>
                  </a:moveTo>
                  <a:lnTo>
                    <a:pt x="1444752" y="243840"/>
                  </a:lnTo>
                  <a:lnTo>
                    <a:pt x="1421892" y="213360"/>
                  </a:lnTo>
                  <a:lnTo>
                    <a:pt x="1370076" y="158496"/>
                  </a:lnTo>
                  <a:lnTo>
                    <a:pt x="1324356" y="121920"/>
                  </a:lnTo>
                  <a:lnTo>
                    <a:pt x="1290828" y="100584"/>
                  </a:lnTo>
                  <a:lnTo>
                    <a:pt x="1255776" y="79248"/>
                  </a:lnTo>
                  <a:lnTo>
                    <a:pt x="1219200" y="60960"/>
                  </a:lnTo>
                  <a:lnTo>
                    <a:pt x="1179576" y="45720"/>
                  </a:lnTo>
                  <a:lnTo>
                    <a:pt x="1139952" y="32004"/>
                  </a:lnTo>
                  <a:lnTo>
                    <a:pt x="1097280" y="19812"/>
                  </a:lnTo>
                  <a:lnTo>
                    <a:pt x="1054608" y="10668"/>
                  </a:lnTo>
                  <a:lnTo>
                    <a:pt x="1031748" y="7620"/>
                  </a:lnTo>
                  <a:lnTo>
                    <a:pt x="1010412" y="4572"/>
                  </a:lnTo>
                  <a:lnTo>
                    <a:pt x="941832" y="0"/>
                  </a:lnTo>
                  <a:lnTo>
                    <a:pt x="609600" y="0"/>
                  </a:lnTo>
                  <a:lnTo>
                    <a:pt x="678180" y="4572"/>
                  </a:lnTo>
                  <a:lnTo>
                    <a:pt x="701040" y="7620"/>
                  </a:lnTo>
                  <a:lnTo>
                    <a:pt x="722376" y="10668"/>
                  </a:lnTo>
                  <a:lnTo>
                    <a:pt x="729996" y="12192"/>
                  </a:lnTo>
                  <a:lnTo>
                    <a:pt x="941832" y="12293"/>
                  </a:lnTo>
                  <a:lnTo>
                    <a:pt x="1008888" y="16764"/>
                  </a:lnTo>
                  <a:lnTo>
                    <a:pt x="1030224" y="19812"/>
                  </a:lnTo>
                  <a:lnTo>
                    <a:pt x="1051560" y="24384"/>
                  </a:lnTo>
                  <a:lnTo>
                    <a:pt x="1072896" y="27432"/>
                  </a:lnTo>
                  <a:lnTo>
                    <a:pt x="1094232" y="33528"/>
                  </a:lnTo>
                  <a:lnTo>
                    <a:pt x="1115568" y="38100"/>
                  </a:lnTo>
                  <a:lnTo>
                    <a:pt x="1135380" y="44196"/>
                  </a:lnTo>
                  <a:lnTo>
                    <a:pt x="1176528" y="57912"/>
                  </a:lnTo>
                  <a:lnTo>
                    <a:pt x="1176528" y="58498"/>
                  </a:lnTo>
                  <a:lnTo>
                    <a:pt x="1214628" y="73152"/>
                  </a:lnTo>
                  <a:lnTo>
                    <a:pt x="1214628" y="73883"/>
                  </a:lnTo>
                  <a:lnTo>
                    <a:pt x="1251204" y="91440"/>
                  </a:lnTo>
                  <a:lnTo>
                    <a:pt x="1251204" y="92301"/>
                  </a:lnTo>
                  <a:lnTo>
                    <a:pt x="1284732" y="111252"/>
                  </a:lnTo>
                  <a:lnTo>
                    <a:pt x="1318260" y="132588"/>
                  </a:lnTo>
                  <a:lnTo>
                    <a:pt x="1318260" y="133557"/>
                  </a:lnTo>
                  <a:lnTo>
                    <a:pt x="1333500" y="143256"/>
                  </a:lnTo>
                  <a:lnTo>
                    <a:pt x="1333500" y="144475"/>
                  </a:lnTo>
                  <a:lnTo>
                    <a:pt x="1362456" y="167640"/>
                  </a:lnTo>
                  <a:lnTo>
                    <a:pt x="1362456" y="169011"/>
                  </a:lnTo>
                  <a:lnTo>
                    <a:pt x="1376172" y="181356"/>
                  </a:lnTo>
                  <a:lnTo>
                    <a:pt x="1376172" y="182880"/>
                  </a:lnTo>
                  <a:lnTo>
                    <a:pt x="1388364" y="195072"/>
                  </a:lnTo>
                  <a:lnTo>
                    <a:pt x="1388364" y="193548"/>
                  </a:lnTo>
                  <a:lnTo>
                    <a:pt x="1400556" y="208788"/>
                  </a:lnTo>
                  <a:lnTo>
                    <a:pt x="1400556" y="207264"/>
                  </a:lnTo>
                  <a:lnTo>
                    <a:pt x="1412748" y="222504"/>
                  </a:lnTo>
                  <a:lnTo>
                    <a:pt x="1423416" y="236220"/>
                  </a:lnTo>
                  <a:lnTo>
                    <a:pt x="1434084" y="251460"/>
                  </a:lnTo>
                  <a:lnTo>
                    <a:pt x="1452372" y="281940"/>
                  </a:lnTo>
                  <a:lnTo>
                    <a:pt x="1452372" y="284770"/>
                  </a:lnTo>
                  <a:lnTo>
                    <a:pt x="1461516" y="301752"/>
                  </a:lnTo>
                  <a:lnTo>
                    <a:pt x="1464564" y="301752"/>
                  </a:lnTo>
                  <a:lnTo>
                    <a:pt x="1464564" y="288036"/>
                  </a:lnTo>
                  <a:lnTo>
                    <a:pt x="1468581" y="288036"/>
                  </a:lnTo>
                  <a:close/>
                </a:path>
                <a:path w="1658620" h="447039">
                  <a:moveTo>
                    <a:pt x="1144524" y="301752"/>
                  </a:moveTo>
                  <a:lnTo>
                    <a:pt x="1121664" y="259080"/>
                  </a:lnTo>
                  <a:lnTo>
                    <a:pt x="1091184" y="213360"/>
                  </a:lnTo>
                  <a:lnTo>
                    <a:pt x="1039368" y="158496"/>
                  </a:lnTo>
                  <a:lnTo>
                    <a:pt x="993648" y="121920"/>
                  </a:lnTo>
                  <a:lnTo>
                    <a:pt x="960120" y="100584"/>
                  </a:lnTo>
                  <a:lnTo>
                    <a:pt x="925068" y="79248"/>
                  </a:lnTo>
                  <a:lnTo>
                    <a:pt x="886968" y="60960"/>
                  </a:lnTo>
                  <a:lnTo>
                    <a:pt x="848868" y="45720"/>
                  </a:lnTo>
                  <a:lnTo>
                    <a:pt x="807720" y="32004"/>
                  </a:lnTo>
                  <a:lnTo>
                    <a:pt x="766572" y="19812"/>
                  </a:lnTo>
                  <a:lnTo>
                    <a:pt x="729996" y="12192"/>
                  </a:lnTo>
                  <a:lnTo>
                    <a:pt x="609600" y="12192"/>
                  </a:lnTo>
                  <a:lnTo>
                    <a:pt x="655320" y="15240"/>
                  </a:lnTo>
                  <a:lnTo>
                    <a:pt x="676656" y="16764"/>
                  </a:lnTo>
                  <a:lnTo>
                    <a:pt x="699516" y="19812"/>
                  </a:lnTo>
                  <a:lnTo>
                    <a:pt x="699516" y="20116"/>
                  </a:lnTo>
                  <a:lnTo>
                    <a:pt x="720852" y="24384"/>
                  </a:lnTo>
                  <a:lnTo>
                    <a:pt x="722376" y="24485"/>
                  </a:lnTo>
                  <a:lnTo>
                    <a:pt x="728472" y="22860"/>
                  </a:lnTo>
                  <a:lnTo>
                    <a:pt x="751332" y="18288"/>
                  </a:lnTo>
                  <a:lnTo>
                    <a:pt x="754380" y="30480"/>
                  </a:lnTo>
                  <a:lnTo>
                    <a:pt x="754380" y="30915"/>
                  </a:lnTo>
                  <a:lnTo>
                    <a:pt x="763524" y="33528"/>
                  </a:lnTo>
                  <a:lnTo>
                    <a:pt x="804672" y="44196"/>
                  </a:lnTo>
                  <a:lnTo>
                    <a:pt x="844296" y="57912"/>
                  </a:lnTo>
                  <a:lnTo>
                    <a:pt x="882396" y="73152"/>
                  </a:lnTo>
                  <a:lnTo>
                    <a:pt x="918972" y="91440"/>
                  </a:lnTo>
                  <a:lnTo>
                    <a:pt x="954024" y="111252"/>
                  </a:lnTo>
                  <a:lnTo>
                    <a:pt x="954024" y="112221"/>
                  </a:lnTo>
                  <a:lnTo>
                    <a:pt x="986028" y="132588"/>
                  </a:lnTo>
                  <a:lnTo>
                    <a:pt x="1001268" y="143256"/>
                  </a:lnTo>
                  <a:lnTo>
                    <a:pt x="1016508" y="155448"/>
                  </a:lnTo>
                  <a:lnTo>
                    <a:pt x="1030224" y="167640"/>
                  </a:lnTo>
                  <a:lnTo>
                    <a:pt x="1057656" y="195072"/>
                  </a:lnTo>
                  <a:lnTo>
                    <a:pt x="1057656" y="195241"/>
                  </a:lnTo>
                  <a:lnTo>
                    <a:pt x="1069848" y="208788"/>
                  </a:lnTo>
                  <a:lnTo>
                    <a:pt x="1069848" y="207264"/>
                  </a:lnTo>
                  <a:lnTo>
                    <a:pt x="1080516" y="222504"/>
                  </a:lnTo>
                  <a:lnTo>
                    <a:pt x="1091184" y="236220"/>
                  </a:lnTo>
                  <a:lnTo>
                    <a:pt x="1101852" y="251460"/>
                  </a:lnTo>
                  <a:lnTo>
                    <a:pt x="1120140" y="281940"/>
                  </a:lnTo>
                  <a:lnTo>
                    <a:pt x="1123188" y="288036"/>
                  </a:lnTo>
                  <a:lnTo>
                    <a:pt x="1133856" y="288036"/>
                  </a:lnTo>
                  <a:lnTo>
                    <a:pt x="1133856" y="301752"/>
                  </a:lnTo>
                  <a:lnTo>
                    <a:pt x="1144524" y="301752"/>
                  </a:lnTo>
                  <a:close/>
                </a:path>
                <a:path w="1658620" h="447039">
                  <a:moveTo>
                    <a:pt x="626364" y="71628"/>
                  </a:moveTo>
                  <a:lnTo>
                    <a:pt x="624840" y="71628"/>
                  </a:lnTo>
                  <a:lnTo>
                    <a:pt x="624840" y="72331"/>
                  </a:lnTo>
                  <a:lnTo>
                    <a:pt x="626364" y="71628"/>
                  </a:lnTo>
                  <a:close/>
                </a:path>
                <a:path w="1658620" h="447039">
                  <a:moveTo>
                    <a:pt x="655320" y="15341"/>
                  </a:moveTo>
                  <a:lnTo>
                    <a:pt x="653796" y="15240"/>
                  </a:lnTo>
                  <a:lnTo>
                    <a:pt x="655320" y="15341"/>
                  </a:lnTo>
                  <a:close/>
                </a:path>
                <a:path w="1658620" h="447039">
                  <a:moveTo>
                    <a:pt x="699516" y="20116"/>
                  </a:moveTo>
                  <a:lnTo>
                    <a:pt x="699516" y="19812"/>
                  </a:lnTo>
                  <a:lnTo>
                    <a:pt x="697992" y="19812"/>
                  </a:lnTo>
                  <a:lnTo>
                    <a:pt x="699516" y="20116"/>
                  </a:lnTo>
                  <a:close/>
                </a:path>
                <a:path w="1658620" h="447039">
                  <a:moveTo>
                    <a:pt x="754380" y="30480"/>
                  </a:moveTo>
                  <a:lnTo>
                    <a:pt x="751332" y="18288"/>
                  </a:lnTo>
                  <a:lnTo>
                    <a:pt x="728472" y="22860"/>
                  </a:lnTo>
                  <a:lnTo>
                    <a:pt x="722092" y="24561"/>
                  </a:lnTo>
                  <a:lnTo>
                    <a:pt x="742188" y="27432"/>
                  </a:lnTo>
                  <a:lnTo>
                    <a:pt x="753483" y="30659"/>
                  </a:lnTo>
                  <a:lnTo>
                    <a:pt x="754380" y="30480"/>
                  </a:lnTo>
                  <a:close/>
                </a:path>
                <a:path w="1658620" h="447039">
                  <a:moveTo>
                    <a:pt x="754380" y="30915"/>
                  </a:moveTo>
                  <a:lnTo>
                    <a:pt x="754380" y="30480"/>
                  </a:lnTo>
                  <a:lnTo>
                    <a:pt x="753483" y="30659"/>
                  </a:lnTo>
                  <a:lnTo>
                    <a:pt x="754380" y="30915"/>
                  </a:lnTo>
                  <a:close/>
                </a:path>
                <a:path w="1658620" h="447039">
                  <a:moveTo>
                    <a:pt x="1133856" y="301752"/>
                  </a:moveTo>
                  <a:lnTo>
                    <a:pt x="1133856" y="288036"/>
                  </a:lnTo>
                  <a:lnTo>
                    <a:pt x="1127760" y="297180"/>
                  </a:lnTo>
                  <a:lnTo>
                    <a:pt x="1123188" y="288036"/>
                  </a:lnTo>
                  <a:lnTo>
                    <a:pt x="934212" y="288036"/>
                  </a:lnTo>
                  <a:lnTo>
                    <a:pt x="967832" y="301381"/>
                  </a:lnTo>
                  <a:lnTo>
                    <a:pt x="970788" y="289560"/>
                  </a:lnTo>
                  <a:lnTo>
                    <a:pt x="1001786" y="301752"/>
                  </a:lnTo>
                  <a:lnTo>
                    <a:pt x="1133856" y="301752"/>
                  </a:lnTo>
                  <a:close/>
                </a:path>
                <a:path w="1658620" h="447039">
                  <a:moveTo>
                    <a:pt x="941832" y="12293"/>
                  </a:moveTo>
                  <a:lnTo>
                    <a:pt x="940308" y="12192"/>
                  </a:lnTo>
                  <a:lnTo>
                    <a:pt x="941832" y="12293"/>
                  </a:lnTo>
                  <a:close/>
                </a:path>
                <a:path w="1658620" h="447039">
                  <a:moveTo>
                    <a:pt x="954024" y="112221"/>
                  </a:moveTo>
                  <a:lnTo>
                    <a:pt x="954024" y="111252"/>
                  </a:lnTo>
                  <a:lnTo>
                    <a:pt x="952500" y="111252"/>
                  </a:lnTo>
                  <a:lnTo>
                    <a:pt x="954024" y="112221"/>
                  </a:lnTo>
                  <a:close/>
                </a:path>
                <a:path w="1658620" h="447039">
                  <a:moveTo>
                    <a:pt x="968765" y="301752"/>
                  </a:moveTo>
                  <a:lnTo>
                    <a:pt x="967832" y="301381"/>
                  </a:lnTo>
                  <a:lnTo>
                    <a:pt x="967740" y="301752"/>
                  </a:lnTo>
                  <a:lnTo>
                    <a:pt x="968765" y="301752"/>
                  </a:lnTo>
                  <a:close/>
                </a:path>
                <a:path w="1658620" h="447039">
                  <a:moveTo>
                    <a:pt x="1001786" y="301752"/>
                  </a:moveTo>
                  <a:lnTo>
                    <a:pt x="970788" y="289560"/>
                  </a:lnTo>
                  <a:lnTo>
                    <a:pt x="967832" y="301381"/>
                  </a:lnTo>
                  <a:lnTo>
                    <a:pt x="968765" y="301752"/>
                  </a:lnTo>
                  <a:lnTo>
                    <a:pt x="1001786" y="301752"/>
                  </a:lnTo>
                  <a:close/>
                </a:path>
                <a:path w="1658620" h="447039">
                  <a:moveTo>
                    <a:pt x="1332506" y="431825"/>
                  </a:moveTo>
                  <a:lnTo>
                    <a:pt x="1001786" y="301752"/>
                  </a:lnTo>
                  <a:lnTo>
                    <a:pt x="968765" y="301752"/>
                  </a:lnTo>
                  <a:lnTo>
                    <a:pt x="1330452" y="445322"/>
                  </a:lnTo>
                  <a:lnTo>
                    <a:pt x="1330452" y="432816"/>
                  </a:lnTo>
                  <a:lnTo>
                    <a:pt x="1332506" y="431825"/>
                  </a:lnTo>
                  <a:close/>
                </a:path>
                <a:path w="1658620" h="447039">
                  <a:moveTo>
                    <a:pt x="1057656" y="195241"/>
                  </a:moveTo>
                  <a:lnTo>
                    <a:pt x="1057656" y="195072"/>
                  </a:lnTo>
                  <a:lnTo>
                    <a:pt x="1056132" y="193548"/>
                  </a:lnTo>
                  <a:lnTo>
                    <a:pt x="1057656" y="195241"/>
                  </a:lnTo>
                  <a:close/>
                </a:path>
                <a:path w="1658620" h="447039">
                  <a:moveTo>
                    <a:pt x="1133856" y="288036"/>
                  </a:moveTo>
                  <a:lnTo>
                    <a:pt x="1123188" y="288036"/>
                  </a:lnTo>
                  <a:lnTo>
                    <a:pt x="1127760" y="297180"/>
                  </a:lnTo>
                  <a:lnTo>
                    <a:pt x="1133856" y="288036"/>
                  </a:lnTo>
                  <a:close/>
                </a:path>
                <a:path w="1658620" h="447039">
                  <a:moveTo>
                    <a:pt x="1176528" y="58498"/>
                  </a:moveTo>
                  <a:lnTo>
                    <a:pt x="1176528" y="57912"/>
                  </a:lnTo>
                  <a:lnTo>
                    <a:pt x="1175004" y="57912"/>
                  </a:lnTo>
                  <a:lnTo>
                    <a:pt x="1176528" y="58498"/>
                  </a:lnTo>
                  <a:close/>
                </a:path>
                <a:path w="1658620" h="447039">
                  <a:moveTo>
                    <a:pt x="1214628" y="73883"/>
                  </a:moveTo>
                  <a:lnTo>
                    <a:pt x="1214628" y="73152"/>
                  </a:lnTo>
                  <a:lnTo>
                    <a:pt x="1213104" y="73152"/>
                  </a:lnTo>
                  <a:lnTo>
                    <a:pt x="1214628" y="73883"/>
                  </a:lnTo>
                  <a:close/>
                </a:path>
                <a:path w="1658620" h="447039">
                  <a:moveTo>
                    <a:pt x="1251204" y="92301"/>
                  </a:moveTo>
                  <a:lnTo>
                    <a:pt x="1251204" y="91440"/>
                  </a:lnTo>
                  <a:lnTo>
                    <a:pt x="1249680" y="91440"/>
                  </a:lnTo>
                  <a:lnTo>
                    <a:pt x="1251204" y="92301"/>
                  </a:lnTo>
                  <a:close/>
                </a:path>
                <a:path w="1658620" h="447039">
                  <a:moveTo>
                    <a:pt x="1318260" y="133557"/>
                  </a:moveTo>
                  <a:lnTo>
                    <a:pt x="1318260" y="132588"/>
                  </a:lnTo>
                  <a:lnTo>
                    <a:pt x="1316736" y="132588"/>
                  </a:lnTo>
                  <a:lnTo>
                    <a:pt x="1318260" y="133557"/>
                  </a:lnTo>
                  <a:close/>
                </a:path>
                <a:path w="1658620" h="447039">
                  <a:moveTo>
                    <a:pt x="1335024" y="432816"/>
                  </a:moveTo>
                  <a:lnTo>
                    <a:pt x="1332506" y="431825"/>
                  </a:lnTo>
                  <a:lnTo>
                    <a:pt x="1330452" y="432816"/>
                  </a:lnTo>
                  <a:lnTo>
                    <a:pt x="1335024" y="432816"/>
                  </a:lnTo>
                  <a:close/>
                </a:path>
                <a:path w="1658620" h="447039">
                  <a:moveTo>
                    <a:pt x="1335024" y="445787"/>
                  </a:moveTo>
                  <a:lnTo>
                    <a:pt x="1335024" y="432816"/>
                  </a:lnTo>
                  <a:lnTo>
                    <a:pt x="1330452" y="432816"/>
                  </a:lnTo>
                  <a:lnTo>
                    <a:pt x="1330452" y="445322"/>
                  </a:lnTo>
                  <a:lnTo>
                    <a:pt x="1333500" y="446532"/>
                  </a:lnTo>
                  <a:lnTo>
                    <a:pt x="1335024" y="445787"/>
                  </a:lnTo>
                  <a:close/>
                </a:path>
                <a:path w="1658620" h="447039">
                  <a:moveTo>
                    <a:pt x="1333500" y="144475"/>
                  </a:moveTo>
                  <a:lnTo>
                    <a:pt x="1333500" y="143256"/>
                  </a:lnTo>
                  <a:lnTo>
                    <a:pt x="1331976" y="143256"/>
                  </a:lnTo>
                  <a:lnTo>
                    <a:pt x="1333500" y="144475"/>
                  </a:lnTo>
                  <a:close/>
                </a:path>
                <a:path w="1658620" h="447039">
                  <a:moveTo>
                    <a:pt x="1630020" y="301752"/>
                  </a:moveTo>
                  <a:lnTo>
                    <a:pt x="1602340" y="301752"/>
                  </a:lnTo>
                  <a:lnTo>
                    <a:pt x="1332506" y="431825"/>
                  </a:lnTo>
                  <a:lnTo>
                    <a:pt x="1335024" y="432816"/>
                  </a:lnTo>
                  <a:lnTo>
                    <a:pt x="1335024" y="445787"/>
                  </a:lnTo>
                  <a:lnTo>
                    <a:pt x="1630020" y="301752"/>
                  </a:lnTo>
                  <a:close/>
                </a:path>
                <a:path w="1658620" h="447039">
                  <a:moveTo>
                    <a:pt x="1362456" y="169011"/>
                  </a:moveTo>
                  <a:lnTo>
                    <a:pt x="1362456" y="167640"/>
                  </a:lnTo>
                  <a:lnTo>
                    <a:pt x="1360932" y="167640"/>
                  </a:lnTo>
                  <a:lnTo>
                    <a:pt x="1362456" y="169011"/>
                  </a:lnTo>
                  <a:close/>
                </a:path>
                <a:path w="1658620" h="447039">
                  <a:moveTo>
                    <a:pt x="1376172" y="182880"/>
                  </a:moveTo>
                  <a:lnTo>
                    <a:pt x="1376172" y="181356"/>
                  </a:lnTo>
                  <a:lnTo>
                    <a:pt x="1374648" y="181356"/>
                  </a:lnTo>
                  <a:lnTo>
                    <a:pt x="1376172" y="182880"/>
                  </a:lnTo>
                  <a:close/>
                </a:path>
                <a:path w="1658620" h="447039">
                  <a:moveTo>
                    <a:pt x="1452372" y="284770"/>
                  </a:moveTo>
                  <a:lnTo>
                    <a:pt x="1452372" y="281940"/>
                  </a:lnTo>
                  <a:lnTo>
                    <a:pt x="1450848" y="281940"/>
                  </a:lnTo>
                  <a:lnTo>
                    <a:pt x="1452372" y="284770"/>
                  </a:lnTo>
                  <a:close/>
                </a:path>
                <a:path w="1658620" h="447039">
                  <a:moveTo>
                    <a:pt x="1470660" y="292608"/>
                  </a:moveTo>
                  <a:lnTo>
                    <a:pt x="1468581" y="288036"/>
                  </a:lnTo>
                  <a:lnTo>
                    <a:pt x="1464564" y="288036"/>
                  </a:lnTo>
                  <a:lnTo>
                    <a:pt x="1470660" y="292608"/>
                  </a:lnTo>
                  <a:close/>
                </a:path>
                <a:path w="1658620" h="447039">
                  <a:moveTo>
                    <a:pt x="1470660" y="301752"/>
                  </a:moveTo>
                  <a:lnTo>
                    <a:pt x="1470660" y="292608"/>
                  </a:lnTo>
                  <a:lnTo>
                    <a:pt x="1464564" y="288036"/>
                  </a:lnTo>
                  <a:lnTo>
                    <a:pt x="1464564" y="301752"/>
                  </a:lnTo>
                  <a:lnTo>
                    <a:pt x="1470660" y="301752"/>
                  </a:lnTo>
                  <a:close/>
                </a:path>
                <a:path w="1658620" h="447039">
                  <a:moveTo>
                    <a:pt x="1658112" y="288036"/>
                  </a:moveTo>
                  <a:lnTo>
                    <a:pt x="1468581" y="288036"/>
                  </a:lnTo>
                  <a:lnTo>
                    <a:pt x="1470660" y="292608"/>
                  </a:lnTo>
                  <a:lnTo>
                    <a:pt x="1470660" y="301752"/>
                  </a:lnTo>
                  <a:lnTo>
                    <a:pt x="1602340" y="301752"/>
                  </a:lnTo>
                  <a:lnTo>
                    <a:pt x="1627632" y="289560"/>
                  </a:lnTo>
                  <a:lnTo>
                    <a:pt x="1630608" y="301465"/>
                  </a:lnTo>
                  <a:lnTo>
                    <a:pt x="1658112" y="288036"/>
                  </a:lnTo>
                  <a:close/>
                </a:path>
                <a:path w="1658620" h="447039">
                  <a:moveTo>
                    <a:pt x="1630608" y="301465"/>
                  </a:moveTo>
                  <a:lnTo>
                    <a:pt x="1627632" y="289560"/>
                  </a:lnTo>
                  <a:lnTo>
                    <a:pt x="1602340" y="301752"/>
                  </a:lnTo>
                  <a:lnTo>
                    <a:pt x="1630020" y="301752"/>
                  </a:lnTo>
                  <a:lnTo>
                    <a:pt x="1630608" y="301465"/>
                  </a:lnTo>
                  <a:close/>
                </a:path>
                <a:path w="1658620" h="447039">
                  <a:moveTo>
                    <a:pt x="1630680" y="301752"/>
                  </a:moveTo>
                  <a:lnTo>
                    <a:pt x="1630608" y="301465"/>
                  </a:lnTo>
                  <a:lnTo>
                    <a:pt x="1630020" y="301752"/>
                  </a:lnTo>
                  <a:lnTo>
                    <a:pt x="1630680" y="301752"/>
                  </a:lnTo>
                  <a:close/>
                </a:path>
              </a:pathLst>
            </a:custGeom>
            <a:solidFill>
              <a:srgbClr val="000000"/>
            </a:solidFill>
          </p:spPr>
          <p:txBody>
            <a:bodyPr wrap="square" lIns="0" tIns="0" rIns="0" bIns="0" rtlCol="0"/>
            <a:lstStyle/>
            <a:p>
              <a:endParaRPr/>
            </a:p>
          </p:txBody>
        </p:sp>
        <p:sp>
          <p:nvSpPr>
            <p:cNvPr id="22" name="object 22"/>
            <p:cNvSpPr/>
            <p:nvPr/>
          </p:nvSpPr>
          <p:spPr>
            <a:xfrm>
              <a:off x="7578729" y="5291327"/>
              <a:ext cx="2232660" cy="1080770"/>
            </a:xfrm>
            <a:custGeom>
              <a:avLst/>
              <a:gdLst/>
              <a:ahLst/>
              <a:cxnLst/>
              <a:rect l="l" t="t" r="r" b="b"/>
              <a:pathLst>
                <a:path w="2232659" h="1080770">
                  <a:moveTo>
                    <a:pt x="2232659" y="1080515"/>
                  </a:moveTo>
                  <a:lnTo>
                    <a:pt x="2232659" y="0"/>
                  </a:lnTo>
                  <a:lnTo>
                    <a:pt x="0" y="0"/>
                  </a:lnTo>
                  <a:lnTo>
                    <a:pt x="0" y="1080515"/>
                  </a:lnTo>
                  <a:lnTo>
                    <a:pt x="2232659" y="1080515"/>
                  </a:lnTo>
                  <a:close/>
                </a:path>
              </a:pathLst>
            </a:custGeom>
            <a:solidFill>
              <a:srgbClr val="F2DCDB"/>
            </a:solidFill>
          </p:spPr>
          <p:txBody>
            <a:bodyPr wrap="square" lIns="0" tIns="0" rIns="0" bIns="0" rtlCol="0"/>
            <a:lstStyle/>
            <a:p>
              <a:endParaRPr/>
            </a:p>
          </p:txBody>
        </p:sp>
        <p:sp>
          <p:nvSpPr>
            <p:cNvPr id="23" name="object 23"/>
            <p:cNvSpPr/>
            <p:nvPr/>
          </p:nvSpPr>
          <p:spPr>
            <a:xfrm>
              <a:off x="7572634" y="5285232"/>
              <a:ext cx="2245360" cy="1092835"/>
            </a:xfrm>
            <a:custGeom>
              <a:avLst/>
              <a:gdLst/>
              <a:ahLst/>
              <a:cxnLst/>
              <a:rect l="l" t="t" r="r" b="b"/>
              <a:pathLst>
                <a:path w="2245359" h="1092835">
                  <a:moveTo>
                    <a:pt x="2244852" y="1092708"/>
                  </a:moveTo>
                  <a:lnTo>
                    <a:pt x="2244852" y="0"/>
                  </a:lnTo>
                  <a:lnTo>
                    <a:pt x="0" y="0"/>
                  </a:lnTo>
                  <a:lnTo>
                    <a:pt x="0" y="1092708"/>
                  </a:lnTo>
                  <a:lnTo>
                    <a:pt x="6096" y="1092708"/>
                  </a:lnTo>
                  <a:lnTo>
                    <a:pt x="6096" y="12192"/>
                  </a:lnTo>
                  <a:lnTo>
                    <a:pt x="12192" y="6096"/>
                  </a:lnTo>
                  <a:lnTo>
                    <a:pt x="12192" y="12192"/>
                  </a:lnTo>
                  <a:lnTo>
                    <a:pt x="2231136" y="12192"/>
                  </a:lnTo>
                  <a:lnTo>
                    <a:pt x="2231136" y="6096"/>
                  </a:lnTo>
                  <a:lnTo>
                    <a:pt x="2238756" y="12192"/>
                  </a:lnTo>
                  <a:lnTo>
                    <a:pt x="2238756" y="1092708"/>
                  </a:lnTo>
                  <a:lnTo>
                    <a:pt x="2244852" y="1092708"/>
                  </a:lnTo>
                  <a:close/>
                </a:path>
                <a:path w="2245359" h="1092835">
                  <a:moveTo>
                    <a:pt x="12192" y="12192"/>
                  </a:moveTo>
                  <a:lnTo>
                    <a:pt x="12192" y="6096"/>
                  </a:lnTo>
                  <a:lnTo>
                    <a:pt x="6096" y="12192"/>
                  </a:lnTo>
                  <a:lnTo>
                    <a:pt x="12192" y="12192"/>
                  </a:lnTo>
                  <a:close/>
                </a:path>
                <a:path w="2245359" h="1092835">
                  <a:moveTo>
                    <a:pt x="12192" y="1078992"/>
                  </a:moveTo>
                  <a:lnTo>
                    <a:pt x="12192" y="12192"/>
                  </a:lnTo>
                  <a:lnTo>
                    <a:pt x="6096" y="12192"/>
                  </a:lnTo>
                  <a:lnTo>
                    <a:pt x="6096" y="1078992"/>
                  </a:lnTo>
                  <a:lnTo>
                    <a:pt x="12192" y="1078992"/>
                  </a:lnTo>
                  <a:close/>
                </a:path>
                <a:path w="2245359" h="1092835">
                  <a:moveTo>
                    <a:pt x="2238756" y="1078992"/>
                  </a:moveTo>
                  <a:lnTo>
                    <a:pt x="6096" y="1078992"/>
                  </a:lnTo>
                  <a:lnTo>
                    <a:pt x="12192" y="1086612"/>
                  </a:lnTo>
                  <a:lnTo>
                    <a:pt x="12192" y="1092708"/>
                  </a:lnTo>
                  <a:lnTo>
                    <a:pt x="2231136" y="1092708"/>
                  </a:lnTo>
                  <a:lnTo>
                    <a:pt x="2231136" y="1086612"/>
                  </a:lnTo>
                  <a:lnTo>
                    <a:pt x="2238756" y="1078992"/>
                  </a:lnTo>
                  <a:close/>
                </a:path>
                <a:path w="2245359" h="1092835">
                  <a:moveTo>
                    <a:pt x="12192" y="1092708"/>
                  </a:moveTo>
                  <a:lnTo>
                    <a:pt x="12192" y="1086612"/>
                  </a:lnTo>
                  <a:lnTo>
                    <a:pt x="6096" y="1078992"/>
                  </a:lnTo>
                  <a:lnTo>
                    <a:pt x="6096" y="1092708"/>
                  </a:lnTo>
                  <a:lnTo>
                    <a:pt x="12192" y="1092708"/>
                  </a:lnTo>
                  <a:close/>
                </a:path>
                <a:path w="2245359" h="1092835">
                  <a:moveTo>
                    <a:pt x="2238756" y="12192"/>
                  </a:moveTo>
                  <a:lnTo>
                    <a:pt x="2231136" y="6096"/>
                  </a:lnTo>
                  <a:lnTo>
                    <a:pt x="2231136" y="12192"/>
                  </a:lnTo>
                  <a:lnTo>
                    <a:pt x="2238756" y="12192"/>
                  </a:lnTo>
                  <a:close/>
                </a:path>
                <a:path w="2245359" h="1092835">
                  <a:moveTo>
                    <a:pt x="2238756" y="1078992"/>
                  </a:moveTo>
                  <a:lnTo>
                    <a:pt x="2238756" y="12192"/>
                  </a:lnTo>
                  <a:lnTo>
                    <a:pt x="2231136" y="12192"/>
                  </a:lnTo>
                  <a:lnTo>
                    <a:pt x="2231136" y="1078992"/>
                  </a:lnTo>
                  <a:lnTo>
                    <a:pt x="2238756" y="1078992"/>
                  </a:lnTo>
                  <a:close/>
                </a:path>
                <a:path w="2245359" h="1092835">
                  <a:moveTo>
                    <a:pt x="2238756" y="1092708"/>
                  </a:moveTo>
                  <a:lnTo>
                    <a:pt x="2238756" y="1078992"/>
                  </a:lnTo>
                  <a:lnTo>
                    <a:pt x="2231136" y="1086612"/>
                  </a:lnTo>
                  <a:lnTo>
                    <a:pt x="2231136" y="1092708"/>
                  </a:lnTo>
                  <a:lnTo>
                    <a:pt x="2238756" y="1092708"/>
                  </a:lnTo>
                  <a:close/>
                </a:path>
              </a:pathLst>
            </a:custGeom>
            <a:solidFill>
              <a:srgbClr val="000000"/>
            </a:solidFill>
          </p:spPr>
          <p:txBody>
            <a:bodyPr wrap="square" lIns="0" tIns="0" rIns="0" bIns="0" rtlCol="0"/>
            <a:lstStyle/>
            <a:p>
              <a:endParaRPr/>
            </a:p>
          </p:txBody>
        </p:sp>
      </p:grpSp>
      <p:sp>
        <p:nvSpPr>
          <p:cNvPr id="24" name="object 24"/>
          <p:cNvSpPr txBox="1"/>
          <p:nvPr/>
        </p:nvSpPr>
        <p:spPr>
          <a:xfrm>
            <a:off x="8004624" y="4802214"/>
            <a:ext cx="1909163" cy="853905"/>
          </a:xfrm>
          <a:prstGeom prst="rect">
            <a:avLst/>
          </a:prstGeom>
        </p:spPr>
        <p:txBody>
          <a:bodyPr vert="horz" wrap="square" lIns="0" tIns="80175" rIns="0" bIns="0" rtlCol="0">
            <a:spAutoFit/>
          </a:bodyPr>
          <a:lstStyle/>
          <a:p>
            <a:pPr marL="133624" marR="130284" algn="ctr">
              <a:spcBef>
                <a:spcPts val="631"/>
              </a:spcBef>
            </a:pPr>
            <a:r>
              <a:rPr sz="1200" spc="-4">
                <a:latin typeface="Times New Roman"/>
                <a:cs typeface="Times New Roman"/>
              </a:rPr>
              <a:t>Des </a:t>
            </a:r>
            <a:r>
              <a:rPr sz="1200">
                <a:latin typeface="Times New Roman"/>
                <a:cs typeface="Times New Roman"/>
              </a:rPr>
              <a:t>divergences de fond</a:t>
            </a:r>
            <a:r>
              <a:rPr sz="1200" spc="-105">
                <a:latin typeface="Times New Roman"/>
                <a:cs typeface="Times New Roman"/>
              </a:rPr>
              <a:t> </a:t>
            </a:r>
            <a:r>
              <a:rPr sz="1200">
                <a:latin typeface="Times New Roman"/>
                <a:cs typeface="Times New Roman"/>
              </a:rPr>
              <a:t>et  de </a:t>
            </a:r>
            <a:r>
              <a:rPr sz="1200" spc="-4">
                <a:latin typeface="Times New Roman"/>
                <a:cs typeface="Times New Roman"/>
              </a:rPr>
              <a:t>forme </a:t>
            </a:r>
            <a:r>
              <a:rPr sz="1200">
                <a:latin typeface="Times New Roman"/>
                <a:cs typeface="Times New Roman"/>
              </a:rPr>
              <a:t>existent</a:t>
            </a:r>
            <a:r>
              <a:rPr sz="1200" spc="-53">
                <a:latin typeface="Times New Roman"/>
                <a:cs typeface="Times New Roman"/>
              </a:rPr>
              <a:t> </a:t>
            </a:r>
            <a:r>
              <a:rPr sz="1200">
                <a:latin typeface="Times New Roman"/>
                <a:cs typeface="Times New Roman"/>
              </a:rPr>
              <a:t>entre</a:t>
            </a:r>
          </a:p>
          <a:p>
            <a:pPr marL="36190" algn="ctr">
              <a:lnSpc>
                <a:spcPts val="1469"/>
              </a:lnSpc>
            </a:pPr>
            <a:r>
              <a:rPr sz="1200">
                <a:latin typeface="Times New Roman"/>
                <a:cs typeface="Times New Roman"/>
              </a:rPr>
              <a:t>les </a:t>
            </a:r>
            <a:r>
              <a:rPr sz="1200" spc="-4">
                <a:latin typeface="Times New Roman"/>
                <a:cs typeface="Times New Roman"/>
              </a:rPr>
              <a:t>normes IFRS </a:t>
            </a:r>
            <a:r>
              <a:rPr sz="1200">
                <a:latin typeface="Times New Roman"/>
                <a:cs typeface="Times New Roman"/>
              </a:rPr>
              <a:t>et le</a:t>
            </a:r>
            <a:r>
              <a:rPr sz="1200" spc="-39">
                <a:latin typeface="Times New Roman"/>
                <a:cs typeface="Times New Roman"/>
              </a:rPr>
              <a:t> </a:t>
            </a:r>
            <a:r>
              <a:rPr sz="1200" spc="-4">
                <a:latin typeface="Times New Roman"/>
                <a:cs typeface="Times New Roman"/>
              </a:rPr>
              <a:t>CGNC.</a:t>
            </a:r>
            <a:endParaRPr sz="1200">
              <a:latin typeface="Times New Roman"/>
              <a:cs typeface="Times New Roman"/>
            </a:endParaRPr>
          </a:p>
          <a:p>
            <a:pPr algn="ctr">
              <a:lnSpc>
                <a:spcPts val="1678"/>
              </a:lnSpc>
            </a:pPr>
            <a:r>
              <a:rPr sz="1400" b="1" spc="-9">
                <a:solidFill>
                  <a:srgbClr val="FF3200"/>
                </a:solidFill>
                <a:latin typeface="Times New Roman"/>
                <a:cs typeface="Times New Roman"/>
              </a:rPr>
              <a:t>Retraitements</a:t>
            </a:r>
            <a:r>
              <a:rPr sz="1400" b="1" spc="35">
                <a:solidFill>
                  <a:srgbClr val="FF3200"/>
                </a:solidFill>
                <a:latin typeface="Times New Roman"/>
                <a:cs typeface="Times New Roman"/>
              </a:rPr>
              <a:t> </a:t>
            </a:r>
            <a:r>
              <a:rPr sz="1400" b="1" spc="-4">
                <a:solidFill>
                  <a:srgbClr val="FF3200"/>
                </a:solidFill>
                <a:latin typeface="Times New Roman"/>
                <a:cs typeface="Times New Roman"/>
              </a:rPr>
              <a:t>multiples</a:t>
            </a:r>
            <a:endParaRPr sz="1400">
              <a:latin typeface="Times New Roman"/>
              <a:cs typeface="Times New Roman"/>
            </a:endParaRPr>
          </a:p>
        </p:txBody>
      </p:sp>
      <p:sp>
        <p:nvSpPr>
          <p:cNvPr id="25" name="Espace réservé du numéro de diapositive 24">
            <a:extLst>
              <a:ext uri="{FF2B5EF4-FFF2-40B4-BE49-F238E27FC236}">
                <a16:creationId xmlns:a16="http://schemas.microsoft.com/office/drawing/2014/main" id="{6EFF5807-4D25-3211-F5BB-D72D9405B405}"/>
              </a:ext>
            </a:extLst>
          </p:cNvPr>
          <p:cNvSpPr>
            <a:spLocks noGrp="1"/>
          </p:cNvSpPr>
          <p:nvPr>
            <p:ph type="sldNum" sz="quarter" idx="12"/>
          </p:nvPr>
        </p:nvSpPr>
        <p:spPr/>
        <p:txBody>
          <a:bodyPr/>
          <a:lstStyle/>
          <a:p>
            <a:fld id="{6D22F896-40B5-4ADD-8801-0D06FADFA095}" type="slidenum">
              <a:rPr lang="en-US" smtClean="0"/>
              <a:t>99</a:t>
            </a:fld>
            <a:endParaRPr lang="en-US" dirty="0"/>
          </a:p>
        </p:txBody>
      </p:sp>
    </p:spTree>
    <p:extLst>
      <p:ext uri="{BB962C8B-B14F-4D97-AF65-F5344CB8AC3E}">
        <p14:creationId xmlns:p14="http://schemas.microsoft.com/office/powerpoint/2010/main" val="1421320114"/>
      </p:ext>
    </p:extLst>
  </p:cSld>
  <p:clrMapOvr>
    <a:masterClrMapping/>
  </p:clrMapOvr>
</p:sld>
</file>

<file path=ppt/theme/theme1.xml><?xml version="1.0" encoding="utf-8"?>
<a:theme xmlns:a="http://schemas.openxmlformats.org/drawingml/2006/main" name="Galerie">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Galerie</Template>
  <TotalTime>28271</TotalTime>
  <Words>16033</Words>
  <Application>Microsoft Office PowerPoint</Application>
  <PresentationFormat>Grand écran</PresentationFormat>
  <Paragraphs>1418</Paragraphs>
  <Slides>150</Slides>
  <Notes>70</Notes>
  <HiddenSlides>0</HiddenSlides>
  <MMClips>0</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150</vt:i4>
      </vt:variant>
    </vt:vector>
  </HeadingPairs>
  <TitlesOfParts>
    <vt:vector size="164" baseType="lpstr">
      <vt:lpstr>ＭＳ Ｐゴシック</vt:lpstr>
      <vt:lpstr>Aptos</vt:lpstr>
      <vt:lpstr>Arial</vt:lpstr>
      <vt:lpstr>Calibri</vt:lpstr>
      <vt:lpstr>Courier New</vt:lpstr>
      <vt:lpstr>Georgia</vt:lpstr>
      <vt:lpstr>Gill Sans MT</vt:lpstr>
      <vt:lpstr>Times New Roman</vt:lpstr>
      <vt:lpstr>Times New Roman </vt:lpstr>
      <vt:lpstr>Trebuchet MS</vt:lpstr>
      <vt:lpstr>Verdana</vt:lpstr>
      <vt:lpstr>Wingdings</vt:lpstr>
      <vt:lpstr>Wingdings 2</vt:lpstr>
      <vt:lpstr>Galerie</vt:lpstr>
      <vt:lpstr>Audit Comptable et Financier</vt:lpstr>
      <vt:lpstr>Plan du cours</vt:lpstr>
      <vt:lpstr>Objectifs du cours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Evolution historique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4- Positionnement de la fonction d’Audit interne (Fonctions voisines)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comptabilité est indispensable pour la  gestion d’une entreprise</vt:lpstr>
      <vt:lpstr>Présentation PowerPoint</vt:lpstr>
      <vt:lpstr>  L’IASB et les IFRS </vt:lpstr>
      <vt:lpstr>  L’IASB et les IFRS </vt:lpstr>
      <vt:lpstr>  L’IASB et les IFRS </vt:lpstr>
      <vt:lpstr>  L’IASB et les IFRS </vt:lpstr>
      <vt:lpstr>  L’IASB et les IFRS </vt:lpstr>
      <vt:lpstr>  L’IASB et les IFRS </vt:lpstr>
      <vt:lpstr>  L’IASB et les IFRS </vt:lpstr>
      <vt:lpstr>  L’IASB et les IFRS </vt:lpstr>
      <vt:lpstr>Présentation PowerPoint</vt:lpstr>
      <vt:lpstr>Présentation PowerPoint</vt:lpstr>
      <vt:lpstr>Présentation PowerPoint</vt:lpstr>
      <vt:lpstr>  L’IASB et les IFRS </vt:lpstr>
      <vt:lpstr>  L’IASB et les IFRS </vt:lpstr>
      <vt:lpstr>Le référentiel des normes IAS/IFRS: Application et nouveautés conceptuelles </vt:lpstr>
      <vt:lpstr>Présentation PowerPoint</vt:lpstr>
      <vt:lpstr>Normes IFRS et pratiques comptables au Maroc</vt:lpstr>
      <vt:lpstr>Plan comptable face aux normes IFRS</vt:lpstr>
      <vt:lpstr>Présentation PowerPoint</vt:lpstr>
      <vt:lpstr>Référentiel comptable marocain et normes IFRS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 Comptable et Financier</dc:title>
  <dc:creator>Microsoft Office User</dc:creator>
  <cp:lastModifiedBy>mouaad khalil</cp:lastModifiedBy>
  <cp:revision>450</cp:revision>
  <dcterms:created xsi:type="dcterms:W3CDTF">2026-02-02T11:57:25Z</dcterms:created>
  <dcterms:modified xsi:type="dcterms:W3CDTF">2026-08-12T05:05:57Z</dcterms:modified>
</cp:coreProperties>
</file>