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58"/>
  </p:notesMasterIdLst>
  <p:sldIdLst>
    <p:sldId id="257" r:id="rId2"/>
    <p:sldId id="266" r:id="rId3"/>
    <p:sldId id="432" r:id="rId4"/>
    <p:sldId id="293" r:id="rId5"/>
    <p:sldId id="415" r:id="rId6"/>
    <p:sldId id="431" r:id="rId7"/>
    <p:sldId id="259" r:id="rId8"/>
    <p:sldId id="416" r:id="rId9"/>
    <p:sldId id="261" r:id="rId10"/>
    <p:sldId id="260" r:id="rId11"/>
    <p:sldId id="433" r:id="rId12"/>
    <p:sldId id="262" r:id="rId13"/>
    <p:sldId id="434" r:id="rId14"/>
    <p:sldId id="263" r:id="rId15"/>
    <p:sldId id="435" r:id="rId16"/>
    <p:sldId id="264" r:id="rId17"/>
    <p:sldId id="436" r:id="rId18"/>
    <p:sldId id="304" r:id="rId19"/>
    <p:sldId id="441" r:id="rId20"/>
    <p:sldId id="305" r:id="rId21"/>
    <p:sldId id="442" r:id="rId22"/>
    <p:sldId id="306" r:id="rId23"/>
    <p:sldId id="443" r:id="rId24"/>
    <p:sldId id="445" r:id="rId25"/>
    <p:sldId id="465" r:id="rId26"/>
    <p:sldId id="466" r:id="rId27"/>
    <p:sldId id="440" r:id="rId28"/>
    <p:sldId id="437" r:id="rId29"/>
    <p:sldId id="438" r:id="rId30"/>
    <p:sldId id="439" r:id="rId31"/>
    <p:sldId id="258" r:id="rId32"/>
    <p:sldId id="467" r:id="rId33"/>
    <p:sldId id="468" r:id="rId34"/>
    <p:sldId id="469" r:id="rId35"/>
    <p:sldId id="470" r:id="rId36"/>
    <p:sldId id="471" r:id="rId37"/>
    <p:sldId id="472" r:id="rId38"/>
    <p:sldId id="265" r:id="rId39"/>
    <p:sldId id="277" r:id="rId40"/>
    <p:sldId id="275" r:id="rId41"/>
    <p:sldId id="297" r:id="rId42"/>
    <p:sldId id="298" r:id="rId43"/>
    <p:sldId id="299" r:id="rId44"/>
    <p:sldId id="473" r:id="rId45"/>
    <p:sldId id="270" r:id="rId46"/>
    <p:sldId id="312" r:id="rId47"/>
    <p:sldId id="314" r:id="rId48"/>
    <p:sldId id="267" r:id="rId49"/>
    <p:sldId id="289" r:id="rId50"/>
    <p:sldId id="366" r:id="rId51"/>
    <p:sldId id="458" r:id="rId52"/>
    <p:sldId id="287" r:id="rId53"/>
    <p:sldId id="368" r:id="rId54"/>
    <p:sldId id="372" r:id="rId55"/>
    <p:sldId id="457" r:id="rId56"/>
    <p:sldId id="367" r:id="rId57"/>
    <p:sldId id="459" r:id="rId58"/>
    <p:sldId id="288" r:id="rId59"/>
    <p:sldId id="369" r:id="rId60"/>
    <p:sldId id="460" r:id="rId61"/>
    <p:sldId id="419" r:id="rId62"/>
    <p:sldId id="290" r:id="rId63"/>
    <p:sldId id="477" r:id="rId64"/>
    <p:sldId id="478" r:id="rId65"/>
    <p:sldId id="313" r:id="rId66"/>
    <p:sldId id="358" r:id="rId67"/>
    <p:sldId id="363" r:id="rId68"/>
    <p:sldId id="268" r:id="rId69"/>
    <p:sldId id="307" r:id="rId70"/>
    <p:sldId id="373" r:id="rId71"/>
    <p:sldId id="332" r:id="rId72"/>
    <p:sldId id="361" r:id="rId73"/>
    <p:sldId id="308" r:id="rId74"/>
    <p:sldId id="326" r:id="rId75"/>
    <p:sldId id="479" r:id="rId76"/>
    <p:sldId id="483" r:id="rId77"/>
    <p:sldId id="480" r:id="rId78"/>
    <p:sldId id="481" r:id="rId79"/>
    <p:sldId id="482" r:id="rId80"/>
    <p:sldId id="484" r:id="rId81"/>
    <p:sldId id="485" r:id="rId82"/>
    <p:sldId id="486" r:id="rId83"/>
    <p:sldId id="487" r:id="rId84"/>
    <p:sldId id="316" r:id="rId85"/>
    <p:sldId id="331" r:id="rId86"/>
    <p:sldId id="401" r:id="rId87"/>
    <p:sldId id="333" r:id="rId88"/>
    <p:sldId id="402" r:id="rId89"/>
    <p:sldId id="403" r:id="rId90"/>
    <p:sldId id="334" r:id="rId91"/>
    <p:sldId id="318" r:id="rId92"/>
    <p:sldId id="404" r:id="rId93"/>
    <p:sldId id="320" r:id="rId94"/>
    <p:sldId id="341" r:id="rId95"/>
    <p:sldId id="428" r:id="rId96"/>
    <p:sldId id="321" r:id="rId97"/>
    <p:sldId id="374" r:id="rId98"/>
    <p:sldId id="429" r:id="rId99"/>
    <p:sldId id="324" r:id="rId100"/>
    <p:sldId id="339" r:id="rId101"/>
    <p:sldId id="338" r:id="rId102"/>
    <p:sldId id="325" r:id="rId103"/>
    <p:sldId id="430" r:id="rId104"/>
    <p:sldId id="376" r:id="rId105"/>
    <p:sldId id="377" r:id="rId106"/>
    <p:sldId id="375" r:id="rId107"/>
    <p:sldId id="379" r:id="rId108"/>
    <p:sldId id="380" r:id="rId109"/>
    <p:sldId id="383" r:id="rId110"/>
    <p:sldId id="381" r:id="rId111"/>
    <p:sldId id="384" r:id="rId112"/>
    <p:sldId id="385" r:id="rId113"/>
    <p:sldId id="362" r:id="rId114"/>
    <p:sldId id="342" r:id="rId115"/>
    <p:sldId id="387" r:id="rId116"/>
    <p:sldId id="407" r:id="rId117"/>
    <p:sldId id="343" r:id="rId118"/>
    <p:sldId id="347" r:id="rId119"/>
    <p:sldId id="348" r:id="rId120"/>
    <p:sldId id="388" r:id="rId121"/>
    <p:sldId id="389" r:id="rId122"/>
    <p:sldId id="349" r:id="rId123"/>
    <p:sldId id="350" r:id="rId124"/>
    <p:sldId id="408" r:id="rId125"/>
    <p:sldId id="344" r:id="rId126"/>
    <p:sldId id="351" r:id="rId127"/>
    <p:sldId id="390" r:id="rId128"/>
    <p:sldId id="354" r:id="rId129"/>
    <p:sldId id="392" r:id="rId130"/>
    <p:sldId id="409" r:id="rId131"/>
    <p:sldId id="346" r:id="rId132"/>
    <p:sldId id="391" r:id="rId133"/>
    <p:sldId id="393" r:id="rId134"/>
    <p:sldId id="353" r:id="rId135"/>
    <p:sldId id="410" r:id="rId136"/>
    <p:sldId id="394" r:id="rId137"/>
    <p:sldId id="406" r:id="rId138"/>
    <p:sldId id="345" r:id="rId139"/>
    <p:sldId id="352" r:id="rId140"/>
    <p:sldId id="355" r:id="rId141"/>
    <p:sldId id="411" r:id="rId142"/>
    <p:sldId id="356" r:id="rId143"/>
    <p:sldId id="398" r:id="rId144"/>
    <p:sldId id="357" r:id="rId145"/>
    <p:sldId id="399" r:id="rId146"/>
    <p:sldId id="412" r:id="rId147"/>
    <p:sldId id="400" r:id="rId148"/>
    <p:sldId id="396" r:id="rId149"/>
    <p:sldId id="397" r:id="rId150"/>
    <p:sldId id="413" r:id="rId151"/>
    <p:sldId id="414" r:id="rId152"/>
    <p:sldId id="271" r:id="rId153"/>
    <p:sldId id="272" r:id="rId154"/>
    <p:sldId id="273" r:id="rId155"/>
    <p:sldId id="276" r:id="rId156"/>
    <p:sldId id="300" r:id="rId1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87654"/>
  </p:normalViewPr>
  <p:slideViewPr>
    <p:cSldViewPr snapToGrid="0" snapToObjects="1">
      <p:cViewPr varScale="1">
        <p:scale>
          <a:sx n="84" d="100"/>
          <a:sy n="84" d="100"/>
        </p:scale>
        <p:origin x="11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iagrams/_rels/data14.xml.rels><?xml version="1.0" encoding="UTF-8" standalone="yes"?>
<Relationships xmlns="http://schemas.openxmlformats.org/package/2006/relationships"><Relationship Id="rId1" Type="http://schemas.openxmlformats.org/officeDocument/2006/relationships/hyperlink" Target="Identification%20des%20risques.docx" TargetMode="External"/></Relationships>
</file>

<file path=ppt/diagrams/_rels/drawing14.xml.rels><?xml version="1.0" encoding="UTF-8" standalone="yes"?>
<Relationships xmlns="http://schemas.openxmlformats.org/package/2006/relationships"><Relationship Id="rId1" Type="http://schemas.openxmlformats.org/officeDocument/2006/relationships/hyperlink" Target="Identification%20des%20risques.docx"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165918-20ED-4007-99BB-5CD4A12E80C3}" type="doc">
      <dgm:prSet loTypeId="urn:microsoft.com/office/officeart/2005/8/layout/radial1" loCatId="relationship" qsTypeId="urn:microsoft.com/office/officeart/2005/8/quickstyle/3d2#1" qsCatId="3D" csTypeId="urn:microsoft.com/office/officeart/2005/8/colors/accent0_3" csCatId="mainScheme" phldr="1"/>
      <dgm:spPr/>
      <dgm:t>
        <a:bodyPr/>
        <a:lstStyle/>
        <a:p>
          <a:endParaRPr lang="fr-FR"/>
        </a:p>
      </dgm:t>
    </dgm:pt>
    <dgm:pt modelId="{BBA7A43F-1B49-40F4-9CBB-237745F276C3}">
      <dgm:prSet phldrT="[Texte]"/>
      <dgm:spPr/>
      <dgm:t>
        <a:bodyPr/>
        <a:lstStyle/>
        <a:p>
          <a:r>
            <a:rPr lang="fr-FR" noProof="0" dirty="0"/>
            <a:t>Auditeur </a:t>
          </a:r>
        </a:p>
      </dgm:t>
    </dgm:pt>
    <dgm:pt modelId="{FA9B6A00-0B58-465A-BCA2-958929C561B0}" type="parTrans" cxnId="{9C236230-B921-4530-92F1-96BBF6CC8AFE}">
      <dgm:prSet/>
      <dgm:spPr/>
      <dgm:t>
        <a:bodyPr/>
        <a:lstStyle/>
        <a:p>
          <a:endParaRPr lang="fr-FR"/>
        </a:p>
      </dgm:t>
    </dgm:pt>
    <dgm:pt modelId="{2CA06270-1D7D-4D30-B197-AE7A6D197D94}" type="sibTrans" cxnId="{9C236230-B921-4530-92F1-96BBF6CC8AFE}">
      <dgm:prSet/>
      <dgm:spPr/>
      <dgm:t>
        <a:bodyPr/>
        <a:lstStyle/>
        <a:p>
          <a:endParaRPr lang="fr-FR"/>
        </a:p>
      </dgm:t>
    </dgm:pt>
    <dgm:pt modelId="{38AE0916-B68B-4C00-897E-CFD10B9E99A9}">
      <dgm:prSet phldrT="[Texte]"/>
      <dgm:spPr/>
      <dgm:t>
        <a:bodyPr/>
        <a:lstStyle/>
        <a:p>
          <a:r>
            <a:rPr lang="fr-FR" noProof="0" dirty="0"/>
            <a:t>Polyvalent</a:t>
          </a:r>
        </a:p>
      </dgm:t>
    </dgm:pt>
    <dgm:pt modelId="{EC3B5B02-0C5A-4191-8DD3-1E31DA6D3ABE}" type="parTrans" cxnId="{9DF85793-40AF-4EC6-9A6E-93B12033E994}">
      <dgm:prSet/>
      <dgm:spPr/>
      <dgm:t>
        <a:bodyPr/>
        <a:lstStyle/>
        <a:p>
          <a:endParaRPr lang="fr-FR" noProof="0" dirty="0"/>
        </a:p>
      </dgm:t>
    </dgm:pt>
    <dgm:pt modelId="{57CBE7E3-50D0-4715-860D-70C1A6FCECEC}" type="sibTrans" cxnId="{9DF85793-40AF-4EC6-9A6E-93B12033E994}">
      <dgm:prSet/>
      <dgm:spPr/>
      <dgm:t>
        <a:bodyPr/>
        <a:lstStyle/>
        <a:p>
          <a:endParaRPr lang="fr-FR"/>
        </a:p>
      </dgm:t>
    </dgm:pt>
    <dgm:pt modelId="{82A65A38-C08F-4433-AF25-2825646C9EEF}">
      <dgm:prSet phldrT="[Texte]"/>
      <dgm:spPr/>
      <dgm:t>
        <a:bodyPr/>
        <a:lstStyle/>
        <a:p>
          <a:r>
            <a:rPr lang="fr-FR" noProof="0" dirty="0"/>
            <a:t>Intègre</a:t>
          </a:r>
        </a:p>
      </dgm:t>
    </dgm:pt>
    <dgm:pt modelId="{568299DC-C8BA-4FC6-9E2C-F915095DAFB9}" type="parTrans" cxnId="{8DB3D357-AB0F-4347-919E-066D1DFF8222}">
      <dgm:prSet/>
      <dgm:spPr/>
      <dgm:t>
        <a:bodyPr/>
        <a:lstStyle/>
        <a:p>
          <a:endParaRPr lang="fr-FR" noProof="0" dirty="0"/>
        </a:p>
      </dgm:t>
    </dgm:pt>
    <dgm:pt modelId="{ADFF1982-384E-4598-B4C1-38D76E1EB704}" type="sibTrans" cxnId="{8DB3D357-AB0F-4347-919E-066D1DFF8222}">
      <dgm:prSet/>
      <dgm:spPr/>
      <dgm:t>
        <a:bodyPr/>
        <a:lstStyle/>
        <a:p>
          <a:endParaRPr lang="fr-FR"/>
        </a:p>
      </dgm:t>
    </dgm:pt>
    <dgm:pt modelId="{5DC510D0-AEE5-40EA-8A79-1A188F277B2F}">
      <dgm:prSet phldrT="[Texte]"/>
      <dgm:spPr/>
      <dgm:t>
        <a:bodyPr/>
        <a:lstStyle/>
        <a:p>
          <a:endParaRPr lang="fr-FR" noProof="0" dirty="0"/>
        </a:p>
        <a:p>
          <a:r>
            <a:rPr lang="fr-FR" noProof="0" dirty="0"/>
            <a:t>Diplomate</a:t>
          </a:r>
        </a:p>
        <a:p>
          <a:endParaRPr lang="fr-FR" noProof="0" dirty="0"/>
        </a:p>
        <a:p>
          <a:endParaRPr lang="fr-FR" noProof="0" dirty="0"/>
        </a:p>
      </dgm:t>
    </dgm:pt>
    <dgm:pt modelId="{F4F2DF96-C3CD-4522-A61A-39EA922A9637}" type="parTrans" cxnId="{AA76191E-656B-4800-A005-E799D662D849}">
      <dgm:prSet/>
      <dgm:spPr/>
      <dgm:t>
        <a:bodyPr/>
        <a:lstStyle/>
        <a:p>
          <a:endParaRPr lang="fr-FR" noProof="0" dirty="0"/>
        </a:p>
      </dgm:t>
    </dgm:pt>
    <dgm:pt modelId="{FBE134BC-9794-49F6-878E-74AC45DA3B24}" type="sibTrans" cxnId="{AA76191E-656B-4800-A005-E799D662D849}">
      <dgm:prSet/>
      <dgm:spPr/>
      <dgm:t>
        <a:bodyPr/>
        <a:lstStyle/>
        <a:p>
          <a:endParaRPr lang="fr-FR"/>
        </a:p>
      </dgm:t>
    </dgm:pt>
    <dgm:pt modelId="{6423A04A-F5D4-4C73-83EA-A52FF7496008}">
      <dgm:prSet phldrT="[Texte]"/>
      <dgm:spPr/>
      <dgm:t>
        <a:bodyPr/>
        <a:lstStyle/>
        <a:p>
          <a:r>
            <a:rPr lang="fr-FR" noProof="0" dirty="0"/>
            <a:t>Observateur </a:t>
          </a:r>
        </a:p>
      </dgm:t>
    </dgm:pt>
    <dgm:pt modelId="{B7212DB1-86E3-45C8-83ED-2B82BF57D479}" type="parTrans" cxnId="{1B410DB7-D6B7-4D2B-9EC3-CC0E19B09B49}">
      <dgm:prSet/>
      <dgm:spPr/>
      <dgm:t>
        <a:bodyPr/>
        <a:lstStyle/>
        <a:p>
          <a:endParaRPr lang="fr-FR" noProof="0" dirty="0"/>
        </a:p>
      </dgm:t>
    </dgm:pt>
    <dgm:pt modelId="{49E91225-13C3-496C-AA38-17E5AF33C581}" type="sibTrans" cxnId="{1B410DB7-D6B7-4D2B-9EC3-CC0E19B09B49}">
      <dgm:prSet/>
      <dgm:spPr/>
      <dgm:t>
        <a:bodyPr/>
        <a:lstStyle/>
        <a:p>
          <a:endParaRPr lang="fr-FR"/>
        </a:p>
      </dgm:t>
    </dgm:pt>
    <dgm:pt modelId="{4C59F970-50EC-44A3-9A04-99CA2E85D564}">
      <dgm:prSet/>
      <dgm:spPr/>
      <dgm:t>
        <a:bodyPr/>
        <a:lstStyle/>
        <a:p>
          <a:r>
            <a:rPr lang="fr-FR" noProof="0" dirty="0"/>
            <a:t>Tenace </a:t>
          </a:r>
        </a:p>
      </dgm:t>
    </dgm:pt>
    <dgm:pt modelId="{C477E4C2-AABA-4843-94FF-B458A6C66636}" type="parTrans" cxnId="{7A349EA3-1D46-4BBF-90F7-945AD8EF1C1B}">
      <dgm:prSet/>
      <dgm:spPr/>
      <dgm:t>
        <a:bodyPr/>
        <a:lstStyle/>
        <a:p>
          <a:endParaRPr lang="fr-FR" noProof="0" dirty="0"/>
        </a:p>
      </dgm:t>
    </dgm:pt>
    <dgm:pt modelId="{0E2997F3-0EA4-44D8-9D8A-FCC0593EB6E1}" type="sibTrans" cxnId="{7A349EA3-1D46-4BBF-90F7-945AD8EF1C1B}">
      <dgm:prSet/>
      <dgm:spPr/>
      <dgm:t>
        <a:bodyPr/>
        <a:lstStyle/>
        <a:p>
          <a:endParaRPr lang="fr-FR"/>
        </a:p>
      </dgm:t>
    </dgm:pt>
    <dgm:pt modelId="{18D5BC81-F143-4846-886F-6D1A9871947A}" type="pres">
      <dgm:prSet presAssocID="{D2165918-20ED-4007-99BB-5CD4A12E80C3}" presName="cycle" presStyleCnt="0">
        <dgm:presLayoutVars>
          <dgm:chMax val="1"/>
          <dgm:dir/>
          <dgm:animLvl val="ctr"/>
          <dgm:resizeHandles val="exact"/>
        </dgm:presLayoutVars>
      </dgm:prSet>
      <dgm:spPr/>
    </dgm:pt>
    <dgm:pt modelId="{46244838-34B0-40BD-B223-BDDAC1A302FA}" type="pres">
      <dgm:prSet presAssocID="{BBA7A43F-1B49-40F4-9CBB-237745F276C3}" presName="centerShape" presStyleLbl="node0" presStyleIdx="0" presStyleCnt="1"/>
      <dgm:spPr/>
    </dgm:pt>
    <dgm:pt modelId="{DC6478F1-1CDE-4E63-9E32-1B61F370D33F}" type="pres">
      <dgm:prSet presAssocID="{EC3B5B02-0C5A-4191-8DD3-1E31DA6D3ABE}" presName="Name9" presStyleLbl="parChTrans1D2" presStyleIdx="0" presStyleCnt="5"/>
      <dgm:spPr/>
    </dgm:pt>
    <dgm:pt modelId="{C99BC897-3294-4E0A-904C-15AF990A927B}" type="pres">
      <dgm:prSet presAssocID="{EC3B5B02-0C5A-4191-8DD3-1E31DA6D3ABE}" presName="connTx" presStyleLbl="parChTrans1D2" presStyleIdx="0" presStyleCnt="5"/>
      <dgm:spPr/>
    </dgm:pt>
    <dgm:pt modelId="{BD882780-4328-4C6A-845F-5EB4DD2C53B3}" type="pres">
      <dgm:prSet presAssocID="{38AE0916-B68B-4C00-897E-CFD10B9E99A9}" presName="node" presStyleLbl="node1" presStyleIdx="0" presStyleCnt="5">
        <dgm:presLayoutVars>
          <dgm:bulletEnabled val="1"/>
        </dgm:presLayoutVars>
      </dgm:prSet>
      <dgm:spPr/>
    </dgm:pt>
    <dgm:pt modelId="{865CE997-AEF5-41D8-9ED1-9BFE9C73CF1A}" type="pres">
      <dgm:prSet presAssocID="{568299DC-C8BA-4FC6-9E2C-F915095DAFB9}" presName="Name9" presStyleLbl="parChTrans1D2" presStyleIdx="1" presStyleCnt="5"/>
      <dgm:spPr/>
    </dgm:pt>
    <dgm:pt modelId="{48BDBD0F-1C16-4B8B-98C7-6B1FD036E795}" type="pres">
      <dgm:prSet presAssocID="{568299DC-C8BA-4FC6-9E2C-F915095DAFB9}" presName="connTx" presStyleLbl="parChTrans1D2" presStyleIdx="1" presStyleCnt="5"/>
      <dgm:spPr/>
    </dgm:pt>
    <dgm:pt modelId="{93299657-7192-4965-8751-D834B648510D}" type="pres">
      <dgm:prSet presAssocID="{82A65A38-C08F-4433-AF25-2825646C9EEF}" presName="node" presStyleLbl="node1" presStyleIdx="1" presStyleCnt="5">
        <dgm:presLayoutVars>
          <dgm:bulletEnabled val="1"/>
        </dgm:presLayoutVars>
      </dgm:prSet>
      <dgm:spPr/>
    </dgm:pt>
    <dgm:pt modelId="{93966FD7-DDD5-4635-8735-6D028B240780}" type="pres">
      <dgm:prSet presAssocID="{C477E4C2-AABA-4843-94FF-B458A6C66636}" presName="Name9" presStyleLbl="parChTrans1D2" presStyleIdx="2" presStyleCnt="5"/>
      <dgm:spPr/>
    </dgm:pt>
    <dgm:pt modelId="{144B5220-111D-452B-BD2E-1D34BE83688A}" type="pres">
      <dgm:prSet presAssocID="{C477E4C2-AABA-4843-94FF-B458A6C66636}" presName="connTx" presStyleLbl="parChTrans1D2" presStyleIdx="2" presStyleCnt="5"/>
      <dgm:spPr/>
    </dgm:pt>
    <dgm:pt modelId="{E47E6DCC-FB4F-4B05-A552-A404D07C29E6}" type="pres">
      <dgm:prSet presAssocID="{4C59F970-50EC-44A3-9A04-99CA2E85D564}" presName="node" presStyleLbl="node1" presStyleIdx="2" presStyleCnt="5">
        <dgm:presLayoutVars>
          <dgm:bulletEnabled val="1"/>
        </dgm:presLayoutVars>
      </dgm:prSet>
      <dgm:spPr/>
    </dgm:pt>
    <dgm:pt modelId="{1760175E-D585-451D-AF45-A87BACFA1AB6}" type="pres">
      <dgm:prSet presAssocID="{F4F2DF96-C3CD-4522-A61A-39EA922A9637}" presName="Name9" presStyleLbl="parChTrans1D2" presStyleIdx="3" presStyleCnt="5"/>
      <dgm:spPr/>
    </dgm:pt>
    <dgm:pt modelId="{B9231B69-57CA-480D-BC41-6A8243916E24}" type="pres">
      <dgm:prSet presAssocID="{F4F2DF96-C3CD-4522-A61A-39EA922A9637}" presName="connTx" presStyleLbl="parChTrans1D2" presStyleIdx="3" presStyleCnt="5"/>
      <dgm:spPr/>
    </dgm:pt>
    <dgm:pt modelId="{C2AF1547-C553-414D-B2B6-78FCD0B4CFE4}" type="pres">
      <dgm:prSet presAssocID="{5DC510D0-AEE5-40EA-8A79-1A188F277B2F}" presName="node" presStyleLbl="node1" presStyleIdx="3" presStyleCnt="5">
        <dgm:presLayoutVars>
          <dgm:bulletEnabled val="1"/>
        </dgm:presLayoutVars>
      </dgm:prSet>
      <dgm:spPr/>
    </dgm:pt>
    <dgm:pt modelId="{E3F3FEB6-8D55-436B-BA88-FAEED21FE859}" type="pres">
      <dgm:prSet presAssocID="{B7212DB1-86E3-45C8-83ED-2B82BF57D479}" presName="Name9" presStyleLbl="parChTrans1D2" presStyleIdx="4" presStyleCnt="5"/>
      <dgm:spPr/>
    </dgm:pt>
    <dgm:pt modelId="{E7CDA9CA-21A7-4585-9E16-9B77E9B0DCDF}" type="pres">
      <dgm:prSet presAssocID="{B7212DB1-86E3-45C8-83ED-2B82BF57D479}" presName="connTx" presStyleLbl="parChTrans1D2" presStyleIdx="4" presStyleCnt="5"/>
      <dgm:spPr/>
    </dgm:pt>
    <dgm:pt modelId="{E3311BE2-00F0-49CD-87BE-2E7785DD068A}" type="pres">
      <dgm:prSet presAssocID="{6423A04A-F5D4-4C73-83EA-A52FF7496008}" presName="node" presStyleLbl="node1" presStyleIdx="4" presStyleCnt="5">
        <dgm:presLayoutVars>
          <dgm:bulletEnabled val="1"/>
        </dgm:presLayoutVars>
      </dgm:prSet>
      <dgm:spPr/>
    </dgm:pt>
  </dgm:ptLst>
  <dgm:cxnLst>
    <dgm:cxn modelId="{85465612-8F9E-4EA5-99FC-CCC3A5269A3E}" type="presOf" srcId="{6423A04A-F5D4-4C73-83EA-A52FF7496008}" destId="{E3311BE2-00F0-49CD-87BE-2E7785DD068A}" srcOrd="0" destOrd="0" presId="urn:microsoft.com/office/officeart/2005/8/layout/radial1"/>
    <dgm:cxn modelId="{AA76191E-656B-4800-A005-E799D662D849}" srcId="{BBA7A43F-1B49-40F4-9CBB-237745F276C3}" destId="{5DC510D0-AEE5-40EA-8A79-1A188F277B2F}" srcOrd="3" destOrd="0" parTransId="{F4F2DF96-C3CD-4522-A61A-39EA922A9637}" sibTransId="{FBE134BC-9794-49F6-878E-74AC45DA3B24}"/>
    <dgm:cxn modelId="{9C236230-B921-4530-92F1-96BBF6CC8AFE}" srcId="{D2165918-20ED-4007-99BB-5CD4A12E80C3}" destId="{BBA7A43F-1B49-40F4-9CBB-237745F276C3}" srcOrd="0" destOrd="0" parTransId="{FA9B6A00-0B58-465A-BCA2-958929C561B0}" sibTransId="{2CA06270-1D7D-4D30-B197-AE7A6D197D94}"/>
    <dgm:cxn modelId="{3A109D43-E241-47BC-BEBC-FFDDB980F672}" type="presOf" srcId="{EC3B5B02-0C5A-4191-8DD3-1E31DA6D3ABE}" destId="{DC6478F1-1CDE-4E63-9E32-1B61F370D33F}" srcOrd="0" destOrd="0" presId="urn:microsoft.com/office/officeart/2005/8/layout/radial1"/>
    <dgm:cxn modelId="{3E5AAE4C-B4DB-4962-89D0-BD6241EA59CB}" type="presOf" srcId="{F4F2DF96-C3CD-4522-A61A-39EA922A9637}" destId="{B9231B69-57CA-480D-BC41-6A8243916E24}" srcOrd="1" destOrd="0" presId="urn:microsoft.com/office/officeart/2005/8/layout/radial1"/>
    <dgm:cxn modelId="{8DB3D357-AB0F-4347-919E-066D1DFF8222}" srcId="{BBA7A43F-1B49-40F4-9CBB-237745F276C3}" destId="{82A65A38-C08F-4433-AF25-2825646C9EEF}" srcOrd="1" destOrd="0" parTransId="{568299DC-C8BA-4FC6-9E2C-F915095DAFB9}" sibTransId="{ADFF1982-384E-4598-B4C1-38D76E1EB704}"/>
    <dgm:cxn modelId="{E7502D5C-54F1-4C84-832D-6F829A561786}" type="presOf" srcId="{82A65A38-C08F-4433-AF25-2825646C9EEF}" destId="{93299657-7192-4965-8751-D834B648510D}" srcOrd="0" destOrd="0" presId="urn:microsoft.com/office/officeart/2005/8/layout/radial1"/>
    <dgm:cxn modelId="{25D98369-FA93-4B2A-A8A5-8929DB1CAEE3}" type="presOf" srcId="{568299DC-C8BA-4FC6-9E2C-F915095DAFB9}" destId="{865CE997-AEF5-41D8-9ED1-9BFE9C73CF1A}" srcOrd="0" destOrd="0" presId="urn:microsoft.com/office/officeart/2005/8/layout/radial1"/>
    <dgm:cxn modelId="{805D5E70-902A-4D72-A9BB-27C640B4F5C7}" type="presOf" srcId="{C477E4C2-AABA-4843-94FF-B458A6C66636}" destId="{93966FD7-DDD5-4635-8735-6D028B240780}" srcOrd="0" destOrd="0" presId="urn:microsoft.com/office/officeart/2005/8/layout/radial1"/>
    <dgm:cxn modelId="{85080E86-AE57-43C9-A947-1E47C88CC5B0}" type="presOf" srcId="{BBA7A43F-1B49-40F4-9CBB-237745F276C3}" destId="{46244838-34B0-40BD-B223-BDDAC1A302FA}" srcOrd="0" destOrd="0" presId="urn:microsoft.com/office/officeart/2005/8/layout/radial1"/>
    <dgm:cxn modelId="{9DF85793-40AF-4EC6-9A6E-93B12033E994}" srcId="{BBA7A43F-1B49-40F4-9CBB-237745F276C3}" destId="{38AE0916-B68B-4C00-897E-CFD10B9E99A9}" srcOrd="0" destOrd="0" parTransId="{EC3B5B02-0C5A-4191-8DD3-1E31DA6D3ABE}" sibTransId="{57CBE7E3-50D0-4715-860D-70C1A6FCECEC}"/>
    <dgm:cxn modelId="{F4C58496-CB48-41F9-8921-25676865DE63}" type="presOf" srcId="{38AE0916-B68B-4C00-897E-CFD10B9E99A9}" destId="{BD882780-4328-4C6A-845F-5EB4DD2C53B3}" srcOrd="0" destOrd="0" presId="urn:microsoft.com/office/officeart/2005/8/layout/radial1"/>
    <dgm:cxn modelId="{87E43A9E-A38D-4DB8-8D60-1D9FAB404A23}" type="presOf" srcId="{B7212DB1-86E3-45C8-83ED-2B82BF57D479}" destId="{E7CDA9CA-21A7-4585-9E16-9B77E9B0DCDF}" srcOrd="1" destOrd="0" presId="urn:microsoft.com/office/officeart/2005/8/layout/radial1"/>
    <dgm:cxn modelId="{7A349EA3-1D46-4BBF-90F7-945AD8EF1C1B}" srcId="{BBA7A43F-1B49-40F4-9CBB-237745F276C3}" destId="{4C59F970-50EC-44A3-9A04-99CA2E85D564}" srcOrd="2" destOrd="0" parTransId="{C477E4C2-AABA-4843-94FF-B458A6C66636}" sibTransId="{0E2997F3-0EA4-44D8-9D8A-FCC0593EB6E1}"/>
    <dgm:cxn modelId="{BA2066A9-ECF1-4BF5-9C35-29A338B5E9F6}" type="presOf" srcId="{5DC510D0-AEE5-40EA-8A79-1A188F277B2F}" destId="{C2AF1547-C553-414D-B2B6-78FCD0B4CFE4}" srcOrd="0" destOrd="0" presId="urn:microsoft.com/office/officeart/2005/8/layout/radial1"/>
    <dgm:cxn modelId="{1B410DB7-D6B7-4D2B-9EC3-CC0E19B09B49}" srcId="{BBA7A43F-1B49-40F4-9CBB-237745F276C3}" destId="{6423A04A-F5D4-4C73-83EA-A52FF7496008}" srcOrd="4" destOrd="0" parTransId="{B7212DB1-86E3-45C8-83ED-2B82BF57D479}" sibTransId="{49E91225-13C3-496C-AA38-17E5AF33C581}"/>
    <dgm:cxn modelId="{8F283AC5-D2E3-4D70-9593-BC61663BEA66}" type="presOf" srcId="{4C59F970-50EC-44A3-9A04-99CA2E85D564}" destId="{E47E6DCC-FB4F-4B05-A552-A404D07C29E6}" srcOrd="0" destOrd="0" presId="urn:microsoft.com/office/officeart/2005/8/layout/radial1"/>
    <dgm:cxn modelId="{389C0FD4-6ECA-4BB7-B5A8-B692C54F7482}" type="presOf" srcId="{568299DC-C8BA-4FC6-9E2C-F915095DAFB9}" destId="{48BDBD0F-1C16-4B8B-98C7-6B1FD036E795}" srcOrd="1" destOrd="0" presId="urn:microsoft.com/office/officeart/2005/8/layout/radial1"/>
    <dgm:cxn modelId="{2C5414DB-91BA-4597-9CFD-C2F78C2728CD}" type="presOf" srcId="{F4F2DF96-C3CD-4522-A61A-39EA922A9637}" destId="{1760175E-D585-451D-AF45-A87BACFA1AB6}" srcOrd="0" destOrd="0" presId="urn:microsoft.com/office/officeart/2005/8/layout/radial1"/>
    <dgm:cxn modelId="{737055E3-70DE-46FD-A86F-C9E183E1AEE9}" type="presOf" srcId="{B7212DB1-86E3-45C8-83ED-2B82BF57D479}" destId="{E3F3FEB6-8D55-436B-BA88-FAEED21FE859}" srcOrd="0" destOrd="0" presId="urn:microsoft.com/office/officeart/2005/8/layout/radial1"/>
    <dgm:cxn modelId="{7A849BF4-925F-47F2-BA3F-7151FE4562DF}" type="presOf" srcId="{D2165918-20ED-4007-99BB-5CD4A12E80C3}" destId="{18D5BC81-F143-4846-886F-6D1A9871947A}" srcOrd="0" destOrd="0" presId="urn:microsoft.com/office/officeart/2005/8/layout/radial1"/>
    <dgm:cxn modelId="{C66055F5-F9CC-4415-95CD-AF783F34F3E7}" type="presOf" srcId="{C477E4C2-AABA-4843-94FF-B458A6C66636}" destId="{144B5220-111D-452B-BD2E-1D34BE83688A}" srcOrd="1" destOrd="0" presId="urn:microsoft.com/office/officeart/2005/8/layout/radial1"/>
    <dgm:cxn modelId="{0AD7D0FA-6284-4365-AD0E-E9B860BE6D81}" type="presOf" srcId="{EC3B5B02-0C5A-4191-8DD3-1E31DA6D3ABE}" destId="{C99BC897-3294-4E0A-904C-15AF990A927B}" srcOrd="1" destOrd="0" presId="urn:microsoft.com/office/officeart/2005/8/layout/radial1"/>
    <dgm:cxn modelId="{DF35D355-49EC-41A3-9089-4ADA7F51A2BB}" type="presParOf" srcId="{18D5BC81-F143-4846-886F-6D1A9871947A}" destId="{46244838-34B0-40BD-B223-BDDAC1A302FA}" srcOrd="0" destOrd="0" presId="urn:microsoft.com/office/officeart/2005/8/layout/radial1"/>
    <dgm:cxn modelId="{9AFE02AA-A1B1-4DF0-B547-4C20E990AEB3}" type="presParOf" srcId="{18D5BC81-F143-4846-886F-6D1A9871947A}" destId="{DC6478F1-1CDE-4E63-9E32-1B61F370D33F}" srcOrd="1" destOrd="0" presId="urn:microsoft.com/office/officeart/2005/8/layout/radial1"/>
    <dgm:cxn modelId="{609969DC-64B4-406C-99C0-6A1C97FA7B40}" type="presParOf" srcId="{DC6478F1-1CDE-4E63-9E32-1B61F370D33F}" destId="{C99BC897-3294-4E0A-904C-15AF990A927B}" srcOrd="0" destOrd="0" presId="urn:microsoft.com/office/officeart/2005/8/layout/radial1"/>
    <dgm:cxn modelId="{FD1F97D7-4DF3-4D84-A234-0248890C7D7A}" type="presParOf" srcId="{18D5BC81-F143-4846-886F-6D1A9871947A}" destId="{BD882780-4328-4C6A-845F-5EB4DD2C53B3}" srcOrd="2" destOrd="0" presId="urn:microsoft.com/office/officeart/2005/8/layout/radial1"/>
    <dgm:cxn modelId="{4D1EE1A6-326E-418C-9B35-69F4A477B7B7}" type="presParOf" srcId="{18D5BC81-F143-4846-886F-6D1A9871947A}" destId="{865CE997-AEF5-41D8-9ED1-9BFE9C73CF1A}" srcOrd="3" destOrd="0" presId="urn:microsoft.com/office/officeart/2005/8/layout/radial1"/>
    <dgm:cxn modelId="{71325C87-BB9C-4A00-ACB1-A77FB8597842}" type="presParOf" srcId="{865CE997-AEF5-41D8-9ED1-9BFE9C73CF1A}" destId="{48BDBD0F-1C16-4B8B-98C7-6B1FD036E795}" srcOrd="0" destOrd="0" presId="urn:microsoft.com/office/officeart/2005/8/layout/radial1"/>
    <dgm:cxn modelId="{7F5C72B4-93DE-4972-A0B5-80CDDF534971}" type="presParOf" srcId="{18D5BC81-F143-4846-886F-6D1A9871947A}" destId="{93299657-7192-4965-8751-D834B648510D}" srcOrd="4" destOrd="0" presId="urn:microsoft.com/office/officeart/2005/8/layout/radial1"/>
    <dgm:cxn modelId="{656F930F-D847-4AC2-AFE7-3D3868D82CBA}" type="presParOf" srcId="{18D5BC81-F143-4846-886F-6D1A9871947A}" destId="{93966FD7-DDD5-4635-8735-6D028B240780}" srcOrd="5" destOrd="0" presId="urn:microsoft.com/office/officeart/2005/8/layout/radial1"/>
    <dgm:cxn modelId="{7FDCF973-836F-487B-9254-D00B2A664F6F}" type="presParOf" srcId="{93966FD7-DDD5-4635-8735-6D028B240780}" destId="{144B5220-111D-452B-BD2E-1D34BE83688A}" srcOrd="0" destOrd="0" presId="urn:microsoft.com/office/officeart/2005/8/layout/radial1"/>
    <dgm:cxn modelId="{FF59A522-B229-45DF-9778-E4BD235AE48D}" type="presParOf" srcId="{18D5BC81-F143-4846-886F-6D1A9871947A}" destId="{E47E6DCC-FB4F-4B05-A552-A404D07C29E6}" srcOrd="6" destOrd="0" presId="urn:microsoft.com/office/officeart/2005/8/layout/radial1"/>
    <dgm:cxn modelId="{578B49FF-32C0-442B-BFE1-48780ED03ACE}" type="presParOf" srcId="{18D5BC81-F143-4846-886F-6D1A9871947A}" destId="{1760175E-D585-451D-AF45-A87BACFA1AB6}" srcOrd="7" destOrd="0" presId="urn:microsoft.com/office/officeart/2005/8/layout/radial1"/>
    <dgm:cxn modelId="{25314117-6F54-48BA-B9EA-8BE79D6BD53B}" type="presParOf" srcId="{1760175E-D585-451D-AF45-A87BACFA1AB6}" destId="{B9231B69-57CA-480D-BC41-6A8243916E24}" srcOrd="0" destOrd="0" presId="urn:microsoft.com/office/officeart/2005/8/layout/radial1"/>
    <dgm:cxn modelId="{A4CA8870-C515-4C60-B1EF-8B258AD614BC}" type="presParOf" srcId="{18D5BC81-F143-4846-886F-6D1A9871947A}" destId="{C2AF1547-C553-414D-B2B6-78FCD0B4CFE4}" srcOrd="8" destOrd="0" presId="urn:microsoft.com/office/officeart/2005/8/layout/radial1"/>
    <dgm:cxn modelId="{DF45FB4D-CF07-4234-8196-DB584B2824DC}" type="presParOf" srcId="{18D5BC81-F143-4846-886F-6D1A9871947A}" destId="{E3F3FEB6-8D55-436B-BA88-FAEED21FE859}" srcOrd="9" destOrd="0" presId="urn:microsoft.com/office/officeart/2005/8/layout/radial1"/>
    <dgm:cxn modelId="{D02217E4-8A28-49AD-93B2-51A6A3327247}" type="presParOf" srcId="{E3F3FEB6-8D55-436B-BA88-FAEED21FE859}" destId="{E7CDA9CA-21A7-4585-9E16-9B77E9B0DCDF}" srcOrd="0" destOrd="0" presId="urn:microsoft.com/office/officeart/2005/8/layout/radial1"/>
    <dgm:cxn modelId="{AFD2FC5A-2B08-43B2-95B9-27286C8DF13D}" type="presParOf" srcId="{18D5BC81-F143-4846-886F-6D1A9871947A}" destId="{E3311BE2-00F0-49CD-87BE-2E7785DD068A}" srcOrd="10" destOrd="0" presId="urn:microsoft.com/office/officeart/2005/8/layout/radial1"/>
  </dgm:cxnLst>
  <dgm:bg>
    <a:effectLst>
      <a:glow rad="101600">
        <a:schemeClr val="accent1">
          <a:satMod val="175000"/>
          <a:alpha val="40000"/>
        </a:schemeClr>
      </a:glo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232D966-C7A0-45B6-952B-C6191EF27AD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7DCDD6D-B1C3-4144-94FF-E2C9FFF7FDF9}">
      <dgm:prSet phldrT="[Texte]"/>
      <dgm:spPr>
        <a:solidFill>
          <a:schemeClr val="accent2"/>
        </a:solidFill>
      </dgm:spPr>
      <dgm:t>
        <a:bodyPr/>
        <a:lstStyle/>
        <a:p>
          <a:r>
            <a:rPr lang="fr-FR" noProof="0" dirty="0"/>
            <a:t>Parties Internes</a:t>
          </a:r>
        </a:p>
      </dgm:t>
    </dgm:pt>
    <dgm:pt modelId="{9A6AFD7B-1E4F-4693-97BC-6CA95C04F212}" type="parTrans" cxnId="{3BEBE3C5-2C03-4B72-8AAB-58E0244201AB}">
      <dgm:prSet/>
      <dgm:spPr/>
      <dgm:t>
        <a:bodyPr/>
        <a:lstStyle/>
        <a:p>
          <a:endParaRPr lang="fr-FR"/>
        </a:p>
      </dgm:t>
    </dgm:pt>
    <dgm:pt modelId="{6B9BEA81-3EC4-4399-A5D7-A88287009303}" type="sibTrans" cxnId="{3BEBE3C5-2C03-4B72-8AAB-58E0244201AB}">
      <dgm:prSet/>
      <dgm:spPr/>
      <dgm:t>
        <a:bodyPr/>
        <a:lstStyle/>
        <a:p>
          <a:endParaRPr lang="fr-FR"/>
        </a:p>
      </dgm:t>
    </dgm:pt>
    <dgm:pt modelId="{FE3827A5-D8EC-4521-A3EE-8DF6A4B0C2EF}">
      <dgm:prSet phldrT="[Texte]"/>
      <dgm:spPr/>
      <dgm:t>
        <a:bodyPr/>
        <a:lstStyle/>
        <a:p>
          <a:pPr algn="just"/>
          <a:r>
            <a:rPr lang="fr-FR" noProof="0" dirty="0"/>
            <a:t>Organes de direction</a:t>
          </a:r>
        </a:p>
      </dgm:t>
    </dgm:pt>
    <dgm:pt modelId="{414C37C9-3D1D-4621-B61E-9313EEE065F5}" type="parTrans" cxnId="{997A7DE3-A067-421F-A547-1C07BECFB87D}">
      <dgm:prSet/>
      <dgm:spPr/>
      <dgm:t>
        <a:bodyPr/>
        <a:lstStyle/>
        <a:p>
          <a:endParaRPr lang="fr-FR"/>
        </a:p>
      </dgm:t>
    </dgm:pt>
    <dgm:pt modelId="{67335FC5-E717-4207-BC58-AA3ED23A8C67}" type="sibTrans" cxnId="{997A7DE3-A067-421F-A547-1C07BECFB87D}">
      <dgm:prSet/>
      <dgm:spPr/>
      <dgm:t>
        <a:bodyPr/>
        <a:lstStyle/>
        <a:p>
          <a:endParaRPr lang="fr-FR"/>
        </a:p>
      </dgm:t>
    </dgm:pt>
    <dgm:pt modelId="{1586A697-DFAE-4538-97E8-7584629E7D40}">
      <dgm:prSet phldrT="[Texte]"/>
      <dgm:spPr/>
      <dgm:t>
        <a:bodyPr/>
        <a:lstStyle/>
        <a:p>
          <a:pPr algn="just"/>
          <a:r>
            <a:rPr lang="fr-FR" noProof="0" dirty="0"/>
            <a:t>Personnel de la société</a:t>
          </a:r>
        </a:p>
      </dgm:t>
    </dgm:pt>
    <dgm:pt modelId="{0F645A15-28F7-4B58-97FD-14C55FBCB7AA}" type="parTrans" cxnId="{1B839736-FA8B-49AA-BBB1-5A4161862597}">
      <dgm:prSet/>
      <dgm:spPr/>
      <dgm:t>
        <a:bodyPr/>
        <a:lstStyle/>
        <a:p>
          <a:endParaRPr lang="fr-FR"/>
        </a:p>
      </dgm:t>
    </dgm:pt>
    <dgm:pt modelId="{60EBC0DB-A3F3-4C1A-9E77-473195FF2591}" type="sibTrans" cxnId="{1B839736-FA8B-49AA-BBB1-5A4161862597}">
      <dgm:prSet/>
      <dgm:spPr/>
      <dgm:t>
        <a:bodyPr/>
        <a:lstStyle/>
        <a:p>
          <a:endParaRPr lang="fr-FR"/>
        </a:p>
      </dgm:t>
    </dgm:pt>
    <dgm:pt modelId="{32D81480-998C-4CED-A899-A103C4077844}">
      <dgm:prSet phldrT="[Texte]"/>
      <dgm:spPr>
        <a:solidFill>
          <a:schemeClr val="accent2"/>
        </a:solidFill>
      </dgm:spPr>
      <dgm:t>
        <a:bodyPr/>
        <a:lstStyle/>
        <a:p>
          <a:r>
            <a:rPr lang="fr-FR" noProof="0" dirty="0"/>
            <a:t>Parties externes</a:t>
          </a:r>
        </a:p>
      </dgm:t>
    </dgm:pt>
    <dgm:pt modelId="{6F78AAEF-0447-412F-9FE0-2C2FE104F7FF}" type="parTrans" cxnId="{73082A92-C751-4C9D-B17B-0746D2191AD8}">
      <dgm:prSet/>
      <dgm:spPr/>
      <dgm:t>
        <a:bodyPr/>
        <a:lstStyle/>
        <a:p>
          <a:endParaRPr lang="fr-FR"/>
        </a:p>
      </dgm:t>
    </dgm:pt>
    <dgm:pt modelId="{22FEB133-7B07-47A0-9CFF-363BE3B200A5}" type="sibTrans" cxnId="{73082A92-C751-4C9D-B17B-0746D2191AD8}">
      <dgm:prSet/>
      <dgm:spPr/>
      <dgm:t>
        <a:bodyPr/>
        <a:lstStyle/>
        <a:p>
          <a:endParaRPr lang="fr-FR"/>
        </a:p>
      </dgm:t>
    </dgm:pt>
    <dgm:pt modelId="{5C9E151D-0E68-4123-8D68-00AC27F6AA27}">
      <dgm:prSet phldrT="[Texte]"/>
      <dgm:spPr/>
      <dgm:t>
        <a:bodyPr/>
        <a:lstStyle/>
        <a:p>
          <a:pPr algn="just"/>
          <a:r>
            <a:rPr lang="fr-FR" noProof="0" dirty="0"/>
            <a:t>Auditeurs externes (CAC)</a:t>
          </a:r>
        </a:p>
      </dgm:t>
    </dgm:pt>
    <dgm:pt modelId="{A9A2F63D-058E-4214-A838-93097EED700B}" type="parTrans" cxnId="{1415E696-E7F5-4822-A22E-42A2E5B99EE3}">
      <dgm:prSet/>
      <dgm:spPr/>
      <dgm:t>
        <a:bodyPr/>
        <a:lstStyle/>
        <a:p>
          <a:endParaRPr lang="fr-FR"/>
        </a:p>
      </dgm:t>
    </dgm:pt>
    <dgm:pt modelId="{179913A3-B93E-4FCC-A7E6-67BFA163301C}" type="sibTrans" cxnId="{1415E696-E7F5-4822-A22E-42A2E5B99EE3}">
      <dgm:prSet/>
      <dgm:spPr/>
      <dgm:t>
        <a:bodyPr/>
        <a:lstStyle/>
        <a:p>
          <a:endParaRPr lang="fr-FR"/>
        </a:p>
      </dgm:t>
    </dgm:pt>
    <dgm:pt modelId="{218C885A-7BA2-4FD1-8E9E-EE45F3B6D9E6}">
      <dgm:prSet phldrT="[Texte]"/>
      <dgm:spPr/>
      <dgm:t>
        <a:bodyPr/>
        <a:lstStyle/>
        <a:p>
          <a:pPr algn="just"/>
          <a:r>
            <a:rPr lang="fr-FR" noProof="0" dirty="0"/>
            <a:t>Service d’audit interne</a:t>
          </a:r>
        </a:p>
      </dgm:t>
    </dgm:pt>
    <dgm:pt modelId="{B870264C-34F8-417D-BA5F-ADE4E722FE55}" type="parTrans" cxnId="{74280AC3-8542-47D8-94E6-BBF84B7FE7AF}">
      <dgm:prSet/>
      <dgm:spPr/>
      <dgm:t>
        <a:bodyPr/>
        <a:lstStyle/>
        <a:p>
          <a:endParaRPr lang="fr-FR"/>
        </a:p>
      </dgm:t>
    </dgm:pt>
    <dgm:pt modelId="{2E1F895A-C93D-494A-AC38-AC370B81BA97}" type="sibTrans" cxnId="{74280AC3-8542-47D8-94E6-BBF84B7FE7AF}">
      <dgm:prSet/>
      <dgm:spPr/>
      <dgm:t>
        <a:bodyPr/>
        <a:lstStyle/>
        <a:p>
          <a:endParaRPr lang="fr-FR"/>
        </a:p>
      </dgm:t>
    </dgm:pt>
    <dgm:pt modelId="{FF6E94FE-183F-4A23-9EC5-3322042F4799}">
      <dgm:prSet phldrT="[Texte]"/>
      <dgm:spPr/>
      <dgm:t>
        <a:bodyPr/>
        <a:lstStyle/>
        <a:p>
          <a:pPr algn="just"/>
          <a:r>
            <a:rPr lang="fr-FR" noProof="0" dirty="0"/>
            <a:t>Tiers : Fournisseur, clients, créanciers, actionnaires…</a:t>
          </a:r>
        </a:p>
      </dgm:t>
    </dgm:pt>
    <dgm:pt modelId="{FCC027B0-C8E0-47F8-B639-3591E1CC0E51}" type="parTrans" cxnId="{5DD0D873-7B91-49B4-8E61-32420AF53F6F}">
      <dgm:prSet/>
      <dgm:spPr/>
      <dgm:t>
        <a:bodyPr/>
        <a:lstStyle/>
        <a:p>
          <a:pPr rtl="1"/>
          <a:endParaRPr lang="x-none"/>
        </a:p>
      </dgm:t>
    </dgm:pt>
    <dgm:pt modelId="{917F90D3-CCC2-4CCC-B55F-B244F1C3FFE1}" type="sibTrans" cxnId="{5DD0D873-7B91-49B4-8E61-32420AF53F6F}">
      <dgm:prSet/>
      <dgm:spPr/>
      <dgm:t>
        <a:bodyPr/>
        <a:lstStyle/>
        <a:p>
          <a:pPr rtl="1"/>
          <a:endParaRPr lang="x-none"/>
        </a:p>
      </dgm:t>
    </dgm:pt>
    <dgm:pt modelId="{0C3FB7FE-C922-4EBA-A770-D5C2C2B18C26}" type="pres">
      <dgm:prSet presAssocID="{E232D966-C7A0-45B6-952B-C6191EF27AD8}" presName="Name0" presStyleCnt="0">
        <dgm:presLayoutVars>
          <dgm:dir/>
          <dgm:animLvl val="lvl"/>
          <dgm:resizeHandles val="exact"/>
        </dgm:presLayoutVars>
      </dgm:prSet>
      <dgm:spPr/>
    </dgm:pt>
    <dgm:pt modelId="{E738E3F2-95C6-4CDA-937E-4B9EAA18D413}" type="pres">
      <dgm:prSet presAssocID="{07DCDD6D-B1C3-4144-94FF-E2C9FFF7FDF9}" presName="linNode" presStyleCnt="0"/>
      <dgm:spPr/>
    </dgm:pt>
    <dgm:pt modelId="{3334BF44-A62F-4D30-AD6F-D19391DC3914}" type="pres">
      <dgm:prSet presAssocID="{07DCDD6D-B1C3-4144-94FF-E2C9FFF7FDF9}" presName="parentText" presStyleLbl="node1" presStyleIdx="0" presStyleCnt="2">
        <dgm:presLayoutVars>
          <dgm:chMax val="1"/>
          <dgm:bulletEnabled val="1"/>
        </dgm:presLayoutVars>
      </dgm:prSet>
      <dgm:spPr/>
    </dgm:pt>
    <dgm:pt modelId="{236C563B-0BCD-4A1A-BFBA-B8BFD6185D10}" type="pres">
      <dgm:prSet presAssocID="{07DCDD6D-B1C3-4144-94FF-E2C9FFF7FDF9}" presName="descendantText" presStyleLbl="alignAccFollowNode1" presStyleIdx="0" presStyleCnt="2">
        <dgm:presLayoutVars>
          <dgm:bulletEnabled val="1"/>
        </dgm:presLayoutVars>
      </dgm:prSet>
      <dgm:spPr/>
    </dgm:pt>
    <dgm:pt modelId="{FD1AD197-8352-4D08-9A2C-7FE552BE56EF}" type="pres">
      <dgm:prSet presAssocID="{6B9BEA81-3EC4-4399-A5D7-A88287009303}" presName="sp" presStyleCnt="0"/>
      <dgm:spPr/>
    </dgm:pt>
    <dgm:pt modelId="{83E10886-8863-4891-80B9-3F84DB3979BC}" type="pres">
      <dgm:prSet presAssocID="{32D81480-998C-4CED-A899-A103C4077844}" presName="linNode" presStyleCnt="0"/>
      <dgm:spPr/>
    </dgm:pt>
    <dgm:pt modelId="{C011858C-E7A9-45DC-9064-6AAF0753C16E}" type="pres">
      <dgm:prSet presAssocID="{32D81480-998C-4CED-A899-A103C4077844}" presName="parentText" presStyleLbl="node1" presStyleIdx="1" presStyleCnt="2">
        <dgm:presLayoutVars>
          <dgm:chMax val="1"/>
          <dgm:bulletEnabled val="1"/>
        </dgm:presLayoutVars>
      </dgm:prSet>
      <dgm:spPr/>
    </dgm:pt>
    <dgm:pt modelId="{F29B7FAA-5F8B-4603-B8C9-080ACA9D4486}" type="pres">
      <dgm:prSet presAssocID="{32D81480-998C-4CED-A899-A103C4077844}" presName="descendantText" presStyleLbl="alignAccFollowNode1" presStyleIdx="1" presStyleCnt="2">
        <dgm:presLayoutVars>
          <dgm:bulletEnabled val="1"/>
        </dgm:presLayoutVars>
      </dgm:prSet>
      <dgm:spPr/>
    </dgm:pt>
  </dgm:ptLst>
  <dgm:cxnLst>
    <dgm:cxn modelId="{71DFCE01-373F-0D42-9AC1-BBE31EBE6A74}" type="presOf" srcId="{07DCDD6D-B1C3-4144-94FF-E2C9FFF7FDF9}" destId="{3334BF44-A62F-4D30-AD6F-D19391DC3914}" srcOrd="0" destOrd="0" presId="urn:microsoft.com/office/officeart/2005/8/layout/vList5"/>
    <dgm:cxn modelId="{68C52C05-C4BE-5544-A508-E4B71651AEF1}" type="presOf" srcId="{218C885A-7BA2-4FD1-8E9E-EE45F3B6D9E6}" destId="{236C563B-0BCD-4A1A-BFBA-B8BFD6185D10}" srcOrd="0" destOrd="1" presId="urn:microsoft.com/office/officeart/2005/8/layout/vList5"/>
    <dgm:cxn modelId="{63E02F23-7135-CF40-8D4D-603BA1DCB77E}" type="presOf" srcId="{FE3827A5-D8EC-4521-A3EE-8DF6A4B0C2EF}" destId="{236C563B-0BCD-4A1A-BFBA-B8BFD6185D10}" srcOrd="0" destOrd="0" presId="urn:microsoft.com/office/officeart/2005/8/layout/vList5"/>
    <dgm:cxn modelId="{783FFC24-BF81-7A44-B575-BFF0C67D151D}" type="presOf" srcId="{1586A697-DFAE-4538-97E8-7584629E7D40}" destId="{236C563B-0BCD-4A1A-BFBA-B8BFD6185D10}" srcOrd="0" destOrd="2" presId="urn:microsoft.com/office/officeart/2005/8/layout/vList5"/>
    <dgm:cxn modelId="{19A4232A-7979-4547-9E03-1FED92117829}" type="presOf" srcId="{32D81480-998C-4CED-A899-A103C4077844}" destId="{C011858C-E7A9-45DC-9064-6AAF0753C16E}" srcOrd="0" destOrd="0" presId="urn:microsoft.com/office/officeart/2005/8/layout/vList5"/>
    <dgm:cxn modelId="{1B839736-FA8B-49AA-BBB1-5A4161862597}" srcId="{07DCDD6D-B1C3-4144-94FF-E2C9FFF7FDF9}" destId="{1586A697-DFAE-4538-97E8-7584629E7D40}" srcOrd="2" destOrd="0" parTransId="{0F645A15-28F7-4B58-97FD-14C55FBCB7AA}" sibTransId="{60EBC0DB-A3F3-4C1A-9E77-473195FF2591}"/>
    <dgm:cxn modelId="{E9CFCE36-9AAE-BB49-A97E-700E6BA89A22}" type="presOf" srcId="{E232D966-C7A0-45B6-952B-C6191EF27AD8}" destId="{0C3FB7FE-C922-4EBA-A770-D5C2C2B18C26}" srcOrd="0" destOrd="0" presId="urn:microsoft.com/office/officeart/2005/8/layout/vList5"/>
    <dgm:cxn modelId="{A5507068-1F60-E34D-8134-1201B222A42C}" type="presOf" srcId="{5C9E151D-0E68-4123-8D68-00AC27F6AA27}" destId="{F29B7FAA-5F8B-4603-B8C9-080ACA9D4486}" srcOrd="0" destOrd="0" presId="urn:microsoft.com/office/officeart/2005/8/layout/vList5"/>
    <dgm:cxn modelId="{5DD0D873-7B91-49B4-8E61-32420AF53F6F}" srcId="{32D81480-998C-4CED-A899-A103C4077844}" destId="{FF6E94FE-183F-4A23-9EC5-3322042F4799}" srcOrd="1" destOrd="0" parTransId="{FCC027B0-C8E0-47F8-B639-3591E1CC0E51}" sibTransId="{917F90D3-CCC2-4CCC-B55F-B244F1C3FFE1}"/>
    <dgm:cxn modelId="{73082A92-C751-4C9D-B17B-0746D2191AD8}" srcId="{E232D966-C7A0-45B6-952B-C6191EF27AD8}" destId="{32D81480-998C-4CED-A899-A103C4077844}" srcOrd="1" destOrd="0" parTransId="{6F78AAEF-0447-412F-9FE0-2C2FE104F7FF}" sibTransId="{22FEB133-7B07-47A0-9CFF-363BE3B200A5}"/>
    <dgm:cxn modelId="{1415E696-E7F5-4822-A22E-42A2E5B99EE3}" srcId="{32D81480-998C-4CED-A899-A103C4077844}" destId="{5C9E151D-0E68-4123-8D68-00AC27F6AA27}" srcOrd="0" destOrd="0" parTransId="{A9A2F63D-058E-4214-A838-93097EED700B}" sibTransId="{179913A3-B93E-4FCC-A7E6-67BFA163301C}"/>
    <dgm:cxn modelId="{9F4E1F9A-9FA4-F544-B48D-4E71563E3637}" type="presOf" srcId="{FF6E94FE-183F-4A23-9EC5-3322042F4799}" destId="{F29B7FAA-5F8B-4603-B8C9-080ACA9D4486}" srcOrd="0" destOrd="1" presId="urn:microsoft.com/office/officeart/2005/8/layout/vList5"/>
    <dgm:cxn modelId="{74280AC3-8542-47D8-94E6-BBF84B7FE7AF}" srcId="{07DCDD6D-B1C3-4144-94FF-E2C9FFF7FDF9}" destId="{218C885A-7BA2-4FD1-8E9E-EE45F3B6D9E6}" srcOrd="1" destOrd="0" parTransId="{B870264C-34F8-417D-BA5F-ADE4E722FE55}" sibTransId="{2E1F895A-C93D-494A-AC38-AC370B81BA97}"/>
    <dgm:cxn modelId="{3BEBE3C5-2C03-4B72-8AAB-58E0244201AB}" srcId="{E232D966-C7A0-45B6-952B-C6191EF27AD8}" destId="{07DCDD6D-B1C3-4144-94FF-E2C9FFF7FDF9}" srcOrd="0" destOrd="0" parTransId="{9A6AFD7B-1E4F-4693-97BC-6CA95C04F212}" sibTransId="{6B9BEA81-3EC4-4399-A5D7-A88287009303}"/>
    <dgm:cxn modelId="{997A7DE3-A067-421F-A547-1C07BECFB87D}" srcId="{07DCDD6D-B1C3-4144-94FF-E2C9FFF7FDF9}" destId="{FE3827A5-D8EC-4521-A3EE-8DF6A4B0C2EF}" srcOrd="0" destOrd="0" parTransId="{414C37C9-3D1D-4621-B61E-9313EEE065F5}" sibTransId="{67335FC5-E717-4207-BC58-AA3ED23A8C67}"/>
    <dgm:cxn modelId="{48EA5B38-BCCA-C046-9396-636BF5AABE80}" type="presParOf" srcId="{0C3FB7FE-C922-4EBA-A770-D5C2C2B18C26}" destId="{E738E3F2-95C6-4CDA-937E-4B9EAA18D413}" srcOrd="0" destOrd="0" presId="urn:microsoft.com/office/officeart/2005/8/layout/vList5"/>
    <dgm:cxn modelId="{ACA0E3DE-6116-FF47-A04F-FCA5BEFEC9AA}" type="presParOf" srcId="{E738E3F2-95C6-4CDA-937E-4B9EAA18D413}" destId="{3334BF44-A62F-4D30-AD6F-D19391DC3914}" srcOrd="0" destOrd="0" presId="urn:microsoft.com/office/officeart/2005/8/layout/vList5"/>
    <dgm:cxn modelId="{95914DF2-DE1C-2645-9535-93152B8B480C}" type="presParOf" srcId="{E738E3F2-95C6-4CDA-937E-4B9EAA18D413}" destId="{236C563B-0BCD-4A1A-BFBA-B8BFD6185D10}" srcOrd="1" destOrd="0" presId="urn:microsoft.com/office/officeart/2005/8/layout/vList5"/>
    <dgm:cxn modelId="{8F834290-B5CD-AB4C-BDDF-BFED3FE8DE73}" type="presParOf" srcId="{0C3FB7FE-C922-4EBA-A770-D5C2C2B18C26}" destId="{FD1AD197-8352-4D08-9A2C-7FE552BE56EF}" srcOrd="1" destOrd="0" presId="urn:microsoft.com/office/officeart/2005/8/layout/vList5"/>
    <dgm:cxn modelId="{618981D6-2875-7146-9CBF-6EA873C31F1C}" type="presParOf" srcId="{0C3FB7FE-C922-4EBA-A770-D5C2C2B18C26}" destId="{83E10886-8863-4891-80B9-3F84DB3979BC}" srcOrd="2" destOrd="0" presId="urn:microsoft.com/office/officeart/2005/8/layout/vList5"/>
    <dgm:cxn modelId="{564E18E8-B450-904F-AEC2-2A3C6034BB33}" type="presParOf" srcId="{83E10886-8863-4891-80B9-3F84DB3979BC}" destId="{C011858C-E7A9-45DC-9064-6AAF0753C16E}" srcOrd="0" destOrd="0" presId="urn:microsoft.com/office/officeart/2005/8/layout/vList5"/>
    <dgm:cxn modelId="{40AEBB68-FCA7-AA4D-8F2D-AD286B47055F}" type="presParOf" srcId="{83E10886-8863-4891-80B9-3F84DB3979BC}" destId="{F29B7FAA-5F8B-4603-B8C9-080ACA9D448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0E2ED37-E1E4-439D-A01D-5CFB6F835A6E}" type="doc">
      <dgm:prSet loTypeId="urn:microsoft.com/office/officeart/2005/8/layout/hProcess9" loCatId="process" qsTypeId="urn:microsoft.com/office/officeart/2005/8/quickstyle/simple1" qsCatId="simple" csTypeId="urn:microsoft.com/office/officeart/2005/8/colors/accent1_2" csCatId="accent1" phldr="1"/>
      <dgm:spPr/>
    </dgm:pt>
    <dgm:pt modelId="{D186549B-39B2-4615-A73F-C16DA3E32C75}">
      <dgm:prSet phldrT="[Texte]" custT="1"/>
      <dgm:spPr>
        <a:solidFill>
          <a:schemeClr val="accent2"/>
        </a:solidFill>
      </dgm:spPr>
      <dgm:t>
        <a:bodyPr/>
        <a:lstStyle/>
        <a:p>
          <a:r>
            <a:rPr lang="fr-FR" sz="2100" b="1" i="1" u="sng" noProof="0" dirty="0">
              <a:effectLst>
                <a:outerShdw blurRad="38100" dist="38100" dir="2700000" algn="tl">
                  <a:srgbClr val="000000">
                    <a:alpha val="43137"/>
                  </a:srgbClr>
                </a:outerShdw>
              </a:effectLst>
            </a:rPr>
            <a:t>Phase de préparation </a:t>
          </a:r>
          <a:r>
            <a:rPr lang="fr-FR" sz="1800" noProof="0" dirty="0"/>
            <a:t>(étude et planification)</a:t>
          </a:r>
        </a:p>
      </dgm:t>
    </dgm:pt>
    <dgm:pt modelId="{F701C89C-1FD8-4B9C-929C-E1733679BA6D}" type="parTrans" cxnId="{54BDF2B6-FCF3-456F-8C1B-EA46AB436C4B}">
      <dgm:prSet/>
      <dgm:spPr/>
      <dgm:t>
        <a:bodyPr/>
        <a:lstStyle/>
        <a:p>
          <a:endParaRPr lang="fr-FR"/>
        </a:p>
      </dgm:t>
    </dgm:pt>
    <dgm:pt modelId="{36CDA177-E775-46B1-97F4-24C4387483C2}" type="sibTrans" cxnId="{54BDF2B6-FCF3-456F-8C1B-EA46AB436C4B}">
      <dgm:prSet/>
      <dgm:spPr/>
      <dgm:t>
        <a:bodyPr/>
        <a:lstStyle/>
        <a:p>
          <a:endParaRPr lang="fr-FR"/>
        </a:p>
      </dgm:t>
    </dgm:pt>
    <dgm:pt modelId="{03C94CB4-3767-4294-A51D-5B4D5B59F2C7}">
      <dgm:prSet phldrT="[Texte]" custT="1"/>
      <dgm:spPr>
        <a:solidFill>
          <a:schemeClr val="accent2"/>
        </a:solidFill>
      </dgm:spPr>
      <dgm:t>
        <a:bodyPr/>
        <a:lstStyle/>
        <a:p>
          <a:r>
            <a:rPr lang="fr-FR" sz="2200" b="1" i="1" u="sng" noProof="0" dirty="0">
              <a:effectLst>
                <a:outerShdw blurRad="38100" dist="38100" dir="2700000" algn="tl">
                  <a:srgbClr val="000000">
                    <a:alpha val="43137"/>
                  </a:srgbClr>
                </a:outerShdw>
              </a:effectLst>
            </a:rPr>
            <a:t>Phase de réalisation</a:t>
          </a:r>
        </a:p>
        <a:p>
          <a:r>
            <a:rPr lang="fr-FR" sz="1800" noProof="0" dirty="0"/>
            <a:t>(Vérification)</a:t>
          </a:r>
        </a:p>
      </dgm:t>
    </dgm:pt>
    <dgm:pt modelId="{0E8C37C5-DB48-446B-85E7-C4BCE8799F0D}" type="parTrans" cxnId="{AA8956F1-2AE2-41BC-961B-CC5BABB7BB14}">
      <dgm:prSet/>
      <dgm:spPr/>
      <dgm:t>
        <a:bodyPr/>
        <a:lstStyle/>
        <a:p>
          <a:endParaRPr lang="fr-FR"/>
        </a:p>
      </dgm:t>
    </dgm:pt>
    <dgm:pt modelId="{A455268C-4C3C-44B2-BCC0-456E4BCE2082}" type="sibTrans" cxnId="{AA8956F1-2AE2-41BC-961B-CC5BABB7BB14}">
      <dgm:prSet/>
      <dgm:spPr/>
      <dgm:t>
        <a:bodyPr/>
        <a:lstStyle/>
        <a:p>
          <a:endParaRPr lang="fr-FR"/>
        </a:p>
      </dgm:t>
    </dgm:pt>
    <dgm:pt modelId="{5595083A-B2FE-45E7-99D0-2C8CD2EB93FD}">
      <dgm:prSet phldrT="[Texte]" custT="1"/>
      <dgm:spPr>
        <a:solidFill>
          <a:schemeClr val="accent2"/>
        </a:solidFill>
      </dgm:spPr>
      <dgm:t>
        <a:bodyPr/>
        <a:lstStyle/>
        <a:p>
          <a:r>
            <a:rPr lang="fr-FR" sz="2200" b="1" i="1" u="sng" noProof="0" dirty="0">
              <a:effectLst>
                <a:outerShdw blurRad="38100" dist="38100" dir="2700000" algn="tl">
                  <a:srgbClr val="000000">
                    <a:alpha val="43137"/>
                  </a:srgbClr>
                </a:outerShdw>
              </a:effectLst>
            </a:rPr>
            <a:t>Phase de conclusion </a:t>
          </a:r>
          <a:r>
            <a:rPr lang="fr-FR" sz="1800" noProof="0" dirty="0"/>
            <a:t>(Restitution des résultats)</a:t>
          </a:r>
        </a:p>
      </dgm:t>
    </dgm:pt>
    <dgm:pt modelId="{FF049054-7919-4B45-9989-09B887053077}" type="parTrans" cxnId="{AF93BC5C-0E1C-4A68-878F-DB9562CB99C6}">
      <dgm:prSet/>
      <dgm:spPr/>
      <dgm:t>
        <a:bodyPr/>
        <a:lstStyle/>
        <a:p>
          <a:endParaRPr lang="fr-FR"/>
        </a:p>
      </dgm:t>
    </dgm:pt>
    <dgm:pt modelId="{399B979B-ACAD-4164-83C8-AB40F1279AC1}" type="sibTrans" cxnId="{AF93BC5C-0E1C-4A68-878F-DB9562CB99C6}">
      <dgm:prSet/>
      <dgm:spPr/>
      <dgm:t>
        <a:bodyPr/>
        <a:lstStyle/>
        <a:p>
          <a:endParaRPr lang="fr-FR"/>
        </a:p>
      </dgm:t>
    </dgm:pt>
    <dgm:pt modelId="{0BD8F37C-89AC-42A7-A812-8CB032B28C65}" type="pres">
      <dgm:prSet presAssocID="{20E2ED37-E1E4-439D-A01D-5CFB6F835A6E}" presName="CompostProcess" presStyleCnt="0">
        <dgm:presLayoutVars>
          <dgm:dir/>
          <dgm:resizeHandles val="exact"/>
        </dgm:presLayoutVars>
      </dgm:prSet>
      <dgm:spPr/>
    </dgm:pt>
    <dgm:pt modelId="{BA6E4E91-CB34-46CB-860B-650FDDE1A34E}" type="pres">
      <dgm:prSet presAssocID="{20E2ED37-E1E4-439D-A01D-5CFB6F835A6E}" presName="arrow" presStyleLbl="bgShp" presStyleIdx="0" presStyleCnt="1" custScaleX="117647" custLinFactNeighborY="2326"/>
      <dgm:spPr/>
    </dgm:pt>
    <dgm:pt modelId="{253F0371-79EC-4FF3-9CD2-6076F5466D50}" type="pres">
      <dgm:prSet presAssocID="{20E2ED37-E1E4-439D-A01D-5CFB6F835A6E}" presName="linearProcess" presStyleCnt="0"/>
      <dgm:spPr/>
    </dgm:pt>
    <dgm:pt modelId="{56D91BA4-06C6-4528-BBCA-B45D17F7938C}" type="pres">
      <dgm:prSet presAssocID="{D186549B-39B2-4615-A73F-C16DA3E32C75}" presName="textNode" presStyleLbl="node1" presStyleIdx="0" presStyleCnt="3">
        <dgm:presLayoutVars>
          <dgm:bulletEnabled val="1"/>
        </dgm:presLayoutVars>
      </dgm:prSet>
      <dgm:spPr/>
    </dgm:pt>
    <dgm:pt modelId="{334D2F3D-C6E9-460C-9F98-068B36183423}" type="pres">
      <dgm:prSet presAssocID="{36CDA177-E775-46B1-97F4-24C4387483C2}" presName="sibTrans" presStyleCnt="0"/>
      <dgm:spPr/>
    </dgm:pt>
    <dgm:pt modelId="{E641ECF1-A92C-4D31-91C5-C046635333E8}" type="pres">
      <dgm:prSet presAssocID="{03C94CB4-3767-4294-A51D-5B4D5B59F2C7}" presName="textNode" presStyleLbl="node1" presStyleIdx="1" presStyleCnt="3">
        <dgm:presLayoutVars>
          <dgm:bulletEnabled val="1"/>
        </dgm:presLayoutVars>
      </dgm:prSet>
      <dgm:spPr/>
    </dgm:pt>
    <dgm:pt modelId="{8C2C53C8-EC02-4D60-9660-338B1D0FC61D}" type="pres">
      <dgm:prSet presAssocID="{A455268C-4C3C-44B2-BCC0-456E4BCE2082}" presName="sibTrans" presStyleCnt="0"/>
      <dgm:spPr/>
    </dgm:pt>
    <dgm:pt modelId="{9E732B14-FC86-45D0-8A04-4102B2299C8A}" type="pres">
      <dgm:prSet presAssocID="{5595083A-B2FE-45E7-99D0-2C8CD2EB93FD}" presName="textNode" presStyleLbl="node1" presStyleIdx="2" presStyleCnt="3">
        <dgm:presLayoutVars>
          <dgm:bulletEnabled val="1"/>
        </dgm:presLayoutVars>
      </dgm:prSet>
      <dgm:spPr/>
    </dgm:pt>
  </dgm:ptLst>
  <dgm:cxnLst>
    <dgm:cxn modelId="{90568D2C-E189-2D4A-A0DD-9446FC9F2D94}" type="presOf" srcId="{5595083A-B2FE-45E7-99D0-2C8CD2EB93FD}" destId="{9E732B14-FC86-45D0-8A04-4102B2299C8A}" srcOrd="0" destOrd="0" presId="urn:microsoft.com/office/officeart/2005/8/layout/hProcess9"/>
    <dgm:cxn modelId="{A5D08A38-AD13-EC48-A1E7-D59059852DC9}" type="presOf" srcId="{20E2ED37-E1E4-439D-A01D-5CFB6F835A6E}" destId="{0BD8F37C-89AC-42A7-A812-8CB032B28C65}" srcOrd="0" destOrd="0" presId="urn:microsoft.com/office/officeart/2005/8/layout/hProcess9"/>
    <dgm:cxn modelId="{AF93BC5C-0E1C-4A68-878F-DB9562CB99C6}" srcId="{20E2ED37-E1E4-439D-A01D-5CFB6F835A6E}" destId="{5595083A-B2FE-45E7-99D0-2C8CD2EB93FD}" srcOrd="2" destOrd="0" parTransId="{FF049054-7919-4B45-9989-09B887053077}" sibTransId="{399B979B-ACAD-4164-83C8-AB40F1279AC1}"/>
    <dgm:cxn modelId="{9A25D980-0842-F443-B87E-A07534458E74}" type="presOf" srcId="{D186549B-39B2-4615-A73F-C16DA3E32C75}" destId="{56D91BA4-06C6-4528-BBCA-B45D17F7938C}" srcOrd="0" destOrd="0" presId="urn:microsoft.com/office/officeart/2005/8/layout/hProcess9"/>
    <dgm:cxn modelId="{54BDF2B6-FCF3-456F-8C1B-EA46AB436C4B}" srcId="{20E2ED37-E1E4-439D-A01D-5CFB6F835A6E}" destId="{D186549B-39B2-4615-A73F-C16DA3E32C75}" srcOrd="0" destOrd="0" parTransId="{F701C89C-1FD8-4B9C-929C-E1733679BA6D}" sibTransId="{36CDA177-E775-46B1-97F4-24C4387483C2}"/>
    <dgm:cxn modelId="{C52AEED8-A67E-D149-9E81-0FD5E1172C75}" type="presOf" srcId="{03C94CB4-3767-4294-A51D-5B4D5B59F2C7}" destId="{E641ECF1-A92C-4D31-91C5-C046635333E8}" srcOrd="0" destOrd="0" presId="urn:microsoft.com/office/officeart/2005/8/layout/hProcess9"/>
    <dgm:cxn modelId="{AA8956F1-2AE2-41BC-961B-CC5BABB7BB14}" srcId="{20E2ED37-E1E4-439D-A01D-5CFB6F835A6E}" destId="{03C94CB4-3767-4294-A51D-5B4D5B59F2C7}" srcOrd="1" destOrd="0" parTransId="{0E8C37C5-DB48-446B-85E7-C4BCE8799F0D}" sibTransId="{A455268C-4C3C-44B2-BCC0-456E4BCE2082}"/>
    <dgm:cxn modelId="{B3B95A5C-7745-A240-BF41-EEEFB0AB3CDB}" type="presParOf" srcId="{0BD8F37C-89AC-42A7-A812-8CB032B28C65}" destId="{BA6E4E91-CB34-46CB-860B-650FDDE1A34E}" srcOrd="0" destOrd="0" presId="urn:microsoft.com/office/officeart/2005/8/layout/hProcess9"/>
    <dgm:cxn modelId="{01C334F4-D4C3-DA41-B597-3601885C36B4}" type="presParOf" srcId="{0BD8F37C-89AC-42A7-A812-8CB032B28C65}" destId="{253F0371-79EC-4FF3-9CD2-6076F5466D50}" srcOrd="1" destOrd="0" presId="urn:microsoft.com/office/officeart/2005/8/layout/hProcess9"/>
    <dgm:cxn modelId="{4087B11D-1F2E-9F40-98AE-122B4457101E}" type="presParOf" srcId="{253F0371-79EC-4FF3-9CD2-6076F5466D50}" destId="{56D91BA4-06C6-4528-BBCA-B45D17F7938C}" srcOrd="0" destOrd="0" presId="urn:microsoft.com/office/officeart/2005/8/layout/hProcess9"/>
    <dgm:cxn modelId="{44599A7A-1659-E94C-8914-38887FFFF496}" type="presParOf" srcId="{253F0371-79EC-4FF3-9CD2-6076F5466D50}" destId="{334D2F3D-C6E9-460C-9F98-068B36183423}" srcOrd="1" destOrd="0" presId="urn:microsoft.com/office/officeart/2005/8/layout/hProcess9"/>
    <dgm:cxn modelId="{C59E630F-844D-124F-8E77-1514B8C5C0AB}" type="presParOf" srcId="{253F0371-79EC-4FF3-9CD2-6076F5466D50}" destId="{E641ECF1-A92C-4D31-91C5-C046635333E8}" srcOrd="2" destOrd="0" presId="urn:microsoft.com/office/officeart/2005/8/layout/hProcess9"/>
    <dgm:cxn modelId="{6E6B508F-F0AB-B74B-8882-B0909DE4ED88}" type="presParOf" srcId="{253F0371-79EC-4FF3-9CD2-6076F5466D50}" destId="{8C2C53C8-EC02-4D60-9660-338B1D0FC61D}" srcOrd="3" destOrd="0" presId="urn:microsoft.com/office/officeart/2005/8/layout/hProcess9"/>
    <dgm:cxn modelId="{8BEF9E55-E08B-B44C-80E1-B6E23A15963E}" type="presParOf" srcId="{253F0371-79EC-4FF3-9CD2-6076F5466D50}" destId="{9E732B14-FC86-45D0-8A04-4102B2299C8A}"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05BA0F7-D295-414B-ACB5-D287D0F69C4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6ACAF38A-440C-4C85-AFF7-B83C20736BEF}">
      <dgm:prSet phldrT="[Texte]" custT="1"/>
      <dgm:spPr>
        <a:solidFill>
          <a:schemeClr val="accent2"/>
        </a:solidFill>
        <a:ln>
          <a:solidFill>
            <a:srgbClr val="0070C0"/>
          </a:solidFill>
        </a:ln>
      </dgm:spPr>
      <dgm:t>
        <a:bodyPr/>
        <a:lstStyle/>
        <a:p>
          <a:r>
            <a:rPr lang="fr-FR" sz="1400" b="1" i="1" noProof="0" dirty="0">
              <a:effectLst>
                <a:outerShdw blurRad="38100" dist="38100" dir="2700000" algn="tl">
                  <a:srgbClr val="000000">
                    <a:alpha val="43137"/>
                  </a:srgbClr>
                </a:outerShdw>
              </a:effectLst>
            </a:rPr>
            <a:t>Prise de connaissance</a:t>
          </a:r>
        </a:p>
      </dgm:t>
    </dgm:pt>
    <dgm:pt modelId="{FF7535E2-6B8E-4D04-9192-63FCF83E37C5}" type="parTrans" cxnId="{A272866E-C4E6-4D53-9FE0-A0D620DF1D73}">
      <dgm:prSet/>
      <dgm:spPr/>
      <dgm:t>
        <a:bodyPr/>
        <a:lstStyle/>
        <a:p>
          <a:endParaRPr lang="fr-FR"/>
        </a:p>
      </dgm:t>
    </dgm:pt>
    <dgm:pt modelId="{C2425C3B-6D7F-4D60-907F-9EAFAAC4098E}" type="sibTrans" cxnId="{A272866E-C4E6-4D53-9FE0-A0D620DF1D73}">
      <dgm:prSet/>
      <dgm:spPr/>
      <dgm:t>
        <a:bodyPr/>
        <a:lstStyle/>
        <a:p>
          <a:endParaRPr lang="fr-FR"/>
        </a:p>
      </dgm:t>
    </dgm:pt>
    <dgm:pt modelId="{914CEA3C-3865-4900-85C6-11009FD41C49}">
      <dgm:prSet phldrT="[Texte]"/>
      <dgm:spPr/>
      <dgm:t>
        <a:bodyPr/>
        <a:lstStyle/>
        <a:p>
          <a:r>
            <a:rPr lang="fr-FR" noProof="0" dirty="0"/>
            <a:t>Familiarisation</a:t>
          </a:r>
        </a:p>
      </dgm:t>
    </dgm:pt>
    <dgm:pt modelId="{78F878AF-158A-413B-A2A4-93D8C4B83C28}" type="parTrans" cxnId="{CB98B468-94E3-477B-A154-D30232FE2B12}">
      <dgm:prSet/>
      <dgm:spPr/>
      <dgm:t>
        <a:bodyPr/>
        <a:lstStyle/>
        <a:p>
          <a:endParaRPr lang="fr-FR"/>
        </a:p>
      </dgm:t>
    </dgm:pt>
    <dgm:pt modelId="{3244F24C-6913-40AB-B4E7-114083029742}" type="sibTrans" cxnId="{CB98B468-94E3-477B-A154-D30232FE2B12}">
      <dgm:prSet/>
      <dgm:spPr/>
      <dgm:t>
        <a:bodyPr/>
        <a:lstStyle/>
        <a:p>
          <a:endParaRPr lang="fr-FR"/>
        </a:p>
      </dgm:t>
    </dgm:pt>
    <dgm:pt modelId="{BF904056-18B9-4B4C-BBCE-B33F4DC63004}">
      <dgm:prSet phldrT="[Texte]"/>
      <dgm:spPr/>
      <dgm:t>
        <a:bodyPr/>
        <a:lstStyle/>
        <a:p>
          <a:r>
            <a:rPr lang="fr-FR" noProof="0" dirty="0"/>
            <a:t> Récolte d’information</a:t>
          </a:r>
        </a:p>
      </dgm:t>
    </dgm:pt>
    <dgm:pt modelId="{B7C4915B-A159-40C3-B9C5-FF6B9E1EC340}" type="parTrans" cxnId="{39AC80B7-F052-437F-A50A-5885E6AEC60E}">
      <dgm:prSet/>
      <dgm:spPr/>
      <dgm:t>
        <a:bodyPr/>
        <a:lstStyle/>
        <a:p>
          <a:endParaRPr lang="fr-FR"/>
        </a:p>
      </dgm:t>
    </dgm:pt>
    <dgm:pt modelId="{13ECA437-6E95-49C0-B56D-EA1F505DB3EB}" type="sibTrans" cxnId="{39AC80B7-F052-437F-A50A-5885E6AEC60E}">
      <dgm:prSet/>
      <dgm:spPr/>
      <dgm:t>
        <a:bodyPr/>
        <a:lstStyle/>
        <a:p>
          <a:endParaRPr lang="fr-FR"/>
        </a:p>
      </dgm:t>
    </dgm:pt>
    <dgm:pt modelId="{5F35CAB5-8A6E-41F9-93E4-468998399538}">
      <dgm:prSet phldrT="[Texte]" custT="1"/>
      <dgm:spPr>
        <a:solidFill>
          <a:schemeClr val="accent2"/>
        </a:solidFill>
        <a:ln>
          <a:solidFill>
            <a:srgbClr val="0070C0"/>
          </a:solidFill>
        </a:ln>
      </dgm:spPr>
      <dgm:t>
        <a:bodyPr/>
        <a:lstStyle/>
        <a:p>
          <a:r>
            <a:rPr lang="fr-FR" sz="1400" b="1" i="1" noProof="0" dirty="0">
              <a:effectLst>
                <a:outerShdw blurRad="38100" dist="38100" dir="2700000" algn="tl">
                  <a:srgbClr val="000000">
                    <a:alpha val="43137"/>
                  </a:srgbClr>
                </a:outerShdw>
              </a:effectLst>
            </a:rPr>
            <a:t>Identification des risques</a:t>
          </a:r>
        </a:p>
      </dgm:t>
    </dgm:pt>
    <dgm:pt modelId="{22560840-D1BF-443F-AF74-0E43BD31628D}" type="parTrans" cxnId="{963CF986-0F9D-47F4-B4F4-7339CBE63119}">
      <dgm:prSet/>
      <dgm:spPr/>
      <dgm:t>
        <a:bodyPr/>
        <a:lstStyle/>
        <a:p>
          <a:endParaRPr lang="fr-FR"/>
        </a:p>
      </dgm:t>
    </dgm:pt>
    <dgm:pt modelId="{4F7BE8A8-C032-40F8-A505-E43680B23493}" type="sibTrans" cxnId="{963CF986-0F9D-47F4-B4F4-7339CBE63119}">
      <dgm:prSet/>
      <dgm:spPr/>
      <dgm:t>
        <a:bodyPr/>
        <a:lstStyle/>
        <a:p>
          <a:endParaRPr lang="fr-FR"/>
        </a:p>
      </dgm:t>
    </dgm:pt>
    <dgm:pt modelId="{F9FDF66C-1B62-451A-AED1-47B37972534C}">
      <dgm:prSet phldrT="[Texte]"/>
      <dgm:spPr/>
      <dgm:t>
        <a:bodyPr/>
        <a:lstStyle/>
        <a:p>
          <a:r>
            <a:rPr lang="fr-FR" noProof="0" dirty="0"/>
            <a:t>Identifier les signes (symptômes)</a:t>
          </a:r>
        </a:p>
      </dgm:t>
    </dgm:pt>
    <dgm:pt modelId="{02C2385C-CEB8-4E5F-9B95-B74EDA12B1EE}" type="parTrans" cxnId="{9EAC8D3B-4030-4FD1-8763-F140E5D63D58}">
      <dgm:prSet/>
      <dgm:spPr/>
      <dgm:t>
        <a:bodyPr/>
        <a:lstStyle/>
        <a:p>
          <a:endParaRPr lang="fr-FR"/>
        </a:p>
      </dgm:t>
    </dgm:pt>
    <dgm:pt modelId="{82FAFF40-4174-42DB-8315-B3E1317B451E}" type="sibTrans" cxnId="{9EAC8D3B-4030-4FD1-8763-F140E5D63D58}">
      <dgm:prSet/>
      <dgm:spPr/>
      <dgm:t>
        <a:bodyPr/>
        <a:lstStyle/>
        <a:p>
          <a:endParaRPr lang="fr-FR"/>
        </a:p>
      </dgm:t>
    </dgm:pt>
    <dgm:pt modelId="{602F7775-A626-494D-A2F8-D089486070FD}">
      <dgm:prSet phldrT="[Texte]"/>
      <dgm:spPr/>
      <dgm:t>
        <a:bodyPr/>
        <a:lstStyle/>
        <a:p>
          <a:r>
            <a:rPr lang="fr-FR" noProof="0" dirty="0"/>
            <a:t>Prendre en considérations les préoccupations du management</a:t>
          </a:r>
        </a:p>
      </dgm:t>
    </dgm:pt>
    <dgm:pt modelId="{64E8A2FD-BD16-432C-9178-086CCD0AE90E}" type="parTrans" cxnId="{02B18933-36F7-4FA8-AE79-B48139A7A252}">
      <dgm:prSet/>
      <dgm:spPr/>
      <dgm:t>
        <a:bodyPr/>
        <a:lstStyle/>
        <a:p>
          <a:endParaRPr lang="fr-FR"/>
        </a:p>
      </dgm:t>
    </dgm:pt>
    <dgm:pt modelId="{83ED1C39-0E96-4D93-B587-EB2916CF5E8F}" type="sibTrans" cxnId="{02B18933-36F7-4FA8-AE79-B48139A7A252}">
      <dgm:prSet/>
      <dgm:spPr/>
      <dgm:t>
        <a:bodyPr/>
        <a:lstStyle/>
        <a:p>
          <a:endParaRPr lang="fr-FR"/>
        </a:p>
      </dgm:t>
    </dgm:pt>
    <dgm:pt modelId="{7E72AAEF-40D8-471E-9D6C-B819B534BC0D}">
      <dgm:prSet phldrT="[Texte]" custT="1"/>
      <dgm:spPr>
        <a:solidFill>
          <a:schemeClr val="accent2"/>
        </a:solidFill>
        <a:ln>
          <a:solidFill>
            <a:srgbClr val="0070C0"/>
          </a:solidFill>
        </a:ln>
      </dgm:spPr>
      <dgm:t>
        <a:bodyPr/>
        <a:lstStyle/>
        <a:p>
          <a:r>
            <a:rPr lang="fr-FR" sz="1400" b="1" i="1" noProof="0" dirty="0">
              <a:effectLst>
                <a:outerShdw blurRad="38100" dist="38100" dir="2700000" algn="tl">
                  <a:srgbClr val="000000">
                    <a:alpha val="43137"/>
                  </a:srgbClr>
                </a:outerShdw>
              </a:effectLst>
            </a:rPr>
            <a:t>Définition des objectifs</a:t>
          </a:r>
        </a:p>
      </dgm:t>
    </dgm:pt>
    <dgm:pt modelId="{6873EE61-545D-42F8-9C29-8DE1535B51DE}" type="parTrans" cxnId="{98BED617-6B32-4D4F-8060-52493A32FA3B}">
      <dgm:prSet/>
      <dgm:spPr/>
      <dgm:t>
        <a:bodyPr/>
        <a:lstStyle/>
        <a:p>
          <a:endParaRPr lang="fr-FR"/>
        </a:p>
      </dgm:t>
    </dgm:pt>
    <dgm:pt modelId="{D4AAD3BD-2775-498D-9110-9B43505C9C41}" type="sibTrans" cxnId="{98BED617-6B32-4D4F-8060-52493A32FA3B}">
      <dgm:prSet/>
      <dgm:spPr/>
      <dgm:t>
        <a:bodyPr/>
        <a:lstStyle/>
        <a:p>
          <a:endParaRPr lang="fr-FR"/>
        </a:p>
      </dgm:t>
    </dgm:pt>
    <dgm:pt modelId="{F0A69591-CFF0-4DCB-B34A-180765A618B5}">
      <dgm:prSet phldrT="[Texte]"/>
      <dgm:spPr/>
      <dgm:t>
        <a:bodyPr/>
        <a:lstStyle/>
        <a:p>
          <a:r>
            <a:rPr lang="fr-FR" noProof="0" dirty="0"/>
            <a:t>Repérer et classer les interrelations</a:t>
          </a:r>
        </a:p>
      </dgm:t>
    </dgm:pt>
    <dgm:pt modelId="{28D522CE-748F-4A2B-B9C0-D94A4B47253A}" type="parTrans" cxnId="{6807AC23-0758-46C2-8AA8-9FFCF6FBE3DC}">
      <dgm:prSet/>
      <dgm:spPr/>
      <dgm:t>
        <a:bodyPr/>
        <a:lstStyle/>
        <a:p>
          <a:endParaRPr lang="fr-FR"/>
        </a:p>
      </dgm:t>
    </dgm:pt>
    <dgm:pt modelId="{C921ADBA-B3A0-4E42-B7CA-AD50159DEC11}" type="sibTrans" cxnId="{6807AC23-0758-46C2-8AA8-9FFCF6FBE3DC}">
      <dgm:prSet/>
      <dgm:spPr/>
      <dgm:t>
        <a:bodyPr/>
        <a:lstStyle/>
        <a:p>
          <a:endParaRPr lang="fr-FR"/>
        </a:p>
      </dgm:t>
    </dgm:pt>
    <dgm:pt modelId="{AFF0859F-B144-48A0-9693-1A27212126E3}">
      <dgm:prSet phldrT="[Texte]"/>
      <dgm:spPr/>
      <dgm:t>
        <a:bodyPr/>
        <a:lstStyle/>
        <a:p>
          <a:r>
            <a:rPr lang="fr-FR" noProof="0" dirty="0"/>
            <a:t>Observer et écouter</a:t>
          </a:r>
        </a:p>
      </dgm:t>
    </dgm:pt>
    <dgm:pt modelId="{BCCCF56C-FA95-4D9A-94CB-D780421D9CE5}" type="parTrans" cxnId="{5C8078DA-55F1-48E2-86B8-0684C60D252B}">
      <dgm:prSet/>
      <dgm:spPr/>
      <dgm:t>
        <a:bodyPr/>
        <a:lstStyle/>
        <a:p>
          <a:pPr rtl="1"/>
          <a:endParaRPr lang="x-none"/>
        </a:p>
      </dgm:t>
    </dgm:pt>
    <dgm:pt modelId="{A507C315-071B-44DC-B0F0-BE8D099A4B8E}" type="sibTrans" cxnId="{5C8078DA-55F1-48E2-86B8-0684C60D252B}">
      <dgm:prSet/>
      <dgm:spPr/>
      <dgm:t>
        <a:bodyPr/>
        <a:lstStyle/>
        <a:p>
          <a:pPr rtl="1"/>
          <a:endParaRPr lang="x-none"/>
        </a:p>
      </dgm:t>
    </dgm:pt>
    <dgm:pt modelId="{17616CA3-4CB5-4FB1-8631-115787FE943D}">
      <dgm:prSet/>
      <dgm:spPr/>
      <dgm:t>
        <a:bodyPr/>
        <a:lstStyle/>
        <a:p>
          <a:r>
            <a:rPr lang="fr-FR" noProof="0" dirty="0"/>
            <a:t>Décomposer les signes, les faits, les phénomènes</a:t>
          </a:r>
        </a:p>
      </dgm:t>
    </dgm:pt>
    <dgm:pt modelId="{108C5A7B-E6CE-4F34-B171-5F7D2A63A1D9}" type="parTrans" cxnId="{27FF16BB-A432-4CDA-B309-DD5CDEE037A4}">
      <dgm:prSet/>
      <dgm:spPr/>
      <dgm:t>
        <a:bodyPr/>
        <a:lstStyle/>
        <a:p>
          <a:endParaRPr lang="fr-FR"/>
        </a:p>
      </dgm:t>
    </dgm:pt>
    <dgm:pt modelId="{0FC3D45A-AEF5-4C5F-9BC9-C4B1BFFE0242}" type="sibTrans" cxnId="{27FF16BB-A432-4CDA-B309-DD5CDEE037A4}">
      <dgm:prSet/>
      <dgm:spPr/>
      <dgm:t>
        <a:bodyPr/>
        <a:lstStyle/>
        <a:p>
          <a:endParaRPr lang="fr-FR"/>
        </a:p>
      </dgm:t>
    </dgm:pt>
    <dgm:pt modelId="{093E654B-6C3E-4CFC-AADC-7E947E880C90}">
      <dgm:prSet/>
      <dgm:spPr/>
      <dgm:t>
        <a:bodyPr/>
        <a:lstStyle/>
        <a:p>
          <a:r>
            <a:rPr lang="fr-FR" noProof="0" dirty="0"/>
            <a:t>Situer par rapport à un système de référence</a:t>
          </a:r>
        </a:p>
      </dgm:t>
    </dgm:pt>
    <dgm:pt modelId="{E40ADE20-64B0-4EF7-8729-8EAEB2A970EF}" type="parTrans" cxnId="{E2290A48-29A2-494F-AD65-F4376029B57C}">
      <dgm:prSet/>
      <dgm:spPr/>
      <dgm:t>
        <a:bodyPr/>
        <a:lstStyle/>
        <a:p>
          <a:endParaRPr lang="fr-FR"/>
        </a:p>
      </dgm:t>
    </dgm:pt>
    <dgm:pt modelId="{25182AF4-A19F-45EB-956D-35F587B88CA0}" type="sibTrans" cxnId="{E2290A48-29A2-494F-AD65-F4376029B57C}">
      <dgm:prSet/>
      <dgm:spPr/>
      <dgm:t>
        <a:bodyPr/>
        <a:lstStyle/>
        <a:p>
          <a:endParaRPr lang="fr-FR"/>
        </a:p>
      </dgm:t>
    </dgm:pt>
    <dgm:pt modelId="{335CC0B4-8C1C-4C25-99E6-B9E5C75B9C18}">
      <dgm:prSet phldrT="[Texte]"/>
      <dgm:spPr/>
      <dgm:t>
        <a:bodyPr/>
        <a:lstStyle/>
        <a:p>
          <a:r>
            <a:rPr lang="fr-FR" noProof="0" dirty="0"/>
            <a:t>Vision d’ensemble de l’organisation objet de la mission</a:t>
          </a:r>
        </a:p>
      </dgm:t>
    </dgm:pt>
    <dgm:pt modelId="{B1091242-F1A9-4478-BF7A-476CCB1DF7D1}" type="parTrans" cxnId="{B475F956-5041-4146-B4B2-874DB3A4C71F}">
      <dgm:prSet/>
      <dgm:spPr/>
      <dgm:t>
        <a:bodyPr/>
        <a:lstStyle/>
        <a:p>
          <a:pPr rtl="1"/>
          <a:endParaRPr lang="x-none"/>
        </a:p>
      </dgm:t>
    </dgm:pt>
    <dgm:pt modelId="{C62DA23D-126B-48CB-ABB6-337FA292F0D0}" type="sibTrans" cxnId="{B475F956-5041-4146-B4B2-874DB3A4C71F}">
      <dgm:prSet/>
      <dgm:spPr/>
      <dgm:t>
        <a:bodyPr/>
        <a:lstStyle/>
        <a:p>
          <a:pPr rtl="1"/>
          <a:endParaRPr lang="x-none"/>
        </a:p>
      </dgm:t>
    </dgm:pt>
    <dgm:pt modelId="{DDBAB561-68D6-4C40-B6F7-A64452CF56D8}">
      <dgm:prSet/>
      <dgm:spPr/>
      <dgm:t>
        <a:bodyPr/>
        <a:lstStyle/>
        <a:p>
          <a:r>
            <a:rPr lang="fr-FR" noProof="0" dirty="0"/>
            <a:t>Organiser et planifier la mission</a:t>
          </a:r>
        </a:p>
      </dgm:t>
    </dgm:pt>
    <dgm:pt modelId="{4929F13E-B0CE-4708-A0F8-D46101B66CA5}" type="parTrans" cxnId="{3812B709-8095-491C-9672-5100143EF020}">
      <dgm:prSet/>
      <dgm:spPr/>
      <dgm:t>
        <a:bodyPr/>
        <a:lstStyle/>
        <a:p>
          <a:pPr rtl="1"/>
          <a:endParaRPr lang="x-none"/>
        </a:p>
      </dgm:t>
    </dgm:pt>
    <dgm:pt modelId="{38CFE8E6-6B95-4FA6-AB34-687E076DBB04}" type="sibTrans" cxnId="{3812B709-8095-491C-9672-5100143EF020}">
      <dgm:prSet/>
      <dgm:spPr/>
      <dgm:t>
        <a:bodyPr/>
        <a:lstStyle/>
        <a:p>
          <a:pPr rtl="1"/>
          <a:endParaRPr lang="x-none"/>
        </a:p>
      </dgm:t>
    </dgm:pt>
    <dgm:pt modelId="{B68D454E-9F20-474A-9F31-D8D2B5C9A319}" type="pres">
      <dgm:prSet presAssocID="{605BA0F7-D295-414B-ACB5-D287D0F69C44}" presName="linearFlow" presStyleCnt="0">
        <dgm:presLayoutVars>
          <dgm:dir/>
          <dgm:animLvl val="lvl"/>
          <dgm:resizeHandles val="exact"/>
        </dgm:presLayoutVars>
      </dgm:prSet>
      <dgm:spPr/>
    </dgm:pt>
    <dgm:pt modelId="{5EBBA39B-4BC3-4A99-BCC9-E2BFBD499EB7}" type="pres">
      <dgm:prSet presAssocID="{6ACAF38A-440C-4C85-AFF7-B83C20736BEF}" presName="composite" presStyleCnt="0"/>
      <dgm:spPr/>
    </dgm:pt>
    <dgm:pt modelId="{A9D9F5FD-7275-43EC-BD70-8FBCB443919E}" type="pres">
      <dgm:prSet presAssocID="{6ACAF38A-440C-4C85-AFF7-B83C20736BEF}" presName="parentText" presStyleLbl="alignNode1" presStyleIdx="0" presStyleCnt="3" custAng="0" custScaleX="137303" custLinFactNeighborX="-2444" custLinFactNeighborY="-213">
        <dgm:presLayoutVars>
          <dgm:chMax val="1"/>
          <dgm:bulletEnabled val="1"/>
        </dgm:presLayoutVars>
      </dgm:prSet>
      <dgm:spPr/>
    </dgm:pt>
    <dgm:pt modelId="{346BB67D-4A23-474D-80AF-21B217EAEC7C}" type="pres">
      <dgm:prSet presAssocID="{6ACAF38A-440C-4C85-AFF7-B83C20736BEF}" presName="descendantText" presStyleLbl="alignAcc1" presStyleIdx="0" presStyleCnt="3" custScaleX="88040" custLinFactNeighborX="-1736">
        <dgm:presLayoutVars>
          <dgm:bulletEnabled val="1"/>
        </dgm:presLayoutVars>
      </dgm:prSet>
      <dgm:spPr/>
    </dgm:pt>
    <dgm:pt modelId="{8C828F67-3F59-4E0B-B248-ED2635DC3CFF}" type="pres">
      <dgm:prSet presAssocID="{C2425C3B-6D7F-4D60-907F-9EAFAAC4098E}" presName="sp" presStyleCnt="0"/>
      <dgm:spPr/>
    </dgm:pt>
    <dgm:pt modelId="{6A0B9FBF-0542-4BD1-9AE0-09EC62A074FB}" type="pres">
      <dgm:prSet presAssocID="{5F35CAB5-8A6E-41F9-93E4-468998399538}" presName="composite" presStyleCnt="0"/>
      <dgm:spPr/>
    </dgm:pt>
    <dgm:pt modelId="{BD3E5BA9-F307-4CF2-B88F-C609357D48E8}" type="pres">
      <dgm:prSet presAssocID="{5F35CAB5-8A6E-41F9-93E4-468998399538}" presName="parentText" presStyleLbl="alignNode1" presStyleIdx="1" presStyleCnt="3" custScaleX="136126">
        <dgm:presLayoutVars>
          <dgm:chMax val="1"/>
          <dgm:bulletEnabled val="1"/>
        </dgm:presLayoutVars>
      </dgm:prSet>
      <dgm:spPr/>
    </dgm:pt>
    <dgm:pt modelId="{F63B1150-FEEE-41CF-902A-22B10B92F2F5}" type="pres">
      <dgm:prSet presAssocID="{5F35CAB5-8A6E-41F9-93E4-468998399538}" presName="descendantText" presStyleLbl="alignAcc1" presStyleIdx="1" presStyleCnt="3" custScaleX="86938" custLinFactNeighborX="-2236">
        <dgm:presLayoutVars>
          <dgm:bulletEnabled val="1"/>
        </dgm:presLayoutVars>
      </dgm:prSet>
      <dgm:spPr/>
    </dgm:pt>
    <dgm:pt modelId="{52E6F19E-3152-4743-BEEF-D7B8F8B5E98B}" type="pres">
      <dgm:prSet presAssocID="{4F7BE8A8-C032-40F8-A505-E43680B23493}" presName="sp" presStyleCnt="0"/>
      <dgm:spPr/>
    </dgm:pt>
    <dgm:pt modelId="{AA110E25-C920-4E19-8996-75CCDB450D1A}" type="pres">
      <dgm:prSet presAssocID="{7E72AAEF-40D8-471E-9D6C-B819B534BC0D}" presName="composite" presStyleCnt="0"/>
      <dgm:spPr/>
    </dgm:pt>
    <dgm:pt modelId="{8730728D-40E4-452A-B8EE-980F43880766}" type="pres">
      <dgm:prSet presAssocID="{7E72AAEF-40D8-471E-9D6C-B819B534BC0D}" presName="parentText" presStyleLbl="alignNode1" presStyleIdx="2" presStyleCnt="3" custScaleX="138743">
        <dgm:presLayoutVars>
          <dgm:chMax val="1"/>
          <dgm:bulletEnabled val="1"/>
        </dgm:presLayoutVars>
      </dgm:prSet>
      <dgm:spPr/>
    </dgm:pt>
    <dgm:pt modelId="{E4E18166-5B88-4319-AAE5-1212A476543C}" type="pres">
      <dgm:prSet presAssocID="{7E72AAEF-40D8-471E-9D6C-B819B534BC0D}" presName="descendantText" presStyleLbl="alignAcc1" presStyleIdx="2" presStyleCnt="3" custScaleX="84047" custLinFactNeighborX="-3024">
        <dgm:presLayoutVars>
          <dgm:bulletEnabled val="1"/>
        </dgm:presLayoutVars>
      </dgm:prSet>
      <dgm:spPr/>
    </dgm:pt>
  </dgm:ptLst>
  <dgm:cxnLst>
    <dgm:cxn modelId="{6B49D801-8158-9647-8553-7C4DEC31729D}" type="presOf" srcId="{BF904056-18B9-4B4C-BBCE-B33F4DC63004}" destId="{346BB67D-4A23-474D-80AF-21B217EAEC7C}" srcOrd="0" destOrd="1" presId="urn:microsoft.com/office/officeart/2005/8/layout/chevron2"/>
    <dgm:cxn modelId="{79F5F801-ED2F-D045-A663-F14C8B17A56D}" type="presOf" srcId="{F0A69591-CFF0-4DCB-B34A-180765A618B5}" destId="{E4E18166-5B88-4319-AAE5-1212A476543C}" srcOrd="0" destOrd="0" presId="urn:microsoft.com/office/officeart/2005/8/layout/chevron2"/>
    <dgm:cxn modelId="{A6E5C504-1C0A-5F4D-8FD3-E0EE83063E1D}" type="presOf" srcId="{335CC0B4-8C1C-4C25-99E6-B9E5C75B9C18}" destId="{346BB67D-4A23-474D-80AF-21B217EAEC7C}" srcOrd="0" destOrd="3" presId="urn:microsoft.com/office/officeart/2005/8/layout/chevron2"/>
    <dgm:cxn modelId="{7807A406-F19E-B64E-9955-301CDD4E9AF3}" type="presOf" srcId="{17616CA3-4CB5-4FB1-8631-115787FE943D}" destId="{F63B1150-FEEE-41CF-902A-22B10B92F2F5}" srcOrd="0" destOrd="1" presId="urn:microsoft.com/office/officeart/2005/8/layout/chevron2"/>
    <dgm:cxn modelId="{3812B709-8095-491C-9672-5100143EF020}" srcId="{7E72AAEF-40D8-471E-9D6C-B819B534BC0D}" destId="{DDBAB561-68D6-4C40-B6F7-A64452CF56D8}" srcOrd="2" destOrd="0" parTransId="{4929F13E-B0CE-4708-A0F8-D46101B66CA5}" sibTransId="{38CFE8E6-6B95-4FA6-AB34-687E076DBB04}"/>
    <dgm:cxn modelId="{98BED617-6B32-4D4F-8060-52493A32FA3B}" srcId="{605BA0F7-D295-414B-ACB5-D287D0F69C44}" destId="{7E72AAEF-40D8-471E-9D6C-B819B534BC0D}" srcOrd="2" destOrd="0" parTransId="{6873EE61-545D-42F8-9C29-8DE1535B51DE}" sibTransId="{D4AAD3BD-2775-498D-9110-9B43505C9C41}"/>
    <dgm:cxn modelId="{9E1B7123-4FC1-5C49-A57F-C09C4E0CFC2C}" type="presOf" srcId="{DDBAB561-68D6-4C40-B6F7-A64452CF56D8}" destId="{E4E18166-5B88-4319-AAE5-1212A476543C}" srcOrd="0" destOrd="2" presId="urn:microsoft.com/office/officeart/2005/8/layout/chevron2"/>
    <dgm:cxn modelId="{6807AC23-0758-46C2-8AA8-9FFCF6FBE3DC}" srcId="{7E72AAEF-40D8-471E-9D6C-B819B534BC0D}" destId="{F0A69591-CFF0-4DCB-B34A-180765A618B5}" srcOrd="0" destOrd="0" parTransId="{28D522CE-748F-4A2B-B9C0-D94A4B47253A}" sibTransId="{C921ADBA-B3A0-4E42-B7CA-AD50159DEC11}"/>
    <dgm:cxn modelId="{02B18933-36F7-4FA8-AE79-B48139A7A252}" srcId="{5F35CAB5-8A6E-41F9-93E4-468998399538}" destId="{602F7775-A626-494D-A2F8-D089486070FD}" srcOrd="2" destOrd="0" parTransId="{64E8A2FD-BD16-432C-9178-086CCD0AE90E}" sibTransId="{83ED1C39-0E96-4D93-B587-EB2916CF5E8F}"/>
    <dgm:cxn modelId="{9EAC8D3B-4030-4FD1-8763-F140E5D63D58}" srcId="{5F35CAB5-8A6E-41F9-93E4-468998399538}" destId="{F9FDF66C-1B62-451A-AED1-47B37972534C}" srcOrd="0" destOrd="0" parTransId="{02C2385C-CEB8-4E5F-9B95-B74EDA12B1EE}" sibTransId="{82FAFF40-4174-42DB-8315-B3E1317B451E}"/>
    <dgm:cxn modelId="{E2290A48-29A2-494F-AD65-F4376029B57C}" srcId="{7E72AAEF-40D8-471E-9D6C-B819B534BC0D}" destId="{093E654B-6C3E-4CFC-AADC-7E947E880C90}" srcOrd="1" destOrd="0" parTransId="{E40ADE20-64B0-4EF7-8729-8EAEB2A970EF}" sibTransId="{25182AF4-A19F-45EB-956D-35F587B88CA0}"/>
    <dgm:cxn modelId="{B475F956-5041-4146-B4B2-874DB3A4C71F}" srcId="{6ACAF38A-440C-4C85-AFF7-B83C20736BEF}" destId="{335CC0B4-8C1C-4C25-99E6-B9E5C75B9C18}" srcOrd="3" destOrd="0" parTransId="{B1091242-F1A9-4478-BF7A-476CCB1DF7D1}" sibTransId="{C62DA23D-126B-48CB-ABB6-337FA292F0D0}"/>
    <dgm:cxn modelId="{9A176D61-07D7-B548-94B3-FCABE91D7F79}" type="presOf" srcId="{6ACAF38A-440C-4C85-AFF7-B83C20736BEF}" destId="{A9D9F5FD-7275-43EC-BD70-8FBCB443919E}" srcOrd="0" destOrd="0" presId="urn:microsoft.com/office/officeart/2005/8/layout/chevron2"/>
    <dgm:cxn modelId="{FDDA8F66-8244-C940-9BCD-7F99ABEE058F}" type="presOf" srcId="{F9FDF66C-1B62-451A-AED1-47B37972534C}" destId="{F63B1150-FEEE-41CF-902A-22B10B92F2F5}" srcOrd="0" destOrd="0" presId="urn:microsoft.com/office/officeart/2005/8/layout/chevron2"/>
    <dgm:cxn modelId="{CB98B468-94E3-477B-A154-D30232FE2B12}" srcId="{6ACAF38A-440C-4C85-AFF7-B83C20736BEF}" destId="{914CEA3C-3865-4900-85C6-11009FD41C49}" srcOrd="0" destOrd="0" parTransId="{78F878AF-158A-413B-A2A4-93D8C4B83C28}" sibTransId="{3244F24C-6913-40AB-B4E7-114083029742}"/>
    <dgm:cxn modelId="{A272866E-C4E6-4D53-9FE0-A0D620DF1D73}" srcId="{605BA0F7-D295-414B-ACB5-D287D0F69C44}" destId="{6ACAF38A-440C-4C85-AFF7-B83C20736BEF}" srcOrd="0" destOrd="0" parTransId="{FF7535E2-6B8E-4D04-9192-63FCF83E37C5}" sibTransId="{C2425C3B-6D7F-4D60-907F-9EAFAAC4098E}"/>
    <dgm:cxn modelId="{56723F7C-465E-0944-B571-441A6528B705}" type="presOf" srcId="{AFF0859F-B144-48A0-9693-1A27212126E3}" destId="{346BB67D-4A23-474D-80AF-21B217EAEC7C}" srcOrd="0" destOrd="2" presId="urn:microsoft.com/office/officeart/2005/8/layout/chevron2"/>
    <dgm:cxn modelId="{963CF986-0F9D-47F4-B4F4-7339CBE63119}" srcId="{605BA0F7-D295-414B-ACB5-D287D0F69C44}" destId="{5F35CAB5-8A6E-41F9-93E4-468998399538}" srcOrd="1" destOrd="0" parTransId="{22560840-D1BF-443F-AF74-0E43BD31628D}" sibTransId="{4F7BE8A8-C032-40F8-A505-E43680B23493}"/>
    <dgm:cxn modelId="{9D03198C-2FF4-DC46-B74B-59E401FE9311}" type="presOf" srcId="{7E72AAEF-40D8-471E-9D6C-B819B534BC0D}" destId="{8730728D-40E4-452A-B8EE-980F43880766}" srcOrd="0" destOrd="0" presId="urn:microsoft.com/office/officeart/2005/8/layout/chevron2"/>
    <dgm:cxn modelId="{B728558D-96FA-F543-96AA-F8B3CB51F318}" type="presOf" srcId="{914CEA3C-3865-4900-85C6-11009FD41C49}" destId="{346BB67D-4A23-474D-80AF-21B217EAEC7C}" srcOrd="0" destOrd="0" presId="urn:microsoft.com/office/officeart/2005/8/layout/chevron2"/>
    <dgm:cxn modelId="{39AC80B7-F052-437F-A50A-5885E6AEC60E}" srcId="{6ACAF38A-440C-4C85-AFF7-B83C20736BEF}" destId="{BF904056-18B9-4B4C-BBCE-B33F4DC63004}" srcOrd="1" destOrd="0" parTransId="{B7C4915B-A159-40C3-B9C5-FF6B9E1EC340}" sibTransId="{13ECA437-6E95-49C0-B56D-EA1F505DB3EB}"/>
    <dgm:cxn modelId="{27FF16BB-A432-4CDA-B309-DD5CDEE037A4}" srcId="{5F35CAB5-8A6E-41F9-93E4-468998399538}" destId="{17616CA3-4CB5-4FB1-8631-115787FE943D}" srcOrd="1" destOrd="0" parTransId="{108C5A7B-E6CE-4F34-B171-5F7D2A63A1D9}" sibTransId="{0FC3D45A-AEF5-4C5F-9BC9-C4B1BFFE0242}"/>
    <dgm:cxn modelId="{619ECABD-5FF9-C14A-9A52-1751190C5810}" type="presOf" srcId="{602F7775-A626-494D-A2F8-D089486070FD}" destId="{F63B1150-FEEE-41CF-902A-22B10B92F2F5}" srcOrd="0" destOrd="2" presId="urn:microsoft.com/office/officeart/2005/8/layout/chevron2"/>
    <dgm:cxn modelId="{7C8FB1BF-4ACA-1B44-A271-64BB17481433}" type="presOf" srcId="{093E654B-6C3E-4CFC-AADC-7E947E880C90}" destId="{E4E18166-5B88-4319-AAE5-1212A476543C}" srcOrd="0" destOrd="1" presId="urn:microsoft.com/office/officeart/2005/8/layout/chevron2"/>
    <dgm:cxn modelId="{8705B3CC-2DFD-5E4F-B2A8-C181EC458362}" type="presOf" srcId="{5F35CAB5-8A6E-41F9-93E4-468998399538}" destId="{BD3E5BA9-F307-4CF2-B88F-C609357D48E8}" srcOrd="0" destOrd="0" presId="urn:microsoft.com/office/officeart/2005/8/layout/chevron2"/>
    <dgm:cxn modelId="{5C8078DA-55F1-48E2-86B8-0684C60D252B}" srcId="{6ACAF38A-440C-4C85-AFF7-B83C20736BEF}" destId="{AFF0859F-B144-48A0-9693-1A27212126E3}" srcOrd="2" destOrd="0" parTransId="{BCCCF56C-FA95-4D9A-94CB-D780421D9CE5}" sibTransId="{A507C315-071B-44DC-B0F0-BE8D099A4B8E}"/>
    <dgm:cxn modelId="{AA7901F6-C345-5441-827D-F16CF0A14F0C}" type="presOf" srcId="{605BA0F7-D295-414B-ACB5-D287D0F69C44}" destId="{B68D454E-9F20-474A-9F31-D8D2B5C9A319}" srcOrd="0" destOrd="0" presId="urn:microsoft.com/office/officeart/2005/8/layout/chevron2"/>
    <dgm:cxn modelId="{A0F2EF53-D132-1941-BDDF-5165066DD686}" type="presParOf" srcId="{B68D454E-9F20-474A-9F31-D8D2B5C9A319}" destId="{5EBBA39B-4BC3-4A99-BCC9-E2BFBD499EB7}" srcOrd="0" destOrd="0" presId="urn:microsoft.com/office/officeart/2005/8/layout/chevron2"/>
    <dgm:cxn modelId="{23C35E0E-EB22-784F-8FCB-D9A44258B343}" type="presParOf" srcId="{5EBBA39B-4BC3-4A99-BCC9-E2BFBD499EB7}" destId="{A9D9F5FD-7275-43EC-BD70-8FBCB443919E}" srcOrd="0" destOrd="0" presId="urn:microsoft.com/office/officeart/2005/8/layout/chevron2"/>
    <dgm:cxn modelId="{2133DA03-301E-6A47-B3CD-F5B89867F1A9}" type="presParOf" srcId="{5EBBA39B-4BC3-4A99-BCC9-E2BFBD499EB7}" destId="{346BB67D-4A23-474D-80AF-21B217EAEC7C}" srcOrd="1" destOrd="0" presId="urn:microsoft.com/office/officeart/2005/8/layout/chevron2"/>
    <dgm:cxn modelId="{F3C3A4D1-58BD-2741-888F-21077A225B84}" type="presParOf" srcId="{B68D454E-9F20-474A-9F31-D8D2B5C9A319}" destId="{8C828F67-3F59-4E0B-B248-ED2635DC3CFF}" srcOrd="1" destOrd="0" presId="urn:microsoft.com/office/officeart/2005/8/layout/chevron2"/>
    <dgm:cxn modelId="{DCC6655C-6FCE-2848-B47E-6DF42E7F0FAB}" type="presParOf" srcId="{B68D454E-9F20-474A-9F31-D8D2B5C9A319}" destId="{6A0B9FBF-0542-4BD1-9AE0-09EC62A074FB}" srcOrd="2" destOrd="0" presId="urn:microsoft.com/office/officeart/2005/8/layout/chevron2"/>
    <dgm:cxn modelId="{2C590161-4C45-6242-8510-575CFEC15DD2}" type="presParOf" srcId="{6A0B9FBF-0542-4BD1-9AE0-09EC62A074FB}" destId="{BD3E5BA9-F307-4CF2-B88F-C609357D48E8}" srcOrd="0" destOrd="0" presId="urn:microsoft.com/office/officeart/2005/8/layout/chevron2"/>
    <dgm:cxn modelId="{111DEF0D-20D8-A34A-B7C8-8816182333C5}" type="presParOf" srcId="{6A0B9FBF-0542-4BD1-9AE0-09EC62A074FB}" destId="{F63B1150-FEEE-41CF-902A-22B10B92F2F5}" srcOrd="1" destOrd="0" presId="urn:microsoft.com/office/officeart/2005/8/layout/chevron2"/>
    <dgm:cxn modelId="{7202B062-BE1C-0A4E-9644-03DD0C86648C}" type="presParOf" srcId="{B68D454E-9F20-474A-9F31-D8D2B5C9A319}" destId="{52E6F19E-3152-4743-BEEF-D7B8F8B5E98B}" srcOrd="3" destOrd="0" presId="urn:microsoft.com/office/officeart/2005/8/layout/chevron2"/>
    <dgm:cxn modelId="{441A718A-3F6E-5943-BCA7-005EDA2D1BCD}" type="presParOf" srcId="{B68D454E-9F20-474A-9F31-D8D2B5C9A319}" destId="{AA110E25-C920-4E19-8996-75CCDB450D1A}" srcOrd="4" destOrd="0" presId="urn:microsoft.com/office/officeart/2005/8/layout/chevron2"/>
    <dgm:cxn modelId="{487C83D1-4502-9A42-B179-F7AD57780D7A}" type="presParOf" srcId="{AA110E25-C920-4E19-8996-75CCDB450D1A}" destId="{8730728D-40E4-452A-B8EE-980F43880766}" srcOrd="0" destOrd="0" presId="urn:microsoft.com/office/officeart/2005/8/layout/chevron2"/>
    <dgm:cxn modelId="{297810DC-39A9-634A-B7C9-DC2003C55432}" type="presParOf" srcId="{AA110E25-C920-4E19-8996-75CCDB450D1A}" destId="{E4E18166-5B88-4319-AAE5-1212A476543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1000" b="1"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Prise de connaissance</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r>
            <a:rPr lang="fr-FR" sz="1050" b="1" cap="none" spc="0" noProof="0" dirty="0">
              <a:ln w="50800"/>
              <a:solidFill>
                <a:schemeClr val="bg1">
                  <a:shade val="50000"/>
                </a:schemeClr>
              </a:solidFill>
              <a:effectLst/>
            </a:rPr>
            <a:t>IDENTIFICATION DES RISQUES</a:t>
          </a: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DEFINITION DES OBJECTIFS</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chemeClr val="bg1">
            <a:lumMod val="75000"/>
          </a:schemeClr>
        </a:solidFill>
      </dgm:spPr>
    </dgm:pt>
    <dgm:pt modelId="{07103D47-A11D-4862-9ADF-7155614FCF0D}" type="pres">
      <dgm:prSet presAssocID="{88D2969B-0E38-4309-8375-32C9930D8C5C}" presName="textBox3b" presStyleLbl="revTx" presStyleIdx="1" presStyleCnt="3" custScaleX="160781" custScaleY="73003" custLinFactNeighborX="22899" custLinFactNeighborY="0">
        <dgm:presLayoutVars>
          <dgm:bulletEnabled val="1"/>
        </dgm:presLayoutVars>
      </dgm:prSet>
      <dgm:spPr/>
    </dgm:pt>
    <dgm:pt modelId="{F17E42ED-DEFD-4BD0-AF2F-8E1D84000035}" type="pres">
      <dgm:prSet presAssocID="{19F4795F-EBD9-4A02-AE02-821EE1902854}" presName="bullet3c" presStyleLbl="node1" presStyleIdx="2" presStyleCnt="3"/>
      <dgm:spPr>
        <a:solidFill>
          <a:schemeClr val="bg1">
            <a:lumMod val="75000"/>
          </a:schemeClr>
        </a:solidFill>
      </dgm:spPr>
    </dgm:pt>
    <dgm:pt modelId="{A932C2F9-CB10-4209-B5A0-3248A95F7EA0}" type="pres">
      <dgm:prSet presAssocID="{19F4795F-EBD9-4A02-AE02-821EE1902854}" presName="textBox3c" presStyleLbl="revTx" presStyleIdx="2" presStyleCnt="3" custScaleX="130104" custLinFactNeighborX="17235">
        <dgm:presLayoutVars>
          <dgm:bulletEnabled val="1"/>
        </dgm:presLayoutVars>
      </dgm:prSet>
      <dgm:spPr/>
    </dgm:pt>
  </dgm:ptLst>
  <dgm:cxnLst>
    <dgm:cxn modelId="{E1E8BB27-C0CB-4849-80AB-ACCDD9646818}" type="presOf" srcId="{11F61A1B-943C-40CF-BA35-1CC726CD3E6B}" destId="{53934976-9BE2-4E01-A972-97433DE10E35}" srcOrd="0" destOrd="0" presId="urn:microsoft.com/office/officeart/2005/8/layout/arrow2"/>
    <dgm:cxn modelId="{9EAFE739-EEEB-8D49-8309-CACD686AF54C}" type="presOf" srcId="{331156B3-D9C2-40E5-B4A0-7E3489752F08}" destId="{1C60589A-7802-4DF2-88CF-2A3E17929F4F}" srcOrd="0" destOrd="0" presId="urn:microsoft.com/office/officeart/2005/8/layout/arrow2"/>
    <dgm:cxn modelId="{82F1F966-61A3-4336-B355-420BA1E97D9C}" srcId="{11F61A1B-943C-40CF-BA35-1CC726CD3E6B}" destId="{19F4795F-EBD9-4A02-AE02-821EE1902854}" srcOrd="2" destOrd="0" parTransId="{1C562616-16CD-4C80-AB08-B83CE6B9D7EF}" sibTransId="{ACC9828F-3336-4791-A2DB-DB222EE8DD55}"/>
    <dgm:cxn modelId="{B0B165A2-ED91-4D7D-B097-CB578BEE11BD}" srcId="{11F61A1B-943C-40CF-BA35-1CC726CD3E6B}" destId="{331156B3-D9C2-40E5-B4A0-7E3489752F08}" srcOrd="0" destOrd="0" parTransId="{43855322-6BE4-4463-AD9C-AB9FDC696DCE}" sibTransId="{AB77F636-CA9E-4B95-A72F-618DC45367BE}"/>
    <dgm:cxn modelId="{01EF6BAA-9DF3-4B4A-91BE-176A72E8FD1C}" srcId="{11F61A1B-943C-40CF-BA35-1CC726CD3E6B}" destId="{88D2969B-0E38-4309-8375-32C9930D8C5C}" srcOrd="1" destOrd="0" parTransId="{287E1200-EA0C-4E82-8436-AD4FAE52BA5D}" sibTransId="{89F58790-8176-4234-80BE-D2F26F3A9788}"/>
    <dgm:cxn modelId="{A9CADFE8-E33C-D84A-AEC6-A980FBC94A34}" type="presOf" srcId="{19F4795F-EBD9-4A02-AE02-821EE1902854}" destId="{A932C2F9-CB10-4209-B5A0-3248A95F7EA0}" srcOrd="0" destOrd="0" presId="urn:microsoft.com/office/officeart/2005/8/layout/arrow2"/>
    <dgm:cxn modelId="{EEABC0FE-9E3C-2146-B79F-CDA907DD8139}" type="presOf" srcId="{88D2969B-0E38-4309-8375-32C9930D8C5C}" destId="{07103D47-A11D-4862-9ADF-7155614FCF0D}" srcOrd="0" destOrd="0" presId="urn:microsoft.com/office/officeart/2005/8/layout/arrow2"/>
    <dgm:cxn modelId="{2153B728-9F86-6C4E-A410-EB0C81C37F2D}" type="presParOf" srcId="{53934976-9BE2-4E01-A972-97433DE10E35}" destId="{93D4CFDB-2D74-4E4D-9796-D4272ECCC969}" srcOrd="0" destOrd="0" presId="urn:microsoft.com/office/officeart/2005/8/layout/arrow2"/>
    <dgm:cxn modelId="{09F7CB6F-CEE3-7E4A-B817-DF26D25B3B6F}" type="presParOf" srcId="{53934976-9BE2-4E01-A972-97433DE10E35}" destId="{2EFB6582-1F7F-4403-8583-6B3AF6DA7092}" srcOrd="1" destOrd="0" presId="urn:microsoft.com/office/officeart/2005/8/layout/arrow2"/>
    <dgm:cxn modelId="{656D6885-2A52-F546-ACA5-E6229661E840}" type="presParOf" srcId="{2EFB6582-1F7F-4403-8583-6B3AF6DA7092}" destId="{733515E0-E664-49FE-B45F-10C1985B0471}" srcOrd="0" destOrd="0" presId="urn:microsoft.com/office/officeart/2005/8/layout/arrow2"/>
    <dgm:cxn modelId="{26BCCDED-87DD-D74B-BB0E-A1E90D396CCE}" type="presParOf" srcId="{2EFB6582-1F7F-4403-8583-6B3AF6DA7092}" destId="{1C60589A-7802-4DF2-88CF-2A3E17929F4F}" srcOrd="1" destOrd="0" presId="urn:microsoft.com/office/officeart/2005/8/layout/arrow2"/>
    <dgm:cxn modelId="{CB781D7D-D97F-B646-9E23-388DD44BF73F}" type="presParOf" srcId="{2EFB6582-1F7F-4403-8583-6B3AF6DA7092}" destId="{1C461E96-3100-4F2F-BAB0-94710620E047}" srcOrd="2" destOrd="0" presId="urn:microsoft.com/office/officeart/2005/8/layout/arrow2"/>
    <dgm:cxn modelId="{48BB6882-A4B6-9545-8AA2-840DF931CD7F}" type="presParOf" srcId="{2EFB6582-1F7F-4403-8583-6B3AF6DA7092}" destId="{07103D47-A11D-4862-9ADF-7155614FCF0D}" srcOrd="3" destOrd="0" presId="urn:microsoft.com/office/officeart/2005/8/layout/arrow2"/>
    <dgm:cxn modelId="{2FBFDDE0-A1F1-9148-ACF5-73FBA29DEFDB}" type="presParOf" srcId="{2EFB6582-1F7F-4403-8583-6B3AF6DA7092}" destId="{F17E42ED-DEFD-4BD0-AF2F-8E1D84000035}" srcOrd="4" destOrd="0" presId="urn:microsoft.com/office/officeart/2005/8/layout/arrow2"/>
    <dgm:cxn modelId="{65D90EB3-816E-614D-B17B-3D778AA9394D}"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00" b="1" cap="none" spc="0" noProof="0" dirty="0">
              <a:ln w="50800"/>
              <a:solidFill>
                <a:schemeClr val="bg1">
                  <a:shade val="50000"/>
                </a:schemeClr>
              </a:solidFill>
              <a:effectLst/>
            </a:rPr>
            <a:t>PRISE DE CONNAISSANCE</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r>
            <a:rPr lang="fr-FR" sz="1050" b="1" u="none" cap="none" spc="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innerShdw blurRad="114300">
                  <a:prstClr val="black"/>
                </a:innerShdw>
              </a:effectLst>
              <a:hlinkClick xmlns:r="http://schemas.openxmlformats.org/officeDocument/2006/relationships" r:id="rId1" action="ppaction://hlinkfile"/>
            </a:rPr>
            <a:t>IDENTIFICATION DES RISQUES</a:t>
          </a:r>
          <a:endParaRPr lang="fr-FR" sz="1050" b="1" u="none" cap="none" spc="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innerShdw blurRad="114300">
                <a:prstClr val="black"/>
              </a:innerShdw>
            </a:effectLst>
          </a:endParaRP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DEFINITION DES OBJECTIFS</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a:solidFill>
          <a:schemeClr val="bg1">
            <a:lumMod val="75000"/>
          </a:schemeClr>
        </a:solidFill>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rgbClr val="0070C0"/>
        </a:solidFill>
      </dgm:spPr>
    </dgm:pt>
    <dgm:pt modelId="{07103D47-A11D-4862-9ADF-7155614FCF0D}" type="pres">
      <dgm:prSet presAssocID="{88D2969B-0E38-4309-8375-32C9930D8C5C}" presName="textBox3b" presStyleLbl="revTx" presStyleIdx="1" presStyleCnt="3" custScaleX="160781" custScaleY="73003" custLinFactNeighborX="22899" custLinFactNeighborY="0">
        <dgm:presLayoutVars>
          <dgm:bulletEnabled val="1"/>
        </dgm:presLayoutVars>
      </dgm:prSet>
      <dgm:spPr/>
    </dgm:pt>
    <dgm:pt modelId="{F17E42ED-DEFD-4BD0-AF2F-8E1D84000035}" type="pres">
      <dgm:prSet presAssocID="{19F4795F-EBD9-4A02-AE02-821EE1902854}" presName="bullet3c" presStyleLbl="node1" presStyleIdx="2" presStyleCnt="3"/>
      <dgm:spPr>
        <a:solidFill>
          <a:schemeClr val="bg1">
            <a:lumMod val="75000"/>
          </a:schemeClr>
        </a:solidFill>
      </dgm:spPr>
    </dgm:pt>
    <dgm:pt modelId="{A932C2F9-CB10-4209-B5A0-3248A95F7EA0}" type="pres">
      <dgm:prSet presAssocID="{19F4795F-EBD9-4A02-AE02-821EE1902854}" presName="textBox3c" presStyleLbl="revTx" presStyleIdx="2" presStyleCnt="3" custScaleX="130104" custLinFactNeighborX="17235">
        <dgm:presLayoutVars>
          <dgm:bulletEnabled val="1"/>
        </dgm:presLayoutVars>
      </dgm:prSet>
      <dgm:spPr/>
    </dgm:pt>
  </dgm:ptLst>
  <dgm:cxnLst>
    <dgm:cxn modelId="{2E54F451-67CF-D947-AFF4-83CEC97F09A3}" type="presOf" srcId="{331156B3-D9C2-40E5-B4A0-7E3489752F08}" destId="{1C60589A-7802-4DF2-88CF-2A3E17929F4F}" srcOrd="0" destOrd="0" presId="urn:microsoft.com/office/officeart/2005/8/layout/arrow2"/>
    <dgm:cxn modelId="{1716AF5A-035E-FE44-8BB7-CBA9842F230D}" type="presOf" srcId="{88D2969B-0E38-4309-8375-32C9930D8C5C}" destId="{07103D47-A11D-4862-9ADF-7155614FCF0D}" srcOrd="0" destOrd="0" presId="urn:microsoft.com/office/officeart/2005/8/layout/arrow2"/>
    <dgm:cxn modelId="{B351CA62-5907-D54B-9FA2-04449471A2BA}" type="presOf" srcId="{19F4795F-EBD9-4A02-AE02-821EE1902854}" destId="{A932C2F9-CB10-4209-B5A0-3248A95F7EA0}" srcOrd="0" destOrd="0" presId="urn:microsoft.com/office/officeart/2005/8/layout/arrow2"/>
    <dgm:cxn modelId="{82F1F966-61A3-4336-B355-420BA1E97D9C}" srcId="{11F61A1B-943C-40CF-BA35-1CC726CD3E6B}" destId="{19F4795F-EBD9-4A02-AE02-821EE1902854}" srcOrd="2" destOrd="0" parTransId="{1C562616-16CD-4C80-AB08-B83CE6B9D7EF}" sibTransId="{ACC9828F-3336-4791-A2DB-DB222EE8DD55}"/>
    <dgm:cxn modelId="{B0B165A2-ED91-4D7D-B097-CB578BEE11BD}" srcId="{11F61A1B-943C-40CF-BA35-1CC726CD3E6B}" destId="{331156B3-D9C2-40E5-B4A0-7E3489752F08}" srcOrd="0" destOrd="0" parTransId="{43855322-6BE4-4463-AD9C-AB9FDC696DCE}" sibTransId="{AB77F636-CA9E-4B95-A72F-618DC45367BE}"/>
    <dgm:cxn modelId="{01EF6BAA-9DF3-4B4A-91BE-176A72E8FD1C}" srcId="{11F61A1B-943C-40CF-BA35-1CC726CD3E6B}" destId="{88D2969B-0E38-4309-8375-32C9930D8C5C}" srcOrd="1" destOrd="0" parTransId="{287E1200-EA0C-4E82-8436-AD4FAE52BA5D}" sibTransId="{89F58790-8176-4234-80BE-D2F26F3A9788}"/>
    <dgm:cxn modelId="{63FEB8FB-7448-4240-AF3F-875D84C95670}" type="presOf" srcId="{11F61A1B-943C-40CF-BA35-1CC726CD3E6B}" destId="{53934976-9BE2-4E01-A972-97433DE10E35}" srcOrd="0" destOrd="0" presId="urn:microsoft.com/office/officeart/2005/8/layout/arrow2"/>
    <dgm:cxn modelId="{D0D5ECCE-F081-C94C-8A07-C42E7C19F5FF}" type="presParOf" srcId="{53934976-9BE2-4E01-A972-97433DE10E35}" destId="{93D4CFDB-2D74-4E4D-9796-D4272ECCC969}" srcOrd="0" destOrd="0" presId="urn:microsoft.com/office/officeart/2005/8/layout/arrow2"/>
    <dgm:cxn modelId="{D132042F-AEA8-C845-90EE-572F33E095EA}" type="presParOf" srcId="{53934976-9BE2-4E01-A972-97433DE10E35}" destId="{2EFB6582-1F7F-4403-8583-6B3AF6DA7092}" srcOrd="1" destOrd="0" presId="urn:microsoft.com/office/officeart/2005/8/layout/arrow2"/>
    <dgm:cxn modelId="{908EE3F6-ACEB-D543-A3A0-AED4F3731E22}" type="presParOf" srcId="{2EFB6582-1F7F-4403-8583-6B3AF6DA7092}" destId="{733515E0-E664-49FE-B45F-10C1985B0471}" srcOrd="0" destOrd="0" presId="urn:microsoft.com/office/officeart/2005/8/layout/arrow2"/>
    <dgm:cxn modelId="{B27CA422-D1A9-9542-8041-43955682A05D}" type="presParOf" srcId="{2EFB6582-1F7F-4403-8583-6B3AF6DA7092}" destId="{1C60589A-7802-4DF2-88CF-2A3E17929F4F}" srcOrd="1" destOrd="0" presId="urn:microsoft.com/office/officeart/2005/8/layout/arrow2"/>
    <dgm:cxn modelId="{96629DD9-CB5E-9A4B-AA5C-4A668951D13C}" type="presParOf" srcId="{2EFB6582-1F7F-4403-8583-6B3AF6DA7092}" destId="{1C461E96-3100-4F2F-BAB0-94710620E047}" srcOrd="2" destOrd="0" presId="urn:microsoft.com/office/officeart/2005/8/layout/arrow2"/>
    <dgm:cxn modelId="{EABE042E-936A-484A-87D9-89CFB5EA7771}" type="presParOf" srcId="{2EFB6582-1F7F-4403-8583-6B3AF6DA7092}" destId="{07103D47-A11D-4862-9ADF-7155614FCF0D}" srcOrd="3" destOrd="0" presId="urn:microsoft.com/office/officeart/2005/8/layout/arrow2"/>
    <dgm:cxn modelId="{FAE55DB5-F39D-224F-A0FF-CF73875B3A2B}" type="presParOf" srcId="{2EFB6582-1F7F-4403-8583-6B3AF6DA7092}" destId="{F17E42ED-DEFD-4BD0-AF2F-8E1D84000035}" srcOrd="4" destOrd="0" presId="urn:microsoft.com/office/officeart/2005/8/layout/arrow2"/>
    <dgm:cxn modelId="{D60B77A0-99FB-5D47-9F4F-2E16E742A12F}"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00" b="1" cap="none" spc="0" noProof="0" dirty="0">
              <a:ln w="50800"/>
              <a:solidFill>
                <a:schemeClr val="bg1">
                  <a:shade val="50000"/>
                </a:schemeClr>
              </a:solidFill>
              <a:effectLst/>
            </a:rPr>
            <a:t>PRISE DE CONNAISSANCE</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r>
            <a:rPr lang="fr-FR" sz="1050" b="1" cap="none" spc="0" noProof="0" dirty="0">
              <a:ln w="50800"/>
              <a:solidFill>
                <a:schemeClr val="bg1">
                  <a:shade val="50000"/>
                </a:schemeClr>
              </a:solidFill>
              <a:effectLst/>
            </a:rPr>
            <a:t>IDENTIFICATION DES RISQUES</a:t>
          </a: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1050" b="1"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DEFINITION DES OBJECTIFS</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custLinFactNeighborX="209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a:solidFill>
          <a:schemeClr val="bg1">
            <a:lumMod val="75000"/>
          </a:schemeClr>
        </a:solidFill>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chemeClr val="bg1">
            <a:lumMod val="75000"/>
          </a:schemeClr>
        </a:solidFill>
      </dgm:spPr>
    </dgm:pt>
    <dgm:pt modelId="{07103D47-A11D-4862-9ADF-7155614FCF0D}" type="pres">
      <dgm:prSet presAssocID="{88D2969B-0E38-4309-8375-32C9930D8C5C}" presName="textBox3b" presStyleLbl="revTx" presStyleIdx="1" presStyleCnt="3" custScaleX="160781" custScaleY="73003" custLinFactNeighborX="22899" custLinFactNeighborY="0">
        <dgm:presLayoutVars>
          <dgm:bulletEnabled val="1"/>
        </dgm:presLayoutVars>
      </dgm:prSet>
      <dgm:spPr/>
    </dgm:pt>
    <dgm:pt modelId="{F17E42ED-DEFD-4BD0-AF2F-8E1D84000035}" type="pres">
      <dgm:prSet presAssocID="{19F4795F-EBD9-4A02-AE02-821EE1902854}" presName="bullet3c" presStyleLbl="node1" presStyleIdx="2" presStyleCnt="3"/>
      <dgm:spPr>
        <a:solidFill>
          <a:srgbClr val="0070C0"/>
        </a:solidFill>
      </dgm:spPr>
    </dgm:pt>
    <dgm:pt modelId="{A932C2F9-CB10-4209-B5A0-3248A95F7EA0}" type="pres">
      <dgm:prSet presAssocID="{19F4795F-EBD9-4A02-AE02-821EE1902854}" presName="textBox3c" presStyleLbl="revTx" presStyleIdx="2" presStyleCnt="3" custScaleX="130104" custLinFactNeighborX="17235">
        <dgm:presLayoutVars>
          <dgm:bulletEnabled val="1"/>
        </dgm:presLayoutVars>
      </dgm:prSet>
      <dgm:spPr/>
    </dgm:pt>
  </dgm:ptLst>
  <dgm:cxnLst>
    <dgm:cxn modelId="{23197754-B203-3247-99B4-6026A63C8D7D}" type="presOf" srcId="{88D2969B-0E38-4309-8375-32C9930D8C5C}" destId="{07103D47-A11D-4862-9ADF-7155614FCF0D}" srcOrd="0" destOrd="0" presId="urn:microsoft.com/office/officeart/2005/8/layout/arrow2"/>
    <dgm:cxn modelId="{82F1F966-61A3-4336-B355-420BA1E97D9C}" srcId="{11F61A1B-943C-40CF-BA35-1CC726CD3E6B}" destId="{19F4795F-EBD9-4A02-AE02-821EE1902854}" srcOrd="2" destOrd="0" parTransId="{1C562616-16CD-4C80-AB08-B83CE6B9D7EF}" sibTransId="{ACC9828F-3336-4791-A2DB-DB222EE8DD55}"/>
    <dgm:cxn modelId="{EEC9DA79-56EB-AD4F-85F8-89084EE52719}" type="presOf" srcId="{331156B3-D9C2-40E5-B4A0-7E3489752F08}" destId="{1C60589A-7802-4DF2-88CF-2A3E17929F4F}" srcOrd="0" destOrd="0" presId="urn:microsoft.com/office/officeart/2005/8/layout/arrow2"/>
    <dgm:cxn modelId="{29F1DE7B-C4D4-D24F-8E03-AA828ADCEDF9}" type="presOf" srcId="{11F61A1B-943C-40CF-BA35-1CC726CD3E6B}" destId="{53934976-9BE2-4E01-A972-97433DE10E35}" srcOrd="0" destOrd="0" presId="urn:microsoft.com/office/officeart/2005/8/layout/arrow2"/>
    <dgm:cxn modelId="{B0B165A2-ED91-4D7D-B097-CB578BEE11BD}" srcId="{11F61A1B-943C-40CF-BA35-1CC726CD3E6B}" destId="{331156B3-D9C2-40E5-B4A0-7E3489752F08}" srcOrd="0" destOrd="0" parTransId="{43855322-6BE4-4463-AD9C-AB9FDC696DCE}" sibTransId="{AB77F636-CA9E-4B95-A72F-618DC45367BE}"/>
    <dgm:cxn modelId="{01EF6BAA-9DF3-4B4A-91BE-176A72E8FD1C}" srcId="{11F61A1B-943C-40CF-BA35-1CC726CD3E6B}" destId="{88D2969B-0E38-4309-8375-32C9930D8C5C}" srcOrd="1" destOrd="0" parTransId="{287E1200-EA0C-4E82-8436-AD4FAE52BA5D}" sibTransId="{89F58790-8176-4234-80BE-D2F26F3A9788}"/>
    <dgm:cxn modelId="{D49E01D0-B9DC-D449-9F07-92A61FE2A907}" type="presOf" srcId="{19F4795F-EBD9-4A02-AE02-821EE1902854}" destId="{A932C2F9-CB10-4209-B5A0-3248A95F7EA0}" srcOrd="0" destOrd="0" presId="urn:microsoft.com/office/officeart/2005/8/layout/arrow2"/>
    <dgm:cxn modelId="{27EF4375-F197-574A-8503-F8B99257D2EC}" type="presParOf" srcId="{53934976-9BE2-4E01-A972-97433DE10E35}" destId="{93D4CFDB-2D74-4E4D-9796-D4272ECCC969}" srcOrd="0" destOrd="0" presId="urn:microsoft.com/office/officeart/2005/8/layout/arrow2"/>
    <dgm:cxn modelId="{3F31B72D-1970-734A-8E5E-30725CD85E4A}" type="presParOf" srcId="{53934976-9BE2-4E01-A972-97433DE10E35}" destId="{2EFB6582-1F7F-4403-8583-6B3AF6DA7092}" srcOrd="1" destOrd="0" presId="urn:microsoft.com/office/officeart/2005/8/layout/arrow2"/>
    <dgm:cxn modelId="{D755DD94-5461-DB42-852C-23500D614274}" type="presParOf" srcId="{2EFB6582-1F7F-4403-8583-6B3AF6DA7092}" destId="{733515E0-E664-49FE-B45F-10C1985B0471}" srcOrd="0" destOrd="0" presId="urn:microsoft.com/office/officeart/2005/8/layout/arrow2"/>
    <dgm:cxn modelId="{7CEE6C76-2B6F-B340-B4BC-1CA56A22361F}" type="presParOf" srcId="{2EFB6582-1F7F-4403-8583-6B3AF6DA7092}" destId="{1C60589A-7802-4DF2-88CF-2A3E17929F4F}" srcOrd="1" destOrd="0" presId="urn:microsoft.com/office/officeart/2005/8/layout/arrow2"/>
    <dgm:cxn modelId="{E169168E-EBF3-EC43-A93B-69723939339B}" type="presParOf" srcId="{2EFB6582-1F7F-4403-8583-6B3AF6DA7092}" destId="{1C461E96-3100-4F2F-BAB0-94710620E047}" srcOrd="2" destOrd="0" presId="urn:microsoft.com/office/officeart/2005/8/layout/arrow2"/>
    <dgm:cxn modelId="{A938C6B3-354B-D944-83D4-94275E173195}" type="presParOf" srcId="{2EFB6582-1F7F-4403-8583-6B3AF6DA7092}" destId="{07103D47-A11D-4862-9ADF-7155614FCF0D}" srcOrd="3" destOrd="0" presId="urn:microsoft.com/office/officeart/2005/8/layout/arrow2"/>
    <dgm:cxn modelId="{D9230985-5988-D847-9B41-A6DEABF7C74C}" type="presParOf" srcId="{2EFB6582-1F7F-4403-8583-6B3AF6DA7092}" destId="{F17E42ED-DEFD-4BD0-AF2F-8E1D84000035}" srcOrd="4" destOrd="0" presId="urn:microsoft.com/office/officeart/2005/8/layout/arrow2"/>
    <dgm:cxn modelId="{029BD055-A49A-C645-B6EE-012C6CDDEF0B}"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05BA0F7-D295-414B-ACB5-D287D0F69C4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6ACAF38A-440C-4C85-AFF7-B83C20736BEF}">
      <dgm:prSet phldrT="[Texte]" custT="1"/>
      <dgm:spPr>
        <a:solidFill>
          <a:schemeClr val="accent2"/>
        </a:solidFill>
        <a:ln>
          <a:solidFill>
            <a:srgbClr val="0070C0"/>
          </a:solidFill>
        </a:ln>
      </dgm:spPr>
      <dgm:t>
        <a:bodyPr/>
        <a:lstStyle/>
        <a:p>
          <a:r>
            <a:rPr lang="fr-FR" sz="1400" b="1" i="1" noProof="0" dirty="0">
              <a:effectLst>
                <a:outerShdw blurRad="38100" dist="38100" dir="2700000" algn="tl">
                  <a:srgbClr val="000000">
                    <a:alpha val="43137"/>
                  </a:srgbClr>
                </a:outerShdw>
              </a:effectLst>
            </a:rPr>
            <a:t>Programme de travail</a:t>
          </a:r>
        </a:p>
      </dgm:t>
    </dgm:pt>
    <dgm:pt modelId="{FF7535E2-6B8E-4D04-9192-63FCF83E37C5}" type="parTrans" cxnId="{A272866E-C4E6-4D53-9FE0-A0D620DF1D73}">
      <dgm:prSet/>
      <dgm:spPr/>
      <dgm:t>
        <a:bodyPr/>
        <a:lstStyle/>
        <a:p>
          <a:endParaRPr lang="fr-FR"/>
        </a:p>
      </dgm:t>
    </dgm:pt>
    <dgm:pt modelId="{C2425C3B-6D7F-4D60-907F-9EAFAAC4098E}" type="sibTrans" cxnId="{A272866E-C4E6-4D53-9FE0-A0D620DF1D73}">
      <dgm:prSet/>
      <dgm:spPr/>
      <dgm:t>
        <a:bodyPr/>
        <a:lstStyle/>
        <a:p>
          <a:endParaRPr lang="fr-FR"/>
        </a:p>
      </dgm:t>
    </dgm:pt>
    <dgm:pt modelId="{914CEA3C-3865-4900-85C6-11009FD41C49}">
      <dgm:prSet phldrT="[Texte]"/>
      <dgm:spPr/>
      <dgm:t>
        <a:bodyPr/>
        <a:lstStyle/>
        <a:p>
          <a:pPr algn="just"/>
          <a:r>
            <a:rPr lang="fr-FR" noProof="0" dirty="0"/>
            <a:t>Détermination des vérifications à effectuer</a:t>
          </a:r>
        </a:p>
      </dgm:t>
    </dgm:pt>
    <dgm:pt modelId="{78F878AF-158A-413B-A2A4-93D8C4B83C28}" type="parTrans" cxnId="{CB98B468-94E3-477B-A154-D30232FE2B12}">
      <dgm:prSet/>
      <dgm:spPr/>
      <dgm:t>
        <a:bodyPr/>
        <a:lstStyle/>
        <a:p>
          <a:endParaRPr lang="fr-FR"/>
        </a:p>
      </dgm:t>
    </dgm:pt>
    <dgm:pt modelId="{3244F24C-6913-40AB-B4E7-114083029742}" type="sibTrans" cxnId="{CB98B468-94E3-477B-A154-D30232FE2B12}">
      <dgm:prSet/>
      <dgm:spPr/>
      <dgm:t>
        <a:bodyPr/>
        <a:lstStyle/>
        <a:p>
          <a:endParaRPr lang="fr-FR"/>
        </a:p>
      </dgm:t>
    </dgm:pt>
    <dgm:pt modelId="{5F35CAB5-8A6E-41F9-93E4-468998399538}">
      <dgm:prSet phldrT="[Texte]" custT="1"/>
      <dgm:spPr>
        <a:solidFill>
          <a:schemeClr val="accent2"/>
        </a:solidFill>
        <a:ln>
          <a:solidFill>
            <a:srgbClr val="0070C0"/>
          </a:solidFill>
        </a:ln>
      </dgm:spPr>
      <dgm:t>
        <a:bodyPr/>
        <a:lstStyle/>
        <a:p>
          <a:r>
            <a:rPr lang="fr-FR" sz="1400" b="1" i="1" noProof="0" dirty="0">
              <a:effectLst>
                <a:outerShdw blurRad="38100" dist="38100" dir="2700000" algn="tl">
                  <a:srgbClr val="000000">
                    <a:alpha val="43137"/>
                  </a:srgbClr>
                </a:outerShdw>
              </a:effectLst>
            </a:rPr>
            <a:t>Tests et vérification</a:t>
          </a:r>
        </a:p>
      </dgm:t>
    </dgm:pt>
    <dgm:pt modelId="{22560840-D1BF-443F-AF74-0E43BD31628D}" type="parTrans" cxnId="{963CF986-0F9D-47F4-B4F4-7339CBE63119}">
      <dgm:prSet/>
      <dgm:spPr/>
      <dgm:t>
        <a:bodyPr/>
        <a:lstStyle/>
        <a:p>
          <a:endParaRPr lang="fr-FR"/>
        </a:p>
      </dgm:t>
    </dgm:pt>
    <dgm:pt modelId="{4F7BE8A8-C032-40F8-A505-E43680B23493}" type="sibTrans" cxnId="{963CF986-0F9D-47F4-B4F4-7339CBE63119}">
      <dgm:prSet/>
      <dgm:spPr/>
      <dgm:t>
        <a:bodyPr/>
        <a:lstStyle/>
        <a:p>
          <a:endParaRPr lang="fr-FR"/>
        </a:p>
      </dgm:t>
    </dgm:pt>
    <dgm:pt modelId="{F9FDF66C-1B62-451A-AED1-47B37972534C}">
      <dgm:prSet phldrT="[Texte]"/>
      <dgm:spPr/>
      <dgm:t>
        <a:bodyPr/>
        <a:lstStyle/>
        <a:p>
          <a:pPr algn="just"/>
          <a:r>
            <a:rPr lang="fr-FR" noProof="0" dirty="0"/>
            <a:t>Questionnaire du Contrôle Interne</a:t>
          </a:r>
        </a:p>
      </dgm:t>
    </dgm:pt>
    <dgm:pt modelId="{02C2385C-CEB8-4E5F-9B95-B74EDA12B1EE}" type="parTrans" cxnId="{9EAC8D3B-4030-4FD1-8763-F140E5D63D58}">
      <dgm:prSet/>
      <dgm:spPr/>
      <dgm:t>
        <a:bodyPr/>
        <a:lstStyle/>
        <a:p>
          <a:endParaRPr lang="fr-FR"/>
        </a:p>
      </dgm:t>
    </dgm:pt>
    <dgm:pt modelId="{82FAFF40-4174-42DB-8315-B3E1317B451E}" type="sibTrans" cxnId="{9EAC8D3B-4030-4FD1-8763-F140E5D63D58}">
      <dgm:prSet/>
      <dgm:spPr/>
      <dgm:t>
        <a:bodyPr/>
        <a:lstStyle/>
        <a:p>
          <a:endParaRPr lang="fr-FR"/>
        </a:p>
      </dgm:t>
    </dgm:pt>
    <dgm:pt modelId="{602F7775-A626-494D-A2F8-D089486070FD}">
      <dgm:prSet phldrT="[Texte]"/>
      <dgm:spPr/>
      <dgm:t>
        <a:bodyPr/>
        <a:lstStyle/>
        <a:p>
          <a:pPr algn="l"/>
          <a:r>
            <a:rPr lang="fr-FR" noProof="0" dirty="0"/>
            <a:t>Travail sur le terrain</a:t>
          </a:r>
        </a:p>
      </dgm:t>
    </dgm:pt>
    <dgm:pt modelId="{64E8A2FD-BD16-432C-9178-086CCD0AE90E}" type="parTrans" cxnId="{02B18933-36F7-4FA8-AE79-B48139A7A252}">
      <dgm:prSet/>
      <dgm:spPr/>
      <dgm:t>
        <a:bodyPr/>
        <a:lstStyle/>
        <a:p>
          <a:endParaRPr lang="fr-FR"/>
        </a:p>
      </dgm:t>
    </dgm:pt>
    <dgm:pt modelId="{83ED1C39-0E96-4D93-B587-EB2916CF5E8F}" type="sibTrans" cxnId="{02B18933-36F7-4FA8-AE79-B48139A7A252}">
      <dgm:prSet/>
      <dgm:spPr/>
      <dgm:t>
        <a:bodyPr/>
        <a:lstStyle/>
        <a:p>
          <a:endParaRPr lang="fr-FR"/>
        </a:p>
      </dgm:t>
    </dgm:pt>
    <dgm:pt modelId="{7E72AAEF-40D8-471E-9D6C-B819B534BC0D}">
      <dgm:prSet phldrT="[Texte]" custT="1"/>
      <dgm:spPr>
        <a:solidFill>
          <a:schemeClr val="accent2"/>
        </a:solidFill>
        <a:ln>
          <a:solidFill>
            <a:srgbClr val="0070C0"/>
          </a:solidFill>
        </a:ln>
      </dgm:spPr>
      <dgm:t>
        <a:bodyPr/>
        <a:lstStyle/>
        <a:p>
          <a:r>
            <a:rPr lang="fr-FR" sz="1400" b="1" i="1" noProof="0" dirty="0">
              <a:effectLst>
                <a:outerShdw blurRad="38100" dist="38100" dir="2700000" algn="tl">
                  <a:srgbClr val="000000">
                    <a:alpha val="43137"/>
                  </a:srgbClr>
                </a:outerShdw>
              </a:effectLst>
            </a:rPr>
            <a:t>FRAP</a:t>
          </a:r>
        </a:p>
      </dgm:t>
    </dgm:pt>
    <dgm:pt modelId="{6873EE61-545D-42F8-9C29-8DE1535B51DE}" type="parTrans" cxnId="{98BED617-6B32-4D4F-8060-52493A32FA3B}">
      <dgm:prSet/>
      <dgm:spPr/>
      <dgm:t>
        <a:bodyPr/>
        <a:lstStyle/>
        <a:p>
          <a:endParaRPr lang="fr-FR"/>
        </a:p>
      </dgm:t>
    </dgm:pt>
    <dgm:pt modelId="{D4AAD3BD-2775-498D-9110-9B43505C9C41}" type="sibTrans" cxnId="{98BED617-6B32-4D4F-8060-52493A32FA3B}">
      <dgm:prSet/>
      <dgm:spPr/>
      <dgm:t>
        <a:bodyPr/>
        <a:lstStyle/>
        <a:p>
          <a:endParaRPr lang="fr-FR"/>
        </a:p>
      </dgm:t>
    </dgm:pt>
    <dgm:pt modelId="{F0A69591-CFF0-4DCB-B34A-180765A618B5}">
      <dgm:prSet phldrT="[Texte]"/>
      <dgm:spPr/>
      <dgm:t>
        <a:bodyPr/>
        <a:lstStyle/>
        <a:p>
          <a:pPr algn="just"/>
          <a:r>
            <a:rPr lang="fr-FR" b="1" noProof="0" dirty="0"/>
            <a:t>Feuille de Révélation et d'Analyse de Problème</a:t>
          </a:r>
          <a:endParaRPr lang="fr-FR" noProof="0" dirty="0"/>
        </a:p>
      </dgm:t>
    </dgm:pt>
    <dgm:pt modelId="{28D522CE-748F-4A2B-B9C0-D94A4B47253A}" type="parTrans" cxnId="{6807AC23-0758-46C2-8AA8-9FFCF6FBE3DC}">
      <dgm:prSet/>
      <dgm:spPr/>
      <dgm:t>
        <a:bodyPr/>
        <a:lstStyle/>
        <a:p>
          <a:endParaRPr lang="fr-FR"/>
        </a:p>
      </dgm:t>
    </dgm:pt>
    <dgm:pt modelId="{C921ADBA-B3A0-4E42-B7CA-AD50159DEC11}" type="sibTrans" cxnId="{6807AC23-0758-46C2-8AA8-9FFCF6FBE3DC}">
      <dgm:prSet/>
      <dgm:spPr/>
      <dgm:t>
        <a:bodyPr/>
        <a:lstStyle/>
        <a:p>
          <a:endParaRPr lang="fr-FR"/>
        </a:p>
      </dgm:t>
    </dgm:pt>
    <dgm:pt modelId="{23E25A86-B3A5-4FAA-98F3-6F2C26603853}">
      <dgm:prSet phldrT="[Texte]"/>
      <dgm:spPr/>
      <dgm:t>
        <a:bodyPr/>
        <a:lstStyle/>
        <a:p>
          <a:pPr algn="l"/>
          <a:r>
            <a:rPr lang="fr-FR" b="0" noProof="0" dirty="0"/>
            <a:t>Le test de vérification des objectifs du contrôle interne</a:t>
          </a:r>
        </a:p>
      </dgm:t>
    </dgm:pt>
    <dgm:pt modelId="{6A86CC19-8D85-4ACD-AB3E-F3633A4859F1}" type="parTrans" cxnId="{D82EF03F-9334-4F43-B622-A370359DA82A}">
      <dgm:prSet/>
      <dgm:spPr/>
      <dgm:t>
        <a:bodyPr/>
        <a:lstStyle/>
        <a:p>
          <a:pPr rtl="1"/>
          <a:endParaRPr lang="x-none"/>
        </a:p>
      </dgm:t>
    </dgm:pt>
    <dgm:pt modelId="{E52C1E56-BA63-4AC6-BCC5-E99567D5C56A}" type="sibTrans" cxnId="{D82EF03F-9334-4F43-B622-A370359DA82A}">
      <dgm:prSet/>
      <dgm:spPr/>
      <dgm:t>
        <a:bodyPr/>
        <a:lstStyle/>
        <a:p>
          <a:pPr rtl="1"/>
          <a:endParaRPr lang="x-none"/>
        </a:p>
      </dgm:t>
    </dgm:pt>
    <dgm:pt modelId="{A8A44542-E4CD-4D7A-8F83-F193E6C7F5B1}">
      <dgm:prSet phldrT="[Texte]"/>
      <dgm:spPr/>
      <dgm:t>
        <a:bodyPr/>
        <a:lstStyle/>
        <a:p>
          <a:pPr algn="l"/>
          <a:r>
            <a:rPr lang="fr-FR" noProof="0" dirty="0"/>
            <a:t>Répartition et planification des tâches </a:t>
          </a:r>
        </a:p>
      </dgm:t>
    </dgm:pt>
    <dgm:pt modelId="{BE7BC80B-E261-487C-8659-8E0A6DC8C245}" type="parTrans" cxnId="{FC9D4B88-79C5-4D81-954D-FB29B3EADC83}">
      <dgm:prSet/>
      <dgm:spPr/>
      <dgm:t>
        <a:bodyPr/>
        <a:lstStyle/>
        <a:p>
          <a:pPr rtl="1"/>
          <a:endParaRPr lang="x-none"/>
        </a:p>
      </dgm:t>
    </dgm:pt>
    <dgm:pt modelId="{DE59FE40-D9C5-4901-B9AF-DF56260C709C}" type="sibTrans" cxnId="{FC9D4B88-79C5-4D81-954D-FB29B3EADC83}">
      <dgm:prSet/>
      <dgm:spPr/>
      <dgm:t>
        <a:bodyPr/>
        <a:lstStyle/>
        <a:p>
          <a:pPr rtl="1"/>
          <a:endParaRPr lang="x-none"/>
        </a:p>
      </dgm:t>
    </dgm:pt>
    <dgm:pt modelId="{B68D454E-9F20-474A-9F31-D8D2B5C9A319}" type="pres">
      <dgm:prSet presAssocID="{605BA0F7-D295-414B-ACB5-D287D0F69C44}" presName="linearFlow" presStyleCnt="0">
        <dgm:presLayoutVars>
          <dgm:dir/>
          <dgm:animLvl val="lvl"/>
          <dgm:resizeHandles val="exact"/>
        </dgm:presLayoutVars>
      </dgm:prSet>
      <dgm:spPr/>
    </dgm:pt>
    <dgm:pt modelId="{5EBBA39B-4BC3-4A99-BCC9-E2BFBD499EB7}" type="pres">
      <dgm:prSet presAssocID="{6ACAF38A-440C-4C85-AFF7-B83C20736BEF}" presName="composite" presStyleCnt="0"/>
      <dgm:spPr/>
    </dgm:pt>
    <dgm:pt modelId="{A9D9F5FD-7275-43EC-BD70-8FBCB443919E}" type="pres">
      <dgm:prSet presAssocID="{6ACAF38A-440C-4C85-AFF7-B83C20736BEF}" presName="parentText" presStyleLbl="alignNode1" presStyleIdx="0" presStyleCnt="3" custAng="0" custScaleX="137303">
        <dgm:presLayoutVars>
          <dgm:chMax val="1"/>
          <dgm:bulletEnabled val="1"/>
        </dgm:presLayoutVars>
      </dgm:prSet>
      <dgm:spPr/>
    </dgm:pt>
    <dgm:pt modelId="{346BB67D-4A23-474D-80AF-21B217EAEC7C}" type="pres">
      <dgm:prSet presAssocID="{6ACAF38A-440C-4C85-AFF7-B83C20736BEF}" presName="descendantText" presStyleLbl="alignAcc1" presStyleIdx="0" presStyleCnt="3" custScaleX="88040" custLinFactNeighborX="-1736">
        <dgm:presLayoutVars>
          <dgm:bulletEnabled val="1"/>
        </dgm:presLayoutVars>
      </dgm:prSet>
      <dgm:spPr/>
    </dgm:pt>
    <dgm:pt modelId="{8C828F67-3F59-4E0B-B248-ED2635DC3CFF}" type="pres">
      <dgm:prSet presAssocID="{C2425C3B-6D7F-4D60-907F-9EAFAAC4098E}" presName="sp" presStyleCnt="0"/>
      <dgm:spPr/>
    </dgm:pt>
    <dgm:pt modelId="{6A0B9FBF-0542-4BD1-9AE0-09EC62A074FB}" type="pres">
      <dgm:prSet presAssocID="{5F35CAB5-8A6E-41F9-93E4-468998399538}" presName="composite" presStyleCnt="0"/>
      <dgm:spPr/>
    </dgm:pt>
    <dgm:pt modelId="{BD3E5BA9-F307-4CF2-B88F-C609357D48E8}" type="pres">
      <dgm:prSet presAssocID="{5F35CAB5-8A6E-41F9-93E4-468998399538}" presName="parentText" presStyleLbl="alignNode1" presStyleIdx="1" presStyleCnt="3" custScaleX="136126">
        <dgm:presLayoutVars>
          <dgm:chMax val="1"/>
          <dgm:bulletEnabled val="1"/>
        </dgm:presLayoutVars>
      </dgm:prSet>
      <dgm:spPr/>
    </dgm:pt>
    <dgm:pt modelId="{F63B1150-FEEE-41CF-902A-22B10B92F2F5}" type="pres">
      <dgm:prSet presAssocID="{5F35CAB5-8A6E-41F9-93E4-468998399538}" presName="descendantText" presStyleLbl="alignAcc1" presStyleIdx="1" presStyleCnt="3" custScaleX="86938" custLinFactNeighborX="-2236">
        <dgm:presLayoutVars>
          <dgm:bulletEnabled val="1"/>
        </dgm:presLayoutVars>
      </dgm:prSet>
      <dgm:spPr/>
    </dgm:pt>
    <dgm:pt modelId="{52E6F19E-3152-4743-BEEF-D7B8F8B5E98B}" type="pres">
      <dgm:prSet presAssocID="{4F7BE8A8-C032-40F8-A505-E43680B23493}" presName="sp" presStyleCnt="0"/>
      <dgm:spPr/>
    </dgm:pt>
    <dgm:pt modelId="{AA110E25-C920-4E19-8996-75CCDB450D1A}" type="pres">
      <dgm:prSet presAssocID="{7E72AAEF-40D8-471E-9D6C-B819B534BC0D}" presName="composite" presStyleCnt="0"/>
      <dgm:spPr/>
    </dgm:pt>
    <dgm:pt modelId="{8730728D-40E4-452A-B8EE-980F43880766}" type="pres">
      <dgm:prSet presAssocID="{7E72AAEF-40D8-471E-9D6C-B819B534BC0D}" presName="parentText" presStyleLbl="alignNode1" presStyleIdx="2" presStyleCnt="3" custScaleX="138743">
        <dgm:presLayoutVars>
          <dgm:chMax val="1"/>
          <dgm:bulletEnabled val="1"/>
        </dgm:presLayoutVars>
      </dgm:prSet>
      <dgm:spPr/>
    </dgm:pt>
    <dgm:pt modelId="{E4E18166-5B88-4319-AAE5-1212A476543C}" type="pres">
      <dgm:prSet presAssocID="{7E72AAEF-40D8-471E-9D6C-B819B534BC0D}" presName="descendantText" presStyleLbl="alignAcc1" presStyleIdx="2" presStyleCnt="3" custScaleX="84047" custLinFactNeighborX="-3024">
        <dgm:presLayoutVars>
          <dgm:bulletEnabled val="1"/>
        </dgm:presLayoutVars>
      </dgm:prSet>
      <dgm:spPr/>
    </dgm:pt>
  </dgm:ptLst>
  <dgm:cxnLst>
    <dgm:cxn modelId="{CD09C608-40EA-BD45-BDDF-39F0B1945C45}" type="presOf" srcId="{6ACAF38A-440C-4C85-AFF7-B83C20736BEF}" destId="{A9D9F5FD-7275-43EC-BD70-8FBCB443919E}" srcOrd="0" destOrd="0" presId="urn:microsoft.com/office/officeart/2005/8/layout/chevron2"/>
    <dgm:cxn modelId="{98BED617-6B32-4D4F-8060-52493A32FA3B}" srcId="{605BA0F7-D295-414B-ACB5-D287D0F69C44}" destId="{7E72AAEF-40D8-471E-9D6C-B819B534BC0D}" srcOrd="2" destOrd="0" parTransId="{6873EE61-545D-42F8-9C29-8DE1535B51DE}" sibTransId="{D4AAD3BD-2775-498D-9110-9B43505C9C41}"/>
    <dgm:cxn modelId="{6807AC23-0758-46C2-8AA8-9FFCF6FBE3DC}" srcId="{7E72AAEF-40D8-471E-9D6C-B819B534BC0D}" destId="{F0A69591-CFF0-4DCB-B34A-180765A618B5}" srcOrd="0" destOrd="0" parTransId="{28D522CE-748F-4A2B-B9C0-D94A4B47253A}" sibTransId="{C921ADBA-B3A0-4E42-B7CA-AD50159DEC11}"/>
    <dgm:cxn modelId="{02B18933-36F7-4FA8-AE79-B48139A7A252}" srcId="{5F35CAB5-8A6E-41F9-93E4-468998399538}" destId="{602F7775-A626-494D-A2F8-D089486070FD}" srcOrd="2" destOrd="0" parTransId="{64E8A2FD-BD16-432C-9178-086CCD0AE90E}" sibTransId="{83ED1C39-0E96-4D93-B587-EB2916CF5E8F}"/>
    <dgm:cxn modelId="{9EAC8D3B-4030-4FD1-8763-F140E5D63D58}" srcId="{5F35CAB5-8A6E-41F9-93E4-468998399538}" destId="{F9FDF66C-1B62-451A-AED1-47B37972534C}" srcOrd="0" destOrd="0" parTransId="{02C2385C-CEB8-4E5F-9B95-B74EDA12B1EE}" sibTransId="{82FAFF40-4174-42DB-8315-B3E1317B451E}"/>
    <dgm:cxn modelId="{92A28C3F-0B13-B64F-9A34-49FABB369555}" type="presOf" srcId="{605BA0F7-D295-414B-ACB5-D287D0F69C44}" destId="{B68D454E-9F20-474A-9F31-D8D2B5C9A319}" srcOrd="0" destOrd="0" presId="urn:microsoft.com/office/officeart/2005/8/layout/chevron2"/>
    <dgm:cxn modelId="{D82EF03F-9334-4F43-B622-A370359DA82A}" srcId="{5F35CAB5-8A6E-41F9-93E4-468998399538}" destId="{23E25A86-B3A5-4FAA-98F3-6F2C26603853}" srcOrd="1" destOrd="0" parTransId="{6A86CC19-8D85-4ACD-AB3E-F3633A4859F1}" sibTransId="{E52C1E56-BA63-4AC6-BCC5-E99567D5C56A}"/>
    <dgm:cxn modelId="{86CFB14A-03A7-9F40-8F64-B994ED0EA9F2}" type="presOf" srcId="{7E72AAEF-40D8-471E-9D6C-B819B534BC0D}" destId="{8730728D-40E4-452A-B8EE-980F43880766}" srcOrd="0" destOrd="0" presId="urn:microsoft.com/office/officeart/2005/8/layout/chevron2"/>
    <dgm:cxn modelId="{ABD1EE65-D087-0A4E-9A95-4CDCEB314D4E}" type="presOf" srcId="{5F35CAB5-8A6E-41F9-93E4-468998399538}" destId="{BD3E5BA9-F307-4CF2-B88F-C609357D48E8}" srcOrd="0" destOrd="0" presId="urn:microsoft.com/office/officeart/2005/8/layout/chevron2"/>
    <dgm:cxn modelId="{CB98B468-94E3-477B-A154-D30232FE2B12}" srcId="{6ACAF38A-440C-4C85-AFF7-B83C20736BEF}" destId="{914CEA3C-3865-4900-85C6-11009FD41C49}" srcOrd="0" destOrd="0" parTransId="{78F878AF-158A-413B-A2A4-93D8C4B83C28}" sibTransId="{3244F24C-6913-40AB-B4E7-114083029742}"/>
    <dgm:cxn modelId="{A272866E-C4E6-4D53-9FE0-A0D620DF1D73}" srcId="{605BA0F7-D295-414B-ACB5-D287D0F69C44}" destId="{6ACAF38A-440C-4C85-AFF7-B83C20736BEF}" srcOrd="0" destOrd="0" parTransId="{FF7535E2-6B8E-4D04-9192-63FCF83E37C5}" sibTransId="{C2425C3B-6D7F-4D60-907F-9EAFAAC4098E}"/>
    <dgm:cxn modelId="{13DDF871-E094-FE4B-8B96-2BD7655FBFEE}" type="presOf" srcId="{914CEA3C-3865-4900-85C6-11009FD41C49}" destId="{346BB67D-4A23-474D-80AF-21B217EAEC7C}" srcOrd="0" destOrd="0" presId="urn:microsoft.com/office/officeart/2005/8/layout/chevron2"/>
    <dgm:cxn modelId="{F594A47C-159E-B444-889E-D4EF4C3CD4D2}" type="presOf" srcId="{23E25A86-B3A5-4FAA-98F3-6F2C26603853}" destId="{F63B1150-FEEE-41CF-902A-22B10B92F2F5}" srcOrd="0" destOrd="1" presId="urn:microsoft.com/office/officeart/2005/8/layout/chevron2"/>
    <dgm:cxn modelId="{2385C07E-F41A-8A45-94E3-6F4ECA6AE1C3}" type="presOf" srcId="{A8A44542-E4CD-4D7A-8F83-F193E6C7F5B1}" destId="{346BB67D-4A23-474D-80AF-21B217EAEC7C}" srcOrd="0" destOrd="1" presId="urn:microsoft.com/office/officeart/2005/8/layout/chevron2"/>
    <dgm:cxn modelId="{963CF986-0F9D-47F4-B4F4-7339CBE63119}" srcId="{605BA0F7-D295-414B-ACB5-D287D0F69C44}" destId="{5F35CAB5-8A6E-41F9-93E4-468998399538}" srcOrd="1" destOrd="0" parTransId="{22560840-D1BF-443F-AF74-0E43BD31628D}" sibTransId="{4F7BE8A8-C032-40F8-A505-E43680B23493}"/>
    <dgm:cxn modelId="{FC9D4B88-79C5-4D81-954D-FB29B3EADC83}" srcId="{6ACAF38A-440C-4C85-AFF7-B83C20736BEF}" destId="{A8A44542-E4CD-4D7A-8F83-F193E6C7F5B1}" srcOrd="1" destOrd="0" parTransId="{BE7BC80B-E261-487C-8659-8E0A6DC8C245}" sibTransId="{DE59FE40-D9C5-4901-B9AF-DF56260C709C}"/>
    <dgm:cxn modelId="{406EFE93-C17D-FC48-8954-3F9A4CFEAB27}" type="presOf" srcId="{F9FDF66C-1B62-451A-AED1-47B37972534C}" destId="{F63B1150-FEEE-41CF-902A-22B10B92F2F5}" srcOrd="0" destOrd="0" presId="urn:microsoft.com/office/officeart/2005/8/layout/chevron2"/>
    <dgm:cxn modelId="{5C8D42D9-6C16-D04B-8264-7EA159FA724F}" type="presOf" srcId="{602F7775-A626-494D-A2F8-D089486070FD}" destId="{F63B1150-FEEE-41CF-902A-22B10B92F2F5}" srcOrd="0" destOrd="2" presId="urn:microsoft.com/office/officeart/2005/8/layout/chevron2"/>
    <dgm:cxn modelId="{68213CE2-86AE-CF43-80FB-354896348D08}" type="presOf" srcId="{F0A69591-CFF0-4DCB-B34A-180765A618B5}" destId="{E4E18166-5B88-4319-AAE5-1212A476543C}" srcOrd="0" destOrd="0" presId="urn:microsoft.com/office/officeart/2005/8/layout/chevron2"/>
    <dgm:cxn modelId="{F972E66E-B69D-4643-83B4-B2AC8C3AEA05}" type="presParOf" srcId="{B68D454E-9F20-474A-9F31-D8D2B5C9A319}" destId="{5EBBA39B-4BC3-4A99-BCC9-E2BFBD499EB7}" srcOrd="0" destOrd="0" presId="urn:microsoft.com/office/officeart/2005/8/layout/chevron2"/>
    <dgm:cxn modelId="{C90FA14D-16DF-964E-AEAB-27800AE53950}" type="presParOf" srcId="{5EBBA39B-4BC3-4A99-BCC9-E2BFBD499EB7}" destId="{A9D9F5FD-7275-43EC-BD70-8FBCB443919E}" srcOrd="0" destOrd="0" presId="urn:microsoft.com/office/officeart/2005/8/layout/chevron2"/>
    <dgm:cxn modelId="{C60FDAFB-AE73-9F4A-8F4B-882A2939CAB4}" type="presParOf" srcId="{5EBBA39B-4BC3-4A99-BCC9-E2BFBD499EB7}" destId="{346BB67D-4A23-474D-80AF-21B217EAEC7C}" srcOrd="1" destOrd="0" presId="urn:microsoft.com/office/officeart/2005/8/layout/chevron2"/>
    <dgm:cxn modelId="{0F1A3457-6423-0640-A883-63A8714BE6EA}" type="presParOf" srcId="{B68D454E-9F20-474A-9F31-D8D2B5C9A319}" destId="{8C828F67-3F59-4E0B-B248-ED2635DC3CFF}" srcOrd="1" destOrd="0" presId="urn:microsoft.com/office/officeart/2005/8/layout/chevron2"/>
    <dgm:cxn modelId="{EAE53043-4AE3-FF43-92C0-2AB39FE0EB96}" type="presParOf" srcId="{B68D454E-9F20-474A-9F31-D8D2B5C9A319}" destId="{6A0B9FBF-0542-4BD1-9AE0-09EC62A074FB}" srcOrd="2" destOrd="0" presId="urn:microsoft.com/office/officeart/2005/8/layout/chevron2"/>
    <dgm:cxn modelId="{D9E8D8B3-7994-BA4C-9D9B-D88E625C0C8E}" type="presParOf" srcId="{6A0B9FBF-0542-4BD1-9AE0-09EC62A074FB}" destId="{BD3E5BA9-F307-4CF2-B88F-C609357D48E8}" srcOrd="0" destOrd="0" presId="urn:microsoft.com/office/officeart/2005/8/layout/chevron2"/>
    <dgm:cxn modelId="{346887D0-12C5-4249-966B-C748C02564FA}" type="presParOf" srcId="{6A0B9FBF-0542-4BD1-9AE0-09EC62A074FB}" destId="{F63B1150-FEEE-41CF-902A-22B10B92F2F5}" srcOrd="1" destOrd="0" presId="urn:microsoft.com/office/officeart/2005/8/layout/chevron2"/>
    <dgm:cxn modelId="{5D55EF2E-8804-FC4D-9964-D394A8C79D08}" type="presParOf" srcId="{B68D454E-9F20-474A-9F31-D8D2B5C9A319}" destId="{52E6F19E-3152-4743-BEEF-D7B8F8B5E98B}" srcOrd="3" destOrd="0" presId="urn:microsoft.com/office/officeart/2005/8/layout/chevron2"/>
    <dgm:cxn modelId="{610A0CE2-79F8-C04A-99E0-FDB100F38879}" type="presParOf" srcId="{B68D454E-9F20-474A-9F31-D8D2B5C9A319}" destId="{AA110E25-C920-4E19-8996-75CCDB450D1A}" srcOrd="4" destOrd="0" presId="urn:microsoft.com/office/officeart/2005/8/layout/chevron2"/>
    <dgm:cxn modelId="{9DB436A2-8439-1648-8F6C-C4FBB63C7CF9}" type="presParOf" srcId="{AA110E25-C920-4E19-8996-75CCDB450D1A}" destId="{8730728D-40E4-452A-B8EE-980F43880766}" srcOrd="0" destOrd="0" presId="urn:microsoft.com/office/officeart/2005/8/layout/chevron2"/>
    <dgm:cxn modelId="{63D569FB-CB33-1346-9B62-0DA1960ABA77}" type="presParOf" srcId="{AA110E25-C920-4E19-8996-75CCDB450D1A}" destId="{E4E18166-5B88-4319-AAE5-1212A476543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1000" b="1" cap="all" spc="0" noProof="0" dirty="0">
              <a:ln w="0"/>
              <a:solidFill>
                <a:schemeClr val="accent1">
                  <a:lumMod val="75000"/>
                </a:schemeClr>
              </a:solidFill>
              <a:effectLst>
                <a:innerShdw blurRad="114300">
                  <a:prstClr val="black"/>
                </a:innerShdw>
                <a:reflection blurRad="12700" stA="50000" endPos="50000" dist="5000" dir="5400000" sy="-100000" rotWithShape="0"/>
              </a:effectLst>
            </a:rPr>
            <a:t>Programme de travail</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TESTS ET VERIFICATION</a:t>
          </a: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FRAP</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chemeClr val="bg1">
            <a:lumMod val="75000"/>
          </a:schemeClr>
        </a:solidFill>
      </dgm:spPr>
    </dgm:pt>
    <dgm:pt modelId="{07103D47-A11D-4862-9ADF-7155614FCF0D}" type="pres">
      <dgm:prSet presAssocID="{88D2969B-0E38-4309-8375-32C9930D8C5C}" presName="textBox3b" presStyleLbl="revTx" presStyleIdx="1" presStyleCnt="3" custScaleX="160781" custScaleY="73003" custLinFactNeighborX="-8617" custLinFactNeighborY="-12160">
        <dgm:presLayoutVars>
          <dgm:bulletEnabled val="1"/>
        </dgm:presLayoutVars>
      </dgm:prSet>
      <dgm:spPr/>
    </dgm:pt>
    <dgm:pt modelId="{F17E42ED-DEFD-4BD0-AF2F-8E1D84000035}" type="pres">
      <dgm:prSet presAssocID="{19F4795F-EBD9-4A02-AE02-821EE1902854}" presName="bullet3c" presStyleLbl="node1" presStyleIdx="2" presStyleCnt="3"/>
      <dgm:spPr>
        <a:solidFill>
          <a:schemeClr val="bg1">
            <a:lumMod val="75000"/>
          </a:schemeClr>
        </a:solidFill>
      </dgm:spPr>
    </dgm:pt>
    <dgm:pt modelId="{A932C2F9-CB10-4209-B5A0-3248A95F7EA0}" type="pres">
      <dgm:prSet presAssocID="{19F4795F-EBD9-4A02-AE02-821EE1902854}" presName="textBox3c" presStyleLbl="revTx" presStyleIdx="2" presStyleCnt="3" custScaleX="130104" custLinFactNeighborX="17235">
        <dgm:presLayoutVars>
          <dgm:bulletEnabled val="1"/>
        </dgm:presLayoutVars>
      </dgm:prSet>
      <dgm:spPr/>
    </dgm:pt>
  </dgm:ptLst>
  <dgm:cxnLst>
    <dgm:cxn modelId="{82F1F966-61A3-4336-B355-420BA1E97D9C}" srcId="{11F61A1B-943C-40CF-BA35-1CC726CD3E6B}" destId="{19F4795F-EBD9-4A02-AE02-821EE1902854}" srcOrd="2" destOrd="0" parTransId="{1C562616-16CD-4C80-AB08-B83CE6B9D7EF}" sibTransId="{ACC9828F-3336-4791-A2DB-DB222EE8DD55}"/>
    <dgm:cxn modelId="{68471C74-62A9-F543-9306-AAE1D74F4A21}" type="presOf" srcId="{331156B3-D9C2-40E5-B4A0-7E3489752F08}" destId="{1C60589A-7802-4DF2-88CF-2A3E17929F4F}" srcOrd="0" destOrd="0" presId="urn:microsoft.com/office/officeart/2005/8/layout/arrow2"/>
    <dgm:cxn modelId="{B0B165A2-ED91-4D7D-B097-CB578BEE11BD}" srcId="{11F61A1B-943C-40CF-BA35-1CC726CD3E6B}" destId="{331156B3-D9C2-40E5-B4A0-7E3489752F08}" srcOrd="0" destOrd="0" parTransId="{43855322-6BE4-4463-AD9C-AB9FDC696DCE}" sibTransId="{AB77F636-CA9E-4B95-A72F-618DC45367BE}"/>
    <dgm:cxn modelId="{01EF6BAA-9DF3-4B4A-91BE-176A72E8FD1C}" srcId="{11F61A1B-943C-40CF-BA35-1CC726CD3E6B}" destId="{88D2969B-0E38-4309-8375-32C9930D8C5C}" srcOrd="1" destOrd="0" parTransId="{287E1200-EA0C-4E82-8436-AD4FAE52BA5D}" sibTransId="{89F58790-8176-4234-80BE-D2F26F3A9788}"/>
    <dgm:cxn modelId="{661F8BBE-2DE6-D048-8EDD-A551B3E7F366}" type="presOf" srcId="{11F61A1B-943C-40CF-BA35-1CC726CD3E6B}" destId="{53934976-9BE2-4E01-A972-97433DE10E35}" srcOrd="0" destOrd="0" presId="urn:microsoft.com/office/officeart/2005/8/layout/arrow2"/>
    <dgm:cxn modelId="{BF4508C5-5A99-2540-B49A-4826A994CB54}" type="presOf" srcId="{88D2969B-0E38-4309-8375-32C9930D8C5C}" destId="{07103D47-A11D-4862-9ADF-7155614FCF0D}" srcOrd="0" destOrd="0" presId="urn:microsoft.com/office/officeart/2005/8/layout/arrow2"/>
    <dgm:cxn modelId="{1A68B6CB-D3A0-B04F-A548-C4121927BF44}" type="presOf" srcId="{19F4795F-EBD9-4A02-AE02-821EE1902854}" destId="{A932C2F9-CB10-4209-B5A0-3248A95F7EA0}" srcOrd="0" destOrd="0" presId="urn:microsoft.com/office/officeart/2005/8/layout/arrow2"/>
    <dgm:cxn modelId="{32D4883A-CB46-2D49-AF7A-367E740A9D89}" type="presParOf" srcId="{53934976-9BE2-4E01-A972-97433DE10E35}" destId="{93D4CFDB-2D74-4E4D-9796-D4272ECCC969}" srcOrd="0" destOrd="0" presId="urn:microsoft.com/office/officeart/2005/8/layout/arrow2"/>
    <dgm:cxn modelId="{8BCA1F7A-5F16-DD46-96FD-CA768990A69B}" type="presParOf" srcId="{53934976-9BE2-4E01-A972-97433DE10E35}" destId="{2EFB6582-1F7F-4403-8583-6B3AF6DA7092}" srcOrd="1" destOrd="0" presId="urn:microsoft.com/office/officeart/2005/8/layout/arrow2"/>
    <dgm:cxn modelId="{F02CD256-6455-D84F-896D-E8F678F17910}" type="presParOf" srcId="{2EFB6582-1F7F-4403-8583-6B3AF6DA7092}" destId="{733515E0-E664-49FE-B45F-10C1985B0471}" srcOrd="0" destOrd="0" presId="urn:microsoft.com/office/officeart/2005/8/layout/arrow2"/>
    <dgm:cxn modelId="{10EABD06-6E31-0C40-ADEB-B270DE8A1980}" type="presParOf" srcId="{2EFB6582-1F7F-4403-8583-6B3AF6DA7092}" destId="{1C60589A-7802-4DF2-88CF-2A3E17929F4F}" srcOrd="1" destOrd="0" presId="urn:microsoft.com/office/officeart/2005/8/layout/arrow2"/>
    <dgm:cxn modelId="{DEA18DF4-1ABE-9748-9D5F-927E5B528C26}" type="presParOf" srcId="{2EFB6582-1F7F-4403-8583-6B3AF6DA7092}" destId="{1C461E96-3100-4F2F-BAB0-94710620E047}" srcOrd="2" destOrd="0" presId="urn:microsoft.com/office/officeart/2005/8/layout/arrow2"/>
    <dgm:cxn modelId="{06BF0D21-B2C0-DD4D-BDA0-26AD1E26C143}" type="presParOf" srcId="{2EFB6582-1F7F-4403-8583-6B3AF6DA7092}" destId="{07103D47-A11D-4862-9ADF-7155614FCF0D}" srcOrd="3" destOrd="0" presId="urn:microsoft.com/office/officeart/2005/8/layout/arrow2"/>
    <dgm:cxn modelId="{C652EB65-3CF1-5541-9752-6024914AA703}" type="presParOf" srcId="{2EFB6582-1F7F-4403-8583-6B3AF6DA7092}" destId="{F17E42ED-DEFD-4BD0-AF2F-8E1D84000035}" srcOrd="4" destOrd="0" presId="urn:microsoft.com/office/officeart/2005/8/layout/arrow2"/>
    <dgm:cxn modelId="{442B7D26-4F48-2C44-8518-8AC01649D759}"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1000" b="1" cap="all" spc="0" noProof="0" dirty="0">
              <a:ln w="0"/>
              <a:solidFill>
                <a:schemeClr val="accent1">
                  <a:lumMod val="75000"/>
                </a:schemeClr>
              </a:solidFill>
              <a:effectLst>
                <a:innerShdw blurRad="114300">
                  <a:prstClr val="black"/>
                </a:innerShdw>
                <a:reflection blurRad="12700" stA="50000" endPos="50000" dist="5000" dir="5400000" sy="-100000" rotWithShape="0"/>
              </a:effectLst>
            </a:rPr>
            <a:t>Programme de travail</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TESTS ET VERIFICATION</a:t>
          </a: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FRAP</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chemeClr val="bg1">
            <a:lumMod val="75000"/>
          </a:schemeClr>
        </a:solidFill>
      </dgm:spPr>
    </dgm:pt>
    <dgm:pt modelId="{07103D47-A11D-4862-9ADF-7155614FCF0D}" type="pres">
      <dgm:prSet presAssocID="{88D2969B-0E38-4309-8375-32C9930D8C5C}" presName="textBox3b" presStyleLbl="revTx" presStyleIdx="1" presStyleCnt="3" custScaleX="160781" custScaleY="73003" custLinFactNeighborX="-8617" custLinFactNeighborY="-12160">
        <dgm:presLayoutVars>
          <dgm:bulletEnabled val="1"/>
        </dgm:presLayoutVars>
      </dgm:prSet>
      <dgm:spPr/>
    </dgm:pt>
    <dgm:pt modelId="{F17E42ED-DEFD-4BD0-AF2F-8E1D84000035}" type="pres">
      <dgm:prSet presAssocID="{19F4795F-EBD9-4A02-AE02-821EE1902854}" presName="bullet3c" presStyleLbl="node1" presStyleIdx="2" presStyleCnt="3"/>
      <dgm:spPr>
        <a:solidFill>
          <a:schemeClr val="bg1">
            <a:lumMod val="75000"/>
          </a:schemeClr>
        </a:solidFill>
      </dgm:spPr>
    </dgm:pt>
    <dgm:pt modelId="{A932C2F9-CB10-4209-B5A0-3248A95F7EA0}" type="pres">
      <dgm:prSet presAssocID="{19F4795F-EBD9-4A02-AE02-821EE1902854}" presName="textBox3c" presStyleLbl="revTx" presStyleIdx="2" presStyleCnt="3" custScaleX="130104" custLinFactNeighborX="17235">
        <dgm:presLayoutVars>
          <dgm:bulletEnabled val="1"/>
        </dgm:presLayoutVars>
      </dgm:prSet>
      <dgm:spPr/>
    </dgm:pt>
  </dgm:ptLst>
  <dgm:cxnLst>
    <dgm:cxn modelId="{82286300-47C1-DF4F-AD63-8A332FD96355}" type="presOf" srcId="{19F4795F-EBD9-4A02-AE02-821EE1902854}" destId="{A932C2F9-CB10-4209-B5A0-3248A95F7EA0}" srcOrd="0" destOrd="0" presId="urn:microsoft.com/office/officeart/2005/8/layout/arrow2"/>
    <dgm:cxn modelId="{A142CA50-6EF9-1641-9DF5-A5C34F172626}" type="presOf" srcId="{331156B3-D9C2-40E5-B4A0-7E3489752F08}" destId="{1C60589A-7802-4DF2-88CF-2A3E17929F4F}" srcOrd="0" destOrd="0" presId="urn:microsoft.com/office/officeart/2005/8/layout/arrow2"/>
    <dgm:cxn modelId="{1BF7AA53-A142-BE4E-94A1-4179347A9A3A}" type="presOf" srcId="{11F61A1B-943C-40CF-BA35-1CC726CD3E6B}" destId="{53934976-9BE2-4E01-A972-97433DE10E35}" srcOrd="0" destOrd="0" presId="urn:microsoft.com/office/officeart/2005/8/layout/arrow2"/>
    <dgm:cxn modelId="{82F1F966-61A3-4336-B355-420BA1E97D9C}" srcId="{11F61A1B-943C-40CF-BA35-1CC726CD3E6B}" destId="{19F4795F-EBD9-4A02-AE02-821EE1902854}" srcOrd="2" destOrd="0" parTransId="{1C562616-16CD-4C80-AB08-B83CE6B9D7EF}" sibTransId="{ACC9828F-3336-4791-A2DB-DB222EE8DD55}"/>
    <dgm:cxn modelId="{B0B165A2-ED91-4D7D-B097-CB578BEE11BD}" srcId="{11F61A1B-943C-40CF-BA35-1CC726CD3E6B}" destId="{331156B3-D9C2-40E5-B4A0-7E3489752F08}" srcOrd="0" destOrd="0" parTransId="{43855322-6BE4-4463-AD9C-AB9FDC696DCE}" sibTransId="{AB77F636-CA9E-4B95-A72F-618DC45367BE}"/>
    <dgm:cxn modelId="{01EF6BAA-9DF3-4B4A-91BE-176A72E8FD1C}" srcId="{11F61A1B-943C-40CF-BA35-1CC726CD3E6B}" destId="{88D2969B-0E38-4309-8375-32C9930D8C5C}" srcOrd="1" destOrd="0" parTransId="{287E1200-EA0C-4E82-8436-AD4FAE52BA5D}" sibTransId="{89F58790-8176-4234-80BE-D2F26F3A9788}"/>
    <dgm:cxn modelId="{ED9AB3CA-3915-A644-AA28-8F6936816C9C}" type="presOf" srcId="{88D2969B-0E38-4309-8375-32C9930D8C5C}" destId="{07103D47-A11D-4862-9ADF-7155614FCF0D}" srcOrd="0" destOrd="0" presId="urn:microsoft.com/office/officeart/2005/8/layout/arrow2"/>
    <dgm:cxn modelId="{9099689D-E9B8-814E-AEBB-FE841A800E3E}" type="presParOf" srcId="{53934976-9BE2-4E01-A972-97433DE10E35}" destId="{93D4CFDB-2D74-4E4D-9796-D4272ECCC969}" srcOrd="0" destOrd="0" presId="urn:microsoft.com/office/officeart/2005/8/layout/arrow2"/>
    <dgm:cxn modelId="{90984B63-23E2-C444-A991-5535B5D088E8}" type="presParOf" srcId="{53934976-9BE2-4E01-A972-97433DE10E35}" destId="{2EFB6582-1F7F-4403-8583-6B3AF6DA7092}" srcOrd="1" destOrd="0" presId="urn:microsoft.com/office/officeart/2005/8/layout/arrow2"/>
    <dgm:cxn modelId="{619857DC-374A-F640-A8D4-42432B12750A}" type="presParOf" srcId="{2EFB6582-1F7F-4403-8583-6B3AF6DA7092}" destId="{733515E0-E664-49FE-B45F-10C1985B0471}" srcOrd="0" destOrd="0" presId="urn:microsoft.com/office/officeart/2005/8/layout/arrow2"/>
    <dgm:cxn modelId="{6C879CA1-0359-934C-9E5E-7E6FC21DD6D4}" type="presParOf" srcId="{2EFB6582-1F7F-4403-8583-6B3AF6DA7092}" destId="{1C60589A-7802-4DF2-88CF-2A3E17929F4F}" srcOrd="1" destOrd="0" presId="urn:microsoft.com/office/officeart/2005/8/layout/arrow2"/>
    <dgm:cxn modelId="{BC665848-E9B9-F447-A6F2-E951792D9117}" type="presParOf" srcId="{2EFB6582-1F7F-4403-8583-6B3AF6DA7092}" destId="{1C461E96-3100-4F2F-BAB0-94710620E047}" srcOrd="2" destOrd="0" presId="urn:microsoft.com/office/officeart/2005/8/layout/arrow2"/>
    <dgm:cxn modelId="{26138E46-2E41-9B4E-B58D-BC65144C4BE8}" type="presParOf" srcId="{2EFB6582-1F7F-4403-8583-6B3AF6DA7092}" destId="{07103D47-A11D-4862-9ADF-7155614FCF0D}" srcOrd="3" destOrd="0" presId="urn:microsoft.com/office/officeart/2005/8/layout/arrow2"/>
    <dgm:cxn modelId="{449A6D41-3DFD-EC4B-8744-07A650F86D11}" type="presParOf" srcId="{2EFB6582-1F7F-4403-8583-6B3AF6DA7092}" destId="{F17E42ED-DEFD-4BD0-AF2F-8E1D84000035}" srcOrd="4" destOrd="0" presId="urn:microsoft.com/office/officeart/2005/8/layout/arrow2"/>
    <dgm:cxn modelId="{096A18DB-5541-9C40-A103-1622884EB53C}"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00" b="1" cap="none" spc="0" noProof="0" dirty="0">
              <a:ln w="50800"/>
              <a:solidFill>
                <a:schemeClr val="bg1">
                  <a:shade val="50000"/>
                </a:schemeClr>
              </a:solidFill>
              <a:effectLst/>
            </a:rPr>
            <a:t>PROGRAMME DE TRAVAIL</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innerShdw blurRad="114300">
                  <a:prstClr val="black"/>
                </a:innerShdw>
              </a:effectLst>
            </a:rPr>
            <a:t>TESTS ET VERIFICATION</a:t>
          </a: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FRAP</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a:solidFill>
          <a:schemeClr val="bg1">
            <a:lumMod val="75000"/>
          </a:schemeClr>
        </a:solidFill>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rgbClr val="0070C0"/>
        </a:solidFill>
      </dgm:spPr>
    </dgm:pt>
    <dgm:pt modelId="{07103D47-A11D-4862-9ADF-7155614FCF0D}" type="pres">
      <dgm:prSet presAssocID="{88D2969B-0E38-4309-8375-32C9930D8C5C}" presName="textBox3b" presStyleLbl="revTx" presStyleIdx="1" presStyleCnt="3" custScaleX="160781" custScaleY="73003" custLinFactNeighborX="22899" custLinFactNeighborY="0">
        <dgm:presLayoutVars>
          <dgm:bulletEnabled val="1"/>
        </dgm:presLayoutVars>
      </dgm:prSet>
      <dgm:spPr/>
    </dgm:pt>
    <dgm:pt modelId="{F17E42ED-DEFD-4BD0-AF2F-8E1D84000035}" type="pres">
      <dgm:prSet presAssocID="{19F4795F-EBD9-4A02-AE02-821EE1902854}" presName="bullet3c" presStyleLbl="node1" presStyleIdx="2" presStyleCnt="3"/>
      <dgm:spPr>
        <a:solidFill>
          <a:schemeClr val="bg1">
            <a:lumMod val="75000"/>
          </a:schemeClr>
        </a:solidFill>
      </dgm:spPr>
    </dgm:pt>
    <dgm:pt modelId="{A932C2F9-CB10-4209-B5A0-3248A95F7EA0}" type="pres">
      <dgm:prSet presAssocID="{19F4795F-EBD9-4A02-AE02-821EE1902854}" presName="textBox3c" presStyleLbl="revTx" presStyleIdx="2" presStyleCnt="3" custScaleX="130104" custLinFactNeighborX="17235">
        <dgm:presLayoutVars>
          <dgm:bulletEnabled val="1"/>
        </dgm:presLayoutVars>
      </dgm:prSet>
      <dgm:spPr/>
    </dgm:pt>
  </dgm:ptLst>
  <dgm:cxnLst>
    <dgm:cxn modelId="{23FE5A00-2946-B34F-9D9B-D557320E3519}" type="presOf" srcId="{88D2969B-0E38-4309-8375-32C9930D8C5C}" destId="{07103D47-A11D-4862-9ADF-7155614FCF0D}" srcOrd="0" destOrd="0" presId="urn:microsoft.com/office/officeart/2005/8/layout/arrow2"/>
    <dgm:cxn modelId="{DB6C1D49-9EB7-1548-A552-BF3635A0ACE0}" type="presOf" srcId="{11F61A1B-943C-40CF-BA35-1CC726CD3E6B}" destId="{53934976-9BE2-4E01-A972-97433DE10E35}" srcOrd="0" destOrd="0" presId="urn:microsoft.com/office/officeart/2005/8/layout/arrow2"/>
    <dgm:cxn modelId="{F35A1257-21CF-0544-A06C-32A7F0577EB9}" type="presOf" srcId="{19F4795F-EBD9-4A02-AE02-821EE1902854}" destId="{A932C2F9-CB10-4209-B5A0-3248A95F7EA0}" srcOrd="0" destOrd="0" presId="urn:microsoft.com/office/officeart/2005/8/layout/arrow2"/>
    <dgm:cxn modelId="{82F1F966-61A3-4336-B355-420BA1E97D9C}" srcId="{11F61A1B-943C-40CF-BA35-1CC726CD3E6B}" destId="{19F4795F-EBD9-4A02-AE02-821EE1902854}" srcOrd="2" destOrd="0" parTransId="{1C562616-16CD-4C80-AB08-B83CE6B9D7EF}" sibTransId="{ACC9828F-3336-4791-A2DB-DB222EE8DD55}"/>
    <dgm:cxn modelId="{B0B165A2-ED91-4D7D-B097-CB578BEE11BD}" srcId="{11F61A1B-943C-40CF-BA35-1CC726CD3E6B}" destId="{331156B3-D9C2-40E5-B4A0-7E3489752F08}" srcOrd="0" destOrd="0" parTransId="{43855322-6BE4-4463-AD9C-AB9FDC696DCE}" sibTransId="{AB77F636-CA9E-4B95-A72F-618DC45367BE}"/>
    <dgm:cxn modelId="{01EF6BAA-9DF3-4B4A-91BE-176A72E8FD1C}" srcId="{11F61A1B-943C-40CF-BA35-1CC726CD3E6B}" destId="{88D2969B-0E38-4309-8375-32C9930D8C5C}" srcOrd="1" destOrd="0" parTransId="{287E1200-EA0C-4E82-8436-AD4FAE52BA5D}" sibTransId="{89F58790-8176-4234-80BE-D2F26F3A9788}"/>
    <dgm:cxn modelId="{99F4F8AA-9C96-F042-8B76-F3648FB539F6}" type="presOf" srcId="{331156B3-D9C2-40E5-B4A0-7E3489752F08}" destId="{1C60589A-7802-4DF2-88CF-2A3E17929F4F}" srcOrd="0" destOrd="0" presId="urn:microsoft.com/office/officeart/2005/8/layout/arrow2"/>
    <dgm:cxn modelId="{5A199649-98F6-5C4E-9239-282BD437C66A}" type="presParOf" srcId="{53934976-9BE2-4E01-A972-97433DE10E35}" destId="{93D4CFDB-2D74-4E4D-9796-D4272ECCC969}" srcOrd="0" destOrd="0" presId="urn:microsoft.com/office/officeart/2005/8/layout/arrow2"/>
    <dgm:cxn modelId="{5F91F7A0-6B5B-8B4C-8CDE-C9A20F6AFC03}" type="presParOf" srcId="{53934976-9BE2-4E01-A972-97433DE10E35}" destId="{2EFB6582-1F7F-4403-8583-6B3AF6DA7092}" srcOrd="1" destOrd="0" presId="urn:microsoft.com/office/officeart/2005/8/layout/arrow2"/>
    <dgm:cxn modelId="{66D3B0A2-A18B-E64A-BA1D-9926881745F8}" type="presParOf" srcId="{2EFB6582-1F7F-4403-8583-6B3AF6DA7092}" destId="{733515E0-E664-49FE-B45F-10C1985B0471}" srcOrd="0" destOrd="0" presId="urn:microsoft.com/office/officeart/2005/8/layout/arrow2"/>
    <dgm:cxn modelId="{1BE40294-E408-3444-8F39-565AEF39C667}" type="presParOf" srcId="{2EFB6582-1F7F-4403-8583-6B3AF6DA7092}" destId="{1C60589A-7802-4DF2-88CF-2A3E17929F4F}" srcOrd="1" destOrd="0" presId="urn:microsoft.com/office/officeart/2005/8/layout/arrow2"/>
    <dgm:cxn modelId="{8344E3AA-47A3-A94F-B7D1-4C8CB719D255}" type="presParOf" srcId="{2EFB6582-1F7F-4403-8583-6B3AF6DA7092}" destId="{1C461E96-3100-4F2F-BAB0-94710620E047}" srcOrd="2" destOrd="0" presId="urn:microsoft.com/office/officeart/2005/8/layout/arrow2"/>
    <dgm:cxn modelId="{C4AB209A-A396-B34A-895D-98D2EA117BA9}" type="presParOf" srcId="{2EFB6582-1F7F-4403-8583-6B3AF6DA7092}" destId="{07103D47-A11D-4862-9ADF-7155614FCF0D}" srcOrd="3" destOrd="0" presId="urn:microsoft.com/office/officeart/2005/8/layout/arrow2"/>
    <dgm:cxn modelId="{81519C34-95AE-B24C-A43F-62DB71990D58}" type="presParOf" srcId="{2EFB6582-1F7F-4403-8583-6B3AF6DA7092}" destId="{F17E42ED-DEFD-4BD0-AF2F-8E1D84000035}" srcOrd="4" destOrd="0" presId="urn:microsoft.com/office/officeart/2005/8/layout/arrow2"/>
    <dgm:cxn modelId="{F26891E7-21AA-C64E-A080-FA47F034693A}"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210AE4-BD81-4B46-AE71-F8D75641C24A}" type="doc">
      <dgm:prSet loTypeId="urn:microsoft.com/office/officeart/2005/8/layout/hList6" loCatId="list" qsTypeId="urn:microsoft.com/office/officeart/2005/8/quickstyle/simple1" qsCatId="simple" csTypeId="urn:microsoft.com/office/officeart/2005/8/colors/accent1_1" csCatId="accent1" phldr="1"/>
      <dgm:spPr/>
      <dgm:t>
        <a:bodyPr/>
        <a:lstStyle/>
        <a:p>
          <a:endParaRPr lang="fr-FR"/>
        </a:p>
      </dgm:t>
    </dgm:pt>
    <dgm:pt modelId="{0F456008-F4CF-48D1-B092-278157C9192B}">
      <dgm:prSet phldrT="[Texte]" custT="1"/>
      <dgm:spPr/>
      <dgm:t>
        <a:bodyPr/>
        <a:lstStyle/>
        <a:p>
          <a:r>
            <a:rPr lang="fr-FR" sz="2000" noProof="0" dirty="0"/>
            <a:t>L’Audit Interne doit être</a:t>
          </a:r>
        </a:p>
        <a:p>
          <a:r>
            <a:rPr lang="fr-FR" sz="2000" noProof="0" dirty="0"/>
            <a:t>rattachée a la plus haute</a:t>
          </a:r>
        </a:p>
        <a:p>
          <a:r>
            <a:rPr lang="fr-FR" sz="2000" noProof="0" dirty="0"/>
            <a:t>autorité de l’organisation à fin</a:t>
          </a:r>
        </a:p>
        <a:p>
          <a:r>
            <a:rPr lang="fr-FR" sz="2000" noProof="0" dirty="0"/>
            <a:t>de lui assurer</a:t>
          </a:r>
        </a:p>
      </dgm:t>
    </dgm:pt>
    <dgm:pt modelId="{D8BBD32D-71F3-481C-BDC6-01D8C001CA65}" type="parTrans" cxnId="{979867B0-36AB-4E1E-BA49-7B6527DA2E7B}">
      <dgm:prSet/>
      <dgm:spPr/>
      <dgm:t>
        <a:bodyPr/>
        <a:lstStyle/>
        <a:p>
          <a:endParaRPr lang="fr-FR"/>
        </a:p>
      </dgm:t>
    </dgm:pt>
    <dgm:pt modelId="{AE7DE46A-FB31-4F32-8C7B-47BAFA52A6D9}" type="sibTrans" cxnId="{979867B0-36AB-4E1E-BA49-7B6527DA2E7B}">
      <dgm:prSet/>
      <dgm:spPr/>
      <dgm:t>
        <a:bodyPr/>
        <a:lstStyle/>
        <a:p>
          <a:endParaRPr lang="fr-FR"/>
        </a:p>
      </dgm:t>
    </dgm:pt>
    <dgm:pt modelId="{671B8F19-CF02-4641-8AF3-07EE79D83688}">
      <dgm:prSet phldrT="[Texte]" custT="1"/>
      <dgm:spPr/>
      <dgm:t>
        <a:bodyPr/>
        <a:lstStyle/>
        <a:p>
          <a:r>
            <a:rPr lang="fr-FR" sz="1800" noProof="0" dirty="0"/>
            <a:t>Une meilleure indépendance;</a:t>
          </a:r>
        </a:p>
        <a:p>
          <a:r>
            <a:rPr lang="fr-FR" sz="1800" noProof="0" dirty="0"/>
            <a:t>Plus d’appui;</a:t>
          </a:r>
        </a:p>
        <a:p>
          <a:r>
            <a:rPr lang="fr-FR" sz="1800" noProof="0" dirty="0"/>
            <a:t> Un large domaine d’investigations;</a:t>
          </a:r>
        </a:p>
        <a:p>
          <a:r>
            <a:rPr lang="fr-FR" sz="1800" noProof="0" dirty="0"/>
            <a:t>la liberté de son opinion;</a:t>
          </a:r>
        </a:p>
        <a:p>
          <a:r>
            <a:rPr lang="fr-FR" sz="1800" noProof="0" dirty="0"/>
            <a:t> Une considération adéquate de ses</a:t>
          </a:r>
        </a:p>
        <a:p>
          <a:r>
            <a:rPr lang="fr-FR" sz="1800" noProof="0" dirty="0"/>
            <a:t>recommandations</a:t>
          </a:r>
          <a:endParaRPr lang="fr-FR" sz="2000" noProof="0" dirty="0"/>
        </a:p>
      </dgm:t>
    </dgm:pt>
    <dgm:pt modelId="{26CE4C34-1BB5-42EF-979B-EDEDB1DFF56F}" type="parTrans" cxnId="{82728B55-0E27-42A1-B692-E240FEF4D3C9}">
      <dgm:prSet/>
      <dgm:spPr/>
      <dgm:t>
        <a:bodyPr/>
        <a:lstStyle/>
        <a:p>
          <a:endParaRPr lang="fr-FR"/>
        </a:p>
      </dgm:t>
    </dgm:pt>
    <dgm:pt modelId="{AF52AFD2-D367-4A81-BF94-69082A328BF9}" type="sibTrans" cxnId="{82728B55-0E27-42A1-B692-E240FEF4D3C9}">
      <dgm:prSet/>
      <dgm:spPr/>
      <dgm:t>
        <a:bodyPr/>
        <a:lstStyle/>
        <a:p>
          <a:endParaRPr lang="fr-FR"/>
        </a:p>
      </dgm:t>
    </dgm:pt>
    <dgm:pt modelId="{D8008B95-5D08-41F9-9256-8932C8178BA3}" type="pres">
      <dgm:prSet presAssocID="{3C210AE4-BD81-4B46-AE71-F8D75641C24A}" presName="Name0" presStyleCnt="0">
        <dgm:presLayoutVars>
          <dgm:dir/>
          <dgm:resizeHandles val="exact"/>
        </dgm:presLayoutVars>
      </dgm:prSet>
      <dgm:spPr/>
    </dgm:pt>
    <dgm:pt modelId="{FDD6A48E-6048-44F0-B6BD-46EF8D7422D5}" type="pres">
      <dgm:prSet presAssocID="{0F456008-F4CF-48D1-B092-278157C9192B}" presName="node" presStyleLbl="node1" presStyleIdx="0" presStyleCnt="2">
        <dgm:presLayoutVars>
          <dgm:bulletEnabled val="1"/>
        </dgm:presLayoutVars>
      </dgm:prSet>
      <dgm:spPr/>
    </dgm:pt>
    <dgm:pt modelId="{F5DF1813-B098-4847-B9A1-79A1E954C9FB}" type="pres">
      <dgm:prSet presAssocID="{AE7DE46A-FB31-4F32-8C7B-47BAFA52A6D9}" presName="sibTrans" presStyleCnt="0"/>
      <dgm:spPr/>
    </dgm:pt>
    <dgm:pt modelId="{5DE0EED6-CD92-43D2-8A82-1553EC236F3D}" type="pres">
      <dgm:prSet presAssocID="{671B8F19-CF02-4641-8AF3-07EE79D83688}" presName="node" presStyleLbl="node1" presStyleIdx="1" presStyleCnt="2" custLinFactNeighborX="4677" custLinFactNeighborY="-7087">
        <dgm:presLayoutVars>
          <dgm:bulletEnabled val="1"/>
        </dgm:presLayoutVars>
      </dgm:prSet>
      <dgm:spPr/>
    </dgm:pt>
  </dgm:ptLst>
  <dgm:cxnLst>
    <dgm:cxn modelId="{82728B55-0E27-42A1-B692-E240FEF4D3C9}" srcId="{3C210AE4-BD81-4B46-AE71-F8D75641C24A}" destId="{671B8F19-CF02-4641-8AF3-07EE79D83688}" srcOrd="1" destOrd="0" parTransId="{26CE4C34-1BB5-42EF-979B-EDEDB1DFF56F}" sibTransId="{AF52AFD2-D367-4A81-BF94-69082A328BF9}"/>
    <dgm:cxn modelId="{6EDA575F-4E8A-4DFA-864B-0A18ED226887}" type="presOf" srcId="{671B8F19-CF02-4641-8AF3-07EE79D83688}" destId="{5DE0EED6-CD92-43D2-8A82-1553EC236F3D}" srcOrd="0" destOrd="0" presId="urn:microsoft.com/office/officeart/2005/8/layout/hList6"/>
    <dgm:cxn modelId="{D5E6F480-4EA5-4009-9DC2-CF6ED32F858E}" type="presOf" srcId="{0F456008-F4CF-48D1-B092-278157C9192B}" destId="{FDD6A48E-6048-44F0-B6BD-46EF8D7422D5}" srcOrd="0" destOrd="0" presId="urn:microsoft.com/office/officeart/2005/8/layout/hList6"/>
    <dgm:cxn modelId="{979867B0-36AB-4E1E-BA49-7B6527DA2E7B}" srcId="{3C210AE4-BD81-4B46-AE71-F8D75641C24A}" destId="{0F456008-F4CF-48D1-B092-278157C9192B}" srcOrd="0" destOrd="0" parTransId="{D8BBD32D-71F3-481C-BDC6-01D8C001CA65}" sibTransId="{AE7DE46A-FB31-4F32-8C7B-47BAFA52A6D9}"/>
    <dgm:cxn modelId="{5B0842E9-5A70-4D2E-AA6D-E2F8F16C214C}" type="presOf" srcId="{3C210AE4-BD81-4B46-AE71-F8D75641C24A}" destId="{D8008B95-5D08-41F9-9256-8932C8178BA3}" srcOrd="0" destOrd="0" presId="urn:microsoft.com/office/officeart/2005/8/layout/hList6"/>
    <dgm:cxn modelId="{B854E7EC-6143-4923-B9D4-475D36EC2F68}" type="presParOf" srcId="{D8008B95-5D08-41F9-9256-8932C8178BA3}" destId="{FDD6A48E-6048-44F0-B6BD-46EF8D7422D5}" srcOrd="0" destOrd="0" presId="urn:microsoft.com/office/officeart/2005/8/layout/hList6"/>
    <dgm:cxn modelId="{2B6075E2-9E16-4791-8111-4FFBD2A9CCCD}" type="presParOf" srcId="{D8008B95-5D08-41F9-9256-8932C8178BA3}" destId="{F5DF1813-B098-4847-B9A1-79A1E954C9FB}" srcOrd="1" destOrd="0" presId="urn:microsoft.com/office/officeart/2005/8/layout/hList6"/>
    <dgm:cxn modelId="{0D4E0D05-C08D-4604-95CA-C57F65409734}" type="presParOf" srcId="{D8008B95-5D08-41F9-9256-8932C8178BA3}" destId="{5DE0EED6-CD92-43D2-8A82-1553EC236F3D}"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00" b="1" cap="none" spc="0" noProof="0" dirty="0">
              <a:ln w="50800"/>
              <a:solidFill>
                <a:schemeClr val="bg1">
                  <a:shade val="50000"/>
                </a:schemeClr>
              </a:solidFill>
              <a:effectLst/>
            </a:rPr>
            <a:t>PROGRAMME DE TRAVAIL</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TESTS ET VERIFICATION</a:t>
          </a: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1050" b="1"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FRAP</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a:solidFill>
          <a:schemeClr val="bg1">
            <a:lumMod val="75000"/>
          </a:schemeClr>
        </a:solidFill>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chemeClr val="bg1">
            <a:lumMod val="75000"/>
          </a:schemeClr>
        </a:solidFill>
      </dgm:spPr>
    </dgm:pt>
    <dgm:pt modelId="{07103D47-A11D-4862-9ADF-7155614FCF0D}" type="pres">
      <dgm:prSet presAssocID="{88D2969B-0E38-4309-8375-32C9930D8C5C}" presName="textBox3b" presStyleLbl="revTx" presStyleIdx="1" presStyleCnt="3" custScaleX="160781" custScaleY="73003" custLinFactNeighborX="22899" custLinFactNeighborY="0">
        <dgm:presLayoutVars>
          <dgm:bulletEnabled val="1"/>
        </dgm:presLayoutVars>
      </dgm:prSet>
      <dgm:spPr/>
    </dgm:pt>
    <dgm:pt modelId="{F17E42ED-DEFD-4BD0-AF2F-8E1D84000035}" type="pres">
      <dgm:prSet presAssocID="{19F4795F-EBD9-4A02-AE02-821EE1902854}" presName="bullet3c" presStyleLbl="node1" presStyleIdx="2" presStyleCnt="3"/>
      <dgm:spPr>
        <a:solidFill>
          <a:srgbClr val="0070C0"/>
        </a:solidFill>
      </dgm:spPr>
    </dgm:pt>
    <dgm:pt modelId="{A932C2F9-CB10-4209-B5A0-3248A95F7EA0}" type="pres">
      <dgm:prSet presAssocID="{19F4795F-EBD9-4A02-AE02-821EE1902854}" presName="textBox3c" presStyleLbl="revTx" presStyleIdx="2" presStyleCnt="3" custScaleX="130104" custLinFactNeighborX="17235">
        <dgm:presLayoutVars>
          <dgm:bulletEnabled val="1"/>
        </dgm:presLayoutVars>
      </dgm:prSet>
      <dgm:spPr/>
    </dgm:pt>
  </dgm:ptLst>
  <dgm:cxnLst>
    <dgm:cxn modelId="{A34A6909-5E23-0B49-BD72-CB4BE8595F21}" type="presOf" srcId="{11F61A1B-943C-40CF-BA35-1CC726CD3E6B}" destId="{53934976-9BE2-4E01-A972-97433DE10E35}" srcOrd="0" destOrd="0" presId="urn:microsoft.com/office/officeart/2005/8/layout/arrow2"/>
    <dgm:cxn modelId="{6B97B23C-F76B-A847-B777-295746568952}" type="presOf" srcId="{19F4795F-EBD9-4A02-AE02-821EE1902854}" destId="{A932C2F9-CB10-4209-B5A0-3248A95F7EA0}" srcOrd="0" destOrd="0" presId="urn:microsoft.com/office/officeart/2005/8/layout/arrow2"/>
    <dgm:cxn modelId="{82F1F966-61A3-4336-B355-420BA1E97D9C}" srcId="{11F61A1B-943C-40CF-BA35-1CC726CD3E6B}" destId="{19F4795F-EBD9-4A02-AE02-821EE1902854}" srcOrd="2" destOrd="0" parTransId="{1C562616-16CD-4C80-AB08-B83CE6B9D7EF}" sibTransId="{ACC9828F-3336-4791-A2DB-DB222EE8DD55}"/>
    <dgm:cxn modelId="{B0B165A2-ED91-4D7D-B097-CB578BEE11BD}" srcId="{11F61A1B-943C-40CF-BA35-1CC726CD3E6B}" destId="{331156B3-D9C2-40E5-B4A0-7E3489752F08}" srcOrd="0" destOrd="0" parTransId="{43855322-6BE4-4463-AD9C-AB9FDC696DCE}" sibTransId="{AB77F636-CA9E-4B95-A72F-618DC45367BE}"/>
    <dgm:cxn modelId="{3F3AEAA9-575C-7E4E-B692-E3B37EABFDB3}" type="presOf" srcId="{88D2969B-0E38-4309-8375-32C9930D8C5C}" destId="{07103D47-A11D-4862-9ADF-7155614FCF0D}" srcOrd="0" destOrd="0" presId="urn:microsoft.com/office/officeart/2005/8/layout/arrow2"/>
    <dgm:cxn modelId="{01EF6BAA-9DF3-4B4A-91BE-176A72E8FD1C}" srcId="{11F61A1B-943C-40CF-BA35-1CC726CD3E6B}" destId="{88D2969B-0E38-4309-8375-32C9930D8C5C}" srcOrd="1" destOrd="0" parTransId="{287E1200-EA0C-4E82-8436-AD4FAE52BA5D}" sibTransId="{89F58790-8176-4234-80BE-D2F26F3A9788}"/>
    <dgm:cxn modelId="{EE2E43F1-0F27-3F45-8F6E-CFB695634D0F}" type="presOf" srcId="{331156B3-D9C2-40E5-B4A0-7E3489752F08}" destId="{1C60589A-7802-4DF2-88CF-2A3E17929F4F}" srcOrd="0" destOrd="0" presId="urn:microsoft.com/office/officeart/2005/8/layout/arrow2"/>
    <dgm:cxn modelId="{6D3AFA4B-4DEA-C047-826E-004CC8192FE4}" type="presParOf" srcId="{53934976-9BE2-4E01-A972-97433DE10E35}" destId="{93D4CFDB-2D74-4E4D-9796-D4272ECCC969}" srcOrd="0" destOrd="0" presId="urn:microsoft.com/office/officeart/2005/8/layout/arrow2"/>
    <dgm:cxn modelId="{00CA1438-DFCE-CF4E-960E-FA84C3F63AF3}" type="presParOf" srcId="{53934976-9BE2-4E01-A972-97433DE10E35}" destId="{2EFB6582-1F7F-4403-8583-6B3AF6DA7092}" srcOrd="1" destOrd="0" presId="urn:microsoft.com/office/officeart/2005/8/layout/arrow2"/>
    <dgm:cxn modelId="{1E2347E6-BB7B-FB42-9ADD-6BADCD1699C7}" type="presParOf" srcId="{2EFB6582-1F7F-4403-8583-6B3AF6DA7092}" destId="{733515E0-E664-49FE-B45F-10C1985B0471}" srcOrd="0" destOrd="0" presId="urn:microsoft.com/office/officeart/2005/8/layout/arrow2"/>
    <dgm:cxn modelId="{67E4AB60-320A-3F4A-A043-C28AF6700D1D}" type="presParOf" srcId="{2EFB6582-1F7F-4403-8583-6B3AF6DA7092}" destId="{1C60589A-7802-4DF2-88CF-2A3E17929F4F}" srcOrd="1" destOrd="0" presId="urn:microsoft.com/office/officeart/2005/8/layout/arrow2"/>
    <dgm:cxn modelId="{086C6D51-38AA-B847-B712-05B9826D5C10}" type="presParOf" srcId="{2EFB6582-1F7F-4403-8583-6B3AF6DA7092}" destId="{1C461E96-3100-4F2F-BAB0-94710620E047}" srcOrd="2" destOrd="0" presId="urn:microsoft.com/office/officeart/2005/8/layout/arrow2"/>
    <dgm:cxn modelId="{FD0B3092-9AED-774E-B63E-41D4347C3939}" type="presParOf" srcId="{2EFB6582-1F7F-4403-8583-6B3AF6DA7092}" destId="{07103D47-A11D-4862-9ADF-7155614FCF0D}" srcOrd="3" destOrd="0" presId="urn:microsoft.com/office/officeart/2005/8/layout/arrow2"/>
    <dgm:cxn modelId="{B36CEB0C-E69B-2948-8AF4-820E2297394E}" type="presParOf" srcId="{2EFB6582-1F7F-4403-8583-6B3AF6DA7092}" destId="{F17E42ED-DEFD-4BD0-AF2F-8E1D84000035}" srcOrd="4" destOrd="0" presId="urn:microsoft.com/office/officeart/2005/8/layout/arrow2"/>
    <dgm:cxn modelId="{EE5A56E8-EF84-A54B-92CD-DF80E0D274D2}"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E42318C-FF32-49AB-A9E0-BE988337D125}"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fr-FR"/>
        </a:p>
      </dgm:t>
    </dgm:pt>
    <dgm:pt modelId="{7B10AD43-F4E2-4960-84A5-33D5E585BB7B}">
      <dgm:prSet phldrT="[Texte]" custT="1"/>
      <dgm:spPr>
        <a:solidFill>
          <a:schemeClr val="accent2"/>
        </a:solidFill>
      </dgm:spPr>
      <dgm:t>
        <a:bodyPr/>
        <a:lstStyle/>
        <a:p>
          <a:pPr algn="ctr"/>
          <a:r>
            <a:rPr lang="fr-FR" sz="1600" b="1" noProof="0" dirty="0">
              <a:latin typeface="Times New Roman" panose="02020603050405020304" pitchFamily="18" charset="0"/>
              <a:cs typeface="Times New Roman" panose="02020603050405020304" pitchFamily="18" charset="0"/>
            </a:rPr>
            <a:t>Production au fur et à mesure</a:t>
          </a:r>
        </a:p>
      </dgm:t>
    </dgm:pt>
    <dgm:pt modelId="{F0EC955A-F481-45EB-A3CF-2A37B9BECBBB}" type="parTrans" cxnId="{22B22B34-20EC-4463-95A5-58D45E07D7CB}">
      <dgm:prSet/>
      <dgm:spPr/>
      <dgm:t>
        <a:bodyPr/>
        <a:lstStyle/>
        <a:p>
          <a:endParaRPr lang="fr-FR"/>
        </a:p>
      </dgm:t>
    </dgm:pt>
    <dgm:pt modelId="{6E83B430-16D3-4333-B77D-2086DFCDAA90}" type="sibTrans" cxnId="{22B22B34-20EC-4463-95A5-58D45E07D7CB}">
      <dgm:prSet custT="1"/>
      <dgm:spPr/>
      <dgm:t>
        <a:bodyPr/>
        <a:lstStyle/>
        <a:p>
          <a:endParaRPr lang="fr-FR" sz="1600" noProof="0" dirty="0">
            <a:latin typeface="Times New Roman" panose="02020603050405020304" pitchFamily="18" charset="0"/>
            <a:cs typeface="Times New Roman" panose="02020603050405020304" pitchFamily="18" charset="0"/>
          </a:endParaRPr>
        </a:p>
      </dgm:t>
    </dgm:pt>
    <dgm:pt modelId="{6D2FC784-2FB8-4559-9D40-98D7684B9BB5}">
      <dgm:prSet phldrT="[Texte]" custT="1"/>
      <dgm:spPr/>
      <dgm:t>
        <a:bodyPr/>
        <a:lstStyle/>
        <a:p>
          <a:r>
            <a:rPr lang="fr-FR" sz="1600" noProof="0" dirty="0">
              <a:latin typeface="Times New Roman" panose="02020603050405020304" pitchFamily="18" charset="0"/>
              <a:cs typeface="Times New Roman" panose="02020603050405020304" pitchFamily="18" charset="0"/>
            </a:rPr>
            <a:t>L’auditeur va collectionner ses FRAP au rythme de ses constats (</a:t>
          </a:r>
          <a:r>
            <a:rPr lang="fr-FR" sz="1600" i="1" noProof="0" dirty="0" err="1">
              <a:latin typeface="Times New Roman" panose="02020603050405020304" pitchFamily="18" charset="0"/>
              <a:cs typeface="Times New Roman" panose="02020603050405020304" pitchFamily="18" charset="0"/>
            </a:rPr>
            <a:t>findings</a:t>
          </a:r>
          <a:r>
            <a:rPr lang="fr-FR" sz="1600" i="1" noProof="0" dirty="0">
              <a:latin typeface="Times New Roman" panose="02020603050405020304" pitchFamily="18" charset="0"/>
              <a:cs typeface="Times New Roman" panose="02020603050405020304" pitchFamily="18" charset="0"/>
            </a:rPr>
            <a:t>, disent les Anglo-Saxons</a:t>
          </a:r>
          <a:r>
            <a:rPr lang="fr-FR" sz="1600" i="0" noProof="0" dirty="0">
              <a:latin typeface="Times New Roman" panose="02020603050405020304" pitchFamily="18" charset="0"/>
              <a:cs typeface="Times New Roman" panose="02020603050405020304" pitchFamily="18" charset="0"/>
            </a:rPr>
            <a:t>) et en déroulant le QCI</a:t>
          </a:r>
          <a:r>
            <a:rPr lang="fr-FR" sz="1600" i="1" noProof="0" dirty="0">
              <a:latin typeface="Times New Roman" panose="02020603050405020304" pitchFamily="18" charset="0"/>
              <a:cs typeface="Times New Roman" panose="02020603050405020304" pitchFamily="18" charset="0"/>
            </a:rPr>
            <a:t>.</a:t>
          </a:r>
          <a:endParaRPr lang="fr-FR" sz="1600" noProof="0" dirty="0">
            <a:latin typeface="Times New Roman" panose="02020603050405020304" pitchFamily="18" charset="0"/>
            <a:cs typeface="Times New Roman" panose="02020603050405020304" pitchFamily="18" charset="0"/>
          </a:endParaRPr>
        </a:p>
      </dgm:t>
    </dgm:pt>
    <dgm:pt modelId="{34CC97B9-CD25-4F04-B95E-4BD7937EFA87}" type="parTrans" cxnId="{ECD688DD-1054-4CA5-8C51-0D9FDC5BF31C}">
      <dgm:prSet/>
      <dgm:spPr/>
      <dgm:t>
        <a:bodyPr/>
        <a:lstStyle/>
        <a:p>
          <a:endParaRPr lang="fr-FR"/>
        </a:p>
      </dgm:t>
    </dgm:pt>
    <dgm:pt modelId="{9DB6029C-1CB7-49D9-AE4E-E50E4052E246}" type="sibTrans" cxnId="{ECD688DD-1054-4CA5-8C51-0D9FDC5BF31C}">
      <dgm:prSet/>
      <dgm:spPr/>
      <dgm:t>
        <a:bodyPr/>
        <a:lstStyle/>
        <a:p>
          <a:endParaRPr lang="fr-FR"/>
        </a:p>
      </dgm:t>
    </dgm:pt>
    <dgm:pt modelId="{AE6A5F55-50C5-4687-86D5-17C9D6292914}">
      <dgm:prSet phldrT="[Texte]" custT="1"/>
      <dgm:spPr>
        <a:solidFill>
          <a:schemeClr val="accent2"/>
        </a:solidFill>
      </dgm:spPr>
      <dgm:t>
        <a:bodyPr/>
        <a:lstStyle/>
        <a:p>
          <a:pPr algn="ctr"/>
          <a:r>
            <a:rPr lang="fr-FR" sz="1600" b="1" noProof="0" dirty="0">
              <a:latin typeface="Times New Roman" panose="02020603050405020304" pitchFamily="18" charset="0"/>
              <a:cs typeface="Times New Roman" panose="02020603050405020304" pitchFamily="18" charset="0"/>
            </a:rPr>
            <a:t>Validation</a:t>
          </a:r>
        </a:p>
      </dgm:t>
    </dgm:pt>
    <dgm:pt modelId="{CBFABAF5-D327-4CA8-998B-DAD9A8EB53D4}" type="parTrans" cxnId="{4528CA71-1823-4913-A5FA-051EC2555A48}">
      <dgm:prSet/>
      <dgm:spPr/>
      <dgm:t>
        <a:bodyPr/>
        <a:lstStyle/>
        <a:p>
          <a:endParaRPr lang="fr-FR"/>
        </a:p>
      </dgm:t>
    </dgm:pt>
    <dgm:pt modelId="{C79B7F25-A283-4C8A-8497-9A4B836BDF5A}" type="sibTrans" cxnId="{4528CA71-1823-4913-A5FA-051EC2555A48}">
      <dgm:prSet custT="1"/>
      <dgm:spPr/>
      <dgm:t>
        <a:bodyPr/>
        <a:lstStyle/>
        <a:p>
          <a:endParaRPr lang="fr-FR" sz="1600" noProof="0" dirty="0">
            <a:latin typeface="Times New Roman" panose="02020603050405020304" pitchFamily="18" charset="0"/>
            <a:cs typeface="Times New Roman" panose="02020603050405020304" pitchFamily="18" charset="0"/>
          </a:endParaRPr>
        </a:p>
      </dgm:t>
    </dgm:pt>
    <dgm:pt modelId="{4EDA3662-867B-4CF2-9E82-E7A12607315B}">
      <dgm:prSet phldrT="[Texte]" custT="1"/>
      <dgm:spPr/>
      <dgm:t>
        <a:bodyPr/>
        <a:lstStyle/>
        <a:p>
          <a:r>
            <a:rPr lang="fr-FR" sz="1600" noProof="0" dirty="0">
              <a:latin typeface="Times New Roman" panose="02020603050405020304" pitchFamily="18" charset="0"/>
              <a:cs typeface="Times New Roman" panose="02020603050405020304" pitchFamily="18" charset="0"/>
            </a:rPr>
            <a:t>Rien ne saurait être affirmé sans avoir été validé</a:t>
          </a:r>
        </a:p>
      </dgm:t>
    </dgm:pt>
    <dgm:pt modelId="{1F3E27D9-5DF3-4606-B329-2982E85A81A6}" type="parTrans" cxnId="{FF9A36F1-8318-4FCC-AD7F-4D08BA1953EA}">
      <dgm:prSet/>
      <dgm:spPr/>
      <dgm:t>
        <a:bodyPr/>
        <a:lstStyle/>
        <a:p>
          <a:endParaRPr lang="fr-FR"/>
        </a:p>
      </dgm:t>
    </dgm:pt>
    <dgm:pt modelId="{ECB21C5E-8987-414F-9B89-7FACD252E70D}" type="sibTrans" cxnId="{FF9A36F1-8318-4FCC-AD7F-4D08BA1953EA}">
      <dgm:prSet/>
      <dgm:spPr/>
      <dgm:t>
        <a:bodyPr/>
        <a:lstStyle/>
        <a:p>
          <a:endParaRPr lang="fr-FR"/>
        </a:p>
      </dgm:t>
    </dgm:pt>
    <dgm:pt modelId="{D664F730-1B55-42C3-B172-D5A1E5016A51}">
      <dgm:prSet phldrT="[Texte]" custT="1"/>
      <dgm:spPr>
        <a:solidFill>
          <a:schemeClr val="accent2"/>
        </a:solidFill>
      </dgm:spPr>
      <dgm:t>
        <a:bodyPr/>
        <a:lstStyle/>
        <a:p>
          <a:pPr algn="ctr"/>
          <a:r>
            <a:rPr lang="fr-FR" sz="1600" b="1" noProof="0" dirty="0">
              <a:latin typeface="Times New Roman" panose="02020603050405020304" pitchFamily="18" charset="0"/>
              <a:cs typeface="Times New Roman" panose="02020603050405020304" pitchFamily="18" charset="0"/>
            </a:rPr>
            <a:t>Supervision</a:t>
          </a:r>
        </a:p>
      </dgm:t>
    </dgm:pt>
    <dgm:pt modelId="{6D83EDF5-9E68-4234-84CE-98BCDBAB0535}" type="parTrans" cxnId="{B34E806F-2590-4E26-896D-DFCB350D92A3}">
      <dgm:prSet/>
      <dgm:spPr/>
      <dgm:t>
        <a:bodyPr/>
        <a:lstStyle/>
        <a:p>
          <a:endParaRPr lang="fr-FR"/>
        </a:p>
      </dgm:t>
    </dgm:pt>
    <dgm:pt modelId="{4CB0DB09-0D1D-420D-B2D0-1EF838831224}" type="sibTrans" cxnId="{B34E806F-2590-4E26-896D-DFCB350D92A3}">
      <dgm:prSet/>
      <dgm:spPr/>
      <dgm:t>
        <a:bodyPr/>
        <a:lstStyle/>
        <a:p>
          <a:endParaRPr lang="fr-FR"/>
        </a:p>
      </dgm:t>
    </dgm:pt>
    <dgm:pt modelId="{8542C3A6-18A8-410C-8B94-F0FB16994C21}">
      <dgm:prSet phldrT="[Texte]" custT="1"/>
      <dgm:spPr/>
      <dgm:t>
        <a:bodyPr/>
        <a:lstStyle/>
        <a:p>
          <a:r>
            <a:rPr lang="fr-FR" sz="1600" noProof="0" dirty="0">
              <a:latin typeface="Times New Roman" panose="02020603050405020304" pitchFamily="18" charset="0"/>
              <a:cs typeface="Times New Roman" panose="02020603050405020304" pitchFamily="18" charset="0"/>
            </a:rPr>
            <a:t>Chacune de ces FRAP est supervisée par le supérieur hiérarchique (auditeur senior ou chef de mission) qui l’apprécie, situe sa place et son degré d’importance dans la mission d’audit, incite éventuellement à explorer davantage ou à parfaire les analyses.</a:t>
          </a:r>
        </a:p>
      </dgm:t>
    </dgm:pt>
    <dgm:pt modelId="{ABCB6131-3A77-473B-9894-9625A90F657B}" type="parTrans" cxnId="{D45D4121-088B-46D9-9B3C-BA382BBCD3F9}">
      <dgm:prSet/>
      <dgm:spPr/>
      <dgm:t>
        <a:bodyPr/>
        <a:lstStyle/>
        <a:p>
          <a:endParaRPr lang="fr-FR"/>
        </a:p>
      </dgm:t>
    </dgm:pt>
    <dgm:pt modelId="{E9275B86-5E87-462D-983D-1CD9C257DA3E}" type="sibTrans" cxnId="{D45D4121-088B-46D9-9B3C-BA382BBCD3F9}">
      <dgm:prSet/>
      <dgm:spPr/>
      <dgm:t>
        <a:bodyPr/>
        <a:lstStyle/>
        <a:p>
          <a:endParaRPr lang="fr-FR"/>
        </a:p>
      </dgm:t>
    </dgm:pt>
    <dgm:pt modelId="{3FAEF87E-40C5-41C2-A490-65CBF2238AB1}">
      <dgm:prSet phldrT="[Texte]" custT="1"/>
      <dgm:spPr/>
      <dgm:t>
        <a:bodyPr/>
        <a:lstStyle/>
        <a:p>
          <a:r>
            <a:rPr lang="fr-FR" sz="1600" noProof="0" dirty="0">
              <a:latin typeface="Times New Roman" panose="02020603050405020304" pitchFamily="18" charset="0"/>
              <a:cs typeface="Times New Roman" panose="02020603050405020304" pitchFamily="18" charset="0"/>
            </a:rPr>
            <a:t>À chaque découverte, il marque une pose et rédige sa FRAP. </a:t>
          </a:r>
        </a:p>
      </dgm:t>
    </dgm:pt>
    <dgm:pt modelId="{6CFDF408-8A9D-4BC1-A35B-7BF19BAFB561}" type="parTrans" cxnId="{54F8BFC6-FE33-4ED8-B564-F92FC00C8B78}">
      <dgm:prSet/>
      <dgm:spPr/>
      <dgm:t>
        <a:bodyPr/>
        <a:lstStyle/>
        <a:p>
          <a:endParaRPr lang="fr-FR"/>
        </a:p>
      </dgm:t>
    </dgm:pt>
    <dgm:pt modelId="{249712FB-F986-4AC4-A92E-91C4BCCFB641}" type="sibTrans" cxnId="{54F8BFC6-FE33-4ED8-B564-F92FC00C8B78}">
      <dgm:prSet/>
      <dgm:spPr/>
      <dgm:t>
        <a:bodyPr/>
        <a:lstStyle/>
        <a:p>
          <a:endParaRPr lang="fr-FR"/>
        </a:p>
      </dgm:t>
    </dgm:pt>
    <dgm:pt modelId="{E25EB038-8921-4DCD-83DE-08E3E950F345}">
      <dgm:prSet phldrT="[Texte]" custT="1"/>
      <dgm:spPr/>
      <dgm:t>
        <a:bodyPr/>
        <a:lstStyle/>
        <a:p>
          <a:r>
            <a:rPr lang="fr-FR" sz="1600" noProof="0" dirty="0">
              <a:latin typeface="Times New Roman" panose="02020603050405020304" pitchFamily="18" charset="0"/>
              <a:cs typeface="Times New Roman" panose="02020603050405020304" pitchFamily="18" charset="0"/>
            </a:rPr>
            <a:t>Le constat faisant l’objet de la FRAP ne peut-il être contesté ?</a:t>
          </a:r>
        </a:p>
      </dgm:t>
    </dgm:pt>
    <dgm:pt modelId="{5FB25C9F-78AB-46E7-BA35-6F3F1A2C0F51}" type="parTrans" cxnId="{B39BD419-E267-45A7-9A8F-3BE1C0BB3B04}">
      <dgm:prSet/>
      <dgm:spPr/>
      <dgm:t>
        <a:bodyPr/>
        <a:lstStyle/>
        <a:p>
          <a:endParaRPr lang="fr-FR"/>
        </a:p>
      </dgm:t>
    </dgm:pt>
    <dgm:pt modelId="{B816A96F-CE1E-4BF7-AA61-6A8EBADC8D6F}" type="sibTrans" cxnId="{B39BD419-E267-45A7-9A8F-3BE1C0BB3B04}">
      <dgm:prSet/>
      <dgm:spPr/>
      <dgm:t>
        <a:bodyPr/>
        <a:lstStyle/>
        <a:p>
          <a:endParaRPr lang="fr-FR"/>
        </a:p>
      </dgm:t>
    </dgm:pt>
    <dgm:pt modelId="{D25DA80C-C72A-4C72-A251-C307EE8C1E33}">
      <dgm:prSet custT="1"/>
      <dgm:spPr/>
      <dgm:t>
        <a:bodyPr/>
        <a:lstStyle/>
        <a:p>
          <a:r>
            <a:rPr lang="fr-FR" sz="1600" noProof="0" dirty="0">
              <a:latin typeface="Times New Roman" panose="02020603050405020304" pitchFamily="18" charset="0"/>
              <a:cs typeface="Times New Roman" panose="02020603050405020304" pitchFamily="18" charset="0"/>
            </a:rPr>
            <a:t>L’analyse des causes est-elle valable ?</a:t>
          </a:r>
        </a:p>
      </dgm:t>
    </dgm:pt>
    <dgm:pt modelId="{CED03EA0-9702-4610-9D12-F659582C7DA4}" type="parTrans" cxnId="{B3F70942-168C-438C-B55E-C51E2FA8BF4A}">
      <dgm:prSet/>
      <dgm:spPr/>
      <dgm:t>
        <a:bodyPr/>
        <a:lstStyle/>
        <a:p>
          <a:endParaRPr lang="fr-FR"/>
        </a:p>
      </dgm:t>
    </dgm:pt>
    <dgm:pt modelId="{3FCF0E20-77D4-49F2-8AB6-A410D11C66DE}" type="sibTrans" cxnId="{B3F70942-168C-438C-B55E-C51E2FA8BF4A}">
      <dgm:prSet/>
      <dgm:spPr/>
      <dgm:t>
        <a:bodyPr/>
        <a:lstStyle/>
        <a:p>
          <a:endParaRPr lang="fr-FR"/>
        </a:p>
      </dgm:t>
    </dgm:pt>
    <dgm:pt modelId="{15C2EFF6-9C45-483D-9FA8-CE2FDE74518C}">
      <dgm:prSet custT="1"/>
      <dgm:spPr/>
      <dgm:t>
        <a:bodyPr/>
        <a:lstStyle/>
        <a:p>
          <a:r>
            <a:rPr lang="fr-FR" sz="1600" noProof="0" dirty="0">
              <a:latin typeface="Times New Roman" panose="02020603050405020304" pitchFamily="18" charset="0"/>
              <a:cs typeface="Times New Roman" panose="02020603050405020304" pitchFamily="18" charset="0"/>
            </a:rPr>
            <a:t> Les conséquences analysées sont-elles réalistes ?</a:t>
          </a:r>
        </a:p>
      </dgm:t>
    </dgm:pt>
    <dgm:pt modelId="{F451DC81-E4F0-4268-A1EA-4817C46C085E}" type="parTrans" cxnId="{35C9E402-FF82-4B59-9B7B-73F445F441E4}">
      <dgm:prSet/>
      <dgm:spPr/>
      <dgm:t>
        <a:bodyPr/>
        <a:lstStyle/>
        <a:p>
          <a:endParaRPr lang="fr-FR"/>
        </a:p>
      </dgm:t>
    </dgm:pt>
    <dgm:pt modelId="{D23CE6FE-DFF4-4700-AFAA-AC73A173A404}" type="sibTrans" cxnId="{35C9E402-FF82-4B59-9B7B-73F445F441E4}">
      <dgm:prSet/>
      <dgm:spPr/>
      <dgm:t>
        <a:bodyPr/>
        <a:lstStyle/>
        <a:p>
          <a:endParaRPr lang="fr-FR"/>
        </a:p>
      </dgm:t>
    </dgm:pt>
    <dgm:pt modelId="{A3097E77-52B3-4585-A50A-35A9BED497F0}">
      <dgm:prSet custT="1"/>
      <dgm:spPr/>
      <dgm:t>
        <a:bodyPr/>
        <a:lstStyle/>
        <a:p>
          <a:r>
            <a:rPr lang="fr-FR" sz="1600" noProof="0" dirty="0">
              <a:latin typeface="Times New Roman" panose="02020603050405020304" pitchFamily="18" charset="0"/>
              <a:cs typeface="Times New Roman" panose="02020603050405020304" pitchFamily="18" charset="0"/>
            </a:rPr>
            <a:t> Les recommandations élaborées permettent-elles de supprimer ou d’atténuer le phénomène ? </a:t>
          </a:r>
        </a:p>
      </dgm:t>
    </dgm:pt>
    <dgm:pt modelId="{2855E150-CE4A-4F53-9838-FAFEE245C20C}" type="parTrans" cxnId="{BA9ADA83-69D6-4A34-BE18-4C0D735B5D05}">
      <dgm:prSet/>
      <dgm:spPr/>
      <dgm:t>
        <a:bodyPr/>
        <a:lstStyle/>
        <a:p>
          <a:endParaRPr lang="fr-FR"/>
        </a:p>
      </dgm:t>
    </dgm:pt>
    <dgm:pt modelId="{4F5C26B3-0B2D-4A35-AF34-916F08EAAE27}" type="sibTrans" cxnId="{BA9ADA83-69D6-4A34-BE18-4C0D735B5D05}">
      <dgm:prSet/>
      <dgm:spPr/>
      <dgm:t>
        <a:bodyPr/>
        <a:lstStyle/>
        <a:p>
          <a:endParaRPr lang="fr-FR"/>
        </a:p>
      </dgm:t>
    </dgm:pt>
    <dgm:pt modelId="{01BB2359-5F07-4B8F-B11D-A00FB9C2D304}" type="pres">
      <dgm:prSet presAssocID="{CE42318C-FF32-49AB-A9E0-BE988337D125}" presName="linearFlow" presStyleCnt="0">
        <dgm:presLayoutVars>
          <dgm:dir/>
          <dgm:animLvl val="lvl"/>
          <dgm:resizeHandles val="exact"/>
        </dgm:presLayoutVars>
      </dgm:prSet>
      <dgm:spPr/>
    </dgm:pt>
    <dgm:pt modelId="{92983959-B2FA-4075-8284-F6781E53C979}" type="pres">
      <dgm:prSet presAssocID="{7B10AD43-F4E2-4960-84A5-33D5E585BB7B}" presName="composite" presStyleCnt="0"/>
      <dgm:spPr/>
    </dgm:pt>
    <dgm:pt modelId="{F7E19DD6-9572-4F56-A6B1-9A5EF8C7536A}" type="pres">
      <dgm:prSet presAssocID="{7B10AD43-F4E2-4960-84A5-33D5E585BB7B}" presName="parTx" presStyleLbl="node1" presStyleIdx="0" presStyleCnt="3">
        <dgm:presLayoutVars>
          <dgm:chMax val="0"/>
          <dgm:chPref val="0"/>
          <dgm:bulletEnabled val="1"/>
        </dgm:presLayoutVars>
      </dgm:prSet>
      <dgm:spPr/>
    </dgm:pt>
    <dgm:pt modelId="{B85314A3-5466-44B9-A649-CF8F8C87E54B}" type="pres">
      <dgm:prSet presAssocID="{7B10AD43-F4E2-4960-84A5-33D5E585BB7B}" presName="parSh" presStyleLbl="node1" presStyleIdx="0" presStyleCnt="3"/>
      <dgm:spPr/>
    </dgm:pt>
    <dgm:pt modelId="{59C90AD5-2FA7-4DEF-A5C4-457EC81941DB}" type="pres">
      <dgm:prSet presAssocID="{7B10AD43-F4E2-4960-84A5-33D5E585BB7B}" presName="desTx" presStyleLbl="fgAcc1" presStyleIdx="0" presStyleCnt="3" custScaleX="125620">
        <dgm:presLayoutVars>
          <dgm:bulletEnabled val="1"/>
        </dgm:presLayoutVars>
      </dgm:prSet>
      <dgm:spPr/>
    </dgm:pt>
    <dgm:pt modelId="{EA7086D0-65DF-4770-90DF-48D93D2894CB}" type="pres">
      <dgm:prSet presAssocID="{6E83B430-16D3-4333-B77D-2086DFCDAA90}" presName="sibTrans" presStyleLbl="sibTrans2D1" presStyleIdx="0" presStyleCnt="2"/>
      <dgm:spPr/>
    </dgm:pt>
    <dgm:pt modelId="{070B2061-FC86-428A-9748-0B31ACAF17A2}" type="pres">
      <dgm:prSet presAssocID="{6E83B430-16D3-4333-B77D-2086DFCDAA90}" presName="connTx" presStyleLbl="sibTrans2D1" presStyleIdx="0" presStyleCnt="2"/>
      <dgm:spPr/>
    </dgm:pt>
    <dgm:pt modelId="{B7E34CCA-B4BF-4C6D-B665-3C5ABE24A532}" type="pres">
      <dgm:prSet presAssocID="{AE6A5F55-50C5-4687-86D5-17C9D6292914}" presName="composite" presStyleCnt="0"/>
      <dgm:spPr/>
    </dgm:pt>
    <dgm:pt modelId="{B5C63FA1-D0CF-4CD8-935D-7A5C489A215C}" type="pres">
      <dgm:prSet presAssocID="{AE6A5F55-50C5-4687-86D5-17C9D6292914}" presName="parTx" presStyleLbl="node1" presStyleIdx="0" presStyleCnt="3">
        <dgm:presLayoutVars>
          <dgm:chMax val="0"/>
          <dgm:chPref val="0"/>
          <dgm:bulletEnabled val="1"/>
        </dgm:presLayoutVars>
      </dgm:prSet>
      <dgm:spPr/>
    </dgm:pt>
    <dgm:pt modelId="{3EBC04E3-3AC2-4D02-A702-C31DAB846079}" type="pres">
      <dgm:prSet presAssocID="{AE6A5F55-50C5-4687-86D5-17C9D6292914}" presName="parSh" presStyleLbl="node1" presStyleIdx="1" presStyleCnt="3"/>
      <dgm:spPr/>
    </dgm:pt>
    <dgm:pt modelId="{5B55BCC1-7D1A-47E0-8577-C51CDE56FAEB}" type="pres">
      <dgm:prSet presAssocID="{AE6A5F55-50C5-4687-86D5-17C9D6292914}" presName="desTx" presStyleLbl="fgAcc1" presStyleIdx="1" presStyleCnt="3" custScaleX="126463">
        <dgm:presLayoutVars>
          <dgm:bulletEnabled val="1"/>
        </dgm:presLayoutVars>
      </dgm:prSet>
      <dgm:spPr/>
    </dgm:pt>
    <dgm:pt modelId="{4EAB3F1C-0DB5-43B1-B2E5-D2AA2638CB40}" type="pres">
      <dgm:prSet presAssocID="{C79B7F25-A283-4C8A-8497-9A4B836BDF5A}" presName="sibTrans" presStyleLbl="sibTrans2D1" presStyleIdx="1" presStyleCnt="2"/>
      <dgm:spPr/>
    </dgm:pt>
    <dgm:pt modelId="{B23D3D7E-DEE8-4760-9F2F-F9AD984784B5}" type="pres">
      <dgm:prSet presAssocID="{C79B7F25-A283-4C8A-8497-9A4B836BDF5A}" presName="connTx" presStyleLbl="sibTrans2D1" presStyleIdx="1" presStyleCnt="2"/>
      <dgm:spPr/>
    </dgm:pt>
    <dgm:pt modelId="{A599DE70-3281-4285-8EFA-862230319E68}" type="pres">
      <dgm:prSet presAssocID="{D664F730-1B55-42C3-B172-D5A1E5016A51}" presName="composite" presStyleCnt="0"/>
      <dgm:spPr/>
    </dgm:pt>
    <dgm:pt modelId="{E8F61FCB-EF6B-43A8-AE6F-E760D66F6821}" type="pres">
      <dgm:prSet presAssocID="{D664F730-1B55-42C3-B172-D5A1E5016A51}" presName="parTx" presStyleLbl="node1" presStyleIdx="1" presStyleCnt="3">
        <dgm:presLayoutVars>
          <dgm:chMax val="0"/>
          <dgm:chPref val="0"/>
          <dgm:bulletEnabled val="1"/>
        </dgm:presLayoutVars>
      </dgm:prSet>
      <dgm:spPr/>
    </dgm:pt>
    <dgm:pt modelId="{0C48FA6B-D1DB-4C54-B463-6606D0107B2C}" type="pres">
      <dgm:prSet presAssocID="{D664F730-1B55-42C3-B172-D5A1E5016A51}" presName="parSh" presStyleLbl="node1" presStyleIdx="2" presStyleCnt="3" custScaleX="121963"/>
      <dgm:spPr/>
    </dgm:pt>
    <dgm:pt modelId="{1E3820A3-A327-4A0B-8F11-FF8F607A93A3}" type="pres">
      <dgm:prSet presAssocID="{D664F730-1B55-42C3-B172-D5A1E5016A51}" presName="desTx" presStyleLbl="fgAcc1" presStyleIdx="2" presStyleCnt="3" custScaleX="136958">
        <dgm:presLayoutVars>
          <dgm:bulletEnabled val="1"/>
        </dgm:presLayoutVars>
      </dgm:prSet>
      <dgm:spPr/>
    </dgm:pt>
  </dgm:ptLst>
  <dgm:cxnLst>
    <dgm:cxn modelId="{35C9E402-FF82-4B59-9B7B-73F445F441E4}" srcId="{AE6A5F55-50C5-4687-86D5-17C9D6292914}" destId="{15C2EFF6-9C45-483D-9FA8-CE2FDE74518C}" srcOrd="3" destOrd="0" parTransId="{F451DC81-E4F0-4268-A1EA-4817C46C085E}" sibTransId="{D23CE6FE-DFF4-4700-AFAA-AC73A173A404}"/>
    <dgm:cxn modelId="{6A4E490A-CDD5-CF4D-ADB6-246A88DD82AF}" type="presOf" srcId="{C79B7F25-A283-4C8A-8497-9A4B836BDF5A}" destId="{B23D3D7E-DEE8-4760-9F2F-F9AD984784B5}" srcOrd="1" destOrd="0" presId="urn:microsoft.com/office/officeart/2005/8/layout/process3"/>
    <dgm:cxn modelId="{2B978010-1451-5540-83CC-AC0AA8C426E6}" type="presOf" srcId="{D664F730-1B55-42C3-B172-D5A1E5016A51}" destId="{E8F61FCB-EF6B-43A8-AE6F-E760D66F6821}" srcOrd="0" destOrd="0" presId="urn:microsoft.com/office/officeart/2005/8/layout/process3"/>
    <dgm:cxn modelId="{4F9A1C15-6DF5-8243-9A02-70A401897266}" type="presOf" srcId="{E25EB038-8921-4DCD-83DE-08E3E950F345}" destId="{5B55BCC1-7D1A-47E0-8577-C51CDE56FAEB}" srcOrd="0" destOrd="1" presId="urn:microsoft.com/office/officeart/2005/8/layout/process3"/>
    <dgm:cxn modelId="{B39BD419-E267-45A7-9A8F-3BE1C0BB3B04}" srcId="{AE6A5F55-50C5-4687-86D5-17C9D6292914}" destId="{E25EB038-8921-4DCD-83DE-08E3E950F345}" srcOrd="1" destOrd="0" parTransId="{5FB25C9F-78AB-46E7-BA35-6F3F1A2C0F51}" sibTransId="{B816A96F-CE1E-4BF7-AA61-6A8EBADC8D6F}"/>
    <dgm:cxn modelId="{8329061F-C8FA-8741-9059-8133C3950424}" type="presOf" srcId="{15C2EFF6-9C45-483D-9FA8-CE2FDE74518C}" destId="{5B55BCC1-7D1A-47E0-8577-C51CDE56FAEB}" srcOrd="0" destOrd="3" presId="urn:microsoft.com/office/officeart/2005/8/layout/process3"/>
    <dgm:cxn modelId="{D45D4121-088B-46D9-9B3C-BA382BBCD3F9}" srcId="{D664F730-1B55-42C3-B172-D5A1E5016A51}" destId="{8542C3A6-18A8-410C-8B94-F0FB16994C21}" srcOrd="0" destOrd="0" parTransId="{ABCB6131-3A77-473B-9894-9625A90F657B}" sibTransId="{E9275B86-5E87-462D-983D-1CD9C257DA3E}"/>
    <dgm:cxn modelId="{F5ECFD26-54E3-AD4F-AAFB-0D888ECF3ED5}" type="presOf" srcId="{D25DA80C-C72A-4C72-A251-C307EE8C1E33}" destId="{5B55BCC1-7D1A-47E0-8577-C51CDE56FAEB}" srcOrd="0" destOrd="2" presId="urn:microsoft.com/office/officeart/2005/8/layout/process3"/>
    <dgm:cxn modelId="{67834330-502C-EC49-BC2C-4820C2D157A8}" type="presOf" srcId="{6E83B430-16D3-4333-B77D-2086DFCDAA90}" destId="{EA7086D0-65DF-4770-90DF-48D93D2894CB}" srcOrd="0" destOrd="0" presId="urn:microsoft.com/office/officeart/2005/8/layout/process3"/>
    <dgm:cxn modelId="{23CBE433-25D1-9F40-ADD3-16E15B0A864F}" type="presOf" srcId="{6E83B430-16D3-4333-B77D-2086DFCDAA90}" destId="{070B2061-FC86-428A-9748-0B31ACAF17A2}" srcOrd="1" destOrd="0" presId="urn:microsoft.com/office/officeart/2005/8/layout/process3"/>
    <dgm:cxn modelId="{22B22B34-20EC-4463-95A5-58D45E07D7CB}" srcId="{CE42318C-FF32-49AB-A9E0-BE988337D125}" destId="{7B10AD43-F4E2-4960-84A5-33D5E585BB7B}" srcOrd="0" destOrd="0" parTransId="{F0EC955A-F481-45EB-A3CF-2A37B9BECBBB}" sibTransId="{6E83B430-16D3-4333-B77D-2086DFCDAA90}"/>
    <dgm:cxn modelId="{005FDE34-0C14-324C-9785-8EAF6F945B3F}" type="presOf" srcId="{D664F730-1B55-42C3-B172-D5A1E5016A51}" destId="{0C48FA6B-D1DB-4C54-B463-6606D0107B2C}" srcOrd="1" destOrd="0" presId="urn:microsoft.com/office/officeart/2005/8/layout/process3"/>
    <dgm:cxn modelId="{5EA4F23C-DB62-0D41-89C0-96834CD45CF6}" type="presOf" srcId="{A3097E77-52B3-4585-A50A-35A9BED497F0}" destId="{5B55BCC1-7D1A-47E0-8577-C51CDE56FAEB}" srcOrd="0" destOrd="4" presId="urn:microsoft.com/office/officeart/2005/8/layout/process3"/>
    <dgm:cxn modelId="{26FAE041-5DA1-E54A-BBE8-D0D42C9773F5}" type="presOf" srcId="{8542C3A6-18A8-410C-8B94-F0FB16994C21}" destId="{1E3820A3-A327-4A0B-8F11-FF8F607A93A3}" srcOrd="0" destOrd="0" presId="urn:microsoft.com/office/officeart/2005/8/layout/process3"/>
    <dgm:cxn modelId="{B3F70942-168C-438C-B55E-C51E2FA8BF4A}" srcId="{AE6A5F55-50C5-4687-86D5-17C9D6292914}" destId="{D25DA80C-C72A-4C72-A251-C307EE8C1E33}" srcOrd="2" destOrd="0" parTransId="{CED03EA0-9702-4610-9D12-F659582C7DA4}" sibTransId="{3FCF0E20-77D4-49F2-8AB6-A410D11C66DE}"/>
    <dgm:cxn modelId="{6F5F2152-4CF3-9D4C-B827-C3F33F95E4E2}" type="presOf" srcId="{AE6A5F55-50C5-4687-86D5-17C9D6292914}" destId="{B5C63FA1-D0CF-4CD8-935D-7A5C489A215C}" srcOrd="0" destOrd="0" presId="urn:microsoft.com/office/officeart/2005/8/layout/process3"/>
    <dgm:cxn modelId="{DAE1D153-74CE-DC4D-896A-B570A6E0BFF6}" type="presOf" srcId="{3FAEF87E-40C5-41C2-A490-65CBF2238AB1}" destId="{59C90AD5-2FA7-4DEF-A5C4-457EC81941DB}" srcOrd="0" destOrd="1" presId="urn:microsoft.com/office/officeart/2005/8/layout/process3"/>
    <dgm:cxn modelId="{B34E806F-2590-4E26-896D-DFCB350D92A3}" srcId="{CE42318C-FF32-49AB-A9E0-BE988337D125}" destId="{D664F730-1B55-42C3-B172-D5A1E5016A51}" srcOrd="2" destOrd="0" parTransId="{6D83EDF5-9E68-4234-84CE-98BCDBAB0535}" sibTransId="{4CB0DB09-0D1D-420D-B2D0-1EF838831224}"/>
    <dgm:cxn modelId="{4528CA71-1823-4913-A5FA-051EC2555A48}" srcId="{CE42318C-FF32-49AB-A9E0-BE988337D125}" destId="{AE6A5F55-50C5-4687-86D5-17C9D6292914}" srcOrd="1" destOrd="0" parTransId="{CBFABAF5-D327-4CA8-998B-DAD9A8EB53D4}" sibTransId="{C79B7F25-A283-4C8A-8497-9A4B836BDF5A}"/>
    <dgm:cxn modelId="{3E4BF577-E730-FE41-883A-BAC37A2F7969}" type="presOf" srcId="{7B10AD43-F4E2-4960-84A5-33D5E585BB7B}" destId="{F7E19DD6-9572-4F56-A6B1-9A5EF8C7536A}" srcOrd="0" destOrd="0" presId="urn:microsoft.com/office/officeart/2005/8/layout/process3"/>
    <dgm:cxn modelId="{2C9CF87C-55AA-3549-8237-89F79EBDB2AC}" type="presOf" srcId="{CE42318C-FF32-49AB-A9E0-BE988337D125}" destId="{01BB2359-5F07-4B8F-B11D-A00FB9C2D304}" srcOrd="0" destOrd="0" presId="urn:microsoft.com/office/officeart/2005/8/layout/process3"/>
    <dgm:cxn modelId="{BA9ADA83-69D6-4A34-BE18-4C0D735B5D05}" srcId="{AE6A5F55-50C5-4687-86D5-17C9D6292914}" destId="{A3097E77-52B3-4585-A50A-35A9BED497F0}" srcOrd="4" destOrd="0" parTransId="{2855E150-CE4A-4F53-9838-FAFEE245C20C}" sibTransId="{4F5C26B3-0B2D-4A35-AF34-916F08EAAE27}"/>
    <dgm:cxn modelId="{AEB0DEAA-B3D6-D240-AAA5-411BCA67D347}" type="presOf" srcId="{AE6A5F55-50C5-4687-86D5-17C9D6292914}" destId="{3EBC04E3-3AC2-4D02-A702-C31DAB846079}" srcOrd="1" destOrd="0" presId="urn:microsoft.com/office/officeart/2005/8/layout/process3"/>
    <dgm:cxn modelId="{52F906B7-4BEA-6D48-BBED-BAEDA5796EBB}" type="presOf" srcId="{C79B7F25-A283-4C8A-8497-9A4B836BDF5A}" destId="{4EAB3F1C-0DB5-43B1-B2E5-D2AA2638CB40}" srcOrd="0" destOrd="0" presId="urn:microsoft.com/office/officeart/2005/8/layout/process3"/>
    <dgm:cxn modelId="{5C2E41BC-19DE-DC44-85D9-8C4C32B1F188}" type="presOf" srcId="{6D2FC784-2FB8-4559-9D40-98D7684B9BB5}" destId="{59C90AD5-2FA7-4DEF-A5C4-457EC81941DB}" srcOrd="0" destOrd="0" presId="urn:microsoft.com/office/officeart/2005/8/layout/process3"/>
    <dgm:cxn modelId="{8F8EBBBC-B2D7-9841-841C-586E7E1ADF01}" type="presOf" srcId="{7B10AD43-F4E2-4960-84A5-33D5E585BB7B}" destId="{B85314A3-5466-44B9-A649-CF8F8C87E54B}" srcOrd="1" destOrd="0" presId="urn:microsoft.com/office/officeart/2005/8/layout/process3"/>
    <dgm:cxn modelId="{17632DC1-3D73-8B47-86B7-EEEBBFFDB768}" type="presOf" srcId="{4EDA3662-867B-4CF2-9E82-E7A12607315B}" destId="{5B55BCC1-7D1A-47E0-8577-C51CDE56FAEB}" srcOrd="0" destOrd="0" presId="urn:microsoft.com/office/officeart/2005/8/layout/process3"/>
    <dgm:cxn modelId="{54F8BFC6-FE33-4ED8-B564-F92FC00C8B78}" srcId="{7B10AD43-F4E2-4960-84A5-33D5E585BB7B}" destId="{3FAEF87E-40C5-41C2-A490-65CBF2238AB1}" srcOrd="1" destOrd="0" parTransId="{6CFDF408-8A9D-4BC1-A35B-7BF19BAFB561}" sibTransId="{249712FB-F986-4AC4-A92E-91C4BCCFB641}"/>
    <dgm:cxn modelId="{ECD688DD-1054-4CA5-8C51-0D9FDC5BF31C}" srcId="{7B10AD43-F4E2-4960-84A5-33D5E585BB7B}" destId="{6D2FC784-2FB8-4559-9D40-98D7684B9BB5}" srcOrd="0" destOrd="0" parTransId="{34CC97B9-CD25-4F04-B95E-4BD7937EFA87}" sibTransId="{9DB6029C-1CB7-49D9-AE4E-E50E4052E246}"/>
    <dgm:cxn modelId="{FF9A36F1-8318-4FCC-AD7F-4D08BA1953EA}" srcId="{AE6A5F55-50C5-4687-86D5-17C9D6292914}" destId="{4EDA3662-867B-4CF2-9E82-E7A12607315B}" srcOrd="0" destOrd="0" parTransId="{1F3E27D9-5DF3-4606-B329-2982E85A81A6}" sibTransId="{ECB21C5E-8987-414F-9B89-7FACD252E70D}"/>
    <dgm:cxn modelId="{DDBDCEF4-087D-3145-ADE7-BBD1C78E2CE3}" type="presParOf" srcId="{01BB2359-5F07-4B8F-B11D-A00FB9C2D304}" destId="{92983959-B2FA-4075-8284-F6781E53C979}" srcOrd="0" destOrd="0" presId="urn:microsoft.com/office/officeart/2005/8/layout/process3"/>
    <dgm:cxn modelId="{65F117CD-3B29-E349-A776-36FED29440A3}" type="presParOf" srcId="{92983959-B2FA-4075-8284-F6781E53C979}" destId="{F7E19DD6-9572-4F56-A6B1-9A5EF8C7536A}" srcOrd="0" destOrd="0" presId="urn:microsoft.com/office/officeart/2005/8/layout/process3"/>
    <dgm:cxn modelId="{9371BD3C-CBD2-8740-9329-BC420FBCB804}" type="presParOf" srcId="{92983959-B2FA-4075-8284-F6781E53C979}" destId="{B85314A3-5466-44B9-A649-CF8F8C87E54B}" srcOrd="1" destOrd="0" presId="urn:microsoft.com/office/officeart/2005/8/layout/process3"/>
    <dgm:cxn modelId="{0BA7AEC6-7B34-0548-9C4A-CBA5243C1D24}" type="presParOf" srcId="{92983959-B2FA-4075-8284-F6781E53C979}" destId="{59C90AD5-2FA7-4DEF-A5C4-457EC81941DB}" srcOrd="2" destOrd="0" presId="urn:microsoft.com/office/officeart/2005/8/layout/process3"/>
    <dgm:cxn modelId="{3DCE4694-4301-E545-B738-9CF50E0D86B0}" type="presParOf" srcId="{01BB2359-5F07-4B8F-B11D-A00FB9C2D304}" destId="{EA7086D0-65DF-4770-90DF-48D93D2894CB}" srcOrd="1" destOrd="0" presId="urn:microsoft.com/office/officeart/2005/8/layout/process3"/>
    <dgm:cxn modelId="{3C40C10A-E4EA-1441-996D-917A1A117D11}" type="presParOf" srcId="{EA7086D0-65DF-4770-90DF-48D93D2894CB}" destId="{070B2061-FC86-428A-9748-0B31ACAF17A2}" srcOrd="0" destOrd="0" presId="urn:microsoft.com/office/officeart/2005/8/layout/process3"/>
    <dgm:cxn modelId="{86521D64-B73F-8F49-9005-FF759EBFA867}" type="presParOf" srcId="{01BB2359-5F07-4B8F-B11D-A00FB9C2D304}" destId="{B7E34CCA-B4BF-4C6D-B665-3C5ABE24A532}" srcOrd="2" destOrd="0" presId="urn:microsoft.com/office/officeart/2005/8/layout/process3"/>
    <dgm:cxn modelId="{BEC10617-B607-F84C-992C-EC6F9F697D2A}" type="presParOf" srcId="{B7E34CCA-B4BF-4C6D-B665-3C5ABE24A532}" destId="{B5C63FA1-D0CF-4CD8-935D-7A5C489A215C}" srcOrd="0" destOrd="0" presId="urn:microsoft.com/office/officeart/2005/8/layout/process3"/>
    <dgm:cxn modelId="{95533B14-6D43-E441-98F2-9CADF3080ADA}" type="presParOf" srcId="{B7E34CCA-B4BF-4C6D-B665-3C5ABE24A532}" destId="{3EBC04E3-3AC2-4D02-A702-C31DAB846079}" srcOrd="1" destOrd="0" presId="urn:microsoft.com/office/officeart/2005/8/layout/process3"/>
    <dgm:cxn modelId="{0FDA8243-62A1-694E-A5A5-62379CE93165}" type="presParOf" srcId="{B7E34CCA-B4BF-4C6D-B665-3C5ABE24A532}" destId="{5B55BCC1-7D1A-47E0-8577-C51CDE56FAEB}" srcOrd="2" destOrd="0" presId="urn:microsoft.com/office/officeart/2005/8/layout/process3"/>
    <dgm:cxn modelId="{12E17FA6-BAB5-574D-BB28-3B3EC1B022BD}" type="presParOf" srcId="{01BB2359-5F07-4B8F-B11D-A00FB9C2D304}" destId="{4EAB3F1C-0DB5-43B1-B2E5-D2AA2638CB40}" srcOrd="3" destOrd="0" presId="urn:microsoft.com/office/officeart/2005/8/layout/process3"/>
    <dgm:cxn modelId="{D5339F43-2D93-FD4F-AF8D-A5D4DA2B9A0C}" type="presParOf" srcId="{4EAB3F1C-0DB5-43B1-B2E5-D2AA2638CB40}" destId="{B23D3D7E-DEE8-4760-9F2F-F9AD984784B5}" srcOrd="0" destOrd="0" presId="urn:microsoft.com/office/officeart/2005/8/layout/process3"/>
    <dgm:cxn modelId="{DC56DA2F-2CBA-3E41-8E50-E041F3BA01A0}" type="presParOf" srcId="{01BB2359-5F07-4B8F-B11D-A00FB9C2D304}" destId="{A599DE70-3281-4285-8EFA-862230319E68}" srcOrd="4" destOrd="0" presId="urn:microsoft.com/office/officeart/2005/8/layout/process3"/>
    <dgm:cxn modelId="{7AC9F688-3E4C-5F4F-85CC-FEEC6BBA00F4}" type="presParOf" srcId="{A599DE70-3281-4285-8EFA-862230319E68}" destId="{E8F61FCB-EF6B-43A8-AE6F-E760D66F6821}" srcOrd="0" destOrd="0" presId="urn:microsoft.com/office/officeart/2005/8/layout/process3"/>
    <dgm:cxn modelId="{4810792C-6FCF-244A-90CF-D9F131E05691}" type="presParOf" srcId="{A599DE70-3281-4285-8EFA-862230319E68}" destId="{0C48FA6B-D1DB-4C54-B463-6606D0107B2C}" srcOrd="1" destOrd="0" presId="urn:microsoft.com/office/officeart/2005/8/layout/process3"/>
    <dgm:cxn modelId="{9E204B60-488D-C34C-B766-5277B8A254F9}" type="presParOf" srcId="{A599DE70-3281-4285-8EFA-862230319E68}" destId="{1E3820A3-A327-4A0B-8F11-FF8F607A93A3}"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05BA0F7-D295-414B-ACB5-D287D0F69C4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6ACAF38A-440C-4C85-AFF7-B83C20736BEF}">
      <dgm:prSet phldrT="[Texte]" custT="1"/>
      <dgm:spPr>
        <a:solidFill>
          <a:schemeClr val="accent2"/>
        </a:solidFill>
      </dgm:spPr>
      <dgm:t>
        <a:bodyPr/>
        <a:lstStyle/>
        <a:p>
          <a:r>
            <a:rPr lang="fr-FR" sz="1400" b="1" i="1" noProof="0" dirty="0">
              <a:effectLst>
                <a:outerShdw blurRad="38100" dist="38100" dir="2700000" algn="tl">
                  <a:srgbClr val="000000">
                    <a:alpha val="43137"/>
                  </a:srgbClr>
                </a:outerShdw>
              </a:effectLst>
            </a:rPr>
            <a:t>Projet de rapport</a:t>
          </a:r>
        </a:p>
      </dgm:t>
    </dgm:pt>
    <dgm:pt modelId="{FF7535E2-6B8E-4D04-9192-63FCF83E37C5}" type="parTrans" cxnId="{A272866E-C4E6-4D53-9FE0-A0D620DF1D73}">
      <dgm:prSet/>
      <dgm:spPr/>
      <dgm:t>
        <a:bodyPr/>
        <a:lstStyle/>
        <a:p>
          <a:endParaRPr lang="fr-FR"/>
        </a:p>
      </dgm:t>
    </dgm:pt>
    <dgm:pt modelId="{C2425C3B-6D7F-4D60-907F-9EAFAAC4098E}" type="sibTrans" cxnId="{A272866E-C4E6-4D53-9FE0-A0D620DF1D73}">
      <dgm:prSet/>
      <dgm:spPr/>
      <dgm:t>
        <a:bodyPr/>
        <a:lstStyle/>
        <a:p>
          <a:endParaRPr lang="fr-FR"/>
        </a:p>
      </dgm:t>
    </dgm:pt>
    <dgm:pt modelId="{5F35CAB5-8A6E-41F9-93E4-468998399538}">
      <dgm:prSet phldrT="[Texte]" custT="1"/>
      <dgm:spPr>
        <a:solidFill>
          <a:schemeClr val="accent2"/>
        </a:solidFill>
      </dgm:spPr>
      <dgm:t>
        <a:bodyPr/>
        <a:lstStyle/>
        <a:p>
          <a:r>
            <a:rPr lang="fr-FR" sz="1400" b="1" i="1" noProof="0" dirty="0">
              <a:effectLst>
                <a:outerShdw blurRad="38100" dist="38100" dir="2700000" algn="tl">
                  <a:srgbClr val="000000">
                    <a:alpha val="43137"/>
                  </a:srgbClr>
                </a:outerShdw>
              </a:effectLst>
            </a:rPr>
            <a:t>Réunion de clôture</a:t>
          </a:r>
        </a:p>
      </dgm:t>
    </dgm:pt>
    <dgm:pt modelId="{22560840-D1BF-443F-AF74-0E43BD31628D}" type="parTrans" cxnId="{963CF986-0F9D-47F4-B4F4-7339CBE63119}">
      <dgm:prSet/>
      <dgm:spPr/>
      <dgm:t>
        <a:bodyPr/>
        <a:lstStyle/>
        <a:p>
          <a:endParaRPr lang="fr-FR"/>
        </a:p>
      </dgm:t>
    </dgm:pt>
    <dgm:pt modelId="{4F7BE8A8-C032-40F8-A505-E43680B23493}" type="sibTrans" cxnId="{963CF986-0F9D-47F4-B4F4-7339CBE63119}">
      <dgm:prSet/>
      <dgm:spPr/>
      <dgm:t>
        <a:bodyPr/>
        <a:lstStyle/>
        <a:p>
          <a:endParaRPr lang="fr-FR"/>
        </a:p>
      </dgm:t>
    </dgm:pt>
    <dgm:pt modelId="{F9FDF66C-1B62-451A-AED1-47B37972534C}">
      <dgm:prSet phldrT="[Texte]" custT="1"/>
      <dgm:spPr/>
      <dgm:t>
        <a:bodyPr/>
        <a:lstStyle/>
        <a:p>
          <a:pPr algn="just"/>
          <a:r>
            <a:rPr lang="fr-FR" sz="4000" noProof="0" dirty="0">
              <a:latin typeface="Times New Roman" panose="02020603050405020304" pitchFamily="18" charset="0"/>
              <a:cs typeface="Times New Roman" panose="02020603050405020304" pitchFamily="18" charset="0"/>
            </a:rPr>
            <a:t>Réunion de fin de mission (validation générale)</a:t>
          </a:r>
        </a:p>
      </dgm:t>
    </dgm:pt>
    <dgm:pt modelId="{02C2385C-CEB8-4E5F-9B95-B74EDA12B1EE}" type="parTrans" cxnId="{9EAC8D3B-4030-4FD1-8763-F140E5D63D58}">
      <dgm:prSet/>
      <dgm:spPr/>
      <dgm:t>
        <a:bodyPr/>
        <a:lstStyle/>
        <a:p>
          <a:endParaRPr lang="fr-FR"/>
        </a:p>
      </dgm:t>
    </dgm:pt>
    <dgm:pt modelId="{82FAFF40-4174-42DB-8315-B3E1317B451E}" type="sibTrans" cxnId="{9EAC8D3B-4030-4FD1-8763-F140E5D63D58}">
      <dgm:prSet/>
      <dgm:spPr/>
      <dgm:t>
        <a:bodyPr/>
        <a:lstStyle/>
        <a:p>
          <a:endParaRPr lang="fr-FR"/>
        </a:p>
      </dgm:t>
    </dgm:pt>
    <dgm:pt modelId="{B68D454E-9F20-474A-9F31-D8D2B5C9A319}" type="pres">
      <dgm:prSet presAssocID="{605BA0F7-D295-414B-ACB5-D287D0F69C44}" presName="linearFlow" presStyleCnt="0">
        <dgm:presLayoutVars>
          <dgm:dir/>
          <dgm:animLvl val="lvl"/>
          <dgm:resizeHandles val="exact"/>
        </dgm:presLayoutVars>
      </dgm:prSet>
      <dgm:spPr/>
    </dgm:pt>
    <dgm:pt modelId="{5EBBA39B-4BC3-4A99-BCC9-E2BFBD499EB7}" type="pres">
      <dgm:prSet presAssocID="{6ACAF38A-440C-4C85-AFF7-B83C20736BEF}" presName="composite" presStyleCnt="0"/>
      <dgm:spPr/>
    </dgm:pt>
    <dgm:pt modelId="{A9D9F5FD-7275-43EC-BD70-8FBCB443919E}" type="pres">
      <dgm:prSet presAssocID="{6ACAF38A-440C-4C85-AFF7-B83C20736BEF}" presName="parentText" presStyleLbl="alignNode1" presStyleIdx="0" presStyleCnt="2" custAng="0" custScaleX="137303">
        <dgm:presLayoutVars>
          <dgm:chMax val="1"/>
          <dgm:bulletEnabled val="1"/>
        </dgm:presLayoutVars>
      </dgm:prSet>
      <dgm:spPr/>
    </dgm:pt>
    <dgm:pt modelId="{346BB67D-4A23-474D-80AF-21B217EAEC7C}" type="pres">
      <dgm:prSet presAssocID="{6ACAF38A-440C-4C85-AFF7-B83C20736BEF}" presName="descendantText" presStyleLbl="alignAcc1" presStyleIdx="0" presStyleCnt="2" custScaleX="88040" custLinFactNeighborX="-219" custLinFactNeighborY="-139">
        <dgm:presLayoutVars>
          <dgm:bulletEnabled val="1"/>
        </dgm:presLayoutVars>
      </dgm:prSet>
      <dgm:spPr>
        <a:noFill/>
        <a:ln>
          <a:noFill/>
        </a:ln>
      </dgm:spPr>
    </dgm:pt>
    <dgm:pt modelId="{8C828F67-3F59-4E0B-B248-ED2635DC3CFF}" type="pres">
      <dgm:prSet presAssocID="{C2425C3B-6D7F-4D60-907F-9EAFAAC4098E}" presName="sp" presStyleCnt="0"/>
      <dgm:spPr/>
    </dgm:pt>
    <dgm:pt modelId="{6A0B9FBF-0542-4BD1-9AE0-09EC62A074FB}" type="pres">
      <dgm:prSet presAssocID="{5F35CAB5-8A6E-41F9-93E4-468998399538}" presName="composite" presStyleCnt="0"/>
      <dgm:spPr/>
    </dgm:pt>
    <dgm:pt modelId="{BD3E5BA9-F307-4CF2-B88F-C609357D48E8}" type="pres">
      <dgm:prSet presAssocID="{5F35CAB5-8A6E-41F9-93E4-468998399538}" presName="parentText" presStyleLbl="alignNode1" presStyleIdx="1" presStyleCnt="2" custScaleX="136126">
        <dgm:presLayoutVars>
          <dgm:chMax val="1"/>
          <dgm:bulletEnabled val="1"/>
        </dgm:presLayoutVars>
      </dgm:prSet>
      <dgm:spPr/>
    </dgm:pt>
    <dgm:pt modelId="{F63B1150-FEEE-41CF-902A-22B10B92F2F5}" type="pres">
      <dgm:prSet presAssocID="{5F35CAB5-8A6E-41F9-93E4-468998399538}" presName="descendantText" presStyleLbl="alignAcc1" presStyleIdx="1" presStyleCnt="2" custScaleX="86938" custLinFactNeighborX="-1259">
        <dgm:presLayoutVars>
          <dgm:bulletEnabled val="1"/>
        </dgm:presLayoutVars>
      </dgm:prSet>
      <dgm:spPr/>
    </dgm:pt>
  </dgm:ptLst>
  <dgm:cxnLst>
    <dgm:cxn modelId="{4AFA222F-809D-B74B-B138-D296F4E86260}" type="presOf" srcId="{6ACAF38A-440C-4C85-AFF7-B83C20736BEF}" destId="{A9D9F5FD-7275-43EC-BD70-8FBCB443919E}" srcOrd="0" destOrd="0" presId="urn:microsoft.com/office/officeart/2005/8/layout/chevron2"/>
    <dgm:cxn modelId="{9EAC8D3B-4030-4FD1-8763-F140E5D63D58}" srcId="{5F35CAB5-8A6E-41F9-93E4-468998399538}" destId="{F9FDF66C-1B62-451A-AED1-47B37972534C}" srcOrd="0" destOrd="0" parTransId="{02C2385C-CEB8-4E5F-9B95-B74EDA12B1EE}" sibTransId="{82FAFF40-4174-42DB-8315-B3E1317B451E}"/>
    <dgm:cxn modelId="{19F1E549-DA47-3A40-AE56-22725BAE88E2}" type="presOf" srcId="{5F35CAB5-8A6E-41F9-93E4-468998399538}" destId="{BD3E5BA9-F307-4CF2-B88F-C609357D48E8}" srcOrd="0" destOrd="0" presId="urn:microsoft.com/office/officeart/2005/8/layout/chevron2"/>
    <dgm:cxn modelId="{A272866E-C4E6-4D53-9FE0-A0D620DF1D73}" srcId="{605BA0F7-D295-414B-ACB5-D287D0F69C44}" destId="{6ACAF38A-440C-4C85-AFF7-B83C20736BEF}" srcOrd="0" destOrd="0" parTransId="{FF7535E2-6B8E-4D04-9192-63FCF83E37C5}" sibTransId="{C2425C3B-6D7F-4D60-907F-9EAFAAC4098E}"/>
    <dgm:cxn modelId="{963CF986-0F9D-47F4-B4F4-7339CBE63119}" srcId="{605BA0F7-D295-414B-ACB5-D287D0F69C44}" destId="{5F35CAB5-8A6E-41F9-93E4-468998399538}" srcOrd="1" destOrd="0" parTransId="{22560840-D1BF-443F-AF74-0E43BD31628D}" sibTransId="{4F7BE8A8-C032-40F8-A505-E43680B23493}"/>
    <dgm:cxn modelId="{1020A9E1-D0DE-224C-B8C3-2709E7B97ECF}" type="presOf" srcId="{F9FDF66C-1B62-451A-AED1-47B37972534C}" destId="{F63B1150-FEEE-41CF-902A-22B10B92F2F5}" srcOrd="0" destOrd="0" presId="urn:microsoft.com/office/officeart/2005/8/layout/chevron2"/>
    <dgm:cxn modelId="{14751EE6-9BB6-8C40-B432-892B08AD37ED}" type="presOf" srcId="{605BA0F7-D295-414B-ACB5-D287D0F69C44}" destId="{B68D454E-9F20-474A-9F31-D8D2B5C9A319}" srcOrd="0" destOrd="0" presId="urn:microsoft.com/office/officeart/2005/8/layout/chevron2"/>
    <dgm:cxn modelId="{2E7FF92C-F6C5-D046-BD89-A223BDB9BCB9}" type="presParOf" srcId="{B68D454E-9F20-474A-9F31-D8D2B5C9A319}" destId="{5EBBA39B-4BC3-4A99-BCC9-E2BFBD499EB7}" srcOrd="0" destOrd="0" presId="urn:microsoft.com/office/officeart/2005/8/layout/chevron2"/>
    <dgm:cxn modelId="{6CFB0886-6B5F-DB42-BB06-4AF945F7902C}" type="presParOf" srcId="{5EBBA39B-4BC3-4A99-BCC9-E2BFBD499EB7}" destId="{A9D9F5FD-7275-43EC-BD70-8FBCB443919E}" srcOrd="0" destOrd="0" presId="urn:microsoft.com/office/officeart/2005/8/layout/chevron2"/>
    <dgm:cxn modelId="{738C2283-4754-3744-92FE-C7711424262E}" type="presParOf" srcId="{5EBBA39B-4BC3-4A99-BCC9-E2BFBD499EB7}" destId="{346BB67D-4A23-474D-80AF-21B217EAEC7C}" srcOrd="1" destOrd="0" presId="urn:microsoft.com/office/officeart/2005/8/layout/chevron2"/>
    <dgm:cxn modelId="{9BB45DAF-7D86-2443-9668-6CD42118E1AB}" type="presParOf" srcId="{B68D454E-9F20-474A-9F31-D8D2B5C9A319}" destId="{8C828F67-3F59-4E0B-B248-ED2635DC3CFF}" srcOrd="1" destOrd="0" presId="urn:microsoft.com/office/officeart/2005/8/layout/chevron2"/>
    <dgm:cxn modelId="{65C9D4E4-5520-9E4F-9776-8CC372FEA903}" type="presParOf" srcId="{B68D454E-9F20-474A-9F31-D8D2B5C9A319}" destId="{6A0B9FBF-0542-4BD1-9AE0-09EC62A074FB}" srcOrd="2" destOrd="0" presId="urn:microsoft.com/office/officeart/2005/8/layout/chevron2"/>
    <dgm:cxn modelId="{BC38CA08-E42F-3F40-94E6-4ACB14940CA8}" type="presParOf" srcId="{6A0B9FBF-0542-4BD1-9AE0-09EC62A074FB}" destId="{BD3E5BA9-F307-4CF2-B88F-C609357D48E8}" srcOrd="0" destOrd="0" presId="urn:microsoft.com/office/officeart/2005/8/layout/chevron2"/>
    <dgm:cxn modelId="{DC71C5A3-FF7F-6747-A2FD-26004730C984}" type="presParOf" srcId="{6A0B9FBF-0542-4BD1-9AE0-09EC62A074FB}" destId="{F63B1150-FEEE-41CF-902A-22B10B92F2F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fr-FR" sz="1000" b="1"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PROJET DE RAPPORT</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r>
            <a:rPr lang="fr-FR" sz="1050" b="1" cap="none" spc="0" noProof="0" dirty="0">
              <a:ln w="50800"/>
              <a:solidFill>
                <a:schemeClr val="bg1">
                  <a:shade val="50000"/>
                </a:schemeClr>
              </a:solidFill>
              <a:effectLst/>
            </a:rPr>
            <a:t>REUNION DE CLOTURE</a:t>
          </a: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RAPPORT FINAL</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chemeClr val="bg1">
            <a:lumMod val="75000"/>
          </a:schemeClr>
        </a:solidFill>
      </dgm:spPr>
    </dgm:pt>
    <dgm:pt modelId="{07103D47-A11D-4862-9ADF-7155614FCF0D}" type="pres">
      <dgm:prSet presAssocID="{88D2969B-0E38-4309-8375-32C9930D8C5C}" presName="textBox3b" presStyleLbl="revTx" presStyleIdx="1" presStyleCnt="3" custScaleX="160781" custScaleY="73003" custLinFactNeighborX="22899" custLinFactNeighborY="0">
        <dgm:presLayoutVars>
          <dgm:bulletEnabled val="1"/>
        </dgm:presLayoutVars>
      </dgm:prSet>
      <dgm:spPr/>
    </dgm:pt>
    <dgm:pt modelId="{F17E42ED-DEFD-4BD0-AF2F-8E1D84000035}" type="pres">
      <dgm:prSet presAssocID="{19F4795F-EBD9-4A02-AE02-821EE1902854}" presName="bullet3c" presStyleLbl="node1" presStyleIdx="2" presStyleCnt="3"/>
      <dgm:spPr>
        <a:solidFill>
          <a:schemeClr val="bg1">
            <a:lumMod val="75000"/>
          </a:schemeClr>
        </a:solidFill>
      </dgm:spPr>
    </dgm:pt>
    <dgm:pt modelId="{A932C2F9-CB10-4209-B5A0-3248A95F7EA0}" type="pres">
      <dgm:prSet presAssocID="{19F4795F-EBD9-4A02-AE02-821EE1902854}" presName="textBox3c" presStyleLbl="revTx" presStyleIdx="2" presStyleCnt="3" custScaleX="130104" custLinFactNeighborX="840">
        <dgm:presLayoutVars>
          <dgm:bulletEnabled val="1"/>
        </dgm:presLayoutVars>
      </dgm:prSet>
      <dgm:spPr/>
    </dgm:pt>
  </dgm:ptLst>
  <dgm:cxnLst>
    <dgm:cxn modelId="{FCCDF107-0045-E845-B8EC-9870DFFCCCDC}" type="presOf" srcId="{19F4795F-EBD9-4A02-AE02-821EE1902854}" destId="{A932C2F9-CB10-4209-B5A0-3248A95F7EA0}" srcOrd="0" destOrd="0" presId="urn:microsoft.com/office/officeart/2005/8/layout/arrow2"/>
    <dgm:cxn modelId="{3639700F-D75F-E74D-B593-B379DD362606}" type="presOf" srcId="{11F61A1B-943C-40CF-BA35-1CC726CD3E6B}" destId="{53934976-9BE2-4E01-A972-97433DE10E35}" srcOrd="0" destOrd="0" presId="urn:microsoft.com/office/officeart/2005/8/layout/arrow2"/>
    <dgm:cxn modelId="{11D8F533-3AFF-6646-BA4B-2E8D596367D3}" type="presOf" srcId="{331156B3-D9C2-40E5-B4A0-7E3489752F08}" destId="{1C60589A-7802-4DF2-88CF-2A3E17929F4F}" srcOrd="0" destOrd="0" presId="urn:microsoft.com/office/officeart/2005/8/layout/arrow2"/>
    <dgm:cxn modelId="{82F1F966-61A3-4336-B355-420BA1E97D9C}" srcId="{11F61A1B-943C-40CF-BA35-1CC726CD3E6B}" destId="{19F4795F-EBD9-4A02-AE02-821EE1902854}" srcOrd="2" destOrd="0" parTransId="{1C562616-16CD-4C80-AB08-B83CE6B9D7EF}" sibTransId="{ACC9828F-3336-4791-A2DB-DB222EE8DD55}"/>
    <dgm:cxn modelId="{B0B165A2-ED91-4D7D-B097-CB578BEE11BD}" srcId="{11F61A1B-943C-40CF-BA35-1CC726CD3E6B}" destId="{331156B3-D9C2-40E5-B4A0-7E3489752F08}" srcOrd="0" destOrd="0" parTransId="{43855322-6BE4-4463-AD9C-AB9FDC696DCE}" sibTransId="{AB77F636-CA9E-4B95-A72F-618DC45367BE}"/>
    <dgm:cxn modelId="{01EF6BAA-9DF3-4B4A-91BE-176A72E8FD1C}" srcId="{11F61A1B-943C-40CF-BA35-1CC726CD3E6B}" destId="{88D2969B-0E38-4309-8375-32C9930D8C5C}" srcOrd="1" destOrd="0" parTransId="{287E1200-EA0C-4E82-8436-AD4FAE52BA5D}" sibTransId="{89F58790-8176-4234-80BE-D2F26F3A9788}"/>
    <dgm:cxn modelId="{FA375CB2-F484-A84B-BAAB-668C319A6C8B}" type="presOf" srcId="{88D2969B-0E38-4309-8375-32C9930D8C5C}" destId="{07103D47-A11D-4862-9ADF-7155614FCF0D}" srcOrd="0" destOrd="0" presId="urn:microsoft.com/office/officeart/2005/8/layout/arrow2"/>
    <dgm:cxn modelId="{0A85BDB8-9FC6-5E47-9B8C-43314B9D3DD6}" type="presParOf" srcId="{53934976-9BE2-4E01-A972-97433DE10E35}" destId="{93D4CFDB-2D74-4E4D-9796-D4272ECCC969}" srcOrd="0" destOrd="0" presId="urn:microsoft.com/office/officeart/2005/8/layout/arrow2"/>
    <dgm:cxn modelId="{D3EF475B-93E1-BB41-BE55-2D811887B471}" type="presParOf" srcId="{53934976-9BE2-4E01-A972-97433DE10E35}" destId="{2EFB6582-1F7F-4403-8583-6B3AF6DA7092}" srcOrd="1" destOrd="0" presId="urn:microsoft.com/office/officeart/2005/8/layout/arrow2"/>
    <dgm:cxn modelId="{DD4B1EEC-34F3-514D-90B3-01F9B53E54DA}" type="presParOf" srcId="{2EFB6582-1F7F-4403-8583-6B3AF6DA7092}" destId="{733515E0-E664-49FE-B45F-10C1985B0471}" srcOrd="0" destOrd="0" presId="urn:microsoft.com/office/officeart/2005/8/layout/arrow2"/>
    <dgm:cxn modelId="{4AA2A6AF-8ED6-274A-A34C-DB87B9DE941E}" type="presParOf" srcId="{2EFB6582-1F7F-4403-8583-6B3AF6DA7092}" destId="{1C60589A-7802-4DF2-88CF-2A3E17929F4F}" srcOrd="1" destOrd="0" presId="urn:microsoft.com/office/officeart/2005/8/layout/arrow2"/>
    <dgm:cxn modelId="{32D1F556-8FF7-1143-BD36-B62832453ED1}" type="presParOf" srcId="{2EFB6582-1F7F-4403-8583-6B3AF6DA7092}" destId="{1C461E96-3100-4F2F-BAB0-94710620E047}" srcOrd="2" destOrd="0" presId="urn:microsoft.com/office/officeart/2005/8/layout/arrow2"/>
    <dgm:cxn modelId="{B2D38B1C-E8B8-674A-8CEE-A5541398F847}" type="presParOf" srcId="{2EFB6582-1F7F-4403-8583-6B3AF6DA7092}" destId="{07103D47-A11D-4862-9ADF-7155614FCF0D}" srcOrd="3" destOrd="0" presId="urn:microsoft.com/office/officeart/2005/8/layout/arrow2"/>
    <dgm:cxn modelId="{D47CF7CD-1727-8F40-88E3-934E7F7C8FE7}" type="presParOf" srcId="{2EFB6582-1F7F-4403-8583-6B3AF6DA7092}" destId="{F17E42ED-DEFD-4BD0-AF2F-8E1D84000035}" srcOrd="4" destOrd="0" presId="urn:microsoft.com/office/officeart/2005/8/layout/arrow2"/>
    <dgm:cxn modelId="{3E192A70-01E9-3147-A2A7-A9107ABDCCE0}"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00" b="1" cap="none" spc="0" noProof="0" dirty="0">
              <a:ln w="50800"/>
              <a:solidFill>
                <a:schemeClr val="bg1">
                  <a:shade val="50000"/>
                </a:schemeClr>
              </a:solidFill>
              <a:effectLst/>
            </a:rPr>
            <a:t>PROJET DE RAPPORT</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r>
            <a:rPr lang="fr-FR" sz="1050" b="1" cap="none" spc="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innerShdw blurRad="114300">
                  <a:prstClr val="black"/>
                </a:innerShdw>
              </a:effectLst>
            </a:rPr>
            <a:t>REUNION DE CLOTURE</a:t>
          </a: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RAPPORT FINAL</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a:solidFill>
          <a:schemeClr val="bg1">
            <a:lumMod val="75000"/>
          </a:schemeClr>
        </a:solidFill>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rgbClr val="0070C0"/>
        </a:solidFill>
      </dgm:spPr>
    </dgm:pt>
    <dgm:pt modelId="{07103D47-A11D-4862-9ADF-7155614FCF0D}" type="pres">
      <dgm:prSet presAssocID="{88D2969B-0E38-4309-8375-32C9930D8C5C}" presName="textBox3b" presStyleLbl="revTx" presStyleIdx="1" presStyleCnt="3" custScaleX="160781" custScaleY="73003" custLinFactNeighborX="22899" custLinFactNeighborY="0">
        <dgm:presLayoutVars>
          <dgm:bulletEnabled val="1"/>
        </dgm:presLayoutVars>
      </dgm:prSet>
      <dgm:spPr/>
    </dgm:pt>
    <dgm:pt modelId="{F17E42ED-DEFD-4BD0-AF2F-8E1D84000035}" type="pres">
      <dgm:prSet presAssocID="{19F4795F-EBD9-4A02-AE02-821EE1902854}" presName="bullet3c" presStyleLbl="node1" presStyleIdx="2" presStyleCnt="3"/>
      <dgm:spPr>
        <a:solidFill>
          <a:schemeClr val="bg1">
            <a:lumMod val="75000"/>
          </a:schemeClr>
        </a:solidFill>
      </dgm:spPr>
    </dgm:pt>
    <dgm:pt modelId="{A932C2F9-CB10-4209-B5A0-3248A95F7EA0}" type="pres">
      <dgm:prSet presAssocID="{19F4795F-EBD9-4A02-AE02-821EE1902854}" presName="textBox3c" presStyleLbl="revTx" presStyleIdx="2" presStyleCnt="3" custScaleX="130104" custLinFactNeighborX="17235">
        <dgm:presLayoutVars>
          <dgm:bulletEnabled val="1"/>
        </dgm:presLayoutVars>
      </dgm:prSet>
      <dgm:spPr/>
    </dgm:pt>
  </dgm:ptLst>
  <dgm:cxnLst>
    <dgm:cxn modelId="{A71BBA46-564E-784A-9C48-C80C4496F5F2}" type="presOf" srcId="{19F4795F-EBD9-4A02-AE02-821EE1902854}" destId="{A932C2F9-CB10-4209-B5A0-3248A95F7EA0}" srcOrd="0" destOrd="0" presId="urn:microsoft.com/office/officeart/2005/8/layout/arrow2"/>
    <dgm:cxn modelId="{82F1F966-61A3-4336-B355-420BA1E97D9C}" srcId="{11F61A1B-943C-40CF-BA35-1CC726CD3E6B}" destId="{19F4795F-EBD9-4A02-AE02-821EE1902854}" srcOrd="2" destOrd="0" parTransId="{1C562616-16CD-4C80-AB08-B83CE6B9D7EF}" sibTransId="{ACC9828F-3336-4791-A2DB-DB222EE8DD55}"/>
    <dgm:cxn modelId="{55119473-0197-964E-8DD6-89659835EABA}" type="presOf" srcId="{11F61A1B-943C-40CF-BA35-1CC726CD3E6B}" destId="{53934976-9BE2-4E01-A972-97433DE10E35}" srcOrd="0" destOrd="0" presId="urn:microsoft.com/office/officeart/2005/8/layout/arrow2"/>
    <dgm:cxn modelId="{82CC4389-507D-B349-AE0A-7A8C6B6BAFC9}" type="presOf" srcId="{88D2969B-0E38-4309-8375-32C9930D8C5C}" destId="{07103D47-A11D-4862-9ADF-7155614FCF0D}" srcOrd="0" destOrd="0" presId="urn:microsoft.com/office/officeart/2005/8/layout/arrow2"/>
    <dgm:cxn modelId="{B0B165A2-ED91-4D7D-B097-CB578BEE11BD}" srcId="{11F61A1B-943C-40CF-BA35-1CC726CD3E6B}" destId="{331156B3-D9C2-40E5-B4A0-7E3489752F08}" srcOrd="0" destOrd="0" parTransId="{43855322-6BE4-4463-AD9C-AB9FDC696DCE}" sibTransId="{AB77F636-CA9E-4B95-A72F-618DC45367BE}"/>
    <dgm:cxn modelId="{D57E96A5-2C62-8F4E-B5D4-61C467A19A11}" type="presOf" srcId="{331156B3-D9C2-40E5-B4A0-7E3489752F08}" destId="{1C60589A-7802-4DF2-88CF-2A3E17929F4F}" srcOrd="0" destOrd="0" presId="urn:microsoft.com/office/officeart/2005/8/layout/arrow2"/>
    <dgm:cxn modelId="{01EF6BAA-9DF3-4B4A-91BE-176A72E8FD1C}" srcId="{11F61A1B-943C-40CF-BA35-1CC726CD3E6B}" destId="{88D2969B-0E38-4309-8375-32C9930D8C5C}" srcOrd="1" destOrd="0" parTransId="{287E1200-EA0C-4E82-8436-AD4FAE52BA5D}" sibTransId="{89F58790-8176-4234-80BE-D2F26F3A9788}"/>
    <dgm:cxn modelId="{C404D037-72A6-8D49-810E-39BB4020E0FA}" type="presParOf" srcId="{53934976-9BE2-4E01-A972-97433DE10E35}" destId="{93D4CFDB-2D74-4E4D-9796-D4272ECCC969}" srcOrd="0" destOrd="0" presId="urn:microsoft.com/office/officeart/2005/8/layout/arrow2"/>
    <dgm:cxn modelId="{D160E10A-C5FF-4846-8B26-8899FE7F1EBF}" type="presParOf" srcId="{53934976-9BE2-4E01-A972-97433DE10E35}" destId="{2EFB6582-1F7F-4403-8583-6B3AF6DA7092}" srcOrd="1" destOrd="0" presId="urn:microsoft.com/office/officeart/2005/8/layout/arrow2"/>
    <dgm:cxn modelId="{C7CDB634-369B-5D41-B4DA-7B25487F6F81}" type="presParOf" srcId="{2EFB6582-1F7F-4403-8583-6B3AF6DA7092}" destId="{733515E0-E664-49FE-B45F-10C1985B0471}" srcOrd="0" destOrd="0" presId="urn:microsoft.com/office/officeart/2005/8/layout/arrow2"/>
    <dgm:cxn modelId="{773D4DB7-DBD9-AF44-9743-DE7A4CD0CCDE}" type="presParOf" srcId="{2EFB6582-1F7F-4403-8583-6B3AF6DA7092}" destId="{1C60589A-7802-4DF2-88CF-2A3E17929F4F}" srcOrd="1" destOrd="0" presId="urn:microsoft.com/office/officeart/2005/8/layout/arrow2"/>
    <dgm:cxn modelId="{689EB9A6-97B1-8F4C-83B3-290B723AAF7D}" type="presParOf" srcId="{2EFB6582-1F7F-4403-8583-6B3AF6DA7092}" destId="{1C461E96-3100-4F2F-BAB0-94710620E047}" srcOrd="2" destOrd="0" presId="urn:microsoft.com/office/officeart/2005/8/layout/arrow2"/>
    <dgm:cxn modelId="{B4622734-085F-A54F-9B8F-B5C2794D2475}" type="presParOf" srcId="{2EFB6582-1F7F-4403-8583-6B3AF6DA7092}" destId="{07103D47-A11D-4862-9ADF-7155614FCF0D}" srcOrd="3" destOrd="0" presId="urn:microsoft.com/office/officeart/2005/8/layout/arrow2"/>
    <dgm:cxn modelId="{08C5A313-7758-4143-B6B8-84BD1FDDB0A8}" type="presParOf" srcId="{2EFB6582-1F7F-4403-8583-6B3AF6DA7092}" destId="{F17E42ED-DEFD-4BD0-AF2F-8E1D84000035}" srcOrd="4" destOrd="0" presId="urn:microsoft.com/office/officeart/2005/8/layout/arrow2"/>
    <dgm:cxn modelId="{8060D093-A556-B24D-AECF-72156ED89ED2}"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1F61A1B-943C-40CF-BA35-1CC726CD3E6B}" type="doc">
      <dgm:prSet loTypeId="urn:microsoft.com/office/officeart/2005/8/layout/arrow2" loCatId="process" qsTypeId="urn:microsoft.com/office/officeart/2005/8/quickstyle/simple1" qsCatId="simple" csTypeId="urn:microsoft.com/office/officeart/2005/8/colors/accent1_2" csCatId="accent1" phldr="1"/>
      <dgm:spPr/>
    </dgm:pt>
    <dgm:pt modelId="{331156B3-D9C2-40E5-B4A0-7E3489752F08}">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00" b="1" cap="none" spc="0" noProof="0" dirty="0">
              <a:ln w="50800"/>
              <a:solidFill>
                <a:schemeClr val="bg1">
                  <a:shade val="50000"/>
                </a:schemeClr>
              </a:solidFill>
              <a:effectLst/>
            </a:rPr>
            <a:t>PROJET DE RAPPORT</a:t>
          </a:r>
        </a:p>
      </dgm:t>
    </dgm:pt>
    <dgm:pt modelId="{43855322-6BE4-4463-AD9C-AB9FDC696DCE}" type="parTrans" cxnId="{B0B165A2-ED91-4D7D-B097-CB578BEE11BD}">
      <dgm:prSet/>
      <dgm:spPr/>
      <dgm:t>
        <a:bodyPr/>
        <a:lstStyle/>
        <a:p>
          <a:endParaRPr lang="fr-FR"/>
        </a:p>
      </dgm:t>
    </dgm:pt>
    <dgm:pt modelId="{AB77F636-CA9E-4B95-A72F-618DC45367BE}" type="sibTrans" cxnId="{B0B165A2-ED91-4D7D-B097-CB578BEE11BD}">
      <dgm:prSet/>
      <dgm:spPr/>
      <dgm:t>
        <a:bodyPr/>
        <a:lstStyle/>
        <a:p>
          <a:endParaRPr lang="fr-FR"/>
        </a:p>
      </dgm:t>
    </dgm:pt>
    <dgm:pt modelId="{88D2969B-0E38-4309-8375-32C9930D8C5C}">
      <dgm:prSet phldrT="[Texte]" custT="1"/>
      <dgm:spPr/>
      <dgm:t>
        <a:bodyPr>
          <a:scene3d>
            <a:camera prst="orthographicFront"/>
            <a:lightRig rig="balanced" dir="t">
              <a:rot lat="0" lon="0" rev="2100000"/>
            </a:lightRig>
          </a:scene3d>
          <a:sp3d extrusionH="57150" prstMaterial="metal">
            <a:bevelT w="38100" h="25400"/>
            <a:contourClr>
              <a:schemeClr val="bg2"/>
            </a:contourClr>
          </a:sp3d>
        </a:bodyPr>
        <a:lstStyle/>
        <a:p>
          <a:pPr algn="ctr"/>
          <a:r>
            <a:rPr lang="fr-FR" sz="1050" b="1" cap="none" spc="0" noProof="0" dirty="0">
              <a:ln w="50800"/>
              <a:solidFill>
                <a:schemeClr val="bg1">
                  <a:shade val="50000"/>
                </a:schemeClr>
              </a:solidFill>
              <a:effectLst/>
            </a:rPr>
            <a:t>REUNION DE CLOTURE</a:t>
          </a:r>
        </a:p>
      </dgm:t>
    </dgm:pt>
    <dgm:pt modelId="{287E1200-EA0C-4E82-8436-AD4FAE52BA5D}" type="parTrans" cxnId="{01EF6BAA-9DF3-4B4A-91BE-176A72E8FD1C}">
      <dgm:prSet/>
      <dgm:spPr/>
      <dgm:t>
        <a:bodyPr/>
        <a:lstStyle/>
        <a:p>
          <a:endParaRPr lang="fr-FR"/>
        </a:p>
      </dgm:t>
    </dgm:pt>
    <dgm:pt modelId="{89F58790-8176-4234-80BE-D2F26F3A9788}" type="sibTrans" cxnId="{01EF6BAA-9DF3-4B4A-91BE-176A72E8FD1C}">
      <dgm:prSet/>
      <dgm:spPr/>
      <dgm:t>
        <a:bodyPr/>
        <a:lstStyle/>
        <a:p>
          <a:endParaRPr lang="fr-FR"/>
        </a:p>
      </dgm:t>
    </dgm:pt>
    <dgm:pt modelId="{19F4795F-EBD9-4A02-AE02-821EE1902854}">
      <dgm:prSet phldrT="[Texte]" custT="1"/>
      <dgm:spPr/>
      <dgm:t>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r-FR" sz="1050" b="1"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RAPPORT FINAL</a:t>
          </a:r>
        </a:p>
      </dgm:t>
    </dgm:pt>
    <dgm:pt modelId="{1C562616-16CD-4C80-AB08-B83CE6B9D7EF}" type="parTrans" cxnId="{82F1F966-61A3-4336-B355-420BA1E97D9C}">
      <dgm:prSet/>
      <dgm:spPr/>
      <dgm:t>
        <a:bodyPr/>
        <a:lstStyle/>
        <a:p>
          <a:endParaRPr lang="fr-FR"/>
        </a:p>
      </dgm:t>
    </dgm:pt>
    <dgm:pt modelId="{ACC9828F-3336-4791-A2DB-DB222EE8DD55}" type="sibTrans" cxnId="{82F1F966-61A3-4336-B355-420BA1E97D9C}">
      <dgm:prSet/>
      <dgm:spPr/>
      <dgm:t>
        <a:bodyPr/>
        <a:lstStyle/>
        <a:p>
          <a:endParaRPr lang="fr-FR"/>
        </a:p>
      </dgm:t>
    </dgm:pt>
    <dgm:pt modelId="{53934976-9BE2-4E01-A972-97433DE10E35}" type="pres">
      <dgm:prSet presAssocID="{11F61A1B-943C-40CF-BA35-1CC726CD3E6B}" presName="arrowDiagram" presStyleCnt="0">
        <dgm:presLayoutVars>
          <dgm:chMax val="5"/>
          <dgm:dir/>
          <dgm:resizeHandles val="exact"/>
        </dgm:presLayoutVars>
      </dgm:prSet>
      <dgm:spPr/>
    </dgm:pt>
    <dgm:pt modelId="{93D4CFDB-2D74-4E4D-9796-D4272ECCC969}" type="pres">
      <dgm:prSet presAssocID="{11F61A1B-943C-40CF-BA35-1CC726CD3E6B}" presName="arrow" presStyleLbl="bgShp" presStyleIdx="0" presStyleCnt="1"/>
      <dgm:spPr/>
    </dgm:pt>
    <dgm:pt modelId="{2EFB6582-1F7F-4403-8583-6B3AF6DA7092}" type="pres">
      <dgm:prSet presAssocID="{11F61A1B-943C-40CF-BA35-1CC726CD3E6B}" presName="arrowDiagram3" presStyleCnt="0"/>
      <dgm:spPr/>
    </dgm:pt>
    <dgm:pt modelId="{733515E0-E664-49FE-B45F-10C1985B0471}" type="pres">
      <dgm:prSet presAssocID="{331156B3-D9C2-40E5-B4A0-7E3489752F08}" presName="bullet3a" presStyleLbl="node1" presStyleIdx="0" presStyleCnt="3"/>
      <dgm:spPr>
        <a:solidFill>
          <a:schemeClr val="bg1">
            <a:lumMod val="75000"/>
          </a:schemeClr>
        </a:solidFill>
      </dgm:spPr>
    </dgm:pt>
    <dgm:pt modelId="{1C60589A-7802-4DF2-88CF-2A3E17929F4F}" type="pres">
      <dgm:prSet presAssocID="{331156B3-D9C2-40E5-B4A0-7E3489752F08}" presName="textBox3a" presStyleLbl="revTx" presStyleIdx="0" presStyleCnt="3" custScaleX="143835" custLinFactNeighborX="26630" custLinFactNeighborY="8942">
        <dgm:presLayoutVars>
          <dgm:bulletEnabled val="1"/>
        </dgm:presLayoutVars>
      </dgm:prSet>
      <dgm:spPr/>
    </dgm:pt>
    <dgm:pt modelId="{1C461E96-3100-4F2F-BAB0-94710620E047}" type="pres">
      <dgm:prSet presAssocID="{88D2969B-0E38-4309-8375-32C9930D8C5C}" presName="bullet3b" presStyleLbl="node1" presStyleIdx="1" presStyleCnt="3" custLinFactNeighborX="-32258" custLinFactNeighborY="15681"/>
      <dgm:spPr>
        <a:solidFill>
          <a:schemeClr val="bg1">
            <a:lumMod val="75000"/>
          </a:schemeClr>
        </a:solidFill>
      </dgm:spPr>
    </dgm:pt>
    <dgm:pt modelId="{07103D47-A11D-4862-9ADF-7155614FCF0D}" type="pres">
      <dgm:prSet presAssocID="{88D2969B-0E38-4309-8375-32C9930D8C5C}" presName="textBox3b" presStyleLbl="revTx" presStyleIdx="1" presStyleCnt="3" custScaleX="160781" custScaleY="73003" custLinFactNeighborX="5664" custLinFactNeighborY="-6077">
        <dgm:presLayoutVars>
          <dgm:bulletEnabled val="1"/>
        </dgm:presLayoutVars>
      </dgm:prSet>
      <dgm:spPr/>
    </dgm:pt>
    <dgm:pt modelId="{F17E42ED-DEFD-4BD0-AF2F-8E1D84000035}" type="pres">
      <dgm:prSet presAssocID="{19F4795F-EBD9-4A02-AE02-821EE1902854}" presName="bullet3c" presStyleLbl="node1" presStyleIdx="2" presStyleCnt="3"/>
      <dgm:spPr>
        <a:solidFill>
          <a:srgbClr val="0070C0"/>
        </a:solidFill>
      </dgm:spPr>
    </dgm:pt>
    <dgm:pt modelId="{A932C2F9-CB10-4209-B5A0-3248A95F7EA0}" type="pres">
      <dgm:prSet presAssocID="{19F4795F-EBD9-4A02-AE02-821EE1902854}" presName="textBox3c" presStyleLbl="revTx" presStyleIdx="2" presStyleCnt="3" custScaleX="130104" custLinFactNeighborX="9457" custLinFactNeighborY="3729">
        <dgm:presLayoutVars>
          <dgm:bulletEnabled val="1"/>
        </dgm:presLayoutVars>
      </dgm:prSet>
      <dgm:spPr/>
    </dgm:pt>
  </dgm:ptLst>
  <dgm:cxnLst>
    <dgm:cxn modelId="{DE077907-BFB4-9A49-B19F-9D350829BDFD}" type="presOf" srcId="{331156B3-D9C2-40E5-B4A0-7E3489752F08}" destId="{1C60589A-7802-4DF2-88CF-2A3E17929F4F}" srcOrd="0" destOrd="0" presId="urn:microsoft.com/office/officeart/2005/8/layout/arrow2"/>
    <dgm:cxn modelId="{3B6EE229-194D-BE41-8CF4-7CA4D5658EAF}" type="presOf" srcId="{11F61A1B-943C-40CF-BA35-1CC726CD3E6B}" destId="{53934976-9BE2-4E01-A972-97433DE10E35}" srcOrd="0" destOrd="0" presId="urn:microsoft.com/office/officeart/2005/8/layout/arrow2"/>
    <dgm:cxn modelId="{EA93353D-585B-6843-820B-444683D48593}" type="presOf" srcId="{88D2969B-0E38-4309-8375-32C9930D8C5C}" destId="{07103D47-A11D-4862-9ADF-7155614FCF0D}" srcOrd="0" destOrd="0" presId="urn:microsoft.com/office/officeart/2005/8/layout/arrow2"/>
    <dgm:cxn modelId="{82F1F966-61A3-4336-B355-420BA1E97D9C}" srcId="{11F61A1B-943C-40CF-BA35-1CC726CD3E6B}" destId="{19F4795F-EBD9-4A02-AE02-821EE1902854}" srcOrd="2" destOrd="0" parTransId="{1C562616-16CD-4C80-AB08-B83CE6B9D7EF}" sibTransId="{ACC9828F-3336-4791-A2DB-DB222EE8DD55}"/>
    <dgm:cxn modelId="{B0B165A2-ED91-4D7D-B097-CB578BEE11BD}" srcId="{11F61A1B-943C-40CF-BA35-1CC726CD3E6B}" destId="{331156B3-D9C2-40E5-B4A0-7E3489752F08}" srcOrd="0" destOrd="0" parTransId="{43855322-6BE4-4463-AD9C-AB9FDC696DCE}" sibTransId="{AB77F636-CA9E-4B95-A72F-618DC45367BE}"/>
    <dgm:cxn modelId="{01EF6BAA-9DF3-4B4A-91BE-176A72E8FD1C}" srcId="{11F61A1B-943C-40CF-BA35-1CC726CD3E6B}" destId="{88D2969B-0E38-4309-8375-32C9930D8C5C}" srcOrd="1" destOrd="0" parTransId="{287E1200-EA0C-4E82-8436-AD4FAE52BA5D}" sibTransId="{89F58790-8176-4234-80BE-D2F26F3A9788}"/>
    <dgm:cxn modelId="{814E4FC2-508D-FB44-895B-58DBF0E37E34}" type="presOf" srcId="{19F4795F-EBD9-4A02-AE02-821EE1902854}" destId="{A932C2F9-CB10-4209-B5A0-3248A95F7EA0}" srcOrd="0" destOrd="0" presId="urn:microsoft.com/office/officeart/2005/8/layout/arrow2"/>
    <dgm:cxn modelId="{BB2CF7C0-B93F-DD4E-8416-2B744D151B73}" type="presParOf" srcId="{53934976-9BE2-4E01-A972-97433DE10E35}" destId="{93D4CFDB-2D74-4E4D-9796-D4272ECCC969}" srcOrd="0" destOrd="0" presId="urn:microsoft.com/office/officeart/2005/8/layout/arrow2"/>
    <dgm:cxn modelId="{F14B2618-3B9E-8B41-A719-02681210DC9E}" type="presParOf" srcId="{53934976-9BE2-4E01-A972-97433DE10E35}" destId="{2EFB6582-1F7F-4403-8583-6B3AF6DA7092}" srcOrd="1" destOrd="0" presId="urn:microsoft.com/office/officeart/2005/8/layout/arrow2"/>
    <dgm:cxn modelId="{C40AC6FC-8630-1841-9E2C-E0DE1449F5EB}" type="presParOf" srcId="{2EFB6582-1F7F-4403-8583-6B3AF6DA7092}" destId="{733515E0-E664-49FE-B45F-10C1985B0471}" srcOrd="0" destOrd="0" presId="urn:microsoft.com/office/officeart/2005/8/layout/arrow2"/>
    <dgm:cxn modelId="{DED1E956-C79D-A74E-A263-1FE1D1A11B24}" type="presParOf" srcId="{2EFB6582-1F7F-4403-8583-6B3AF6DA7092}" destId="{1C60589A-7802-4DF2-88CF-2A3E17929F4F}" srcOrd="1" destOrd="0" presId="urn:microsoft.com/office/officeart/2005/8/layout/arrow2"/>
    <dgm:cxn modelId="{C3FCCDDC-0BF4-9047-8658-840F64E5A163}" type="presParOf" srcId="{2EFB6582-1F7F-4403-8583-6B3AF6DA7092}" destId="{1C461E96-3100-4F2F-BAB0-94710620E047}" srcOrd="2" destOrd="0" presId="urn:microsoft.com/office/officeart/2005/8/layout/arrow2"/>
    <dgm:cxn modelId="{54D56089-27E2-3443-BAFD-7B1DBD277581}" type="presParOf" srcId="{2EFB6582-1F7F-4403-8583-6B3AF6DA7092}" destId="{07103D47-A11D-4862-9ADF-7155614FCF0D}" srcOrd="3" destOrd="0" presId="urn:microsoft.com/office/officeart/2005/8/layout/arrow2"/>
    <dgm:cxn modelId="{E7A07290-ACE3-CA4B-A689-72B5852098A1}" type="presParOf" srcId="{2EFB6582-1F7F-4403-8583-6B3AF6DA7092}" destId="{F17E42ED-DEFD-4BD0-AF2F-8E1D84000035}" srcOrd="4" destOrd="0" presId="urn:microsoft.com/office/officeart/2005/8/layout/arrow2"/>
    <dgm:cxn modelId="{5E43BD72-602D-0145-AB18-4BDB6F3C0935}" type="presParOf" srcId="{2EFB6582-1F7F-4403-8583-6B3AF6DA7092}" destId="{A932C2F9-CB10-4209-B5A0-3248A95F7EA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210AE4-BD81-4B46-AE71-F8D75641C24A}" type="doc">
      <dgm:prSet loTypeId="urn:microsoft.com/office/officeart/2005/8/layout/hList6" loCatId="list" qsTypeId="urn:microsoft.com/office/officeart/2005/8/quickstyle/simple1" qsCatId="simple" csTypeId="urn:microsoft.com/office/officeart/2005/8/colors/accent1_1" csCatId="accent1" phldr="1"/>
      <dgm:spPr/>
      <dgm:t>
        <a:bodyPr/>
        <a:lstStyle/>
        <a:p>
          <a:endParaRPr lang="fr-FR"/>
        </a:p>
      </dgm:t>
    </dgm:pt>
    <dgm:pt modelId="{0F456008-F4CF-48D1-B092-278157C9192B}">
      <dgm:prSet phldrT="[Texte]" custT="1"/>
      <dgm:spPr/>
      <dgm:t>
        <a:bodyPr/>
        <a:lstStyle/>
        <a:p>
          <a:pPr algn="ctr"/>
          <a:r>
            <a:rPr lang="fr-FR" sz="1800" noProof="0" dirty="0"/>
            <a:t>La charte d’audit Interne est un</a:t>
          </a:r>
        </a:p>
        <a:p>
          <a:pPr algn="ctr"/>
          <a:r>
            <a:rPr lang="fr-FR" sz="1800" noProof="0" dirty="0"/>
            <a:t>document qui va poser les</a:t>
          </a:r>
        </a:p>
        <a:p>
          <a:pPr algn="ctr"/>
          <a:r>
            <a:rPr lang="fr-FR" sz="1800" noProof="0" dirty="0"/>
            <a:t>fondations et légitimé la</a:t>
          </a:r>
        </a:p>
        <a:p>
          <a:pPr algn="ctr"/>
          <a:r>
            <a:rPr lang="fr-FR" sz="1800" noProof="0" dirty="0"/>
            <a:t>fonction aux yeux de tous.</a:t>
          </a:r>
        </a:p>
        <a:p>
          <a:pPr algn="ctr"/>
          <a:r>
            <a:rPr lang="fr-FR" sz="1800" noProof="0" dirty="0"/>
            <a:t>Elle énonce les principes</a:t>
          </a:r>
        </a:p>
        <a:p>
          <a:pPr algn="ctr"/>
          <a:r>
            <a:rPr lang="fr-FR" sz="1800" noProof="0" dirty="0"/>
            <a:t>directeurs qui gouvernent la</a:t>
          </a:r>
        </a:p>
        <a:p>
          <a:pPr algn="ctr"/>
          <a:r>
            <a:rPr lang="fr-FR" sz="1800" noProof="0" dirty="0"/>
            <a:t>fonction d’audit interne au sein</a:t>
          </a:r>
        </a:p>
        <a:p>
          <a:pPr algn="ctr"/>
          <a:r>
            <a:rPr lang="fr-FR" sz="1800" noProof="0" dirty="0"/>
            <a:t>d’une organisation</a:t>
          </a:r>
        </a:p>
      </dgm:t>
    </dgm:pt>
    <dgm:pt modelId="{D8BBD32D-71F3-481C-BDC6-01D8C001CA65}" type="parTrans" cxnId="{979867B0-36AB-4E1E-BA49-7B6527DA2E7B}">
      <dgm:prSet/>
      <dgm:spPr/>
      <dgm:t>
        <a:bodyPr/>
        <a:lstStyle/>
        <a:p>
          <a:endParaRPr lang="fr-FR"/>
        </a:p>
      </dgm:t>
    </dgm:pt>
    <dgm:pt modelId="{AE7DE46A-FB31-4F32-8C7B-47BAFA52A6D9}" type="sibTrans" cxnId="{979867B0-36AB-4E1E-BA49-7B6527DA2E7B}">
      <dgm:prSet/>
      <dgm:spPr/>
      <dgm:t>
        <a:bodyPr/>
        <a:lstStyle/>
        <a:p>
          <a:endParaRPr lang="fr-FR"/>
        </a:p>
      </dgm:t>
    </dgm:pt>
    <dgm:pt modelId="{671B8F19-CF02-4641-8AF3-07EE79D83688}">
      <dgm:prSet phldrT="[Texte]" custT="1"/>
      <dgm:spPr/>
      <dgm:t>
        <a:bodyPr/>
        <a:lstStyle/>
        <a:p>
          <a:pPr algn="just"/>
          <a:r>
            <a:rPr lang="fr-FR" sz="1800" noProof="0" dirty="0"/>
            <a:t>La position, les pouvoirs et les objectifs de la</a:t>
          </a:r>
        </a:p>
        <a:p>
          <a:pPr algn="just"/>
          <a:r>
            <a:rPr lang="fr-FR" sz="1800" noProof="0" dirty="0"/>
            <a:t>fonction de l’audit ;</a:t>
          </a:r>
        </a:p>
        <a:p>
          <a:pPr algn="just"/>
          <a:r>
            <a:rPr lang="fr-FR" sz="1800" noProof="0" dirty="0"/>
            <a:t>o Les responsabilités de cette fonction et la nature de</a:t>
          </a:r>
        </a:p>
        <a:p>
          <a:pPr algn="just"/>
          <a:r>
            <a:rPr lang="fr-FR" sz="1800" noProof="0" dirty="0"/>
            <a:t>ses travaux ;</a:t>
          </a:r>
        </a:p>
        <a:p>
          <a:pPr algn="just"/>
          <a:r>
            <a:rPr lang="fr-FR" sz="1800" noProof="0" dirty="0"/>
            <a:t>o Les modalités de communication des résultats de</a:t>
          </a:r>
        </a:p>
        <a:p>
          <a:pPr algn="just"/>
          <a:r>
            <a:rPr lang="fr-FR" sz="1800" noProof="0" dirty="0"/>
            <a:t>ses missions de contrôle.</a:t>
          </a:r>
        </a:p>
        <a:p>
          <a:pPr algn="just"/>
          <a:r>
            <a:rPr lang="fr-FR" sz="1800" noProof="0" dirty="0"/>
            <a:t>o l’organisation et les modalités pratiques de</a:t>
          </a:r>
        </a:p>
        <a:p>
          <a:pPr algn="just"/>
          <a:r>
            <a:rPr lang="fr-FR" sz="1800" noProof="0" dirty="0"/>
            <a:t>fonctionnement</a:t>
          </a:r>
          <a:endParaRPr lang="fr-FR" sz="2000" noProof="0" dirty="0"/>
        </a:p>
      </dgm:t>
    </dgm:pt>
    <dgm:pt modelId="{26CE4C34-1BB5-42EF-979B-EDEDB1DFF56F}" type="parTrans" cxnId="{82728B55-0E27-42A1-B692-E240FEF4D3C9}">
      <dgm:prSet/>
      <dgm:spPr/>
      <dgm:t>
        <a:bodyPr/>
        <a:lstStyle/>
        <a:p>
          <a:endParaRPr lang="fr-FR"/>
        </a:p>
      </dgm:t>
    </dgm:pt>
    <dgm:pt modelId="{AF52AFD2-D367-4A81-BF94-69082A328BF9}" type="sibTrans" cxnId="{82728B55-0E27-42A1-B692-E240FEF4D3C9}">
      <dgm:prSet/>
      <dgm:spPr/>
      <dgm:t>
        <a:bodyPr/>
        <a:lstStyle/>
        <a:p>
          <a:endParaRPr lang="fr-FR"/>
        </a:p>
      </dgm:t>
    </dgm:pt>
    <dgm:pt modelId="{D8008B95-5D08-41F9-9256-8932C8178BA3}" type="pres">
      <dgm:prSet presAssocID="{3C210AE4-BD81-4B46-AE71-F8D75641C24A}" presName="Name0" presStyleCnt="0">
        <dgm:presLayoutVars>
          <dgm:dir/>
          <dgm:resizeHandles val="exact"/>
        </dgm:presLayoutVars>
      </dgm:prSet>
      <dgm:spPr/>
    </dgm:pt>
    <dgm:pt modelId="{FDD6A48E-6048-44F0-B6BD-46EF8D7422D5}" type="pres">
      <dgm:prSet presAssocID="{0F456008-F4CF-48D1-B092-278157C9192B}" presName="node" presStyleLbl="node1" presStyleIdx="0" presStyleCnt="2">
        <dgm:presLayoutVars>
          <dgm:bulletEnabled val="1"/>
        </dgm:presLayoutVars>
      </dgm:prSet>
      <dgm:spPr/>
    </dgm:pt>
    <dgm:pt modelId="{F5DF1813-B098-4847-B9A1-79A1E954C9FB}" type="pres">
      <dgm:prSet presAssocID="{AE7DE46A-FB31-4F32-8C7B-47BAFA52A6D9}" presName="sibTrans" presStyleCnt="0"/>
      <dgm:spPr/>
    </dgm:pt>
    <dgm:pt modelId="{5DE0EED6-CD92-43D2-8A82-1553EC236F3D}" type="pres">
      <dgm:prSet presAssocID="{671B8F19-CF02-4641-8AF3-07EE79D83688}" presName="node" presStyleLbl="node1" presStyleIdx="1" presStyleCnt="2" custLinFactNeighborX="4677" custLinFactNeighborY="-7087">
        <dgm:presLayoutVars>
          <dgm:bulletEnabled val="1"/>
        </dgm:presLayoutVars>
      </dgm:prSet>
      <dgm:spPr/>
    </dgm:pt>
  </dgm:ptLst>
  <dgm:cxnLst>
    <dgm:cxn modelId="{82728B55-0E27-42A1-B692-E240FEF4D3C9}" srcId="{3C210AE4-BD81-4B46-AE71-F8D75641C24A}" destId="{671B8F19-CF02-4641-8AF3-07EE79D83688}" srcOrd="1" destOrd="0" parTransId="{26CE4C34-1BB5-42EF-979B-EDEDB1DFF56F}" sibTransId="{AF52AFD2-D367-4A81-BF94-69082A328BF9}"/>
    <dgm:cxn modelId="{2159E396-9750-46CA-B5E2-DDE127EB0F71}" type="presOf" srcId="{0F456008-F4CF-48D1-B092-278157C9192B}" destId="{FDD6A48E-6048-44F0-B6BD-46EF8D7422D5}" srcOrd="0" destOrd="0" presId="urn:microsoft.com/office/officeart/2005/8/layout/hList6"/>
    <dgm:cxn modelId="{BD7FEEA8-09C8-47DE-8C46-4C53406CE344}" type="presOf" srcId="{3C210AE4-BD81-4B46-AE71-F8D75641C24A}" destId="{D8008B95-5D08-41F9-9256-8932C8178BA3}" srcOrd="0" destOrd="0" presId="urn:microsoft.com/office/officeart/2005/8/layout/hList6"/>
    <dgm:cxn modelId="{BCA1A0AB-A4D2-4FFF-B5D0-940C743B42FC}" type="presOf" srcId="{671B8F19-CF02-4641-8AF3-07EE79D83688}" destId="{5DE0EED6-CD92-43D2-8A82-1553EC236F3D}" srcOrd="0" destOrd="0" presId="urn:microsoft.com/office/officeart/2005/8/layout/hList6"/>
    <dgm:cxn modelId="{979867B0-36AB-4E1E-BA49-7B6527DA2E7B}" srcId="{3C210AE4-BD81-4B46-AE71-F8D75641C24A}" destId="{0F456008-F4CF-48D1-B092-278157C9192B}" srcOrd="0" destOrd="0" parTransId="{D8BBD32D-71F3-481C-BDC6-01D8C001CA65}" sibTransId="{AE7DE46A-FB31-4F32-8C7B-47BAFA52A6D9}"/>
    <dgm:cxn modelId="{169E0F16-6D76-4A60-B091-A5525CD75D11}" type="presParOf" srcId="{D8008B95-5D08-41F9-9256-8932C8178BA3}" destId="{FDD6A48E-6048-44F0-B6BD-46EF8D7422D5}" srcOrd="0" destOrd="0" presId="urn:microsoft.com/office/officeart/2005/8/layout/hList6"/>
    <dgm:cxn modelId="{4102C482-1ED5-428F-BB1D-FDF30DFEAE82}" type="presParOf" srcId="{D8008B95-5D08-41F9-9256-8932C8178BA3}" destId="{F5DF1813-B098-4847-B9A1-79A1E954C9FB}" srcOrd="1" destOrd="0" presId="urn:microsoft.com/office/officeart/2005/8/layout/hList6"/>
    <dgm:cxn modelId="{B2271E30-3619-4E01-AA52-6A8B5957544F}" type="presParOf" srcId="{D8008B95-5D08-41F9-9256-8932C8178BA3}" destId="{5DE0EED6-CD92-43D2-8A82-1553EC236F3D}"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BDDC15-FD0E-4B68-BDA8-5C0A99A3F020}"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fr-FR"/>
        </a:p>
      </dgm:t>
    </dgm:pt>
    <dgm:pt modelId="{170E0C0A-4617-4854-A65A-22B4B37C41DD}">
      <dgm:prSet phldrT="[Texte]"/>
      <dgm:spPr/>
      <dgm:t>
        <a:bodyPr/>
        <a:lstStyle/>
        <a:p>
          <a:r>
            <a:rPr lang="fr-FR" noProof="0" dirty="0"/>
            <a:t>Gestion des compétences humaines</a:t>
          </a:r>
        </a:p>
      </dgm:t>
    </dgm:pt>
    <dgm:pt modelId="{1B004E6D-B9B8-4FFC-9DF7-23E2A582BF10}" type="parTrans" cxnId="{91B92654-6404-41B4-A750-41CEC8FC5964}">
      <dgm:prSet/>
      <dgm:spPr/>
      <dgm:t>
        <a:bodyPr/>
        <a:lstStyle/>
        <a:p>
          <a:endParaRPr lang="fr-FR"/>
        </a:p>
      </dgm:t>
    </dgm:pt>
    <dgm:pt modelId="{A3C551D3-25F0-463D-B317-45E16CBEC2DC}" type="sibTrans" cxnId="{91B92654-6404-41B4-A750-41CEC8FC5964}">
      <dgm:prSet/>
      <dgm:spPr/>
      <dgm:t>
        <a:bodyPr/>
        <a:lstStyle/>
        <a:p>
          <a:endParaRPr lang="fr-FR"/>
        </a:p>
      </dgm:t>
    </dgm:pt>
    <dgm:pt modelId="{359BC343-F81D-4FFB-A6C8-01D2DAAD6DBF}">
      <dgm:prSet phldrT="[Texte]" custT="1"/>
      <dgm:spPr/>
      <dgm:t>
        <a:bodyPr/>
        <a:lstStyle/>
        <a:p>
          <a:pPr algn="just"/>
          <a:r>
            <a:rPr lang="fr-FR" sz="2000" noProof="0" dirty="0">
              <a:latin typeface="Times New Roman" panose="02020603050405020304" pitchFamily="18" charset="0"/>
              <a:cs typeface="Times New Roman" panose="02020603050405020304" pitchFamily="18" charset="0"/>
            </a:rPr>
            <a:t>Il n’y a pas de mission d’audit, de recommandation pertinente ni de reconnaissance sans une équipe d’auditeurs compétente, performante et motivée.</a:t>
          </a:r>
        </a:p>
      </dgm:t>
    </dgm:pt>
    <dgm:pt modelId="{1A57F53D-28E0-4813-89DB-5AAC739A7529}" type="parTrans" cxnId="{18D98069-374F-4BB3-901C-3D1BAE80BF77}">
      <dgm:prSet/>
      <dgm:spPr/>
      <dgm:t>
        <a:bodyPr/>
        <a:lstStyle/>
        <a:p>
          <a:endParaRPr lang="fr-FR"/>
        </a:p>
      </dgm:t>
    </dgm:pt>
    <dgm:pt modelId="{4260B69D-0676-41EA-81A3-5358A6A888D4}" type="sibTrans" cxnId="{18D98069-374F-4BB3-901C-3D1BAE80BF77}">
      <dgm:prSet/>
      <dgm:spPr/>
      <dgm:t>
        <a:bodyPr/>
        <a:lstStyle/>
        <a:p>
          <a:endParaRPr lang="fr-FR"/>
        </a:p>
      </dgm:t>
    </dgm:pt>
    <dgm:pt modelId="{958854B2-AE2B-7442-8DD9-5C85FD036605}">
      <dgm:prSet phldrT="[Texte]" custT="1"/>
      <dgm:spPr/>
      <dgm:t>
        <a:bodyPr/>
        <a:lstStyle/>
        <a:p>
          <a:pPr algn="just"/>
          <a:r>
            <a:rPr lang="fr-FR" sz="2000" noProof="0" dirty="0">
              <a:latin typeface="Times New Roman" panose="02020603050405020304" pitchFamily="18" charset="0"/>
              <a:cs typeface="Times New Roman" panose="02020603050405020304" pitchFamily="18" charset="0"/>
            </a:rPr>
            <a:t>Compétence : Les auditeurs internes utilisent et appliquent, les savoir-faire, les connaissances, les techniques et les expériences requis pour la réalisation de leurs travaux avec Intégrité, objectivité et confidentialité (norme, ……</a:t>
          </a:r>
        </a:p>
      </dgm:t>
    </dgm:pt>
    <dgm:pt modelId="{EAE03B42-CF8D-E74C-A920-0D1D0907DEA5}" type="parTrans" cxnId="{EE87D368-7990-AB46-9EC9-1E747C6FF43F}">
      <dgm:prSet/>
      <dgm:spPr/>
      <dgm:t>
        <a:bodyPr/>
        <a:lstStyle/>
        <a:p>
          <a:endParaRPr lang="fr-FR"/>
        </a:p>
      </dgm:t>
    </dgm:pt>
    <dgm:pt modelId="{73C79EA1-7790-264C-AEC7-BCDEA835FAC6}" type="sibTrans" cxnId="{EE87D368-7990-AB46-9EC9-1E747C6FF43F}">
      <dgm:prSet/>
      <dgm:spPr/>
      <dgm:t>
        <a:bodyPr/>
        <a:lstStyle/>
        <a:p>
          <a:endParaRPr lang="fr-FR"/>
        </a:p>
      </dgm:t>
    </dgm:pt>
    <dgm:pt modelId="{B633B53B-C6F9-4D8B-97BF-2E0DB444FEDA}" type="pres">
      <dgm:prSet presAssocID="{FEBDDC15-FD0E-4B68-BDA8-5C0A99A3F020}" presName="Name0" presStyleCnt="0">
        <dgm:presLayoutVars>
          <dgm:dir/>
          <dgm:animLvl val="lvl"/>
          <dgm:resizeHandles val="exact"/>
        </dgm:presLayoutVars>
      </dgm:prSet>
      <dgm:spPr/>
    </dgm:pt>
    <dgm:pt modelId="{7D4769F5-46A2-4637-999F-00A3E2DC462D}" type="pres">
      <dgm:prSet presAssocID="{170E0C0A-4617-4854-A65A-22B4B37C41DD}" presName="composite" presStyleCnt="0"/>
      <dgm:spPr/>
    </dgm:pt>
    <dgm:pt modelId="{6E37406D-E399-47D7-80C4-D2A9E8A5D457}" type="pres">
      <dgm:prSet presAssocID="{170E0C0A-4617-4854-A65A-22B4B37C41DD}" presName="parTx" presStyleLbl="alignNode1" presStyleIdx="0" presStyleCnt="1">
        <dgm:presLayoutVars>
          <dgm:chMax val="0"/>
          <dgm:chPref val="0"/>
          <dgm:bulletEnabled val="1"/>
        </dgm:presLayoutVars>
      </dgm:prSet>
      <dgm:spPr/>
    </dgm:pt>
    <dgm:pt modelId="{08E04C7F-A8EF-4F80-A7B8-F08FA4AF4804}" type="pres">
      <dgm:prSet presAssocID="{170E0C0A-4617-4854-A65A-22B4B37C41DD}" presName="desTx" presStyleLbl="alignAccFollowNode1" presStyleIdx="0" presStyleCnt="1">
        <dgm:presLayoutVars>
          <dgm:bulletEnabled val="1"/>
        </dgm:presLayoutVars>
      </dgm:prSet>
      <dgm:spPr/>
    </dgm:pt>
  </dgm:ptLst>
  <dgm:cxnLst>
    <dgm:cxn modelId="{2ED7DB20-79A3-E848-A88F-66A1C268B475}" type="presOf" srcId="{958854B2-AE2B-7442-8DD9-5C85FD036605}" destId="{08E04C7F-A8EF-4F80-A7B8-F08FA4AF4804}" srcOrd="0" destOrd="1" presId="urn:microsoft.com/office/officeart/2005/8/layout/hList1"/>
    <dgm:cxn modelId="{31D44630-18E4-4E27-8B76-208C87CA21AE}" type="presOf" srcId="{359BC343-F81D-4FFB-A6C8-01D2DAAD6DBF}" destId="{08E04C7F-A8EF-4F80-A7B8-F08FA4AF4804}" srcOrd="0" destOrd="0" presId="urn:microsoft.com/office/officeart/2005/8/layout/hList1"/>
    <dgm:cxn modelId="{91B92654-6404-41B4-A750-41CEC8FC5964}" srcId="{FEBDDC15-FD0E-4B68-BDA8-5C0A99A3F020}" destId="{170E0C0A-4617-4854-A65A-22B4B37C41DD}" srcOrd="0" destOrd="0" parTransId="{1B004E6D-B9B8-4FFC-9DF7-23E2A582BF10}" sibTransId="{A3C551D3-25F0-463D-B317-45E16CBEC2DC}"/>
    <dgm:cxn modelId="{EE87D368-7990-AB46-9EC9-1E747C6FF43F}" srcId="{170E0C0A-4617-4854-A65A-22B4B37C41DD}" destId="{958854B2-AE2B-7442-8DD9-5C85FD036605}" srcOrd="1" destOrd="0" parTransId="{EAE03B42-CF8D-E74C-A920-0D1D0907DEA5}" sibTransId="{73C79EA1-7790-264C-AEC7-BCDEA835FAC6}"/>
    <dgm:cxn modelId="{18D98069-374F-4BB3-901C-3D1BAE80BF77}" srcId="{170E0C0A-4617-4854-A65A-22B4B37C41DD}" destId="{359BC343-F81D-4FFB-A6C8-01D2DAAD6DBF}" srcOrd="0" destOrd="0" parTransId="{1A57F53D-28E0-4813-89DB-5AAC739A7529}" sibTransId="{4260B69D-0676-41EA-81A3-5358A6A888D4}"/>
    <dgm:cxn modelId="{40EE287C-A0B9-4DB2-84D2-BFA7778E8FCE}" type="presOf" srcId="{FEBDDC15-FD0E-4B68-BDA8-5C0A99A3F020}" destId="{B633B53B-C6F9-4D8B-97BF-2E0DB444FEDA}" srcOrd="0" destOrd="0" presId="urn:microsoft.com/office/officeart/2005/8/layout/hList1"/>
    <dgm:cxn modelId="{77C0DEBF-ADD4-4246-A26C-DD8361D602E7}" type="presOf" srcId="{170E0C0A-4617-4854-A65A-22B4B37C41DD}" destId="{6E37406D-E399-47D7-80C4-D2A9E8A5D457}" srcOrd="0" destOrd="0" presId="urn:microsoft.com/office/officeart/2005/8/layout/hList1"/>
    <dgm:cxn modelId="{084191E6-A605-498D-85ED-6C1A2C9F1CDF}" type="presParOf" srcId="{B633B53B-C6F9-4D8B-97BF-2E0DB444FEDA}" destId="{7D4769F5-46A2-4637-999F-00A3E2DC462D}" srcOrd="0" destOrd="0" presId="urn:microsoft.com/office/officeart/2005/8/layout/hList1"/>
    <dgm:cxn modelId="{F1F391BC-2954-470A-8AF2-9754877C6EDE}" type="presParOf" srcId="{7D4769F5-46A2-4637-999F-00A3E2DC462D}" destId="{6E37406D-E399-47D7-80C4-D2A9E8A5D457}" srcOrd="0" destOrd="0" presId="urn:microsoft.com/office/officeart/2005/8/layout/hList1"/>
    <dgm:cxn modelId="{2E2B16B3-B755-42F0-AFAA-821E1D6E372D}" type="presParOf" srcId="{7D4769F5-46A2-4637-999F-00A3E2DC462D}" destId="{08E04C7F-A8EF-4F80-A7B8-F08FA4AF480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BDDC15-FD0E-4B68-BDA8-5C0A99A3F020}"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fr-FR"/>
        </a:p>
      </dgm:t>
    </dgm:pt>
    <dgm:pt modelId="{170E0C0A-4617-4854-A65A-22B4B37C41DD}">
      <dgm:prSet phldrT="[Texte]" phldr="1"/>
      <dgm:spPr/>
      <dgm:t>
        <a:bodyPr/>
        <a:lstStyle/>
        <a:p>
          <a:endParaRPr lang="fr-FR" noProof="0" dirty="0"/>
        </a:p>
      </dgm:t>
    </dgm:pt>
    <dgm:pt modelId="{1B004E6D-B9B8-4FFC-9DF7-23E2A582BF10}" type="parTrans" cxnId="{91B92654-6404-41B4-A750-41CEC8FC5964}">
      <dgm:prSet/>
      <dgm:spPr/>
      <dgm:t>
        <a:bodyPr/>
        <a:lstStyle/>
        <a:p>
          <a:endParaRPr lang="fr-FR"/>
        </a:p>
      </dgm:t>
    </dgm:pt>
    <dgm:pt modelId="{A3C551D3-25F0-463D-B317-45E16CBEC2DC}" type="sibTrans" cxnId="{91B92654-6404-41B4-A750-41CEC8FC5964}">
      <dgm:prSet/>
      <dgm:spPr/>
      <dgm:t>
        <a:bodyPr/>
        <a:lstStyle/>
        <a:p>
          <a:endParaRPr lang="fr-FR"/>
        </a:p>
      </dgm:t>
    </dgm:pt>
    <dgm:pt modelId="{359BC343-F81D-4FFB-A6C8-01D2DAAD6DBF}">
      <dgm:prSet phldrT="[Texte]"/>
      <dgm:spPr/>
      <dgm:t>
        <a:bodyPr/>
        <a:lstStyle/>
        <a:p>
          <a:pPr algn="just"/>
          <a:r>
            <a:rPr lang="fr-FR" noProof="0" dirty="0">
              <a:latin typeface="Times New Roman" panose="02020603050405020304" pitchFamily="18" charset="0"/>
              <a:cs typeface="Times New Roman" panose="02020603050405020304" pitchFamily="18" charset="0"/>
            </a:rPr>
            <a:t>Performance : Les auditeurs doivent toujours s’efforcer d’améliorer leur compétence, efficacité et la qualité de leurs travaux ( formations internes et externe, certification ( </a:t>
          </a:r>
          <a:r>
            <a:rPr lang="fr-FR" noProof="0" dirty="0" err="1">
              <a:latin typeface="Times New Roman" panose="02020603050405020304" pitchFamily="18" charset="0"/>
              <a:cs typeface="Times New Roman" panose="02020603050405020304" pitchFamily="18" charset="0"/>
            </a:rPr>
            <a:t>Internal</a:t>
          </a:r>
          <a:r>
            <a:rPr lang="fr-FR" noProof="0" dirty="0">
              <a:latin typeface="Times New Roman" panose="02020603050405020304" pitchFamily="18" charset="0"/>
              <a:cs typeface="Times New Roman" panose="02020603050405020304" pitchFamily="18" charset="0"/>
            </a:rPr>
            <a:t> Audit </a:t>
          </a:r>
          <a:r>
            <a:rPr lang="fr-FR" noProof="0" dirty="0" err="1">
              <a:latin typeface="Times New Roman" panose="02020603050405020304" pitchFamily="18" charset="0"/>
              <a:cs typeface="Times New Roman" panose="02020603050405020304" pitchFamily="18" charset="0"/>
            </a:rPr>
            <a:t>Practitioner</a:t>
          </a:r>
          <a:r>
            <a:rPr lang="fr-FR" noProof="0" dirty="0">
              <a:latin typeface="Times New Roman" panose="02020603050405020304" pitchFamily="18" charset="0"/>
              <a:cs typeface="Times New Roman" panose="02020603050405020304" pitchFamily="18" charset="0"/>
            </a:rPr>
            <a:t> , Auditeur Interne certifié, CRMA (Certification in Risk Management Assurance) (CIA, CISA, DPAI, etc..), Adhésion à des instituts et plateformes,</a:t>
          </a:r>
        </a:p>
      </dgm:t>
    </dgm:pt>
    <dgm:pt modelId="{1A57F53D-28E0-4813-89DB-5AAC739A7529}" type="parTrans" cxnId="{18D98069-374F-4BB3-901C-3D1BAE80BF77}">
      <dgm:prSet/>
      <dgm:spPr/>
      <dgm:t>
        <a:bodyPr/>
        <a:lstStyle/>
        <a:p>
          <a:endParaRPr lang="fr-FR"/>
        </a:p>
      </dgm:t>
    </dgm:pt>
    <dgm:pt modelId="{4260B69D-0676-41EA-81A3-5358A6A888D4}" type="sibTrans" cxnId="{18D98069-374F-4BB3-901C-3D1BAE80BF77}">
      <dgm:prSet/>
      <dgm:spPr/>
      <dgm:t>
        <a:bodyPr/>
        <a:lstStyle/>
        <a:p>
          <a:endParaRPr lang="fr-FR"/>
        </a:p>
      </dgm:t>
    </dgm:pt>
    <dgm:pt modelId="{47AB70E1-6D88-46A4-A231-5A86E8D11BC8}">
      <dgm:prSet phldrT="[Texte]" phldr="1"/>
      <dgm:spPr/>
      <dgm:t>
        <a:bodyPr/>
        <a:lstStyle/>
        <a:p>
          <a:endParaRPr lang="fr-FR" noProof="0" dirty="0"/>
        </a:p>
      </dgm:t>
    </dgm:pt>
    <dgm:pt modelId="{3CCDBDE0-1C80-467C-B38E-7B6CD342DCAA}" type="parTrans" cxnId="{4517D5A2-5FA7-4C32-9C30-0D38671DDE6E}">
      <dgm:prSet/>
      <dgm:spPr/>
      <dgm:t>
        <a:bodyPr/>
        <a:lstStyle/>
        <a:p>
          <a:endParaRPr lang="fr-FR"/>
        </a:p>
      </dgm:t>
    </dgm:pt>
    <dgm:pt modelId="{B3FB00E6-EA77-4B72-8659-39FE908FA4CA}" type="sibTrans" cxnId="{4517D5A2-5FA7-4C32-9C30-0D38671DDE6E}">
      <dgm:prSet/>
      <dgm:spPr/>
      <dgm:t>
        <a:bodyPr/>
        <a:lstStyle/>
        <a:p>
          <a:endParaRPr lang="fr-FR"/>
        </a:p>
      </dgm:t>
    </dgm:pt>
    <dgm:pt modelId="{DFA65D3A-9A17-485D-B482-5ACF67A2794D}">
      <dgm:prSet phldrT="[Texte]"/>
      <dgm:spPr/>
      <dgm:t>
        <a:bodyPr/>
        <a:lstStyle/>
        <a:p>
          <a:pPr algn="just"/>
          <a:r>
            <a:rPr lang="fr-FR" noProof="0" dirty="0">
              <a:latin typeface="Times New Roman" panose="02020603050405020304" pitchFamily="18" charset="0"/>
              <a:cs typeface="Times New Roman" panose="02020603050405020304" pitchFamily="18" charset="0"/>
            </a:rPr>
            <a:t>Motivation : Les auditeurs doivent être motivé en permanence (gestion rapprochée de leur carrière, système d’évaluation adapté, redéploiement, encouragement vers des responsabilité opérationnelles, échange international, </a:t>
          </a:r>
          <a:r>
            <a:rPr lang="fr-FR" noProof="0" dirty="0" err="1">
              <a:latin typeface="Times New Roman" panose="02020603050405020304" pitchFamily="18" charset="0"/>
              <a:cs typeface="Times New Roman" panose="02020603050405020304" pitchFamily="18" charset="0"/>
            </a:rPr>
            <a:t>etc</a:t>
          </a:r>
          <a:endParaRPr lang="fr-FR" noProof="0" dirty="0">
            <a:latin typeface="Times New Roman" panose="02020603050405020304" pitchFamily="18" charset="0"/>
            <a:cs typeface="Times New Roman" panose="02020603050405020304" pitchFamily="18" charset="0"/>
          </a:endParaRPr>
        </a:p>
      </dgm:t>
    </dgm:pt>
    <dgm:pt modelId="{AA24DE62-38F8-4448-9561-023E8D1A8F74}" type="parTrans" cxnId="{77098749-1AA3-4E13-A201-C13713E11A1F}">
      <dgm:prSet/>
      <dgm:spPr/>
      <dgm:t>
        <a:bodyPr/>
        <a:lstStyle/>
        <a:p>
          <a:endParaRPr lang="fr-FR"/>
        </a:p>
      </dgm:t>
    </dgm:pt>
    <dgm:pt modelId="{B9D0EEE8-86E3-4407-B313-1B7F3683B445}" type="sibTrans" cxnId="{77098749-1AA3-4E13-A201-C13713E11A1F}">
      <dgm:prSet/>
      <dgm:spPr/>
      <dgm:t>
        <a:bodyPr/>
        <a:lstStyle/>
        <a:p>
          <a:endParaRPr lang="fr-FR"/>
        </a:p>
      </dgm:t>
    </dgm:pt>
    <dgm:pt modelId="{B633B53B-C6F9-4D8B-97BF-2E0DB444FEDA}" type="pres">
      <dgm:prSet presAssocID="{FEBDDC15-FD0E-4B68-BDA8-5C0A99A3F020}" presName="Name0" presStyleCnt="0">
        <dgm:presLayoutVars>
          <dgm:dir/>
          <dgm:animLvl val="lvl"/>
          <dgm:resizeHandles val="exact"/>
        </dgm:presLayoutVars>
      </dgm:prSet>
      <dgm:spPr/>
    </dgm:pt>
    <dgm:pt modelId="{7D4769F5-46A2-4637-999F-00A3E2DC462D}" type="pres">
      <dgm:prSet presAssocID="{170E0C0A-4617-4854-A65A-22B4B37C41DD}" presName="composite" presStyleCnt="0"/>
      <dgm:spPr/>
    </dgm:pt>
    <dgm:pt modelId="{6E37406D-E399-47D7-80C4-D2A9E8A5D457}" type="pres">
      <dgm:prSet presAssocID="{170E0C0A-4617-4854-A65A-22B4B37C41DD}" presName="parTx" presStyleLbl="alignNode1" presStyleIdx="0" presStyleCnt="2">
        <dgm:presLayoutVars>
          <dgm:chMax val="0"/>
          <dgm:chPref val="0"/>
          <dgm:bulletEnabled val="1"/>
        </dgm:presLayoutVars>
      </dgm:prSet>
      <dgm:spPr/>
    </dgm:pt>
    <dgm:pt modelId="{08E04C7F-A8EF-4F80-A7B8-F08FA4AF4804}" type="pres">
      <dgm:prSet presAssocID="{170E0C0A-4617-4854-A65A-22B4B37C41DD}" presName="desTx" presStyleLbl="alignAccFollowNode1" presStyleIdx="0" presStyleCnt="2">
        <dgm:presLayoutVars>
          <dgm:bulletEnabled val="1"/>
        </dgm:presLayoutVars>
      </dgm:prSet>
      <dgm:spPr/>
    </dgm:pt>
    <dgm:pt modelId="{50435727-B6AA-4DCD-A7D3-353953D14D47}" type="pres">
      <dgm:prSet presAssocID="{A3C551D3-25F0-463D-B317-45E16CBEC2DC}" presName="space" presStyleCnt="0"/>
      <dgm:spPr/>
    </dgm:pt>
    <dgm:pt modelId="{96A61B4F-E685-46BD-91A4-81477CFD321E}" type="pres">
      <dgm:prSet presAssocID="{47AB70E1-6D88-46A4-A231-5A86E8D11BC8}" presName="composite" presStyleCnt="0"/>
      <dgm:spPr/>
    </dgm:pt>
    <dgm:pt modelId="{482FB8BB-B1EC-4386-A5A4-7F2DCBE650E3}" type="pres">
      <dgm:prSet presAssocID="{47AB70E1-6D88-46A4-A231-5A86E8D11BC8}" presName="parTx" presStyleLbl="alignNode1" presStyleIdx="1" presStyleCnt="2">
        <dgm:presLayoutVars>
          <dgm:chMax val="0"/>
          <dgm:chPref val="0"/>
          <dgm:bulletEnabled val="1"/>
        </dgm:presLayoutVars>
      </dgm:prSet>
      <dgm:spPr/>
    </dgm:pt>
    <dgm:pt modelId="{327951BF-820E-4CA9-88DD-697E9303B991}" type="pres">
      <dgm:prSet presAssocID="{47AB70E1-6D88-46A4-A231-5A86E8D11BC8}" presName="desTx" presStyleLbl="alignAccFollowNode1" presStyleIdx="1" presStyleCnt="2">
        <dgm:presLayoutVars>
          <dgm:bulletEnabled val="1"/>
        </dgm:presLayoutVars>
      </dgm:prSet>
      <dgm:spPr/>
    </dgm:pt>
  </dgm:ptLst>
  <dgm:cxnLst>
    <dgm:cxn modelId="{00659314-6726-4B6C-9EDB-1FBB0020141E}" type="presOf" srcId="{170E0C0A-4617-4854-A65A-22B4B37C41DD}" destId="{6E37406D-E399-47D7-80C4-D2A9E8A5D457}" srcOrd="0" destOrd="0" presId="urn:microsoft.com/office/officeart/2005/8/layout/hList1"/>
    <dgm:cxn modelId="{77098749-1AA3-4E13-A201-C13713E11A1F}" srcId="{47AB70E1-6D88-46A4-A231-5A86E8D11BC8}" destId="{DFA65D3A-9A17-485D-B482-5ACF67A2794D}" srcOrd="0" destOrd="0" parTransId="{AA24DE62-38F8-4448-9561-023E8D1A8F74}" sibTransId="{B9D0EEE8-86E3-4407-B313-1B7F3683B445}"/>
    <dgm:cxn modelId="{91B92654-6404-41B4-A750-41CEC8FC5964}" srcId="{FEBDDC15-FD0E-4B68-BDA8-5C0A99A3F020}" destId="{170E0C0A-4617-4854-A65A-22B4B37C41DD}" srcOrd="0" destOrd="0" parTransId="{1B004E6D-B9B8-4FFC-9DF7-23E2A582BF10}" sibTransId="{A3C551D3-25F0-463D-B317-45E16CBEC2DC}"/>
    <dgm:cxn modelId="{18D98069-374F-4BB3-901C-3D1BAE80BF77}" srcId="{170E0C0A-4617-4854-A65A-22B4B37C41DD}" destId="{359BC343-F81D-4FFB-A6C8-01D2DAAD6DBF}" srcOrd="0" destOrd="0" parTransId="{1A57F53D-28E0-4813-89DB-5AAC739A7529}" sibTransId="{4260B69D-0676-41EA-81A3-5358A6A888D4}"/>
    <dgm:cxn modelId="{A0404470-8186-4D67-952C-624235A53F0D}" type="presOf" srcId="{47AB70E1-6D88-46A4-A231-5A86E8D11BC8}" destId="{482FB8BB-B1EC-4386-A5A4-7F2DCBE650E3}" srcOrd="0" destOrd="0" presId="urn:microsoft.com/office/officeart/2005/8/layout/hList1"/>
    <dgm:cxn modelId="{4517D5A2-5FA7-4C32-9C30-0D38671DDE6E}" srcId="{FEBDDC15-FD0E-4B68-BDA8-5C0A99A3F020}" destId="{47AB70E1-6D88-46A4-A231-5A86E8D11BC8}" srcOrd="1" destOrd="0" parTransId="{3CCDBDE0-1C80-467C-B38E-7B6CD342DCAA}" sibTransId="{B3FB00E6-EA77-4B72-8659-39FE908FA4CA}"/>
    <dgm:cxn modelId="{307062A7-87EA-43A4-8B77-C0E4D4FA75BB}" type="presOf" srcId="{DFA65D3A-9A17-485D-B482-5ACF67A2794D}" destId="{327951BF-820E-4CA9-88DD-697E9303B991}" srcOrd="0" destOrd="0" presId="urn:microsoft.com/office/officeart/2005/8/layout/hList1"/>
    <dgm:cxn modelId="{9DCB50CF-865A-4899-9A11-5BA66461FABC}" type="presOf" srcId="{FEBDDC15-FD0E-4B68-BDA8-5C0A99A3F020}" destId="{B633B53B-C6F9-4D8B-97BF-2E0DB444FEDA}" srcOrd="0" destOrd="0" presId="urn:microsoft.com/office/officeart/2005/8/layout/hList1"/>
    <dgm:cxn modelId="{78AB80E7-5B56-4151-951E-F98AADFC4D0B}" type="presOf" srcId="{359BC343-F81D-4FFB-A6C8-01D2DAAD6DBF}" destId="{08E04C7F-A8EF-4F80-A7B8-F08FA4AF4804}" srcOrd="0" destOrd="0" presId="urn:microsoft.com/office/officeart/2005/8/layout/hList1"/>
    <dgm:cxn modelId="{146E8EAF-521B-4CB9-9D45-D84FD2289298}" type="presParOf" srcId="{B633B53B-C6F9-4D8B-97BF-2E0DB444FEDA}" destId="{7D4769F5-46A2-4637-999F-00A3E2DC462D}" srcOrd="0" destOrd="0" presId="urn:microsoft.com/office/officeart/2005/8/layout/hList1"/>
    <dgm:cxn modelId="{C1923A24-055A-46C9-B30F-B2E1DF17C5DC}" type="presParOf" srcId="{7D4769F5-46A2-4637-999F-00A3E2DC462D}" destId="{6E37406D-E399-47D7-80C4-D2A9E8A5D457}" srcOrd="0" destOrd="0" presId="urn:microsoft.com/office/officeart/2005/8/layout/hList1"/>
    <dgm:cxn modelId="{D09C8A44-5CE9-42B1-8B4C-82C1C3B94AF4}" type="presParOf" srcId="{7D4769F5-46A2-4637-999F-00A3E2DC462D}" destId="{08E04C7F-A8EF-4F80-A7B8-F08FA4AF4804}" srcOrd="1" destOrd="0" presId="urn:microsoft.com/office/officeart/2005/8/layout/hList1"/>
    <dgm:cxn modelId="{ECE3313A-7A7F-4DE0-A3D3-7C499D74BD9D}" type="presParOf" srcId="{B633B53B-C6F9-4D8B-97BF-2E0DB444FEDA}" destId="{50435727-B6AA-4DCD-A7D3-353953D14D47}" srcOrd="1" destOrd="0" presId="urn:microsoft.com/office/officeart/2005/8/layout/hList1"/>
    <dgm:cxn modelId="{5C9F00D3-18E0-4678-A049-C7887B8E7E37}" type="presParOf" srcId="{B633B53B-C6F9-4D8B-97BF-2E0DB444FEDA}" destId="{96A61B4F-E685-46BD-91A4-81477CFD321E}" srcOrd="2" destOrd="0" presId="urn:microsoft.com/office/officeart/2005/8/layout/hList1"/>
    <dgm:cxn modelId="{7B7AD15F-B164-4DDB-BB5F-949E2FECBCB5}" type="presParOf" srcId="{96A61B4F-E685-46BD-91A4-81477CFD321E}" destId="{482FB8BB-B1EC-4386-A5A4-7F2DCBE650E3}" srcOrd="0" destOrd="0" presId="urn:microsoft.com/office/officeart/2005/8/layout/hList1"/>
    <dgm:cxn modelId="{6CFD75C8-BF09-462F-BC71-CB8ECEEE2CFF}" type="presParOf" srcId="{96A61B4F-E685-46BD-91A4-81477CFD321E}" destId="{327951BF-820E-4CA9-88DD-697E9303B99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58A3E5-C565-4626-8D53-1C539CB28CFF}" type="doc">
      <dgm:prSet loTypeId="urn:microsoft.com/office/officeart/2005/8/layout/arrow1" loCatId="process" qsTypeId="urn:microsoft.com/office/officeart/2005/8/quickstyle/simple2" qsCatId="simple" csTypeId="urn:microsoft.com/office/officeart/2005/8/colors/accent1_2" csCatId="accent1" phldr="1"/>
      <dgm:spPr/>
      <dgm:t>
        <a:bodyPr/>
        <a:lstStyle/>
        <a:p>
          <a:endParaRPr lang="fr-FR"/>
        </a:p>
      </dgm:t>
    </dgm:pt>
    <dgm:pt modelId="{C63D64D2-691A-4113-9030-EBE88F762A49}">
      <dgm:prSet phldrT="[Texte]"/>
      <dgm:spPr/>
      <dgm:t>
        <a:bodyPr/>
        <a:lstStyle/>
        <a:p>
          <a:r>
            <a:rPr lang="fr-FR" noProof="0" dirty="0"/>
            <a:t>Convergences </a:t>
          </a:r>
        </a:p>
      </dgm:t>
    </dgm:pt>
    <dgm:pt modelId="{30F1F61F-9B43-4899-B9F5-6AB829E24BB4}" type="parTrans" cxnId="{3D04955B-DD7E-4CF1-8BA4-6D200C147DBB}">
      <dgm:prSet/>
      <dgm:spPr/>
      <dgm:t>
        <a:bodyPr/>
        <a:lstStyle/>
        <a:p>
          <a:endParaRPr lang="fr-FR"/>
        </a:p>
      </dgm:t>
    </dgm:pt>
    <dgm:pt modelId="{BAC4447C-1DF0-4398-9C73-098C42647FB6}" type="sibTrans" cxnId="{3D04955B-DD7E-4CF1-8BA4-6D200C147DBB}">
      <dgm:prSet/>
      <dgm:spPr/>
      <dgm:t>
        <a:bodyPr/>
        <a:lstStyle/>
        <a:p>
          <a:endParaRPr lang="fr-FR"/>
        </a:p>
      </dgm:t>
    </dgm:pt>
    <dgm:pt modelId="{8ED08E51-2C54-42C4-9DF2-0AAE87BF1D24}">
      <dgm:prSet phldrT="[Texte]"/>
      <dgm:spPr/>
      <dgm:t>
        <a:bodyPr/>
        <a:lstStyle/>
        <a:p>
          <a:r>
            <a:rPr lang="fr-FR" noProof="0" dirty="0"/>
            <a:t>Divergences</a:t>
          </a:r>
        </a:p>
      </dgm:t>
    </dgm:pt>
    <dgm:pt modelId="{31C5991C-7E75-427C-A034-68B9D8D4FCD9}" type="parTrans" cxnId="{D34C7B0E-F58E-41B0-9909-2F850BC51883}">
      <dgm:prSet/>
      <dgm:spPr/>
      <dgm:t>
        <a:bodyPr/>
        <a:lstStyle/>
        <a:p>
          <a:endParaRPr lang="fr-FR"/>
        </a:p>
      </dgm:t>
    </dgm:pt>
    <dgm:pt modelId="{9E616CBA-F613-45BE-8F0E-2FDE120AF3E4}" type="sibTrans" cxnId="{D34C7B0E-F58E-41B0-9909-2F850BC51883}">
      <dgm:prSet/>
      <dgm:spPr/>
      <dgm:t>
        <a:bodyPr/>
        <a:lstStyle/>
        <a:p>
          <a:endParaRPr lang="fr-FR"/>
        </a:p>
      </dgm:t>
    </dgm:pt>
    <dgm:pt modelId="{39915E80-5C04-4E5E-BBDC-62503C0950A0}" type="pres">
      <dgm:prSet presAssocID="{0D58A3E5-C565-4626-8D53-1C539CB28CFF}" presName="cycle" presStyleCnt="0">
        <dgm:presLayoutVars>
          <dgm:dir/>
          <dgm:resizeHandles val="exact"/>
        </dgm:presLayoutVars>
      </dgm:prSet>
      <dgm:spPr/>
    </dgm:pt>
    <dgm:pt modelId="{523C7BD5-5C18-494E-AA7D-806BCEBEC6F3}" type="pres">
      <dgm:prSet presAssocID="{C63D64D2-691A-4113-9030-EBE88F762A49}" presName="arrow" presStyleLbl="node1" presStyleIdx="0" presStyleCnt="2">
        <dgm:presLayoutVars>
          <dgm:bulletEnabled val="1"/>
        </dgm:presLayoutVars>
      </dgm:prSet>
      <dgm:spPr/>
    </dgm:pt>
    <dgm:pt modelId="{96BDE8A1-3279-4252-B674-0BE04A1468F3}" type="pres">
      <dgm:prSet presAssocID="{8ED08E51-2C54-42C4-9DF2-0AAE87BF1D24}" presName="arrow" presStyleLbl="node1" presStyleIdx="1" presStyleCnt="2">
        <dgm:presLayoutVars>
          <dgm:bulletEnabled val="1"/>
        </dgm:presLayoutVars>
      </dgm:prSet>
      <dgm:spPr/>
    </dgm:pt>
  </dgm:ptLst>
  <dgm:cxnLst>
    <dgm:cxn modelId="{D34C7B0E-F58E-41B0-9909-2F850BC51883}" srcId="{0D58A3E5-C565-4626-8D53-1C539CB28CFF}" destId="{8ED08E51-2C54-42C4-9DF2-0AAE87BF1D24}" srcOrd="1" destOrd="0" parTransId="{31C5991C-7E75-427C-A034-68B9D8D4FCD9}" sibTransId="{9E616CBA-F613-45BE-8F0E-2FDE120AF3E4}"/>
    <dgm:cxn modelId="{7EFA0B11-3F95-4F6D-9BF7-D8B95D4767BE}" type="presOf" srcId="{C63D64D2-691A-4113-9030-EBE88F762A49}" destId="{523C7BD5-5C18-494E-AA7D-806BCEBEC6F3}" srcOrd="0" destOrd="0" presId="urn:microsoft.com/office/officeart/2005/8/layout/arrow1"/>
    <dgm:cxn modelId="{F9679954-355A-4CD2-87DB-55C5B42F0F1D}" type="presOf" srcId="{8ED08E51-2C54-42C4-9DF2-0AAE87BF1D24}" destId="{96BDE8A1-3279-4252-B674-0BE04A1468F3}" srcOrd="0" destOrd="0" presId="urn:microsoft.com/office/officeart/2005/8/layout/arrow1"/>
    <dgm:cxn modelId="{3D04955B-DD7E-4CF1-8BA4-6D200C147DBB}" srcId="{0D58A3E5-C565-4626-8D53-1C539CB28CFF}" destId="{C63D64D2-691A-4113-9030-EBE88F762A49}" srcOrd="0" destOrd="0" parTransId="{30F1F61F-9B43-4899-B9F5-6AB829E24BB4}" sibTransId="{BAC4447C-1DF0-4398-9C73-098C42647FB6}"/>
    <dgm:cxn modelId="{7FC45E76-0D59-4C96-9700-EB20DC1078F0}" type="presOf" srcId="{0D58A3E5-C565-4626-8D53-1C539CB28CFF}" destId="{39915E80-5C04-4E5E-BBDC-62503C0950A0}" srcOrd="0" destOrd="0" presId="urn:microsoft.com/office/officeart/2005/8/layout/arrow1"/>
    <dgm:cxn modelId="{C1458CB7-5A64-4E5C-88F3-8885A56E479F}" type="presParOf" srcId="{39915E80-5C04-4E5E-BBDC-62503C0950A0}" destId="{523C7BD5-5C18-494E-AA7D-806BCEBEC6F3}" srcOrd="0" destOrd="0" presId="urn:microsoft.com/office/officeart/2005/8/layout/arrow1"/>
    <dgm:cxn modelId="{118BA1C1-69D7-4A06-8DC0-3FCA9230DB9A}" type="presParOf" srcId="{39915E80-5C04-4E5E-BBDC-62503C0950A0}" destId="{96BDE8A1-3279-4252-B674-0BE04A1468F3}"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CA4425-FF0A-4E20-AB2E-A65AA5DC3CFB}"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fr-FR"/>
        </a:p>
      </dgm:t>
    </dgm:pt>
    <dgm:pt modelId="{B3867E93-4DEA-4C42-BA22-DF25C6345471}">
      <dgm:prSet phldrT="[Texte]"/>
      <dgm:spPr/>
      <dgm:t>
        <a:bodyPr/>
        <a:lstStyle/>
        <a:p>
          <a:r>
            <a:rPr lang="fr-FR" noProof="0" dirty="0"/>
            <a:t>Audit Interne</a:t>
          </a:r>
        </a:p>
      </dgm:t>
    </dgm:pt>
    <dgm:pt modelId="{02C752F8-D95F-4AD5-8532-20A990F33668}" type="parTrans" cxnId="{7500BD54-7645-4AC0-B219-212BE698460A}">
      <dgm:prSet/>
      <dgm:spPr/>
      <dgm:t>
        <a:bodyPr/>
        <a:lstStyle/>
        <a:p>
          <a:endParaRPr lang="fr-FR"/>
        </a:p>
      </dgm:t>
    </dgm:pt>
    <dgm:pt modelId="{299AEB12-E19A-4FC5-8E5C-023241711113}" type="sibTrans" cxnId="{7500BD54-7645-4AC0-B219-212BE698460A}">
      <dgm:prSet/>
      <dgm:spPr/>
      <dgm:t>
        <a:bodyPr/>
        <a:lstStyle/>
        <a:p>
          <a:endParaRPr lang="fr-FR"/>
        </a:p>
      </dgm:t>
    </dgm:pt>
    <dgm:pt modelId="{863D328A-254D-4C66-A363-35B0AABD1111}">
      <dgm:prSet phldrT="[Texte]"/>
      <dgm:spPr/>
      <dgm:t>
        <a:bodyPr/>
        <a:lstStyle/>
        <a:p>
          <a:r>
            <a:rPr lang="fr-FR" noProof="0" dirty="0"/>
            <a:t>Fonction comptable et financière</a:t>
          </a:r>
        </a:p>
      </dgm:t>
    </dgm:pt>
    <dgm:pt modelId="{116B5E73-E4F2-4AE0-BCB9-E9E3A0F9BF13}" type="parTrans" cxnId="{982EB2C7-CDFF-47A5-AC95-B3192888913A}">
      <dgm:prSet/>
      <dgm:spPr/>
      <dgm:t>
        <a:bodyPr/>
        <a:lstStyle/>
        <a:p>
          <a:endParaRPr lang="fr-FR"/>
        </a:p>
      </dgm:t>
    </dgm:pt>
    <dgm:pt modelId="{A61C7BF5-3CD7-472B-9916-1D20A5F6B685}" type="sibTrans" cxnId="{982EB2C7-CDFF-47A5-AC95-B3192888913A}">
      <dgm:prSet/>
      <dgm:spPr/>
      <dgm:t>
        <a:bodyPr/>
        <a:lstStyle/>
        <a:p>
          <a:endParaRPr lang="fr-FR"/>
        </a:p>
      </dgm:t>
    </dgm:pt>
    <dgm:pt modelId="{2FF6A50E-F44B-4D33-ADBB-3561B3B5AB2A}">
      <dgm:prSet phldrT="[Texte]"/>
      <dgm:spPr/>
      <dgm:t>
        <a:bodyPr/>
        <a:lstStyle/>
        <a:p>
          <a:r>
            <a:rPr lang="fr-FR" noProof="0" dirty="0"/>
            <a:t>Fonction fabrication/</a:t>
          </a:r>
        </a:p>
        <a:p>
          <a:r>
            <a:rPr lang="fr-FR" noProof="0" dirty="0"/>
            <a:t>production</a:t>
          </a:r>
        </a:p>
      </dgm:t>
    </dgm:pt>
    <dgm:pt modelId="{CEB38E8A-29E3-43F3-8206-F857909E207D}" type="parTrans" cxnId="{FB0B9B91-6EFF-4DC4-A84A-49BDD588FC52}">
      <dgm:prSet/>
      <dgm:spPr/>
      <dgm:t>
        <a:bodyPr/>
        <a:lstStyle/>
        <a:p>
          <a:endParaRPr lang="fr-FR"/>
        </a:p>
      </dgm:t>
    </dgm:pt>
    <dgm:pt modelId="{88B1B93D-7073-4256-B2CE-49B9DD47E5B9}" type="sibTrans" cxnId="{FB0B9B91-6EFF-4DC4-A84A-49BDD588FC52}">
      <dgm:prSet/>
      <dgm:spPr/>
      <dgm:t>
        <a:bodyPr/>
        <a:lstStyle/>
        <a:p>
          <a:endParaRPr lang="fr-FR"/>
        </a:p>
      </dgm:t>
    </dgm:pt>
    <dgm:pt modelId="{9FBE48C3-8A47-4427-AFDB-F20692F65FB4}">
      <dgm:prSet phldrT="[Texte]"/>
      <dgm:spPr/>
      <dgm:t>
        <a:bodyPr/>
        <a:lstStyle/>
        <a:p>
          <a:r>
            <a:rPr lang="fr-FR" noProof="0" dirty="0"/>
            <a:t>Fonction informatique</a:t>
          </a:r>
        </a:p>
      </dgm:t>
    </dgm:pt>
    <dgm:pt modelId="{0F99F308-B1E6-4556-982E-283957B54AAC}" type="parTrans" cxnId="{FABB2401-810D-44EF-9EB4-59134D9C57B9}">
      <dgm:prSet/>
      <dgm:spPr/>
      <dgm:t>
        <a:bodyPr/>
        <a:lstStyle/>
        <a:p>
          <a:endParaRPr lang="fr-FR"/>
        </a:p>
      </dgm:t>
    </dgm:pt>
    <dgm:pt modelId="{AD4972E8-79E8-4095-8E84-EC5B6302BE7E}" type="sibTrans" cxnId="{FABB2401-810D-44EF-9EB4-59134D9C57B9}">
      <dgm:prSet/>
      <dgm:spPr/>
      <dgm:t>
        <a:bodyPr/>
        <a:lstStyle/>
        <a:p>
          <a:endParaRPr lang="fr-FR"/>
        </a:p>
      </dgm:t>
    </dgm:pt>
    <dgm:pt modelId="{8E9BD1F2-0D9D-496E-999F-69F51443124D}">
      <dgm:prSet phldrT="[Texte]"/>
      <dgm:spPr/>
      <dgm:t>
        <a:bodyPr/>
        <a:lstStyle/>
        <a:p>
          <a:r>
            <a:rPr lang="fr-FR" noProof="0" dirty="0"/>
            <a:t>Fonction commerciale et marketing</a:t>
          </a:r>
        </a:p>
      </dgm:t>
    </dgm:pt>
    <dgm:pt modelId="{B47413FC-FB93-41CC-AC95-D4BB2CCADEBB}" type="parTrans" cxnId="{C0969B9B-B6C3-4646-BDF4-3B348C5E8DA6}">
      <dgm:prSet/>
      <dgm:spPr/>
      <dgm:t>
        <a:bodyPr/>
        <a:lstStyle/>
        <a:p>
          <a:endParaRPr lang="fr-FR"/>
        </a:p>
      </dgm:t>
    </dgm:pt>
    <dgm:pt modelId="{5DFBCB1E-ABE0-4476-B6E5-92290CCB4AB4}" type="sibTrans" cxnId="{C0969B9B-B6C3-4646-BDF4-3B348C5E8DA6}">
      <dgm:prSet/>
      <dgm:spPr/>
      <dgm:t>
        <a:bodyPr/>
        <a:lstStyle/>
        <a:p>
          <a:endParaRPr lang="fr-FR"/>
        </a:p>
      </dgm:t>
    </dgm:pt>
    <dgm:pt modelId="{93BD295F-2BD0-4741-9569-7925DBE4C82E}">
      <dgm:prSet/>
      <dgm:spPr/>
      <dgm:t>
        <a:bodyPr/>
        <a:lstStyle/>
        <a:p>
          <a:r>
            <a:rPr lang="fr-FR" noProof="0" dirty="0"/>
            <a:t>Fonction Managériale / de gestion</a:t>
          </a:r>
        </a:p>
      </dgm:t>
    </dgm:pt>
    <dgm:pt modelId="{0FC448F9-46A5-4C62-BAE3-1885273653AE}" type="parTrans" cxnId="{472E910E-A75E-4DD3-9BB3-C4B6735BD2D5}">
      <dgm:prSet/>
      <dgm:spPr/>
      <dgm:t>
        <a:bodyPr/>
        <a:lstStyle/>
        <a:p>
          <a:pPr rtl="1"/>
          <a:endParaRPr lang="x-none"/>
        </a:p>
      </dgm:t>
    </dgm:pt>
    <dgm:pt modelId="{C3EDB132-307A-4746-B3AA-72CBF52FCCB1}" type="sibTrans" cxnId="{472E910E-A75E-4DD3-9BB3-C4B6735BD2D5}">
      <dgm:prSet/>
      <dgm:spPr/>
      <dgm:t>
        <a:bodyPr/>
        <a:lstStyle/>
        <a:p>
          <a:pPr rtl="1"/>
          <a:endParaRPr lang="x-none"/>
        </a:p>
      </dgm:t>
    </dgm:pt>
    <dgm:pt modelId="{D6CD0DB9-0B5D-4260-9433-C7AB15F7D84A}" type="pres">
      <dgm:prSet presAssocID="{D8CA4425-FF0A-4E20-AB2E-A65AA5DC3CFB}" presName="composite" presStyleCnt="0">
        <dgm:presLayoutVars>
          <dgm:chMax val="1"/>
          <dgm:dir/>
          <dgm:resizeHandles val="exact"/>
        </dgm:presLayoutVars>
      </dgm:prSet>
      <dgm:spPr/>
    </dgm:pt>
    <dgm:pt modelId="{EFB23C8A-F138-4445-8E35-4D91E97DE386}" type="pres">
      <dgm:prSet presAssocID="{D8CA4425-FF0A-4E20-AB2E-A65AA5DC3CFB}" presName="radial" presStyleCnt="0">
        <dgm:presLayoutVars>
          <dgm:animLvl val="ctr"/>
        </dgm:presLayoutVars>
      </dgm:prSet>
      <dgm:spPr/>
    </dgm:pt>
    <dgm:pt modelId="{93A8712E-8870-4AFB-88F3-2330D5A7313F}" type="pres">
      <dgm:prSet presAssocID="{B3867E93-4DEA-4C42-BA22-DF25C6345471}" presName="centerShape" presStyleLbl="vennNode1" presStyleIdx="0" presStyleCnt="6"/>
      <dgm:spPr/>
    </dgm:pt>
    <dgm:pt modelId="{519FA49B-11AA-47D8-93BC-553F52302379}" type="pres">
      <dgm:prSet presAssocID="{863D328A-254D-4C66-A363-35B0AABD1111}" presName="node" presStyleLbl="vennNode1" presStyleIdx="1" presStyleCnt="6">
        <dgm:presLayoutVars>
          <dgm:bulletEnabled val="1"/>
        </dgm:presLayoutVars>
      </dgm:prSet>
      <dgm:spPr/>
    </dgm:pt>
    <dgm:pt modelId="{57A8498D-FBD2-4BEE-BA66-859D8667B20A}" type="pres">
      <dgm:prSet presAssocID="{2FF6A50E-F44B-4D33-ADBB-3561B3B5AB2A}" presName="node" presStyleLbl="vennNode1" presStyleIdx="2" presStyleCnt="6">
        <dgm:presLayoutVars>
          <dgm:bulletEnabled val="1"/>
        </dgm:presLayoutVars>
      </dgm:prSet>
      <dgm:spPr/>
    </dgm:pt>
    <dgm:pt modelId="{7185A2C8-3374-4ED5-9990-786D2F488076}" type="pres">
      <dgm:prSet presAssocID="{9FBE48C3-8A47-4427-AFDB-F20692F65FB4}" presName="node" presStyleLbl="vennNode1" presStyleIdx="3" presStyleCnt="6">
        <dgm:presLayoutVars>
          <dgm:bulletEnabled val="1"/>
        </dgm:presLayoutVars>
      </dgm:prSet>
      <dgm:spPr/>
    </dgm:pt>
    <dgm:pt modelId="{4521B77B-E76F-4DC8-9550-DBE44A3F2076}" type="pres">
      <dgm:prSet presAssocID="{93BD295F-2BD0-4741-9569-7925DBE4C82E}" presName="node" presStyleLbl="vennNode1" presStyleIdx="4" presStyleCnt="6">
        <dgm:presLayoutVars>
          <dgm:bulletEnabled val="1"/>
        </dgm:presLayoutVars>
      </dgm:prSet>
      <dgm:spPr/>
    </dgm:pt>
    <dgm:pt modelId="{9BFC4A45-E4BD-4E4C-BD66-3DCF80500EEF}" type="pres">
      <dgm:prSet presAssocID="{8E9BD1F2-0D9D-496E-999F-69F51443124D}" presName="node" presStyleLbl="vennNode1" presStyleIdx="5" presStyleCnt="6">
        <dgm:presLayoutVars>
          <dgm:bulletEnabled val="1"/>
        </dgm:presLayoutVars>
      </dgm:prSet>
      <dgm:spPr/>
    </dgm:pt>
  </dgm:ptLst>
  <dgm:cxnLst>
    <dgm:cxn modelId="{FABB2401-810D-44EF-9EB4-59134D9C57B9}" srcId="{B3867E93-4DEA-4C42-BA22-DF25C6345471}" destId="{9FBE48C3-8A47-4427-AFDB-F20692F65FB4}" srcOrd="2" destOrd="0" parTransId="{0F99F308-B1E6-4556-982E-283957B54AAC}" sibTransId="{AD4972E8-79E8-4095-8E84-EC5B6302BE7E}"/>
    <dgm:cxn modelId="{472E910E-A75E-4DD3-9BB3-C4B6735BD2D5}" srcId="{B3867E93-4DEA-4C42-BA22-DF25C6345471}" destId="{93BD295F-2BD0-4741-9569-7925DBE4C82E}" srcOrd="3" destOrd="0" parTransId="{0FC448F9-46A5-4C62-BAE3-1885273653AE}" sibTransId="{C3EDB132-307A-4746-B3AA-72CBF52FCCB1}"/>
    <dgm:cxn modelId="{38CE0F11-AD9E-3144-AE3F-2412F4E71C2F}" type="presOf" srcId="{D8CA4425-FF0A-4E20-AB2E-A65AA5DC3CFB}" destId="{D6CD0DB9-0B5D-4260-9433-C7AB15F7D84A}" srcOrd="0" destOrd="0" presId="urn:microsoft.com/office/officeart/2005/8/layout/radial3"/>
    <dgm:cxn modelId="{54326722-FE59-B844-8363-D301EED382EC}" type="presOf" srcId="{9FBE48C3-8A47-4427-AFDB-F20692F65FB4}" destId="{7185A2C8-3374-4ED5-9990-786D2F488076}" srcOrd="0" destOrd="0" presId="urn:microsoft.com/office/officeart/2005/8/layout/radial3"/>
    <dgm:cxn modelId="{1E28B53D-1A3A-F541-A766-40FB98EEEEF9}" type="presOf" srcId="{B3867E93-4DEA-4C42-BA22-DF25C6345471}" destId="{93A8712E-8870-4AFB-88F3-2330D5A7313F}" srcOrd="0" destOrd="0" presId="urn:microsoft.com/office/officeart/2005/8/layout/radial3"/>
    <dgm:cxn modelId="{7500BD54-7645-4AC0-B219-212BE698460A}" srcId="{D8CA4425-FF0A-4E20-AB2E-A65AA5DC3CFB}" destId="{B3867E93-4DEA-4C42-BA22-DF25C6345471}" srcOrd="0" destOrd="0" parTransId="{02C752F8-D95F-4AD5-8532-20A990F33668}" sibTransId="{299AEB12-E19A-4FC5-8E5C-023241711113}"/>
    <dgm:cxn modelId="{C8A5E977-1AF9-A646-A9B1-FE1FC6DA8E05}" type="presOf" srcId="{863D328A-254D-4C66-A363-35B0AABD1111}" destId="{519FA49B-11AA-47D8-93BC-553F52302379}" srcOrd="0" destOrd="0" presId="urn:microsoft.com/office/officeart/2005/8/layout/radial3"/>
    <dgm:cxn modelId="{8B78A578-CE48-2640-BCC9-328AB8C687BF}" type="presOf" srcId="{2FF6A50E-F44B-4D33-ADBB-3561B3B5AB2A}" destId="{57A8498D-FBD2-4BEE-BA66-859D8667B20A}" srcOrd="0" destOrd="0" presId="urn:microsoft.com/office/officeart/2005/8/layout/radial3"/>
    <dgm:cxn modelId="{FB0B9B91-6EFF-4DC4-A84A-49BDD588FC52}" srcId="{B3867E93-4DEA-4C42-BA22-DF25C6345471}" destId="{2FF6A50E-F44B-4D33-ADBB-3561B3B5AB2A}" srcOrd="1" destOrd="0" parTransId="{CEB38E8A-29E3-43F3-8206-F857909E207D}" sibTransId="{88B1B93D-7073-4256-B2CE-49B9DD47E5B9}"/>
    <dgm:cxn modelId="{C0969B9B-B6C3-4646-BDF4-3B348C5E8DA6}" srcId="{B3867E93-4DEA-4C42-BA22-DF25C6345471}" destId="{8E9BD1F2-0D9D-496E-999F-69F51443124D}" srcOrd="4" destOrd="0" parTransId="{B47413FC-FB93-41CC-AC95-D4BB2CCADEBB}" sibTransId="{5DFBCB1E-ABE0-4476-B6E5-92290CCB4AB4}"/>
    <dgm:cxn modelId="{50CA83C5-9715-DD46-95FE-29AE6E63FD1B}" type="presOf" srcId="{93BD295F-2BD0-4741-9569-7925DBE4C82E}" destId="{4521B77B-E76F-4DC8-9550-DBE44A3F2076}" srcOrd="0" destOrd="0" presId="urn:microsoft.com/office/officeart/2005/8/layout/radial3"/>
    <dgm:cxn modelId="{982EB2C7-CDFF-47A5-AC95-B3192888913A}" srcId="{B3867E93-4DEA-4C42-BA22-DF25C6345471}" destId="{863D328A-254D-4C66-A363-35B0AABD1111}" srcOrd="0" destOrd="0" parTransId="{116B5E73-E4F2-4AE0-BCB9-E9E3A0F9BF13}" sibTransId="{A61C7BF5-3CD7-472B-9916-1D20A5F6B685}"/>
    <dgm:cxn modelId="{A97D85DD-3F8F-AE4B-976C-CCBFFB192752}" type="presOf" srcId="{8E9BD1F2-0D9D-496E-999F-69F51443124D}" destId="{9BFC4A45-E4BD-4E4C-BD66-3DCF80500EEF}" srcOrd="0" destOrd="0" presId="urn:microsoft.com/office/officeart/2005/8/layout/radial3"/>
    <dgm:cxn modelId="{B87C39C6-F0E3-504A-B680-B50168360375}" type="presParOf" srcId="{D6CD0DB9-0B5D-4260-9433-C7AB15F7D84A}" destId="{EFB23C8A-F138-4445-8E35-4D91E97DE386}" srcOrd="0" destOrd="0" presId="urn:microsoft.com/office/officeart/2005/8/layout/radial3"/>
    <dgm:cxn modelId="{3977830B-FEF1-7040-B737-FBC2C7888260}" type="presParOf" srcId="{EFB23C8A-F138-4445-8E35-4D91E97DE386}" destId="{93A8712E-8870-4AFB-88F3-2330D5A7313F}" srcOrd="0" destOrd="0" presId="urn:microsoft.com/office/officeart/2005/8/layout/radial3"/>
    <dgm:cxn modelId="{50F7D555-551A-D24F-9461-2CC4A8B61FE5}" type="presParOf" srcId="{EFB23C8A-F138-4445-8E35-4D91E97DE386}" destId="{519FA49B-11AA-47D8-93BC-553F52302379}" srcOrd="1" destOrd="0" presId="urn:microsoft.com/office/officeart/2005/8/layout/radial3"/>
    <dgm:cxn modelId="{1A8C1770-BA8A-F34F-8FED-25A3DBAF8312}" type="presParOf" srcId="{EFB23C8A-F138-4445-8E35-4D91E97DE386}" destId="{57A8498D-FBD2-4BEE-BA66-859D8667B20A}" srcOrd="2" destOrd="0" presId="urn:microsoft.com/office/officeart/2005/8/layout/radial3"/>
    <dgm:cxn modelId="{9B20626A-33FD-3F4E-A534-860763753E39}" type="presParOf" srcId="{EFB23C8A-F138-4445-8E35-4D91E97DE386}" destId="{7185A2C8-3374-4ED5-9990-786D2F488076}" srcOrd="3" destOrd="0" presId="urn:microsoft.com/office/officeart/2005/8/layout/radial3"/>
    <dgm:cxn modelId="{E9468990-8050-C649-A383-0A77D2E21205}" type="presParOf" srcId="{EFB23C8A-F138-4445-8E35-4D91E97DE386}" destId="{4521B77B-E76F-4DC8-9550-DBE44A3F2076}" srcOrd="4" destOrd="0" presId="urn:microsoft.com/office/officeart/2005/8/layout/radial3"/>
    <dgm:cxn modelId="{40AD444F-46C9-1E41-A811-D7FF6C44A91F}" type="presParOf" srcId="{EFB23C8A-F138-4445-8E35-4D91E97DE386}" destId="{9BFC4A45-E4BD-4E4C-BD66-3DCF80500EEF}"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A426B45-EEEA-4657-A1E2-35DF4DA04B08}" type="doc">
      <dgm:prSet loTypeId="urn:microsoft.com/office/officeart/2005/8/layout/radial2" loCatId="relationship" qsTypeId="urn:microsoft.com/office/officeart/2005/8/quickstyle/simple1" qsCatId="simple" csTypeId="urn:microsoft.com/office/officeart/2005/8/colors/colorful2" csCatId="colorful" phldr="1"/>
      <dgm:spPr/>
      <dgm:t>
        <a:bodyPr/>
        <a:lstStyle/>
        <a:p>
          <a:endParaRPr lang="fr-FR"/>
        </a:p>
      </dgm:t>
    </dgm:pt>
    <dgm:pt modelId="{70D0EFFD-0E6A-49C9-A633-C1C541DE078F}">
      <dgm:prSet phldrT="[Texte]" custT="1"/>
      <dgm:spPr/>
      <dgm:t>
        <a:bodyPr/>
        <a:lstStyle/>
        <a:p>
          <a:r>
            <a:rPr lang="fr-FR" sz="1400" b="1" i="1" noProof="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Optimisation des opérations et des résultats</a:t>
          </a:r>
          <a:endParaRPr lang="fr-FR" sz="1400" b="1" noProof="0" dirty="0">
            <a:solidFill>
              <a:schemeClr val="tx1"/>
            </a:solidFill>
            <a:latin typeface="Times New Roman" panose="02020603050405020304" pitchFamily="18" charset="0"/>
            <a:cs typeface="Times New Roman" panose="02020603050405020304" pitchFamily="18" charset="0"/>
          </a:endParaRPr>
        </a:p>
      </dgm:t>
    </dgm:pt>
    <dgm:pt modelId="{A371F7CB-9F45-45BE-9F24-4113E8F4A9F3}" type="parTrans" cxnId="{D1FE3443-3105-4B24-AF63-803F52BAEEDF}">
      <dgm:prSet/>
      <dgm:spPr/>
      <dgm:t>
        <a:bodyPr/>
        <a:lstStyle/>
        <a:p>
          <a:endParaRPr lang="fr-FR" sz="1400" b="1">
            <a:latin typeface="Times New Roman" panose="02020603050405020304" pitchFamily="18" charset="0"/>
            <a:cs typeface="Times New Roman" panose="02020603050405020304" pitchFamily="18" charset="0"/>
          </a:endParaRPr>
        </a:p>
      </dgm:t>
    </dgm:pt>
    <dgm:pt modelId="{1C698C13-437C-4B1A-9EBB-63466B592615}" type="sibTrans" cxnId="{D1FE3443-3105-4B24-AF63-803F52BAEEDF}">
      <dgm:prSet/>
      <dgm:spPr/>
      <dgm:t>
        <a:bodyPr/>
        <a:lstStyle/>
        <a:p>
          <a:endParaRPr lang="fr-FR" sz="1400" b="1">
            <a:latin typeface="Times New Roman" panose="02020603050405020304" pitchFamily="18" charset="0"/>
            <a:cs typeface="Times New Roman" panose="02020603050405020304" pitchFamily="18" charset="0"/>
          </a:endParaRPr>
        </a:p>
      </dgm:t>
    </dgm:pt>
    <dgm:pt modelId="{9037811C-F729-485D-9F5C-19FF023ED8A6}">
      <dgm:prSet phldrT="[Texte]" custT="1"/>
      <dgm:spPr/>
      <dgm:t>
        <a:bodyPr/>
        <a:lstStyle/>
        <a:p>
          <a:r>
            <a:rPr lang="fr-FR" sz="1400" b="1" i="1" noProof="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Conformité aux lois et réglementations en vigueur</a:t>
          </a:r>
          <a:endParaRPr lang="fr-FR" sz="1400" b="1" noProof="0" dirty="0">
            <a:solidFill>
              <a:schemeClr val="tx1"/>
            </a:solidFill>
            <a:latin typeface="Times New Roman" panose="02020603050405020304" pitchFamily="18" charset="0"/>
            <a:cs typeface="Times New Roman" panose="02020603050405020304" pitchFamily="18" charset="0"/>
          </a:endParaRPr>
        </a:p>
      </dgm:t>
    </dgm:pt>
    <dgm:pt modelId="{2D259DBA-9D22-4F6E-B5C9-360E5A539372}" type="parTrans" cxnId="{610D2E51-8682-4DDF-925A-5F05932C2D93}">
      <dgm:prSet/>
      <dgm:spPr/>
      <dgm:t>
        <a:bodyPr/>
        <a:lstStyle/>
        <a:p>
          <a:endParaRPr lang="fr-FR" sz="1400" b="1">
            <a:latin typeface="Times New Roman" panose="02020603050405020304" pitchFamily="18" charset="0"/>
            <a:cs typeface="Times New Roman" panose="02020603050405020304" pitchFamily="18" charset="0"/>
          </a:endParaRPr>
        </a:p>
      </dgm:t>
    </dgm:pt>
    <dgm:pt modelId="{240CBD7C-F53B-45B0-B689-90BBC995E372}" type="sibTrans" cxnId="{610D2E51-8682-4DDF-925A-5F05932C2D93}">
      <dgm:prSet/>
      <dgm:spPr/>
      <dgm:t>
        <a:bodyPr/>
        <a:lstStyle/>
        <a:p>
          <a:endParaRPr lang="fr-FR" sz="1400" b="1">
            <a:latin typeface="Times New Roman" panose="02020603050405020304" pitchFamily="18" charset="0"/>
            <a:cs typeface="Times New Roman" panose="02020603050405020304" pitchFamily="18" charset="0"/>
          </a:endParaRPr>
        </a:p>
      </dgm:t>
    </dgm:pt>
    <dgm:pt modelId="{93E8A165-07B4-42C4-884A-2253F8738AC9}">
      <dgm:prSet phldrT="[Texte]" custT="1"/>
      <dgm:spPr/>
      <dgm:t>
        <a:bodyPr/>
        <a:lstStyle/>
        <a:p>
          <a:r>
            <a:rPr lang="fr-FR" sz="1400" b="1" i="1" noProof="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Sécurité &amp; Protection du patrimoine:</a:t>
          </a:r>
          <a:endParaRPr lang="fr-FR" sz="1400" b="1" noProof="0" dirty="0">
            <a:solidFill>
              <a:schemeClr val="tx1"/>
            </a:solidFill>
            <a:latin typeface="Times New Roman" panose="02020603050405020304" pitchFamily="18" charset="0"/>
            <a:cs typeface="Times New Roman" panose="02020603050405020304" pitchFamily="18" charset="0"/>
          </a:endParaRPr>
        </a:p>
      </dgm:t>
    </dgm:pt>
    <dgm:pt modelId="{0A9C930D-13A0-4E10-8732-0AC3B6B04123}" type="parTrans" cxnId="{89192060-A3AD-4EFB-95DE-ED9EE232BE5F}">
      <dgm:prSet/>
      <dgm:spPr/>
      <dgm:t>
        <a:bodyPr/>
        <a:lstStyle/>
        <a:p>
          <a:endParaRPr lang="fr-FR" sz="1400" b="1">
            <a:latin typeface="Times New Roman" panose="02020603050405020304" pitchFamily="18" charset="0"/>
            <a:cs typeface="Times New Roman" panose="02020603050405020304" pitchFamily="18" charset="0"/>
          </a:endParaRPr>
        </a:p>
      </dgm:t>
    </dgm:pt>
    <dgm:pt modelId="{8F81D256-B3F7-488E-B778-5D85DE190D80}" type="sibTrans" cxnId="{89192060-A3AD-4EFB-95DE-ED9EE232BE5F}">
      <dgm:prSet/>
      <dgm:spPr/>
      <dgm:t>
        <a:bodyPr/>
        <a:lstStyle/>
        <a:p>
          <a:endParaRPr lang="fr-FR" sz="1400" b="1">
            <a:latin typeface="Times New Roman" panose="02020603050405020304" pitchFamily="18" charset="0"/>
            <a:cs typeface="Times New Roman" panose="02020603050405020304" pitchFamily="18" charset="0"/>
          </a:endParaRPr>
        </a:p>
      </dgm:t>
    </dgm:pt>
    <dgm:pt modelId="{7F947464-08CA-4780-922A-0A46F0A028CE}">
      <dgm:prSet custT="1"/>
      <dgm:spPr/>
      <dgm:t>
        <a:bodyPr/>
        <a:lstStyle/>
        <a:p>
          <a:r>
            <a:rPr lang="fr-FR" sz="1400" b="1" i="1" noProof="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Fiabilité et intégrité des informations financières:</a:t>
          </a:r>
          <a:endParaRPr lang="fr-FR" sz="1400" b="1" noProof="0" dirty="0">
            <a:solidFill>
              <a:schemeClr val="tx1"/>
            </a:solidFill>
            <a:latin typeface="Times New Roman" panose="02020603050405020304" pitchFamily="18" charset="0"/>
            <a:cs typeface="Times New Roman" panose="02020603050405020304" pitchFamily="18" charset="0"/>
          </a:endParaRPr>
        </a:p>
      </dgm:t>
    </dgm:pt>
    <dgm:pt modelId="{99CA32A2-2A50-4C4F-87AB-CCB41C02BF8A}" type="parTrans" cxnId="{7F70572D-1DF4-498E-8E88-F3BBAAF88998}">
      <dgm:prSet/>
      <dgm:spPr/>
      <dgm:t>
        <a:bodyPr/>
        <a:lstStyle/>
        <a:p>
          <a:endParaRPr lang="fr-FR" sz="1400" b="1">
            <a:latin typeface="Times New Roman" panose="02020603050405020304" pitchFamily="18" charset="0"/>
            <a:cs typeface="Times New Roman" panose="02020603050405020304" pitchFamily="18" charset="0"/>
          </a:endParaRPr>
        </a:p>
      </dgm:t>
    </dgm:pt>
    <dgm:pt modelId="{87F0E993-076B-47F3-BF31-5F8AFAF20A82}" type="sibTrans" cxnId="{7F70572D-1DF4-498E-8E88-F3BBAAF88998}">
      <dgm:prSet/>
      <dgm:spPr/>
      <dgm:t>
        <a:bodyPr/>
        <a:lstStyle/>
        <a:p>
          <a:endParaRPr lang="fr-FR" sz="1400" b="1">
            <a:latin typeface="Times New Roman" panose="02020603050405020304" pitchFamily="18" charset="0"/>
            <a:cs typeface="Times New Roman" panose="02020603050405020304" pitchFamily="18" charset="0"/>
          </a:endParaRPr>
        </a:p>
      </dgm:t>
    </dgm:pt>
    <dgm:pt modelId="{F0D2E582-051C-4B8B-B730-93898CF207D8}" type="pres">
      <dgm:prSet presAssocID="{1A426B45-EEEA-4657-A1E2-35DF4DA04B08}" presName="composite" presStyleCnt="0">
        <dgm:presLayoutVars>
          <dgm:chMax val="5"/>
          <dgm:dir/>
          <dgm:animLvl val="ctr"/>
          <dgm:resizeHandles val="exact"/>
        </dgm:presLayoutVars>
      </dgm:prSet>
      <dgm:spPr/>
    </dgm:pt>
    <dgm:pt modelId="{36918A05-CC78-4B7B-A860-3B6344B664CE}" type="pres">
      <dgm:prSet presAssocID="{1A426B45-EEEA-4657-A1E2-35DF4DA04B08}" presName="cycle" presStyleCnt="0"/>
      <dgm:spPr/>
    </dgm:pt>
    <dgm:pt modelId="{9AFFA789-0E1F-434D-B68C-4165DC4DFB64}" type="pres">
      <dgm:prSet presAssocID="{1A426B45-EEEA-4657-A1E2-35DF4DA04B08}" presName="centerShape" presStyleCnt="0"/>
      <dgm:spPr/>
    </dgm:pt>
    <dgm:pt modelId="{A909BFCE-74F9-442B-AF96-736B7C09D1BF}" type="pres">
      <dgm:prSet presAssocID="{1A426B45-EEEA-4657-A1E2-35DF4DA04B08}" presName="connSite" presStyleLbl="node1" presStyleIdx="0" presStyleCnt="5"/>
      <dgm:spPr/>
    </dgm:pt>
    <dgm:pt modelId="{DF906457-60E1-4828-AC29-5897AD1ED973}" type="pres">
      <dgm:prSet presAssocID="{1A426B45-EEEA-4657-A1E2-35DF4DA04B08}" presName="visible" presStyleLbl="node1" presStyleIdx="0" presStyleCnt="5" custScaleX="179835" custLinFactNeighborX="-60063" custLinFactNeighborY="-8134"/>
      <dgm:spPr/>
    </dgm:pt>
    <dgm:pt modelId="{2142AEF0-A396-4743-8616-AFDE45E555D6}" type="pres">
      <dgm:prSet presAssocID="{A371F7CB-9F45-45BE-9F24-4113E8F4A9F3}" presName="Name25" presStyleLbl="parChTrans1D1" presStyleIdx="0" presStyleCnt="4"/>
      <dgm:spPr/>
    </dgm:pt>
    <dgm:pt modelId="{44A9FA59-BF72-4D73-ACB5-7E2E9CD2657F}" type="pres">
      <dgm:prSet presAssocID="{70D0EFFD-0E6A-49C9-A633-C1C541DE078F}" presName="node" presStyleCnt="0"/>
      <dgm:spPr/>
    </dgm:pt>
    <dgm:pt modelId="{D789F9AE-C0E9-4950-A084-39B0A20B6848}" type="pres">
      <dgm:prSet presAssocID="{70D0EFFD-0E6A-49C9-A633-C1C541DE078F}" presName="parentNode" presStyleLbl="node1" presStyleIdx="1" presStyleCnt="5" custScaleX="217097" custLinFactNeighborX="34806">
        <dgm:presLayoutVars>
          <dgm:chMax val="1"/>
          <dgm:bulletEnabled val="1"/>
        </dgm:presLayoutVars>
      </dgm:prSet>
      <dgm:spPr/>
    </dgm:pt>
    <dgm:pt modelId="{0A28FDF6-6218-47B7-8A8C-A256E20BB337}" type="pres">
      <dgm:prSet presAssocID="{70D0EFFD-0E6A-49C9-A633-C1C541DE078F}" presName="childNode" presStyleLbl="revTx" presStyleIdx="0" presStyleCnt="0">
        <dgm:presLayoutVars>
          <dgm:bulletEnabled val="1"/>
        </dgm:presLayoutVars>
      </dgm:prSet>
      <dgm:spPr/>
    </dgm:pt>
    <dgm:pt modelId="{FDCD5916-9949-430C-9F10-13699982A0CB}" type="pres">
      <dgm:prSet presAssocID="{99CA32A2-2A50-4C4F-87AB-CCB41C02BF8A}" presName="Name25" presStyleLbl="parChTrans1D1" presStyleIdx="1" presStyleCnt="4"/>
      <dgm:spPr/>
    </dgm:pt>
    <dgm:pt modelId="{4A37C5AD-A69B-4E82-818A-450EFAA42374}" type="pres">
      <dgm:prSet presAssocID="{7F947464-08CA-4780-922A-0A46F0A028CE}" presName="node" presStyleCnt="0"/>
      <dgm:spPr/>
    </dgm:pt>
    <dgm:pt modelId="{32A77DB4-A0D0-4663-AC76-EECDACC2CE23}" type="pres">
      <dgm:prSet presAssocID="{7F947464-08CA-4780-922A-0A46F0A028CE}" presName="parentNode" presStyleLbl="node1" presStyleIdx="2" presStyleCnt="5" custScaleX="240852" custLinFactNeighborX="68503">
        <dgm:presLayoutVars>
          <dgm:chMax val="1"/>
          <dgm:bulletEnabled val="1"/>
        </dgm:presLayoutVars>
      </dgm:prSet>
      <dgm:spPr/>
    </dgm:pt>
    <dgm:pt modelId="{466608F9-E464-4571-AD87-E3EE215A4A53}" type="pres">
      <dgm:prSet presAssocID="{7F947464-08CA-4780-922A-0A46F0A028CE}" presName="childNode" presStyleLbl="revTx" presStyleIdx="0" presStyleCnt="0">
        <dgm:presLayoutVars>
          <dgm:bulletEnabled val="1"/>
        </dgm:presLayoutVars>
      </dgm:prSet>
      <dgm:spPr/>
    </dgm:pt>
    <dgm:pt modelId="{C80E845E-A8FA-47BA-B7E7-582146E89897}" type="pres">
      <dgm:prSet presAssocID="{2D259DBA-9D22-4F6E-B5C9-360E5A539372}" presName="Name25" presStyleLbl="parChTrans1D1" presStyleIdx="2" presStyleCnt="4"/>
      <dgm:spPr/>
    </dgm:pt>
    <dgm:pt modelId="{6C329E15-B7C7-42BA-8A05-BA2BA44B5E87}" type="pres">
      <dgm:prSet presAssocID="{9037811C-F729-485D-9F5C-19FF023ED8A6}" presName="node" presStyleCnt="0"/>
      <dgm:spPr/>
    </dgm:pt>
    <dgm:pt modelId="{702D9657-FC5F-4A26-BF73-1DF3473AF65D}" type="pres">
      <dgm:prSet presAssocID="{9037811C-F729-485D-9F5C-19FF023ED8A6}" presName="parentNode" presStyleLbl="node1" presStyleIdx="3" presStyleCnt="5" custScaleX="247576" custLinFactNeighborX="76101" custLinFactNeighborY="-11086">
        <dgm:presLayoutVars>
          <dgm:chMax val="1"/>
          <dgm:bulletEnabled val="1"/>
        </dgm:presLayoutVars>
      </dgm:prSet>
      <dgm:spPr/>
    </dgm:pt>
    <dgm:pt modelId="{5F1EBB11-E2EA-49FC-87DA-18A6864D880E}" type="pres">
      <dgm:prSet presAssocID="{9037811C-F729-485D-9F5C-19FF023ED8A6}" presName="childNode" presStyleLbl="revTx" presStyleIdx="0" presStyleCnt="0">
        <dgm:presLayoutVars>
          <dgm:bulletEnabled val="1"/>
        </dgm:presLayoutVars>
      </dgm:prSet>
      <dgm:spPr/>
    </dgm:pt>
    <dgm:pt modelId="{BB7861C4-57A1-42CC-B3A5-584905DB744D}" type="pres">
      <dgm:prSet presAssocID="{0A9C930D-13A0-4E10-8732-0AC3B6B04123}" presName="Name25" presStyleLbl="parChTrans1D1" presStyleIdx="3" presStyleCnt="4"/>
      <dgm:spPr/>
    </dgm:pt>
    <dgm:pt modelId="{76F04043-834D-44FB-B876-00024EE036BB}" type="pres">
      <dgm:prSet presAssocID="{93E8A165-07B4-42C4-884A-2253F8738AC9}" presName="node" presStyleCnt="0"/>
      <dgm:spPr/>
    </dgm:pt>
    <dgm:pt modelId="{1764DF11-3960-4B26-BDB5-6B144C00E84D}" type="pres">
      <dgm:prSet presAssocID="{93E8A165-07B4-42C4-884A-2253F8738AC9}" presName="parentNode" presStyleLbl="node1" presStyleIdx="4" presStyleCnt="5" custScaleX="222786" custLinFactNeighborX="17482">
        <dgm:presLayoutVars>
          <dgm:chMax val="1"/>
          <dgm:bulletEnabled val="1"/>
        </dgm:presLayoutVars>
      </dgm:prSet>
      <dgm:spPr/>
    </dgm:pt>
    <dgm:pt modelId="{CB52658A-0ECE-4B87-9776-03EC0D59D79B}" type="pres">
      <dgm:prSet presAssocID="{93E8A165-07B4-42C4-884A-2253F8738AC9}" presName="childNode" presStyleLbl="revTx" presStyleIdx="0" presStyleCnt="0">
        <dgm:presLayoutVars>
          <dgm:bulletEnabled val="1"/>
        </dgm:presLayoutVars>
      </dgm:prSet>
      <dgm:spPr/>
    </dgm:pt>
  </dgm:ptLst>
  <dgm:cxnLst>
    <dgm:cxn modelId="{467C120C-7069-9B44-B5DF-B2D02565F5E2}" type="presOf" srcId="{99CA32A2-2A50-4C4F-87AB-CCB41C02BF8A}" destId="{FDCD5916-9949-430C-9F10-13699982A0CB}" srcOrd="0" destOrd="0" presId="urn:microsoft.com/office/officeart/2005/8/layout/radial2"/>
    <dgm:cxn modelId="{1CC05917-FE30-5F48-BA42-6887E3709861}" type="presOf" srcId="{0A9C930D-13A0-4E10-8732-0AC3B6B04123}" destId="{BB7861C4-57A1-42CC-B3A5-584905DB744D}" srcOrd="0" destOrd="0" presId="urn:microsoft.com/office/officeart/2005/8/layout/radial2"/>
    <dgm:cxn modelId="{7F70572D-1DF4-498E-8E88-F3BBAAF88998}" srcId="{1A426B45-EEEA-4657-A1E2-35DF4DA04B08}" destId="{7F947464-08CA-4780-922A-0A46F0A028CE}" srcOrd="1" destOrd="0" parTransId="{99CA32A2-2A50-4C4F-87AB-CCB41C02BF8A}" sibTransId="{87F0E993-076B-47F3-BF31-5F8AFAF20A82}"/>
    <dgm:cxn modelId="{D1FE3443-3105-4B24-AF63-803F52BAEEDF}" srcId="{1A426B45-EEEA-4657-A1E2-35DF4DA04B08}" destId="{70D0EFFD-0E6A-49C9-A633-C1C541DE078F}" srcOrd="0" destOrd="0" parTransId="{A371F7CB-9F45-45BE-9F24-4113E8F4A9F3}" sibTransId="{1C698C13-437C-4B1A-9EBB-63466B592615}"/>
    <dgm:cxn modelId="{610D2E51-8682-4DDF-925A-5F05932C2D93}" srcId="{1A426B45-EEEA-4657-A1E2-35DF4DA04B08}" destId="{9037811C-F729-485D-9F5C-19FF023ED8A6}" srcOrd="2" destOrd="0" parTransId="{2D259DBA-9D22-4F6E-B5C9-360E5A539372}" sibTransId="{240CBD7C-F53B-45B0-B689-90BBC995E372}"/>
    <dgm:cxn modelId="{E3772653-042A-4D45-A95D-C6957CC38A36}" type="presOf" srcId="{2D259DBA-9D22-4F6E-B5C9-360E5A539372}" destId="{C80E845E-A8FA-47BA-B7E7-582146E89897}" srcOrd="0" destOrd="0" presId="urn:microsoft.com/office/officeart/2005/8/layout/radial2"/>
    <dgm:cxn modelId="{89192060-A3AD-4EFB-95DE-ED9EE232BE5F}" srcId="{1A426B45-EEEA-4657-A1E2-35DF4DA04B08}" destId="{93E8A165-07B4-42C4-884A-2253F8738AC9}" srcOrd="3" destOrd="0" parTransId="{0A9C930D-13A0-4E10-8732-0AC3B6B04123}" sibTransId="{8F81D256-B3F7-488E-B778-5D85DE190D80}"/>
    <dgm:cxn modelId="{C95CFC93-970C-3740-84BA-EF7AD5489E55}" type="presOf" srcId="{93E8A165-07B4-42C4-884A-2253F8738AC9}" destId="{1764DF11-3960-4B26-BDB5-6B144C00E84D}" srcOrd="0" destOrd="0" presId="urn:microsoft.com/office/officeart/2005/8/layout/radial2"/>
    <dgm:cxn modelId="{DC3AB699-51A4-8246-9E9F-48A3D93F186A}" type="presOf" srcId="{A371F7CB-9F45-45BE-9F24-4113E8F4A9F3}" destId="{2142AEF0-A396-4743-8616-AFDE45E555D6}" srcOrd="0" destOrd="0" presId="urn:microsoft.com/office/officeart/2005/8/layout/radial2"/>
    <dgm:cxn modelId="{AC162EA8-F019-3F46-97AB-0657B859D5E8}" type="presOf" srcId="{70D0EFFD-0E6A-49C9-A633-C1C541DE078F}" destId="{D789F9AE-C0E9-4950-A084-39B0A20B6848}" srcOrd="0" destOrd="0" presId="urn:microsoft.com/office/officeart/2005/8/layout/radial2"/>
    <dgm:cxn modelId="{4EEEABAE-DDA6-C441-AC34-6DA5D5F4CDFA}" type="presOf" srcId="{7F947464-08CA-4780-922A-0A46F0A028CE}" destId="{32A77DB4-A0D0-4663-AC76-EECDACC2CE23}" srcOrd="0" destOrd="0" presId="urn:microsoft.com/office/officeart/2005/8/layout/radial2"/>
    <dgm:cxn modelId="{2CA14FEE-9C55-5C40-9D73-F507EA561C81}" type="presOf" srcId="{1A426B45-EEEA-4657-A1E2-35DF4DA04B08}" destId="{F0D2E582-051C-4B8B-B730-93898CF207D8}" srcOrd="0" destOrd="0" presId="urn:microsoft.com/office/officeart/2005/8/layout/radial2"/>
    <dgm:cxn modelId="{F574A7F7-A2FC-314F-A6C2-879A75014006}" type="presOf" srcId="{9037811C-F729-485D-9F5C-19FF023ED8A6}" destId="{702D9657-FC5F-4A26-BF73-1DF3473AF65D}" srcOrd="0" destOrd="0" presId="urn:microsoft.com/office/officeart/2005/8/layout/radial2"/>
    <dgm:cxn modelId="{5C5B07D1-9C74-0A4A-9D38-3E563B53A8FA}" type="presParOf" srcId="{F0D2E582-051C-4B8B-B730-93898CF207D8}" destId="{36918A05-CC78-4B7B-A860-3B6344B664CE}" srcOrd="0" destOrd="0" presId="urn:microsoft.com/office/officeart/2005/8/layout/radial2"/>
    <dgm:cxn modelId="{D545C782-A635-3548-A13E-61AC2977C685}" type="presParOf" srcId="{36918A05-CC78-4B7B-A860-3B6344B664CE}" destId="{9AFFA789-0E1F-434D-B68C-4165DC4DFB64}" srcOrd="0" destOrd="0" presId="urn:microsoft.com/office/officeart/2005/8/layout/radial2"/>
    <dgm:cxn modelId="{5E58010E-A344-BA4A-A72C-712E7CA67C5A}" type="presParOf" srcId="{9AFFA789-0E1F-434D-B68C-4165DC4DFB64}" destId="{A909BFCE-74F9-442B-AF96-736B7C09D1BF}" srcOrd="0" destOrd="0" presId="urn:microsoft.com/office/officeart/2005/8/layout/radial2"/>
    <dgm:cxn modelId="{5910EDF5-BB23-744F-9DE3-87E6E0BFE595}" type="presParOf" srcId="{9AFFA789-0E1F-434D-B68C-4165DC4DFB64}" destId="{DF906457-60E1-4828-AC29-5897AD1ED973}" srcOrd="1" destOrd="0" presId="urn:microsoft.com/office/officeart/2005/8/layout/radial2"/>
    <dgm:cxn modelId="{33CC69D8-7752-B249-8068-54C034F6F69F}" type="presParOf" srcId="{36918A05-CC78-4B7B-A860-3B6344B664CE}" destId="{2142AEF0-A396-4743-8616-AFDE45E555D6}" srcOrd="1" destOrd="0" presId="urn:microsoft.com/office/officeart/2005/8/layout/radial2"/>
    <dgm:cxn modelId="{2FE0C0AB-FE6E-564B-97C5-62E721414865}" type="presParOf" srcId="{36918A05-CC78-4B7B-A860-3B6344B664CE}" destId="{44A9FA59-BF72-4D73-ACB5-7E2E9CD2657F}" srcOrd="2" destOrd="0" presId="urn:microsoft.com/office/officeart/2005/8/layout/radial2"/>
    <dgm:cxn modelId="{9A4205BF-DAFE-7248-AD04-AFA18A9EED45}" type="presParOf" srcId="{44A9FA59-BF72-4D73-ACB5-7E2E9CD2657F}" destId="{D789F9AE-C0E9-4950-A084-39B0A20B6848}" srcOrd="0" destOrd="0" presId="urn:microsoft.com/office/officeart/2005/8/layout/radial2"/>
    <dgm:cxn modelId="{82C0E096-6B1D-624E-B3B0-B6F066E6F9B2}" type="presParOf" srcId="{44A9FA59-BF72-4D73-ACB5-7E2E9CD2657F}" destId="{0A28FDF6-6218-47B7-8A8C-A256E20BB337}" srcOrd="1" destOrd="0" presId="urn:microsoft.com/office/officeart/2005/8/layout/radial2"/>
    <dgm:cxn modelId="{42F3DB52-B036-3C4B-929B-72DEEA5FDB68}" type="presParOf" srcId="{36918A05-CC78-4B7B-A860-3B6344B664CE}" destId="{FDCD5916-9949-430C-9F10-13699982A0CB}" srcOrd="3" destOrd="0" presId="urn:microsoft.com/office/officeart/2005/8/layout/radial2"/>
    <dgm:cxn modelId="{3E9645E3-9175-D34A-A231-5561F82C7265}" type="presParOf" srcId="{36918A05-CC78-4B7B-A860-3B6344B664CE}" destId="{4A37C5AD-A69B-4E82-818A-450EFAA42374}" srcOrd="4" destOrd="0" presId="urn:microsoft.com/office/officeart/2005/8/layout/radial2"/>
    <dgm:cxn modelId="{D96756C0-2DD0-6441-B95D-810FC8356BB1}" type="presParOf" srcId="{4A37C5AD-A69B-4E82-818A-450EFAA42374}" destId="{32A77DB4-A0D0-4663-AC76-EECDACC2CE23}" srcOrd="0" destOrd="0" presId="urn:microsoft.com/office/officeart/2005/8/layout/radial2"/>
    <dgm:cxn modelId="{80A4089B-603D-E748-8043-CA86D757DA77}" type="presParOf" srcId="{4A37C5AD-A69B-4E82-818A-450EFAA42374}" destId="{466608F9-E464-4571-AD87-E3EE215A4A53}" srcOrd="1" destOrd="0" presId="urn:microsoft.com/office/officeart/2005/8/layout/radial2"/>
    <dgm:cxn modelId="{39B233E4-27B1-C942-B2C3-D808D9303A88}" type="presParOf" srcId="{36918A05-CC78-4B7B-A860-3B6344B664CE}" destId="{C80E845E-A8FA-47BA-B7E7-582146E89897}" srcOrd="5" destOrd="0" presId="urn:microsoft.com/office/officeart/2005/8/layout/radial2"/>
    <dgm:cxn modelId="{208D3C31-A759-6047-B680-D72F2BBF4F7B}" type="presParOf" srcId="{36918A05-CC78-4B7B-A860-3B6344B664CE}" destId="{6C329E15-B7C7-42BA-8A05-BA2BA44B5E87}" srcOrd="6" destOrd="0" presId="urn:microsoft.com/office/officeart/2005/8/layout/radial2"/>
    <dgm:cxn modelId="{49FD6CD4-F025-DD4B-9B09-E7951D7EBDD9}" type="presParOf" srcId="{6C329E15-B7C7-42BA-8A05-BA2BA44B5E87}" destId="{702D9657-FC5F-4A26-BF73-1DF3473AF65D}" srcOrd="0" destOrd="0" presId="urn:microsoft.com/office/officeart/2005/8/layout/radial2"/>
    <dgm:cxn modelId="{A0E921C9-4EB5-FF44-A860-EDED0722613F}" type="presParOf" srcId="{6C329E15-B7C7-42BA-8A05-BA2BA44B5E87}" destId="{5F1EBB11-E2EA-49FC-87DA-18A6864D880E}" srcOrd="1" destOrd="0" presId="urn:microsoft.com/office/officeart/2005/8/layout/radial2"/>
    <dgm:cxn modelId="{1A83CBB8-BBA0-3648-B5E4-8BEFC0307A2E}" type="presParOf" srcId="{36918A05-CC78-4B7B-A860-3B6344B664CE}" destId="{BB7861C4-57A1-42CC-B3A5-584905DB744D}" srcOrd="7" destOrd="0" presId="urn:microsoft.com/office/officeart/2005/8/layout/radial2"/>
    <dgm:cxn modelId="{F07C7FD0-01E9-3C49-9D8E-A4657319DE3C}" type="presParOf" srcId="{36918A05-CC78-4B7B-A860-3B6344B664CE}" destId="{76F04043-834D-44FB-B876-00024EE036BB}" srcOrd="8" destOrd="0" presId="urn:microsoft.com/office/officeart/2005/8/layout/radial2"/>
    <dgm:cxn modelId="{2A6A82D9-281C-8F45-BBA3-285D31C9A99D}" type="presParOf" srcId="{76F04043-834D-44FB-B876-00024EE036BB}" destId="{1764DF11-3960-4B26-BDB5-6B144C00E84D}" srcOrd="0" destOrd="0" presId="urn:microsoft.com/office/officeart/2005/8/layout/radial2"/>
    <dgm:cxn modelId="{182219D0-340D-1549-838A-CA1924FB1373}" type="presParOf" srcId="{76F04043-834D-44FB-B876-00024EE036BB}" destId="{CB52658A-0ECE-4B87-9776-03EC0D59D79B}"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B92CE4C-CA84-4855-BCB3-0A3B04A6F236}" type="doc">
      <dgm:prSet loTypeId="urn:microsoft.com/office/officeart/2005/8/layout/vList4#5" loCatId="list" qsTypeId="urn:microsoft.com/office/officeart/2005/8/quickstyle/simple1" qsCatId="simple" csTypeId="urn:microsoft.com/office/officeart/2005/8/colors/accent1_5" csCatId="accent1" phldr="1"/>
      <dgm:spPr/>
      <dgm:t>
        <a:bodyPr/>
        <a:lstStyle/>
        <a:p>
          <a:endParaRPr lang="fr-FR"/>
        </a:p>
      </dgm:t>
    </dgm:pt>
    <dgm:pt modelId="{FCD143DD-E388-4EAF-A367-4E0CA8FE3F7F}">
      <dgm:prSet phldrT="[Texte]" custT="1">
        <dgm:style>
          <a:lnRef idx="2">
            <a:schemeClr val="accent1">
              <a:shade val="50000"/>
            </a:schemeClr>
          </a:lnRef>
          <a:fillRef idx="1">
            <a:schemeClr val="accent1"/>
          </a:fillRef>
          <a:effectRef idx="0">
            <a:schemeClr val="accent1"/>
          </a:effectRef>
          <a:fontRef idx="minor">
            <a:schemeClr val="lt1"/>
          </a:fontRef>
        </dgm:style>
      </dgm:prSet>
      <dgm:spPr>
        <a:solidFill>
          <a:schemeClr val="accent2"/>
        </a:solidFill>
      </dgm:spPr>
      <dgm:t>
        <a:bodyPr/>
        <a:lstStyle/>
        <a:p>
          <a:r>
            <a:rPr lang="fr-FR" sz="1200" noProof="0" dirty="0">
              <a:solidFill>
                <a:schemeClr val="tx1"/>
              </a:solidFill>
              <a:latin typeface="Times New Roman" panose="02020603050405020304" pitchFamily="18" charset="0"/>
              <a:cs typeface="Times New Roman" panose="02020603050405020304" pitchFamily="18" charset="0"/>
            </a:rPr>
            <a:t>Pour que le contrôle interne soit satisfaisant, il est essentiel que l’organisation de l’entreprise possède certaines caractéristiques. L’organisation doit être :</a:t>
          </a:r>
        </a:p>
        <a:p>
          <a:r>
            <a:rPr lang="fr-FR" sz="1200" noProof="0" dirty="0">
              <a:solidFill>
                <a:schemeClr val="tx1"/>
              </a:solidFill>
              <a:latin typeface="Times New Roman" panose="02020603050405020304" pitchFamily="18" charset="0"/>
              <a:cs typeface="Times New Roman" panose="02020603050405020304" pitchFamily="18" charset="0"/>
            </a:rPr>
            <a:t>– préalable ;</a:t>
          </a:r>
        </a:p>
        <a:p>
          <a:r>
            <a:rPr lang="fr-FR" sz="1200" noProof="0" dirty="0">
              <a:solidFill>
                <a:schemeClr val="tx1"/>
              </a:solidFill>
              <a:latin typeface="Times New Roman" panose="02020603050405020304" pitchFamily="18" charset="0"/>
              <a:cs typeface="Times New Roman" panose="02020603050405020304" pitchFamily="18" charset="0"/>
            </a:rPr>
            <a:t>– adaptée et adaptable ;</a:t>
          </a:r>
        </a:p>
        <a:p>
          <a:r>
            <a:rPr lang="fr-FR" sz="1200" noProof="0" dirty="0">
              <a:solidFill>
                <a:schemeClr val="tx1"/>
              </a:solidFill>
              <a:latin typeface="Times New Roman" panose="02020603050405020304" pitchFamily="18" charset="0"/>
              <a:cs typeface="Times New Roman" panose="02020603050405020304" pitchFamily="18" charset="0"/>
            </a:rPr>
            <a:t>– vérifiable ;</a:t>
          </a:r>
        </a:p>
        <a:p>
          <a:r>
            <a:rPr lang="fr-FR" sz="1200" noProof="0" dirty="0">
              <a:solidFill>
                <a:schemeClr val="tx1"/>
              </a:solidFill>
              <a:latin typeface="Times New Roman" panose="02020603050405020304" pitchFamily="18" charset="0"/>
              <a:cs typeface="Times New Roman" panose="02020603050405020304" pitchFamily="18" charset="0"/>
            </a:rPr>
            <a:t>– formalisée ;</a:t>
          </a:r>
        </a:p>
        <a:p>
          <a:r>
            <a:rPr lang="fr-FR" sz="1200" noProof="0" dirty="0">
              <a:solidFill>
                <a:schemeClr val="tx1"/>
              </a:solidFill>
              <a:latin typeface="Times New Roman" panose="02020603050405020304" pitchFamily="18" charset="0"/>
              <a:cs typeface="Times New Roman" panose="02020603050405020304" pitchFamily="18" charset="0"/>
            </a:rPr>
            <a:t>et doit comporter une séparation convenable des fonctions.</a:t>
          </a:r>
        </a:p>
        <a:p>
          <a:r>
            <a:rPr lang="fr-FR" sz="1200" noProof="0" dirty="0">
              <a:solidFill>
                <a:schemeClr val="tx1"/>
              </a:solidFill>
              <a:latin typeface="Times New Roman" panose="02020603050405020304" pitchFamily="18" charset="0"/>
              <a:cs typeface="Times New Roman" panose="02020603050405020304" pitchFamily="18" charset="0"/>
            </a:rPr>
            <a:t>La diffusion par écrit des instructions est indispensable dans une grande entreprise. Elle est également préférable dans les entreprises de dimensions plus modestes, afin d’éviter les erreurs d’interprétation.</a:t>
          </a:r>
        </a:p>
      </dgm:t>
    </dgm:pt>
    <dgm:pt modelId="{1CA239F5-52D6-45DC-AD3D-430D62954CC6}" type="parTrans" cxnId="{B058D232-0EE7-4C3F-9DC8-60AE89350FAB}">
      <dgm:prSet/>
      <dgm:spPr/>
      <dgm:t>
        <a:bodyPr/>
        <a:lstStyle/>
        <a:p>
          <a:endParaRPr lang="fr-FR">
            <a:solidFill>
              <a:schemeClr val="bg1"/>
            </a:solidFill>
          </a:endParaRPr>
        </a:p>
      </dgm:t>
    </dgm:pt>
    <dgm:pt modelId="{306A1872-9060-47AC-BF75-33642A28BA49}" type="sibTrans" cxnId="{B058D232-0EE7-4C3F-9DC8-60AE89350FAB}">
      <dgm:prSet/>
      <dgm:spPr/>
      <dgm:t>
        <a:bodyPr/>
        <a:lstStyle/>
        <a:p>
          <a:endParaRPr lang="fr-FR">
            <a:solidFill>
              <a:schemeClr val="bg1"/>
            </a:solidFill>
          </a:endParaRPr>
        </a:p>
      </dgm:t>
    </dgm:pt>
    <dgm:pt modelId="{5B64E3B8-631D-4126-B827-C69049745D74}">
      <dgm:prSet phldrT="[Texte]">
        <dgm:style>
          <a:lnRef idx="2">
            <a:schemeClr val="accent1">
              <a:shade val="50000"/>
            </a:schemeClr>
          </a:lnRef>
          <a:fillRef idx="1">
            <a:schemeClr val="accent1"/>
          </a:fillRef>
          <a:effectRef idx="0">
            <a:schemeClr val="accent1"/>
          </a:effectRef>
          <a:fontRef idx="minor">
            <a:schemeClr val="lt1"/>
          </a:fontRef>
        </dgm:style>
      </dgm:prSet>
      <dgm:spPr>
        <a:solidFill>
          <a:schemeClr val="accent2"/>
        </a:solidFill>
        <a:ln>
          <a:solidFill>
            <a:srgbClr val="0070C0"/>
          </a:solidFill>
        </a:ln>
      </dgm:spPr>
      <dgm:t>
        <a:bodyPr/>
        <a:lstStyle/>
        <a:p>
          <a:r>
            <a:rPr lang="fr-FR" noProof="0" dirty="0">
              <a:solidFill>
                <a:schemeClr val="tx1"/>
              </a:solidFill>
            </a:rPr>
            <a:t>Les procédures mises en place doivent permettre le fonctionnement d’un système d’autocontrôle mis</a:t>
          </a:r>
        </a:p>
        <a:p>
          <a:r>
            <a:rPr lang="fr-FR" noProof="0" dirty="0">
              <a:solidFill>
                <a:schemeClr val="tx1"/>
              </a:solidFill>
            </a:rPr>
            <a:t>en œuvre par des recoupements, des contrôles réciproques ou des moyens techniques appropriés.</a:t>
          </a:r>
        </a:p>
      </dgm:t>
    </dgm:pt>
    <dgm:pt modelId="{B0409F8A-E78C-4793-8EB2-DEAA106D0C69}" type="parTrans" cxnId="{BBF26729-7F1D-41ED-83DE-DA0805E8285B}">
      <dgm:prSet/>
      <dgm:spPr/>
      <dgm:t>
        <a:bodyPr/>
        <a:lstStyle/>
        <a:p>
          <a:endParaRPr lang="fr-FR">
            <a:solidFill>
              <a:schemeClr val="bg1"/>
            </a:solidFill>
          </a:endParaRPr>
        </a:p>
      </dgm:t>
    </dgm:pt>
    <dgm:pt modelId="{80FE7C3D-A4D7-49C0-94A7-1202D6168044}" type="sibTrans" cxnId="{BBF26729-7F1D-41ED-83DE-DA0805E8285B}">
      <dgm:prSet/>
      <dgm:spPr/>
      <dgm:t>
        <a:bodyPr/>
        <a:lstStyle/>
        <a:p>
          <a:endParaRPr lang="fr-FR">
            <a:solidFill>
              <a:schemeClr val="bg1"/>
            </a:solidFill>
          </a:endParaRPr>
        </a:p>
      </dgm:t>
    </dgm:pt>
    <dgm:pt modelId="{437B3BC7-FCE1-43C1-B16E-CC2EA277A6DD}">
      <dgm:prSet phldrT="[Texte]">
        <dgm:style>
          <a:lnRef idx="2">
            <a:schemeClr val="accent1">
              <a:shade val="50000"/>
            </a:schemeClr>
          </a:lnRef>
          <a:fillRef idx="1">
            <a:schemeClr val="accent1"/>
          </a:fillRef>
          <a:effectRef idx="0">
            <a:schemeClr val="accent1"/>
          </a:effectRef>
          <a:fontRef idx="minor">
            <a:schemeClr val="lt1"/>
          </a:fontRef>
        </dgm:style>
      </dgm:prSet>
      <dgm:spPr>
        <a:solidFill>
          <a:schemeClr val="accent2"/>
        </a:solidFill>
        <a:ln>
          <a:solidFill>
            <a:srgbClr val="0070C0"/>
          </a:solidFill>
        </a:ln>
      </dgm:spPr>
      <dgm:t>
        <a:bodyPr/>
        <a:lstStyle/>
        <a:p>
          <a:r>
            <a:rPr lang="fr-FR" noProof="0" dirty="0">
              <a:solidFill>
                <a:schemeClr val="tx1"/>
              </a:solidFill>
            </a:rPr>
            <a:t>La mise en place de l’organisation de l’entreprise et de son système de régulation – le contrôle</a:t>
          </a:r>
        </a:p>
        <a:p>
          <a:r>
            <a:rPr lang="fr-FR" noProof="0" dirty="0">
              <a:solidFill>
                <a:schemeClr val="tx1"/>
              </a:solidFill>
            </a:rPr>
            <a:t>interne – suppose une certaine pérennité de ces systèmes. </a:t>
          </a:r>
        </a:p>
      </dgm:t>
    </dgm:pt>
    <dgm:pt modelId="{9F74CFCA-2C81-49AD-BBA6-045D8E2D3408}" type="parTrans" cxnId="{F34BFCFE-4D42-4B49-BF52-7B6DE4AF747F}">
      <dgm:prSet/>
      <dgm:spPr/>
      <dgm:t>
        <a:bodyPr/>
        <a:lstStyle/>
        <a:p>
          <a:endParaRPr lang="fr-FR">
            <a:solidFill>
              <a:schemeClr val="bg1"/>
            </a:solidFill>
          </a:endParaRPr>
        </a:p>
      </dgm:t>
    </dgm:pt>
    <dgm:pt modelId="{5CA50E70-C720-4E70-8290-C10F43E60B98}" type="sibTrans" cxnId="{F34BFCFE-4D42-4B49-BF52-7B6DE4AF747F}">
      <dgm:prSet/>
      <dgm:spPr/>
      <dgm:t>
        <a:bodyPr/>
        <a:lstStyle/>
        <a:p>
          <a:endParaRPr lang="fr-FR">
            <a:solidFill>
              <a:schemeClr val="bg1"/>
            </a:solidFill>
          </a:endParaRPr>
        </a:p>
      </dgm:t>
    </dgm:pt>
    <dgm:pt modelId="{E87F6137-0C8C-41F8-A127-A71E85CE33A7}">
      <dgm:prSet>
        <dgm:style>
          <a:lnRef idx="2">
            <a:schemeClr val="accent1">
              <a:shade val="50000"/>
            </a:schemeClr>
          </a:lnRef>
          <a:fillRef idx="1">
            <a:schemeClr val="accent1"/>
          </a:fillRef>
          <a:effectRef idx="0">
            <a:schemeClr val="accent1"/>
          </a:effectRef>
          <a:fontRef idx="minor">
            <a:schemeClr val="lt1"/>
          </a:fontRef>
        </dgm:style>
      </dgm:prSet>
      <dgm:spPr>
        <a:solidFill>
          <a:schemeClr val="accent2"/>
        </a:solidFill>
        <a:ln>
          <a:solidFill>
            <a:srgbClr val="0070C0"/>
          </a:solidFill>
        </a:ln>
      </dgm:spPr>
      <dgm:t>
        <a:bodyPr/>
        <a:lstStyle/>
        <a:p>
          <a:endParaRPr lang="fr-FR" noProof="0" dirty="0">
            <a:solidFill>
              <a:schemeClr val="tx1"/>
            </a:solidFill>
          </a:endParaRPr>
        </a:p>
      </dgm:t>
    </dgm:pt>
    <dgm:pt modelId="{C4E85976-8010-4D7A-8A02-F719618E3BE7}" type="parTrans" cxnId="{935633A3-5C97-4230-A3DB-B562CC8C0FC8}">
      <dgm:prSet/>
      <dgm:spPr/>
      <dgm:t>
        <a:bodyPr/>
        <a:lstStyle/>
        <a:p>
          <a:endParaRPr lang="fr-FR">
            <a:solidFill>
              <a:schemeClr val="bg1"/>
            </a:solidFill>
          </a:endParaRPr>
        </a:p>
      </dgm:t>
    </dgm:pt>
    <dgm:pt modelId="{F1A27E0E-15F5-4A9B-A404-7823621E1D44}" type="sibTrans" cxnId="{935633A3-5C97-4230-A3DB-B562CC8C0FC8}">
      <dgm:prSet/>
      <dgm:spPr/>
      <dgm:t>
        <a:bodyPr/>
        <a:lstStyle/>
        <a:p>
          <a:endParaRPr lang="fr-FR">
            <a:solidFill>
              <a:schemeClr val="bg1"/>
            </a:solidFill>
          </a:endParaRPr>
        </a:p>
      </dgm:t>
    </dgm:pt>
    <dgm:pt modelId="{476A3C84-DB72-49ED-8CDF-6A65089B0ABF}">
      <dgm:prSet>
        <dgm:style>
          <a:lnRef idx="2">
            <a:schemeClr val="accent1">
              <a:shade val="50000"/>
            </a:schemeClr>
          </a:lnRef>
          <a:fillRef idx="1">
            <a:schemeClr val="accent1"/>
          </a:fillRef>
          <a:effectRef idx="0">
            <a:schemeClr val="accent1"/>
          </a:effectRef>
          <a:fontRef idx="minor">
            <a:schemeClr val="lt1"/>
          </a:fontRef>
        </dgm:style>
      </dgm:prSet>
      <dgm:spPr>
        <a:solidFill>
          <a:schemeClr val="accent2"/>
        </a:solidFill>
        <a:ln>
          <a:solidFill>
            <a:srgbClr val="0070C0"/>
          </a:solidFill>
        </a:ln>
      </dgm:spPr>
      <dgm:t>
        <a:bodyPr/>
        <a:lstStyle/>
        <a:p>
          <a:endParaRPr lang="fr-FR" noProof="0" dirty="0">
            <a:solidFill>
              <a:schemeClr val="tx1"/>
            </a:solidFill>
          </a:endParaRPr>
        </a:p>
      </dgm:t>
    </dgm:pt>
    <dgm:pt modelId="{221900F2-B562-4AC3-BF69-355931AB6433}" type="parTrans" cxnId="{A6E6D186-F373-4013-A10E-FB0C8C27422A}">
      <dgm:prSet/>
      <dgm:spPr/>
      <dgm:t>
        <a:bodyPr/>
        <a:lstStyle/>
        <a:p>
          <a:endParaRPr lang="fr-FR">
            <a:solidFill>
              <a:schemeClr val="bg1"/>
            </a:solidFill>
          </a:endParaRPr>
        </a:p>
      </dgm:t>
    </dgm:pt>
    <dgm:pt modelId="{B03721AE-8D08-4E5F-8E39-1C71DF7C506D}" type="sibTrans" cxnId="{A6E6D186-F373-4013-A10E-FB0C8C27422A}">
      <dgm:prSet/>
      <dgm:spPr/>
      <dgm:t>
        <a:bodyPr/>
        <a:lstStyle/>
        <a:p>
          <a:endParaRPr lang="fr-FR">
            <a:solidFill>
              <a:schemeClr val="bg1"/>
            </a:solidFill>
          </a:endParaRPr>
        </a:p>
      </dgm:t>
    </dgm:pt>
    <dgm:pt modelId="{A92C7F9D-E98C-40B2-96E7-5F6762DBD476}">
      <dgm:prSet>
        <dgm:style>
          <a:lnRef idx="2">
            <a:schemeClr val="accent1">
              <a:shade val="50000"/>
            </a:schemeClr>
          </a:lnRef>
          <a:fillRef idx="1">
            <a:schemeClr val="accent1"/>
          </a:fillRef>
          <a:effectRef idx="0">
            <a:schemeClr val="accent1"/>
          </a:effectRef>
          <a:fontRef idx="minor">
            <a:schemeClr val="lt1"/>
          </a:fontRef>
        </dgm:style>
      </dgm:prSet>
      <dgm:spPr>
        <a:solidFill>
          <a:schemeClr val="accent2"/>
        </a:solidFill>
      </dgm:spPr>
      <dgm:t>
        <a:bodyPr/>
        <a:lstStyle/>
        <a:p>
          <a:endParaRPr lang="fr-FR" noProof="0" dirty="0">
            <a:solidFill>
              <a:schemeClr val="bg1"/>
            </a:solidFill>
          </a:endParaRPr>
        </a:p>
      </dgm:t>
    </dgm:pt>
    <dgm:pt modelId="{5307FBA4-659D-4ADC-A98C-6A57D124DB00}" type="parTrans" cxnId="{34F42ECD-5976-4F13-BAC8-8533141727D7}">
      <dgm:prSet/>
      <dgm:spPr/>
      <dgm:t>
        <a:bodyPr/>
        <a:lstStyle/>
        <a:p>
          <a:endParaRPr lang="fr-FR">
            <a:solidFill>
              <a:schemeClr val="bg1"/>
            </a:solidFill>
          </a:endParaRPr>
        </a:p>
      </dgm:t>
    </dgm:pt>
    <dgm:pt modelId="{C7AD7D19-7119-4F61-B5E9-C84CEEE72941}" type="sibTrans" cxnId="{34F42ECD-5976-4F13-BAC8-8533141727D7}">
      <dgm:prSet/>
      <dgm:spPr/>
      <dgm:t>
        <a:bodyPr/>
        <a:lstStyle/>
        <a:p>
          <a:endParaRPr lang="fr-FR">
            <a:solidFill>
              <a:schemeClr val="bg1"/>
            </a:solidFill>
          </a:endParaRPr>
        </a:p>
      </dgm:t>
    </dgm:pt>
    <dgm:pt modelId="{D2F859C7-4C8F-4E95-9857-E30BC440D43D}">
      <dgm:prSet>
        <dgm:style>
          <a:lnRef idx="2">
            <a:schemeClr val="accent1">
              <a:shade val="50000"/>
            </a:schemeClr>
          </a:lnRef>
          <a:fillRef idx="1">
            <a:schemeClr val="accent1"/>
          </a:fillRef>
          <a:effectRef idx="0">
            <a:schemeClr val="accent1"/>
          </a:effectRef>
          <a:fontRef idx="minor">
            <a:schemeClr val="lt1"/>
          </a:fontRef>
        </dgm:style>
      </dgm:prSet>
      <dgm:spPr>
        <a:solidFill>
          <a:schemeClr val="accent2"/>
        </a:solidFill>
        <a:ln>
          <a:solidFill>
            <a:srgbClr val="0070C0"/>
          </a:solidFill>
        </a:ln>
      </dgm:spPr>
      <dgm:t>
        <a:bodyPr/>
        <a:lstStyle/>
        <a:p>
          <a:endParaRPr lang="fr-FR" noProof="0" dirty="0">
            <a:solidFill>
              <a:schemeClr val="tx1"/>
            </a:solidFill>
          </a:endParaRPr>
        </a:p>
      </dgm:t>
    </dgm:pt>
    <dgm:pt modelId="{33AF3DA9-09B8-42AC-935C-BB428708DA41}" type="parTrans" cxnId="{16C00952-84AB-4198-88DC-090C2F06979F}">
      <dgm:prSet/>
      <dgm:spPr/>
      <dgm:t>
        <a:bodyPr/>
        <a:lstStyle/>
        <a:p>
          <a:endParaRPr lang="fr-FR">
            <a:solidFill>
              <a:schemeClr val="bg1"/>
            </a:solidFill>
          </a:endParaRPr>
        </a:p>
      </dgm:t>
    </dgm:pt>
    <dgm:pt modelId="{697D875F-D375-4AD7-92F0-CF1FE46A23EA}" type="sibTrans" cxnId="{16C00952-84AB-4198-88DC-090C2F06979F}">
      <dgm:prSet/>
      <dgm:spPr/>
      <dgm:t>
        <a:bodyPr/>
        <a:lstStyle/>
        <a:p>
          <a:endParaRPr lang="fr-FR">
            <a:solidFill>
              <a:schemeClr val="bg1"/>
            </a:solidFill>
          </a:endParaRPr>
        </a:p>
      </dgm:t>
    </dgm:pt>
    <dgm:pt modelId="{F103DC13-259E-41CD-BAE9-04F78F276D40}" type="pres">
      <dgm:prSet presAssocID="{4B92CE4C-CA84-4855-BCB3-0A3B04A6F236}" presName="linear" presStyleCnt="0">
        <dgm:presLayoutVars>
          <dgm:dir/>
          <dgm:resizeHandles val="exact"/>
        </dgm:presLayoutVars>
      </dgm:prSet>
      <dgm:spPr/>
    </dgm:pt>
    <dgm:pt modelId="{EF527E86-CF20-4407-841B-B10EBA15577D}" type="pres">
      <dgm:prSet presAssocID="{FCD143DD-E388-4EAF-A367-4E0CA8FE3F7F}" presName="comp" presStyleCnt="0"/>
      <dgm:spPr/>
    </dgm:pt>
    <dgm:pt modelId="{3A446EAF-CD3D-4383-AD2C-54F716D490C3}" type="pres">
      <dgm:prSet presAssocID="{FCD143DD-E388-4EAF-A367-4E0CA8FE3F7F}" presName="box" presStyleLbl="node1" presStyleIdx="0" presStyleCnt="7" custScaleY="373818"/>
      <dgm:spPr/>
    </dgm:pt>
    <dgm:pt modelId="{C2949ADA-12B4-4CBC-911B-81C8D4031E0C}" type="pres">
      <dgm:prSet presAssocID="{FCD143DD-E388-4EAF-A367-4E0CA8FE3F7F}" presName="img" presStyleLbl="fgImgPlace1" presStyleIdx="0" presStyleCnt="7" custScaleY="470822" custLinFactNeighborX="-334" custLinFactNeighborY="-9040"/>
      <dgm:spPr>
        <a:noFill/>
        <a:ln>
          <a:noFill/>
        </a:ln>
      </dgm:spPr>
    </dgm:pt>
    <dgm:pt modelId="{FBC83753-5A17-40DF-B941-A952D40332A1}" type="pres">
      <dgm:prSet presAssocID="{FCD143DD-E388-4EAF-A367-4E0CA8FE3F7F}" presName="text" presStyleLbl="node1" presStyleIdx="0" presStyleCnt="7">
        <dgm:presLayoutVars>
          <dgm:bulletEnabled val="1"/>
        </dgm:presLayoutVars>
      </dgm:prSet>
      <dgm:spPr/>
    </dgm:pt>
    <dgm:pt modelId="{36341BC4-F8A7-4E00-9FF4-7633C8DC0668}" type="pres">
      <dgm:prSet presAssocID="{306A1872-9060-47AC-BF75-33642A28BA49}" presName="spacer" presStyleCnt="0"/>
      <dgm:spPr/>
    </dgm:pt>
    <dgm:pt modelId="{54770691-E228-4E31-A05A-B684C18CF2A9}" type="pres">
      <dgm:prSet presAssocID="{5B64E3B8-631D-4126-B827-C69049745D74}" presName="comp" presStyleCnt="0"/>
      <dgm:spPr/>
    </dgm:pt>
    <dgm:pt modelId="{5E2A83F9-1CD6-4585-801F-EE023A9DA375}" type="pres">
      <dgm:prSet presAssocID="{5B64E3B8-631D-4126-B827-C69049745D74}" presName="box" presStyleLbl="node1" presStyleIdx="1" presStyleCnt="7"/>
      <dgm:spPr/>
    </dgm:pt>
    <dgm:pt modelId="{9AD976DD-BCD4-4529-B090-15BDCD47EEDE}" type="pres">
      <dgm:prSet presAssocID="{5B64E3B8-631D-4126-B827-C69049745D74}" presName="img" presStyleLbl="fgImgPlace1" presStyleIdx="1" presStyleCnt="7"/>
      <dgm:spPr>
        <a:noFill/>
        <a:ln>
          <a:noFill/>
        </a:ln>
      </dgm:spPr>
    </dgm:pt>
    <dgm:pt modelId="{93E464AB-DD23-4B2E-8D1A-91E7DCD67F88}" type="pres">
      <dgm:prSet presAssocID="{5B64E3B8-631D-4126-B827-C69049745D74}" presName="text" presStyleLbl="node1" presStyleIdx="1" presStyleCnt="7">
        <dgm:presLayoutVars>
          <dgm:bulletEnabled val="1"/>
        </dgm:presLayoutVars>
      </dgm:prSet>
      <dgm:spPr/>
    </dgm:pt>
    <dgm:pt modelId="{FCE04C79-10BC-408E-B2DA-551B7FA5F21A}" type="pres">
      <dgm:prSet presAssocID="{80FE7C3D-A4D7-49C0-94A7-1202D6168044}" presName="spacer" presStyleCnt="0"/>
      <dgm:spPr/>
    </dgm:pt>
    <dgm:pt modelId="{B848DD2E-BA6F-48EB-8E7B-CC1C10C623FC}" type="pres">
      <dgm:prSet presAssocID="{437B3BC7-FCE1-43C1-B16E-CC2EA277A6DD}" presName="comp" presStyleCnt="0"/>
      <dgm:spPr/>
    </dgm:pt>
    <dgm:pt modelId="{EB96EF90-FC6B-48AE-9266-D6B60503A04B}" type="pres">
      <dgm:prSet presAssocID="{437B3BC7-FCE1-43C1-B16E-CC2EA277A6DD}" presName="box" presStyleLbl="node1" presStyleIdx="2" presStyleCnt="7"/>
      <dgm:spPr/>
    </dgm:pt>
    <dgm:pt modelId="{C80F680A-21AA-4E0E-AFCE-30649F329233}" type="pres">
      <dgm:prSet presAssocID="{437B3BC7-FCE1-43C1-B16E-CC2EA277A6DD}" presName="img" presStyleLbl="fgImgPlace1" presStyleIdx="2" presStyleCnt="7"/>
      <dgm:spPr>
        <a:noFill/>
        <a:ln>
          <a:noFill/>
        </a:ln>
      </dgm:spPr>
    </dgm:pt>
    <dgm:pt modelId="{7C6F8863-FFC2-41FF-AF26-D789E5AC30FE}" type="pres">
      <dgm:prSet presAssocID="{437B3BC7-FCE1-43C1-B16E-CC2EA277A6DD}" presName="text" presStyleLbl="node1" presStyleIdx="2" presStyleCnt="7">
        <dgm:presLayoutVars>
          <dgm:bulletEnabled val="1"/>
        </dgm:presLayoutVars>
      </dgm:prSet>
      <dgm:spPr/>
    </dgm:pt>
    <dgm:pt modelId="{74A89156-021F-4254-9DB7-E6AEB4F089F8}" type="pres">
      <dgm:prSet presAssocID="{5CA50E70-C720-4E70-8290-C10F43E60B98}" presName="spacer" presStyleCnt="0"/>
      <dgm:spPr/>
    </dgm:pt>
    <dgm:pt modelId="{549E01A8-39D6-4A2E-84B6-3749AB79B8CE}" type="pres">
      <dgm:prSet presAssocID="{E87F6137-0C8C-41F8-A127-A71E85CE33A7}" presName="comp" presStyleCnt="0"/>
      <dgm:spPr/>
    </dgm:pt>
    <dgm:pt modelId="{41136C78-295C-406B-AE69-FA479F1EA9A4}" type="pres">
      <dgm:prSet presAssocID="{E87F6137-0C8C-41F8-A127-A71E85CE33A7}" presName="box" presStyleLbl="node1" presStyleIdx="3" presStyleCnt="7"/>
      <dgm:spPr/>
    </dgm:pt>
    <dgm:pt modelId="{44DE6D94-4476-412B-914E-3415CAE336D8}" type="pres">
      <dgm:prSet presAssocID="{E87F6137-0C8C-41F8-A127-A71E85CE33A7}" presName="img" presStyleLbl="fgImgPlace1" presStyleIdx="3" presStyleCnt="7"/>
      <dgm:spPr>
        <a:noFill/>
        <a:ln>
          <a:noFill/>
        </a:ln>
      </dgm:spPr>
    </dgm:pt>
    <dgm:pt modelId="{CBD986D9-3AB1-4A5C-B9E7-1D5C54F29027}" type="pres">
      <dgm:prSet presAssocID="{E87F6137-0C8C-41F8-A127-A71E85CE33A7}" presName="text" presStyleLbl="node1" presStyleIdx="3" presStyleCnt="7">
        <dgm:presLayoutVars>
          <dgm:bulletEnabled val="1"/>
        </dgm:presLayoutVars>
      </dgm:prSet>
      <dgm:spPr/>
    </dgm:pt>
    <dgm:pt modelId="{F2685DB7-16C0-43C5-9186-F37ECB149C4C}" type="pres">
      <dgm:prSet presAssocID="{F1A27E0E-15F5-4A9B-A404-7823621E1D44}" presName="spacer" presStyleCnt="0"/>
      <dgm:spPr/>
    </dgm:pt>
    <dgm:pt modelId="{8B5C85A5-EB2B-4E66-8A3F-C3295781BEA4}" type="pres">
      <dgm:prSet presAssocID="{476A3C84-DB72-49ED-8CDF-6A65089B0ABF}" presName="comp" presStyleCnt="0"/>
      <dgm:spPr/>
    </dgm:pt>
    <dgm:pt modelId="{91AB62E2-B6F8-4DDD-92F8-05D31AF87B11}" type="pres">
      <dgm:prSet presAssocID="{476A3C84-DB72-49ED-8CDF-6A65089B0ABF}" presName="box" presStyleLbl="node1" presStyleIdx="4" presStyleCnt="7"/>
      <dgm:spPr/>
    </dgm:pt>
    <dgm:pt modelId="{12B1D859-DFA0-42C3-9C62-945124F4D25A}" type="pres">
      <dgm:prSet presAssocID="{476A3C84-DB72-49ED-8CDF-6A65089B0ABF}" presName="img" presStyleLbl="fgImgPlace1" presStyleIdx="4" presStyleCnt="7"/>
      <dgm:spPr>
        <a:noFill/>
        <a:ln>
          <a:noFill/>
        </a:ln>
      </dgm:spPr>
    </dgm:pt>
    <dgm:pt modelId="{FED14C3A-29C7-4D07-9C60-19039071F94C}" type="pres">
      <dgm:prSet presAssocID="{476A3C84-DB72-49ED-8CDF-6A65089B0ABF}" presName="text" presStyleLbl="node1" presStyleIdx="4" presStyleCnt="7">
        <dgm:presLayoutVars>
          <dgm:bulletEnabled val="1"/>
        </dgm:presLayoutVars>
      </dgm:prSet>
      <dgm:spPr/>
    </dgm:pt>
    <dgm:pt modelId="{26457B79-6860-4D45-9952-F92613BBD011}" type="pres">
      <dgm:prSet presAssocID="{B03721AE-8D08-4E5F-8E39-1C71DF7C506D}" presName="spacer" presStyleCnt="0"/>
      <dgm:spPr/>
    </dgm:pt>
    <dgm:pt modelId="{DC52873A-460B-4829-9599-C4347D2ED7CE}" type="pres">
      <dgm:prSet presAssocID="{D2F859C7-4C8F-4E95-9857-E30BC440D43D}" presName="comp" presStyleCnt="0"/>
      <dgm:spPr/>
    </dgm:pt>
    <dgm:pt modelId="{935A5BB2-1784-4966-A6E5-0BD0BCCFF15B}" type="pres">
      <dgm:prSet presAssocID="{D2F859C7-4C8F-4E95-9857-E30BC440D43D}" presName="box" presStyleLbl="node1" presStyleIdx="5" presStyleCnt="7"/>
      <dgm:spPr/>
    </dgm:pt>
    <dgm:pt modelId="{EB1E8A87-46FC-4366-849A-D2116F16903B}" type="pres">
      <dgm:prSet presAssocID="{D2F859C7-4C8F-4E95-9857-E30BC440D43D}" presName="img" presStyleLbl="fgImgPlace1" presStyleIdx="5" presStyleCnt="7"/>
      <dgm:spPr>
        <a:noFill/>
        <a:ln>
          <a:noFill/>
        </a:ln>
      </dgm:spPr>
    </dgm:pt>
    <dgm:pt modelId="{AE89E0DA-2D7B-4E6D-86B2-5A8A76F22642}" type="pres">
      <dgm:prSet presAssocID="{D2F859C7-4C8F-4E95-9857-E30BC440D43D}" presName="text" presStyleLbl="node1" presStyleIdx="5" presStyleCnt="7">
        <dgm:presLayoutVars>
          <dgm:bulletEnabled val="1"/>
        </dgm:presLayoutVars>
      </dgm:prSet>
      <dgm:spPr/>
    </dgm:pt>
    <dgm:pt modelId="{1B7CD08E-02EA-4AEE-862A-7D624C1DF3A5}" type="pres">
      <dgm:prSet presAssocID="{697D875F-D375-4AD7-92F0-CF1FE46A23EA}" presName="spacer" presStyleCnt="0"/>
      <dgm:spPr/>
    </dgm:pt>
    <dgm:pt modelId="{34674D2F-919F-4A4A-AF35-4C120BBF2B06}" type="pres">
      <dgm:prSet presAssocID="{A92C7F9D-E98C-40B2-96E7-5F6762DBD476}" presName="comp" presStyleCnt="0"/>
      <dgm:spPr/>
    </dgm:pt>
    <dgm:pt modelId="{01DFE64F-2F45-4C2B-ADA9-2554CF9A19E4}" type="pres">
      <dgm:prSet presAssocID="{A92C7F9D-E98C-40B2-96E7-5F6762DBD476}" presName="box" presStyleLbl="node1" presStyleIdx="6" presStyleCnt="7"/>
      <dgm:spPr/>
    </dgm:pt>
    <dgm:pt modelId="{21770B39-D49E-4019-AB2F-6E4CA3A82C08}" type="pres">
      <dgm:prSet presAssocID="{A92C7F9D-E98C-40B2-96E7-5F6762DBD476}" presName="img" presStyleLbl="fgImgPlace1" presStyleIdx="6" presStyleCnt="7"/>
      <dgm:spPr>
        <a:noFill/>
        <a:ln>
          <a:noFill/>
        </a:ln>
      </dgm:spPr>
    </dgm:pt>
    <dgm:pt modelId="{C435CAFF-CCBB-4EE6-AE45-49C07FA2B3CE}" type="pres">
      <dgm:prSet presAssocID="{A92C7F9D-E98C-40B2-96E7-5F6762DBD476}" presName="text" presStyleLbl="node1" presStyleIdx="6" presStyleCnt="7">
        <dgm:presLayoutVars>
          <dgm:bulletEnabled val="1"/>
        </dgm:presLayoutVars>
      </dgm:prSet>
      <dgm:spPr/>
    </dgm:pt>
  </dgm:ptLst>
  <dgm:cxnLst>
    <dgm:cxn modelId="{BAB4BC0B-5B5D-F240-B543-62027BDC95F6}" type="presOf" srcId="{FCD143DD-E388-4EAF-A367-4E0CA8FE3F7F}" destId="{FBC83753-5A17-40DF-B941-A952D40332A1}" srcOrd="1" destOrd="0" presId="urn:microsoft.com/office/officeart/2005/8/layout/vList4#5"/>
    <dgm:cxn modelId="{BBF26729-7F1D-41ED-83DE-DA0805E8285B}" srcId="{4B92CE4C-CA84-4855-BCB3-0A3B04A6F236}" destId="{5B64E3B8-631D-4126-B827-C69049745D74}" srcOrd="1" destOrd="0" parTransId="{B0409F8A-E78C-4793-8EB2-DEAA106D0C69}" sibTransId="{80FE7C3D-A4D7-49C0-94A7-1202D6168044}"/>
    <dgm:cxn modelId="{5CDAD12C-8218-9642-946B-9675F8C5A601}" type="presOf" srcId="{437B3BC7-FCE1-43C1-B16E-CC2EA277A6DD}" destId="{7C6F8863-FFC2-41FF-AF26-D789E5AC30FE}" srcOrd="1" destOrd="0" presId="urn:microsoft.com/office/officeart/2005/8/layout/vList4#5"/>
    <dgm:cxn modelId="{153DF930-0D90-1247-A1AC-28FAC11DE2F0}" type="presOf" srcId="{476A3C84-DB72-49ED-8CDF-6A65089B0ABF}" destId="{91AB62E2-B6F8-4DDD-92F8-05D31AF87B11}" srcOrd="0" destOrd="0" presId="urn:microsoft.com/office/officeart/2005/8/layout/vList4#5"/>
    <dgm:cxn modelId="{B058D232-0EE7-4C3F-9DC8-60AE89350FAB}" srcId="{4B92CE4C-CA84-4855-BCB3-0A3B04A6F236}" destId="{FCD143DD-E388-4EAF-A367-4E0CA8FE3F7F}" srcOrd="0" destOrd="0" parTransId="{1CA239F5-52D6-45DC-AD3D-430D62954CC6}" sibTransId="{306A1872-9060-47AC-BF75-33642A28BA49}"/>
    <dgm:cxn modelId="{0A9B9A39-CF28-D54B-B23A-5894E18C63FC}" type="presOf" srcId="{E87F6137-0C8C-41F8-A127-A71E85CE33A7}" destId="{41136C78-295C-406B-AE69-FA479F1EA9A4}" srcOrd="0" destOrd="0" presId="urn:microsoft.com/office/officeart/2005/8/layout/vList4#5"/>
    <dgm:cxn modelId="{C9B07048-79DE-184A-88CA-4CD6C4399C91}" type="presOf" srcId="{476A3C84-DB72-49ED-8CDF-6A65089B0ABF}" destId="{FED14C3A-29C7-4D07-9C60-19039071F94C}" srcOrd="1" destOrd="0" presId="urn:microsoft.com/office/officeart/2005/8/layout/vList4#5"/>
    <dgm:cxn modelId="{81E5EC4A-CE31-3F47-96F8-969BE4CE9A6E}" type="presOf" srcId="{437B3BC7-FCE1-43C1-B16E-CC2EA277A6DD}" destId="{EB96EF90-FC6B-48AE-9266-D6B60503A04B}" srcOrd="0" destOrd="0" presId="urn:microsoft.com/office/officeart/2005/8/layout/vList4#5"/>
    <dgm:cxn modelId="{16C00952-84AB-4198-88DC-090C2F06979F}" srcId="{4B92CE4C-CA84-4855-BCB3-0A3B04A6F236}" destId="{D2F859C7-4C8F-4E95-9857-E30BC440D43D}" srcOrd="5" destOrd="0" parTransId="{33AF3DA9-09B8-42AC-935C-BB428708DA41}" sibTransId="{697D875F-D375-4AD7-92F0-CF1FE46A23EA}"/>
    <dgm:cxn modelId="{70AC4556-292B-BD4A-A7A9-422F8DAFBA0D}" type="presOf" srcId="{E87F6137-0C8C-41F8-A127-A71E85CE33A7}" destId="{CBD986D9-3AB1-4A5C-B9E7-1D5C54F29027}" srcOrd="1" destOrd="0" presId="urn:microsoft.com/office/officeart/2005/8/layout/vList4#5"/>
    <dgm:cxn modelId="{1D66DD5E-62C1-524E-9F54-7819CC4117C6}" type="presOf" srcId="{A92C7F9D-E98C-40B2-96E7-5F6762DBD476}" destId="{C435CAFF-CCBB-4EE6-AE45-49C07FA2B3CE}" srcOrd="1" destOrd="0" presId="urn:microsoft.com/office/officeart/2005/8/layout/vList4#5"/>
    <dgm:cxn modelId="{5463DE5F-F3B9-1247-81DA-E94F36B5E452}" type="presOf" srcId="{5B64E3B8-631D-4126-B827-C69049745D74}" destId="{5E2A83F9-1CD6-4585-801F-EE023A9DA375}" srcOrd="0" destOrd="0" presId="urn:microsoft.com/office/officeart/2005/8/layout/vList4#5"/>
    <dgm:cxn modelId="{C8D31274-6042-AA4E-8AFF-028136B1CAD7}" type="presOf" srcId="{D2F859C7-4C8F-4E95-9857-E30BC440D43D}" destId="{935A5BB2-1784-4966-A6E5-0BD0BCCFF15B}" srcOrd="0" destOrd="0" presId="urn:microsoft.com/office/officeart/2005/8/layout/vList4#5"/>
    <dgm:cxn modelId="{84F85F80-6EBB-E14D-858A-5F906DC3466A}" type="presOf" srcId="{4B92CE4C-CA84-4855-BCB3-0A3B04A6F236}" destId="{F103DC13-259E-41CD-BAE9-04F78F276D40}" srcOrd="0" destOrd="0" presId="urn:microsoft.com/office/officeart/2005/8/layout/vList4#5"/>
    <dgm:cxn modelId="{D8B69F80-0881-B346-8D4B-7BFD4559B330}" type="presOf" srcId="{D2F859C7-4C8F-4E95-9857-E30BC440D43D}" destId="{AE89E0DA-2D7B-4E6D-86B2-5A8A76F22642}" srcOrd="1" destOrd="0" presId="urn:microsoft.com/office/officeart/2005/8/layout/vList4#5"/>
    <dgm:cxn modelId="{A6E6D186-F373-4013-A10E-FB0C8C27422A}" srcId="{4B92CE4C-CA84-4855-BCB3-0A3B04A6F236}" destId="{476A3C84-DB72-49ED-8CDF-6A65089B0ABF}" srcOrd="4" destOrd="0" parTransId="{221900F2-B562-4AC3-BF69-355931AB6433}" sibTransId="{B03721AE-8D08-4E5F-8E39-1C71DF7C506D}"/>
    <dgm:cxn modelId="{0F7F0B91-8AE2-A84A-B564-C9A4349ABDEA}" type="presOf" srcId="{5B64E3B8-631D-4126-B827-C69049745D74}" destId="{93E464AB-DD23-4B2E-8D1A-91E7DCD67F88}" srcOrd="1" destOrd="0" presId="urn:microsoft.com/office/officeart/2005/8/layout/vList4#5"/>
    <dgm:cxn modelId="{935633A3-5C97-4230-A3DB-B562CC8C0FC8}" srcId="{4B92CE4C-CA84-4855-BCB3-0A3B04A6F236}" destId="{E87F6137-0C8C-41F8-A127-A71E85CE33A7}" srcOrd="3" destOrd="0" parTransId="{C4E85976-8010-4D7A-8A02-F719618E3BE7}" sibTransId="{F1A27E0E-15F5-4A9B-A404-7823621E1D44}"/>
    <dgm:cxn modelId="{473C8ACA-488D-A649-AB4B-169464CC0B31}" type="presOf" srcId="{FCD143DD-E388-4EAF-A367-4E0CA8FE3F7F}" destId="{3A446EAF-CD3D-4383-AD2C-54F716D490C3}" srcOrd="0" destOrd="0" presId="urn:microsoft.com/office/officeart/2005/8/layout/vList4#5"/>
    <dgm:cxn modelId="{34F42ECD-5976-4F13-BAC8-8533141727D7}" srcId="{4B92CE4C-CA84-4855-BCB3-0A3B04A6F236}" destId="{A92C7F9D-E98C-40B2-96E7-5F6762DBD476}" srcOrd="6" destOrd="0" parTransId="{5307FBA4-659D-4ADC-A98C-6A57D124DB00}" sibTransId="{C7AD7D19-7119-4F61-B5E9-C84CEEE72941}"/>
    <dgm:cxn modelId="{6E6EB2E4-1191-2F4F-B185-6F41604429D0}" type="presOf" srcId="{A92C7F9D-E98C-40B2-96E7-5F6762DBD476}" destId="{01DFE64F-2F45-4C2B-ADA9-2554CF9A19E4}" srcOrd="0" destOrd="0" presId="urn:microsoft.com/office/officeart/2005/8/layout/vList4#5"/>
    <dgm:cxn modelId="{F34BFCFE-4D42-4B49-BF52-7B6DE4AF747F}" srcId="{4B92CE4C-CA84-4855-BCB3-0A3B04A6F236}" destId="{437B3BC7-FCE1-43C1-B16E-CC2EA277A6DD}" srcOrd="2" destOrd="0" parTransId="{9F74CFCA-2C81-49AD-BBA6-045D8E2D3408}" sibTransId="{5CA50E70-C720-4E70-8290-C10F43E60B98}"/>
    <dgm:cxn modelId="{97CC7543-6395-5B49-A054-E3942DF77469}" type="presParOf" srcId="{F103DC13-259E-41CD-BAE9-04F78F276D40}" destId="{EF527E86-CF20-4407-841B-B10EBA15577D}" srcOrd="0" destOrd="0" presId="urn:microsoft.com/office/officeart/2005/8/layout/vList4#5"/>
    <dgm:cxn modelId="{255342F5-2C29-F74B-B149-121508C2B849}" type="presParOf" srcId="{EF527E86-CF20-4407-841B-B10EBA15577D}" destId="{3A446EAF-CD3D-4383-AD2C-54F716D490C3}" srcOrd="0" destOrd="0" presId="urn:microsoft.com/office/officeart/2005/8/layout/vList4#5"/>
    <dgm:cxn modelId="{6F532845-B325-8841-9D20-54E9F28525D8}" type="presParOf" srcId="{EF527E86-CF20-4407-841B-B10EBA15577D}" destId="{C2949ADA-12B4-4CBC-911B-81C8D4031E0C}" srcOrd="1" destOrd="0" presId="urn:microsoft.com/office/officeart/2005/8/layout/vList4#5"/>
    <dgm:cxn modelId="{5315615C-1744-2441-B0CE-CA352288D4EB}" type="presParOf" srcId="{EF527E86-CF20-4407-841B-B10EBA15577D}" destId="{FBC83753-5A17-40DF-B941-A952D40332A1}" srcOrd="2" destOrd="0" presId="urn:microsoft.com/office/officeart/2005/8/layout/vList4#5"/>
    <dgm:cxn modelId="{265AA934-B69E-1A4F-915E-32E8AFB0A798}" type="presParOf" srcId="{F103DC13-259E-41CD-BAE9-04F78F276D40}" destId="{36341BC4-F8A7-4E00-9FF4-7633C8DC0668}" srcOrd="1" destOrd="0" presId="urn:microsoft.com/office/officeart/2005/8/layout/vList4#5"/>
    <dgm:cxn modelId="{DF8C8DBD-424D-EF46-8E1F-F93133E37020}" type="presParOf" srcId="{F103DC13-259E-41CD-BAE9-04F78F276D40}" destId="{54770691-E228-4E31-A05A-B684C18CF2A9}" srcOrd="2" destOrd="0" presId="urn:microsoft.com/office/officeart/2005/8/layout/vList4#5"/>
    <dgm:cxn modelId="{3E217D61-4366-F547-B27D-17606612EC2E}" type="presParOf" srcId="{54770691-E228-4E31-A05A-B684C18CF2A9}" destId="{5E2A83F9-1CD6-4585-801F-EE023A9DA375}" srcOrd="0" destOrd="0" presId="urn:microsoft.com/office/officeart/2005/8/layout/vList4#5"/>
    <dgm:cxn modelId="{F0C6C91F-6A4D-0C4F-9D64-E3AAC12B29DD}" type="presParOf" srcId="{54770691-E228-4E31-A05A-B684C18CF2A9}" destId="{9AD976DD-BCD4-4529-B090-15BDCD47EEDE}" srcOrd="1" destOrd="0" presId="urn:microsoft.com/office/officeart/2005/8/layout/vList4#5"/>
    <dgm:cxn modelId="{023415B5-1CE2-6846-8385-F6D18F631183}" type="presParOf" srcId="{54770691-E228-4E31-A05A-B684C18CF2A9}" destId="{93E464AB-DD23-4B2E-8D1A-91E7DCD67F88}" srcOrd="2" destOrd="0" presId="urn:microsoft.com/office/officeart/2005/8/layout/vList4#5"/>
    <dgm:cxn modelId="{B846B396-B8BC-2A43-9953-4B4908FB8BED}" type="presParOf" srcId="{F103DC13-259E-41CD-BAE9-04F78F276D40}" destId="{FCE04C79-10BC-408E-B2DA-551B7FA5F21A}" srcOrd="3" destOrd="0" presId="urn:microsoft.com/office/officeart/2005/8/layout/vList4#5"/>
    <dgm:cxn modelId="{F7185205-BD2F-664F-85A7-69F3B3EBD121}" type="presParOf" srcId="{F103DC13-259E-41CD-BAE9-04F78F276D40}" destId="{B848DD2E-BA6F-48EB-8E7B-CC1C10C623FC}" srcOrd="4" destOrd="0" presId="urn:microsoft.com/office/officeart/2005/8/layout/vList4#5"/>
    <dgm:cxn modelId="{31C80CC1-E40D-B74D-9EA4-D355A2E59CCA}" type="presParOf" srcId="{B848DD2E-BA6F-48EB-8E7B-CC1C10C623FC}" destId="{EB96EF90-FC6B-48AE-9266-D6B60503A04B}" srcOrd="0" destOrd="0" presId="urn:microsoft.com/office/officeart/2005/8/layout/vList4#5"/>
    <dgm:cxn modelId="{D4DC51C0-D703-D749-9775-6A482C62C076}" type="presParOf" srcId="{B848DD2E-BA6F-48EB-8E7B-CC1C10C623FC}" destId="{C80F680A-21AA-4E0E-AFCE-30649F329233}" srcOrd="1" destOrd="0" presId="urn:microsoft.com/office/officeart/2005/8/layout/vList4#5"/>
    <dgm:cxn modelId="{9DDE5102-F005-094D-B803-004EEFD098F0}" type="presParOf" srcId="{B848DD2E-BA6F-48EB-8E7B-CC1C10C623FC}" destId="{7C6F8863-FFC2-41FF-AF26-D789E5AC30FE}" srcOrd="2" destOrd="0" presId="urn:microsoft.com/office/officeart/2005/8/layout/vList4#5"/>
    <dgm:cxn modelId="{3A96D80B-CBDC-7648-9F66-DE82FE985419}" type="presParOf" srcId="{F103DC13-259E-41CD-BAE9-04F78F276D40}" destId="{74A89156-021F-4254-9DB7-E6AEB4F089F8}" srcOrd="5" destOrd="0" presId="urn:microsoft.com/office/officeart/2005/8/layout/vList4#5"/>
    <dgm:cxn modelId="{C998DDB2-6DC2-CB42-A15A-4C9786AA58B6}" type="presParOf" srcId="{F103DC13-259E-41CD-BAE9-04F78F276D40}" destId="{549E01A8-39D6-4A2E-84B6-3749AB79B8CE}" srcOrd="6" destOrd="0" presId="urn:microsoft.com/office/officeart/2005/8/layout/vList4#5"/>
    <dgm:cxn modelId="{4094EF86-19BA-3843-B100-B3E9542F1999}" type="presParOf" srcId="{549E01A8-39D6-4A2E-84B6-3749AB79B8CE}" destId="{41136C78-295C-406B-AE69-FA479F1EA9A4}" srcOrd="0" destOrd="0" presId="urn:microsoft.com/office/officeart/2005/8/layout/vList4#5"/>
    <dgm:cxn modelId="{68A46BF3-5DB0-5A48-BE99-A6966D73D51D}" type="presParOf" srcId="{549E01A8-39D6-4A2E-84B6-3749AB79B8CE}" destId="{44DE6D94-4476-412B-914E-3415CAE336D8}" srcOrd="1" destOrd="0" presId="urn:microsoft.com/office/officeart/2005/8/layout/vList4#5"/>
    <dgm:cxn modelId="{F11F993A-643B-A045-B1EB-AFA828EFA8BA}" type="presParOf" srcId="{549E01A8-39D6-4A2E-84B6-3749AB79B8CE}" destId="{CBD986D9-3AB1-4A5C-B9E7-1D5C54F29027}" srcOrd="2" destOrd="0" presId="urn:microsoft.com/office/officeart/2005/8/layout/vList4#5"/>
    <dgm:cxn modelId="{A8F7AA0F-5895-D243-94D5-7BBFD6F16CAD}" type="presParOf" srcId="{F103DC13-259E-41CD-BAE9-04F78F276D40}" destId="{F2685DB7-16C0-43C5-9186-F37ECB149C4C}" srcOrd="7" destOrd="0" presId="urn:microsoft.com/office/officeart/2005/8/layout/vList4#5"/>
    <dgm:cxn modelId="{206C282A-F9F9-0847-8F79-E1D6258082F3}" type="presParOf" srcId="{F103DC13-259E-41CD-BAE9-04F78F276D40}" destId="{8B5C85A5-EB2B-4E66-8A3F-C3295781BEA4}" srcOrd="8" destOrd="0" presId="urn:microsoft.com/office/officeart/2005/8/layout/vList4#5"/>
    <dgm:cxn modelId="{2753BBDB-F2F3-F749-9E96-52D2859E2ED1}" type="presParOf" srcId="{8B5C85A5-EB2B-4E66-8A3F-C3295781BEA4}" destId="{91AB62E2-B6F8-4DDD-92F8-05D31AF87B11}" srcOrd="0" destOrd="0" presId="urn:microsoft.com/office/officeart/2005/8/layout/vList4#5"/>
    <dgm:cxn modelId="{71810A2B-39EF-2E45-9349-7D1B0B528E0D}" type="presParOf" srcId="{8B5C85A5-EB2B-4E66-8A3F-C3295781BEA4}" destId="{12B1D859-DFA0-42C3-9C62-945124F4D25A}" srcOrd="1" destOrd="0" presId="urn:microsoft.com/office/officeart/2005/8/layout/vList4#5"/>
    <dgm:cxn modelId="{E25D763B-BF29-8240-AD4E-2E1705CE9ED6}" type="presParOf" srcId="{8B5C85A5-EB2B-4E66-8A3F-C3295781BEA4}" destId="{FED14C3A-29C7-4D07-9C60-19039071F94C}" srcOrd="2" destOrd="0" presId="urn:microsoft.com/office/officeart/2005/8/layout/vList4#5"/>
    <dgm:cxn modelId="{AA0D9501-55D6-D44A-A47D-0A4864071AE1}" type="presParOf" srcId="{F103DC13-259E-41CD-BAE9-04F78F276D40}" destId="{26457B79-6860-4D45-9952-F92613BBD011}" srcOrd="9" destOrd="0" presId="urn:microsoft.com/office/officeart/2005/8/layout/vList4#5"/>
    <dgm:cxn modelId="{550FF0EE-1FA6-3B46-90A0-8AFAFF0C4D28}" type="presParOf" srcId="{F103DC13-259E-41CD-BAE9-04F78F276D40}" destId="{DC52873A-460B-4829-9599-C4347D2ED7CE}" srcOrd="10" destOrd="0" presId="urn:microsoft.com/office/officeart/2005/8/layout/vList4#5"/>
    <dgm:cxn modelId="{DCAC12EC-02C7-A24D-872C-E98B4E28E3E7}" type="presParOf" srcId="{DC52873A-460B-4829-9599-C4347D2ED7CE}" destId="{935A5BB2-1784-4966-A6E5-0BD0BCCFF15B}" srcOrd="0" destOrd="0" presId="urn:microsoft.com/office/officeart/2005/8/layout/vList4#5"/>
    <dgm:cxn modelId="{F5E1EF7B-498B-FD42-97B5-99B6191BCF3B}" type="presParOf" srcId="{DC52873A-460B-4829-9599-C4347D2ED7CE}" destId="{EB1E8A87-46FC-4366-849A-D2116F16903B}" srcOrd="1" destOrd="0" presId="urn:microsoft.com/office/officeart/2005/8/layout/vList4#5"/>
    <dgm:cxn modelId="{9E6D1C8F-E070-0943-A05A-E40F883FA476}" type="presParOf" srcId="{DC52873A-460B-4829-9599-C4347D2ED7CE}" destId="{AE89E0DA-2D7B-4E6D-86B2-5A8A76F22642}" srcOrd="2" destOrd="0" presId="urn:microsoft.com/office/officeart/2005/8/layout/vList4#5"/>
    <dgm:cxn modelId="{CABE79C5-34F3-7D41-8A69-3C028CE8BAD4}" type="presParOf" srcId="{F103DC13-259E-41CD-BAE9-04F78F276D40}" destId="{1B7CD08E-02EA-4AEE-862A-7D624C1DF3A5}" srcOrd="11" destOrd="0" presId="urn:microsoft.com/office/officeart/2005/8/layout/vList4#5"/>
    <dgm:cxn modelId="{F5B314FF-C09B-D14F-BFA8-2CDF851028D5}" type="presParOf" srcId="{F103DC13-259E-41CD-BAE9-04F78F276D40}" destId="{34674D2F-919F-4A4A-AF35-4C120BBF2B06}" srcOrd="12" destOrd="0" presId="urn:microsoft.com/office/officeart/2005/8/layout/vList4#5"/>
    <dgm:cxn modelId="{FD2217F9-E5D5-4946-AF2C-495B26033417}" type="presParOf" srcId="{34674D2F-919F-4A4A-AF35-4C120BBF2B06}" destId="{01DFE64F-2F45-4C2B-ADA9-2554CF9A19E4}" srcOrd="0" destOrd="0" presId="urn:microsoft.com/office/officeart/2005/8/layout/vList4#5"/>
    <dgm:cxn modelId="{D403D529-2615-3240-9E0C-BC10590B0430}" type="presParOf" srcId="{34674D2F-919F-4A4A-AF35-4C120BBF2B06}" destId="{21770B39-D49E-4019-AB2F-6E4CA3A82C08}" srcOrd="1" destOrd="0" presId="urn:microsoft.com/office/officeart/2005/8/layout/vList4#5"/>
    <dgm:cxn modelId="{3EFB0BFF-69AC-984A-9550-D5BC3F90E4FE}" type="presParOf" srcId="{34674D2F-919F-4A4A-AF35-4C120BBF2B06}" destId="{C435CAFF-CCBB-4EE6-AE45-49C07FA2B3CE}" srcOrd="2" destOrd="0" presId="urn:microsoft.com/office/officeart/2005/8/layout/vList4#5"/>
  </dgm:cxnLst>
  <dgm:bg/>
  <dgm:whole>
    <a:ln>
      <a:solidFill>
        <a:srgbClr val="0070C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44838-34B0-40BD-B223-BDDAC1A302FA}">
      <dsp:nvSpPr>
        <dsp:cNvPr id="0" name=""/>
        <dsp:cNvSpPr/>
      </dsp:nvSpPr>
      <dsp:spPr>
        <a:xfrm>
          <a:off x="3133859" y="1872180"/>
          <a:ext cx="1437136" cy="1437136"/>
        </a:xfrm>
        <a:prstGeom prst="ellips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fr-FR" sz="2100" kern="1200" noProof="0" dirty="0"/>
            <a:t>Auditeur </a:t>
          </a:r>
        </a:p>
      </dsp:txBody>
      <dsp:txXfrm>
        <a:off x="3344323" y="2082644"/>
        <a:ext cx="1016208" cy="1016208"/>
      </dsp:txXfrm>
    </dsp:sp>
    <dsp:sp modelId="{DC6478F1-1CDE-4E63-9E32-1B61F370D33F}">
      <dsp:nvSpPr>
        <dsp:cNvPr id="0" name=""/>
        <dsp:cNvSpPr/>
      </dsp:nvSpPr>
      <dsp:spPr>
        <a:xfrm rot="16200000">
          <a:off x="3636459" y="1639425"/>
          <a:ext cx="431936" cy="33574"/>
        </a:xfrm>
        <a:custGeom>
          <a:avLst/>
          <a:gdLst/>
          <a:ahLst/>
          <a:cxnLst/>
          <a:rect l="0" t="0" r="0" b="0"/>
          <a:pathLst>
            <a:path>
              <a:moveTo>
                <a:pt x="0" y="16787"/>
              </a:moveTo>
              <a:lnTo>
                <a:pt x="431936" y="16787"/>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a:off x="3841629" y="1645413"/>
        <a:ext cx="21596" cy="21596"/>
      </dsp:txXfrm>
    </dsp:sp>
    <dsp:sp modelId="{BD882780-4328-4C6A-845F-5EB4DD2C53B3}">
      <dsp:nvSpPr>
        <dsp:cNvPr id="0" name=""/>
        <dsp:cNvSpPr/>
      </dsp:nvSpPr>
      <dsp:spPr>
        <a:xfrm>
          <a:off x="3133859" y="3108"/>
          <a:ext cx="1437136" cy="1437136"/>
        </a:xfrm>
        <a:prstGeom prst="ellips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t>Polyvalent</a:t>
          </a:r>
        </a:p>
      </dsp:txBody>
      <dsp:txXfrm>
        <a:off x="3344323" y="213572"/>
        <a:ext cx="1016208" cy="1016208"/>
      </dsp:txXfrm>
    </dsp:sp>
    <dsp:sp modelId="{865CE997-AEF5-41D8-9ED1-9BFE9C73CF1A}">
      <dsp:nvSpPr>
        <dsp:cNvPr id="0" name=""/>
        <dsp:cNvSpPr/>
      </dsp:nvSpPr>
      <dsp:spPr>
        <a:xfrm rot="20520000">
          <a:off x="4525256" y="2285173"/>
          <a:ext cx="431936" cy="33574"/>
        </a:xfrm>
        <a:custGeom>
          <a:avLst/>
          <a:gdLst/>
          <a:ahLst/>
          <a:cxnLst/>
          <a:rect l="0" t="0" r="0" b="0"/>
          <a:pathLst>
            <a:path>
              <a:moveTo>
                <a:pt x="0" y="16787"/>
              </a:moveTo>
              <a:lnTo>
                <a:pt x="431936" y="16787"/>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a:off x="4730426" y="2291162"/>
        <a:ext cx="21596" cy="21596"/>
      </dsp:txXfrm>
    </dsp:sp>
    <dsp:sp modelId="{93299657-7192-4965-8751-D834B648510D}">
      <dsp:nvSpPr>
        <dsp:cNvPr id="0" name=""/>
        <dsp:cNvSpPr/>
      </dsp:nvSpPr>
      <dsp:spPr>
        <a:xfrm>
          <a:off x="4911453" y="1294605"/>
          <a:ext cx="1437136" cy="1437136"/>
        </a:xfrm>
        <a:prstGeom prst="ellips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t>Intègre</a:t>
          </a:r>
        </a:p>
      </dsp:txBody>
      <dsp:txXfrm>
        <a:off x="5121917" y="1505069"/>
        <a:ext cx="1016208" cy="1016208"/>
      </dsp:txXfrm>
    </dsp:sp>
    <dsp:sp modelId="{93966FD7-DDD5-4635-8735-6D028B240780}">
      <dsp:nvSpPr>
        <dsp:cNvPr id="0" name=""/>
        <dsp:cNvSpPr/>
      </dsp:nvSpPr>
      <dsp:spPr>
        <a:xfrm rot="3240000">
          <a:off x="4185766" y="3330017"/>
          <a:ext cx="431936" cy="33574"/>
        </a:xfrm>
        <a:custGeom>
          <a:avLst/>
          <a:gdLst/>
          <a:ahLst/>
          <a:cxnLst/>
          <a:rect l="0" t="0" r="0" b="0"/>
          <a:pathLst>
            <a:path>
              <a:moveTo>
                <a:pt x="0" y="16787"/>
              </a:moveTo>
              <a:lnTo>
                <a:pt x="431936" y="16787"/>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a:off x="4390936" y="3336005"/>
        <a:ext cx="21596" cy="21596"/>
      </dsp:txXfrm>
    </dsp:sp>
    <dsp:sp modelId="{E47E6DCC-FB4F-4B05-A552-A404D07C29E6}">
      <dsp:nvSpPr>
        <dsp:cNvPr id="0" name=""/>
        <dsp:cNvSpPr/>
      </dsp:nvSpPr>
      <dsp:spPr>
        <a:xfrm>
          <a:off x="4232473" y="3384291"/>
          <a:ext cx="1437136" cy="1437136"/>
        </a:xfrm>
        <a:prstGeom prst="ellips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t>Tenace </a:t>
          </a:r>
        </a:p>
      </dsp:txBody>
      <dsp:txXfrm>
        <a:off x="4442937" y="3594755"/>
        <a:ext cx="1016208" cy="1016208"/>
      </dsp:txXfrm>
    </dsp:sp>
    <dsp:sp modelId="{1760175E-D585-451D-AF45-A87BACFA1AB6}">
      <dsp:nvSpPr>
        <dsp:cNvPr id="0" name=""/>
        <dsp:cNvSpPr/>
      </dsp:nvSpPr>
      <dsp:spPr>
        <a:xfrm rot="7560000">
          <a:off x="3087153" y="3330017"/>
          <a:ext cx="431936" cy="33574"/>
        </a:xfrm>
        <a:custGeom>
          <a:avLst/>
          <a:gdLst/>
          <a:ahLst/>
          <a:cxnLst/>
          <a:rect l="0" t="0" r="0" b="0"/>
          <a:pathLst>
            <a:path>
              <a:moveTo>
                <a:pt x="0" y="16787"/>
              </a:moveTo>
              <a:lnTo>
                <a:pt x="431936" y="16787"/>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rot="10800000">
        <a:off x="3292323" y="3336005"/>
        <a:ext cx="21596" cy="21596"/>
      </dsp:txXfrm>
    </dsp:sp>
    <dsp:sp modelId="{C2AF1547-C553-414D-B2B6-78FCD0B4CFE4}">
      <dsp:nvSpPr>
        <dsp:cNvPr id="0" name=""/>
        <dsp:cNvSpPr/>
      </dsp:nvSpPr>
      <dsp:spPr>
        <a:xfrm>
          <a:off x="2035246" y="3384291"/>
          <a:ext cx="1437136" cy="1437136"/>
        </a:xfrm>
        <a:prstGeom prst="ellips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fr-FR" sz="1400" kern="1200" noProof="0" dirty="0"/>
        </a:p>
        <a:p>
          <a:pPr marL="0" lvl="0" indent="0" algn="ctr" defTabSz="622300">
            <a:lnSpc>
              <a:spcPct val="90000"/>
            </a:lnSpc>
            <a:spcBef>
              <a:spcPct val="0"/>
            </a:spcBef>
            <a:spcAft>
              <a:spcPct val="35000"/>
            </a:spcAft>
            <a:buNone/>
          </a:pPr>
          <a:r>
            <a:rPr lang="fr-FR" sz="1400" kern="1200" noProof="0" dirty="0"/>
            <a:t>Diplomate</a:t>
          </a:r>
        </a:p>
        <a:p>
          <a:pPr marL="0" lvl="0" indent="0" algn="ctr" defTabSz="622300">
            <a:lnSpc>
              <a:spcPct val="90000"/>
            </a:lnSpc>
            <a:spcBef>
              <a:spcPct val="0"/>
            </a:spcBef>
            <a:spcAft>
              <a:spcPct val="35000"/>
            </a:spcAft>
            <a:buNone/>
          </a:pPr>
          <a:endParaRPr lang="fr-FR" sz="1400" kern="1200" noProof="0" dirty="0"/>
        </a:p>
        <a:p>
          <a:pPr marL="0" lvl="0" indent="0" algn="ctr" defTabSz="622300">
            <a:lnSpc>
              <a:spcPct val="90000"/>
            </a:lnSpc>
            <a:spcBef>
              <a:spcPct val="0"/>
            </a:spcBef>
            <a:spcAft>
              <a:spcPct val="35000"/>
            </a:spcAft>
            <a:buNone/>
          </a:pPr>
          <a:endParaRPr lang="fr-FR" sz="1400" kern="1200" noProof="0" dirty="0"/>
        </a:p>
      </dsp:txBody>
      <dsp:txXfrm>
        <a:off x="2245710" y="3594755"/>
        <a:ext cx="1016208" cy="1016208"/>
      </dsp:txXfrm>
    </dsp:sp>
    <dsp:sp modelId="{E3F3FEB6-8D55-436B-BA88-FAEED21FE859}">
      <dsp:nvSpPr>
        <dsp:cNvPr id="0" name=""/>
        <dsp:cNvSpPr/>
      </dsp:nvSpPr>
      <dsp:spPr>
        <a:xfrm rot="11880000">
          <a:off x="2747663" y="2285173"/>
          <a:ext cx="431936" cy="33574"/>
        </a:xfrm>
        <a:custGeom>
          <a:avLst/>
          <a:gdLst/>
          <a:ahLst/>
          <a:cxnLst/>
          <a:rect l="0" t="0" r="0" b="0"/>
          <a:pathLst>
            <a:path>
              <a:moveTo>
                <a:pt x="0" y="16787"/>
              </a:moveTo>
              <a:lnTo>
                <a:pt x="431936" y="16787"/>
              </a:lnTo>
            </a:path>
          </a:pathLst>
        </a:custGeom>
        <a:noFill/>
        <a:ln w="127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rot="10800000">
        <a:off x="2952832" y="2291162"/>
        <a:ext cx="21596" cy="21596"/>
      </dsp:txXfrm>
    </dsp:sp>
    <dsp:sp modelId="{E3311BE2-00F0-49CD-87BE-2E7785DD068A}">
      <dsp:nvSpPr>
        <dsp:cNvPr id="0" name=""/>
        <dsp:cNvSpPr/>
      </dsp:nvSpPr>
      <dsp:spPr>
        <a:xfrm>
          <a:off x="1356266" y="1294605"/>
          <a:ext cx="1437136" cy="1437136"/>
        </a:xfrm>
        <a:prstGeom prst="ellips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t>Observateur </a:t>
          </a:r>
        </a:p>
      </dsp:txBody>
      <dsp:txXfrm>
        <a:off x="1566730" y="1505069"/>
        <a:ext cx="1016208" cy="10162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C563B-0BCD-4A1A-BFBA-B8BFD6185D10}">
      <dsp:nvSpPr>
        <dsp:cNvPr id="0" name=""/>
        <dsp:cNvSpPr/>
      </dsp:nvSpPr>
      <dsp:spPr>
        <a:xfrm rot="5400000">
          <a:off x="4299449" y="-1405181"/>
          <a:ext cx="1585912" cy="479285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just" defTabSz="1289050">
            <a:lnSpc>
              <a:spcPct val="90000"/>
            </a:lnSpc>
            <a:spcBef>
              <a:spcPct val="0"/>
            </a:spcBef>
            <a:spcAft>
              <a:spcPct val="15000"/>
            </a:spcAft>
            <a:buChar char="•"/>
          </a:pPr>
          <a:r>
            <a:rPr lang="fr-FR" sz="2900" kern="1200" noProof="0" dirty="0"/>
            <a:t>Organes de direction</a:t>
          </a:r>
        </a:p>
        <a:p>
          <a:pPr marL="285750" lvl="1" indent="-285750" algn="just" defTabSz="1289050">
            <a:lnSpc>
              <a:spcPct val="90000"/>
            </a:lnSpc>
            <a:spcBef>
              <a:spcPct val="0"/>
            </a:spcBef>
            <a:spcAft>
              <a:spcPct val="15000"/>
            </a:spcAft>
            <a:buChar char="•"/>
          </a:pPr>
          <a:r>
            <a:rPr lang="fr-FR" sz="2900" kern="1200" noProof="0" dirty="0"/>
            <a:t>Service d’audit interne</a:t>
          </a:r>
        </a:p>
        <a:p>
          <a:pPr marL="285750" lvl="1" indent="-285750" algn="just" defTabSz="1289050">
            <a:lnSpc>
              <a:spcPct val="90000"/>
            </a:lnSpc>
            <a:spcBef>
              <a:spcPct val="0"/>
            </a:spcBef>
            <a:spcAft>
              <a:spcPct val="15000"/>
            </a:spcAft>
            <a:buChar char="•"/>
          </a:pPr>
          <a:r>
            <a:rPr lang="fr-FR" sz="2900" kern="1200" noProof="0" dirty="0"/>
            <a:t>Personnel de la société</a:t>
          </a:r>
        </a:p>
      </dsp:txBody>
      <dsp:txXfrm rot="-5400000">
        <a:off x="2695979" y="275707"/>
        <a:ext cx="4715434" cy="1431076"/>
      </dsp:txXfrm>
    </dsp:sp>
    <dsp:sp modelId="{3334BF44-A62F-4D30-AD6F-D19391DC3914}">
      <dsp:nvSpPr>
        <dsp:cNvPr id="0" name=""/>
        <dsp:cNvSpPr/>
      </dsp:nvSpPr>
      <dsp:spPr>
        <a:xfrm>
          <a:off x="0" y="49"/>
          <a:ext cx="2695979" cy="1982390"/>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fr-FR" sz="4600" kern="1200" noProof="0" dirty="0"/>
            <a:t>Parties Internes</a:t>
          </a:r>
        </a:p>
      </dsp:txBody>
      <dsp:txXfrm>
        <a:off x="96772" y="96821"/>
        <a:ext cx="2502435" cy="1788846"/>
      </dsp:txXfrm>
    </dsp:sp>
    <dsp:sp modelId="{F29B7FAA-5F8B-4603-B8C9-080ACA9D4486}">
      <dsp:nvSpPr>
        <dsp:cNvPr id="0" name=""/>
        <dsp:cNvSpPr/>
      </dsp:nvSpPr>
      <dsp:spPr>
        <a:xfrm rot="5400000">
          <a:off x="4299449" y="676328"/>
          <a:ext cx="1585912" cy="479285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just" defTabSz="1289050">
            <a:lnSpc>
              <a:spcPct val="90000"/>
            </a:lnSpc>
            <a:spcBef>
              <a:spcPct val="0"/>
            </a:spcBef>
            <a:spcAft>
              <a:spcPct val="15000"/>
            </a:spcAft>
            <a:buChar char="•"/>
          </a:pPr>
          <a:r>
            <a:rPr lang="fr-FR" sz="2900" kern="1200" noProof="0" dirty="0"/>
            <a:t>Auditeurs externes (CAC)</a:t>
          </a:r>
        </a:p>
        <a:p>
          <a:pPr marL="285750" lvl="1" indent="-285750" algn="just" defTabSz="1289050">
            <a:lnSpc>
              <a:spcPct val="90000"/>
            </a:lnSpc>
            <a:spcBef>
              <a:spcPct val="0"/>
            </a:spcBef>
            <a:spcAft>
              <a:spcPct val="15000"/>
            </a:spcAft>
            <a:buChar char="•"/>
          </a:pPr>
          <a:r>
            <a:rPr lang="fr-FR" sz="2900" kern="1200" noProof="0" dirty="0"/>
            <a:t>Tiers : Fournisseur, clients, créanciers, actionnaires…</a:t>
          </a:r>
        </a:p>
      </dsp:txBody>
      <dsp:txXfrm rot="-5400000">
        <a:off x="2695979" y="2357216"/>
        <a:ext cx="4715434" cy="1431076"/>
      </dsp:txXfrm>
    </dsp:sp>
    <dsp:sp modelId="{C011858C-E7A9-45DC-9064-6AAF0753C16E}">
      <dsp:nvSpPr>
        <dsp:cNvPr id="0" name=""/>
        <dsp:cNvSpPr/>
      </dsp:nvSpPr>
      <dsp:spPr>
        <a:xfrm>
          <a:off x="0" y="2081559"/>
          <a:ext cx="2695979" cy="1982390"/>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fr-FR" sz="4600" kern="1200" noProof="0" dirty="0"/>
            <a:t>Parties externes</a:t>
          </a:r>
        </a:p>
      </dsp:txBody>
      <dsp:txXfrm>
        <a:off x="96772" y="2178331"/>
        <a:ext cx="2502435" cy="178884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6E4E91-CB34-46CB-860B-650FDDE1A34E}">
      <dsp:nvSpPr>
        <dsp:cNvPr id="0" name=""/>
        <dsp:cNvSpPr/>
      </dsp:nvSpPr>
      <dsp:spPr>
        <a:xfrm>
          <a:off x="2" y="0"/>
          <a:ext cx="9173957" cy="252857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D91BA4-06C6-4528-BBCA-B45D17F7938C}">
      <dsp:nvSpPr>
        <dsp:cNvPr id="0" name=""/>
        <dsp:cNvSpPr/>
      </dsp:nvSpPr>
      <dsp:spPr>
        <a:xfrm>
          <a:off x="4479" y="758571"/>
          <a:ext cx="2768314" cy="1011428"/>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fr-FR" sz="2100" b="1" i="1" u="sng" kern="1200" noProof="0" dirty="0">
              <a:effectLst>
                <a:outerShdw blurRad="38100" dist="38100" dir="2700000" algn="tl">
                  <a:srgbClr val="000000">
                    <a:alpha val="43137"/>
                  </a:srgbClr>
                </a:outerShdw>
              </a:effectLst>
            </a:rPr>
            <a:t>Phase de préparation </a:t>
          </a:r>
          <a:r>
            <a:rPr lang="fr-FR" sz="1800" kern="1200" noProof="0" dirty="0"/>
            <a:t>(étude et planification)</a:t>
          </a:r>
        </a:p>
      </dsp:txBody>
      <dsp:txXfrm>
        <a:off x="53853" y="807945"/>
        <a:ext cx="2669566" cy="912680"/>
      </dsp:txXfrm>
    </dsp:sp>
    <dsp:sp modelId="{E641ECF1-A92C-4D31-91C5-C046635333E8}">
      <dsp:nvSpPr>
        <dsp:cNvPr id="0" name=""/>
        <dsp:cNvSpPr/>
      </dsp:nvSpPr>
      <dsp:spPr>
        <a:xfrm>
          <a:off x="3202823" y="758571"/>
          <a:ext cx="2768314" cy="1011428"/>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b="1" i="1" u="sng" kern="1200" noProof="0" dirty="0">
              <a:effectLst>
                <a:outerShdw blurRad="38100" dist="38100" dir="2700000" algn="tl">
                  <a:srgbClr val="000000">
                    <a:alpha val="43137"/>
                  </a:srgbClr>
                </a:outerShdw>
              </a:effectLst>
            </a:rPr>
            <a:t>Phase de réalisation</a:t>
          </a:r>
        </a:p>
        <a:p>
          <a:pPr marL="0" lvl="0" indent="0" algn="ctr" defTabSz="977900">
            <a:lnSpc>
              <a:spcPct val="90000"/>
            </a:lnSpc>
            <a:spcBef>
              <a:spcPct val="0"/>
            </a:spcBef>
            <a:spcAft>
              <a:spcPct val="35000"/>
            </a:spcAft>
            <a:buNone/>
          </a:pPr>
          <a:r>
            <a:rPr lang="fr-FR" sz="1800" kern="1200" noProof="0" dirty="0"/>
            <a:t>(Vérification)</a:t>
          </a:r>
        </a:p>
      </dsp:txBody>
      <dsp:txXfrm>
        <a:off x="3252197" y="807945"/>
        <a:ext cx="2669566" cy="912680"/>
      </dsp:txXfrm>
    </dsp:sp>
    <dsp:sp modelId="{9E732B14-FC86-45D0-8A04-4102B2299C8A}">
      <dsp:nvSpPr>
        <dsp:cNvPr id="0" name=""/>
        <dsp:cNvSpPr/>
      </dsp:nvSpPr>
      <dsp:spPr>
        <a:xfrm>
          <a:off x="6401167" y="758571"/>
          <a:ext cx="2768314" cy="1011428"/>
        </a:xfrm>
        <a:prstGeom prst="roundRect">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b="1" i="1" u="sng" kern="1200" noProof="0" dirty="0">
              <a:effectLst>
                <a:outerShdw blurRad="38100" dist="38100" dir="2700000" algn="tl">
                  <a:srgbClr val="000000">
                    <a:alpha val="43137"/>
                  </a:srgbClr>
                </a:outerShdw>
              </a:effectLst>
            </a:rPr>
            <a:t>Phase de conclusion </a:t>
          </a:r>
          <a:r>
            <a:rPr lang="fr-FR" sz="1800" kern="1200" noProof="0" dirty="0"/>
            <a:t>(Restitution des résultats)</a:t>
          </a:r>
        </a:p>
      </dsp:txBody>
      <dsp:txXfrm>
        <a:off x="6450541" y="807945"/>
        <a:ext cx="2669566" cy="9126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9F5FD-7275-43EC-BD70-8FBCB443919E}">
      <dsp:nvSpPr>
        <dsp:cNvPr id="0" name=""/>
        <dsp:cNvSpPr/>
      </dsp:nvSpPr>
      <dsp:spPr>
        <a:xfrm rot="5400000">
          <a:off x="121483" y="28830"/>
          <a:ext cx="1482862" cy="1425210"/>
        </a:xfrm>
        <a:prstGeom prst="chevron">
          <a:avLst/>
        </a:prstGeom>
        <a:solidFill>
          <a:schemeClr val="accent2"/>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effectLst>
                <a:outerShdw blurRad="38100" dist="38100" dir="2700000" algn="tl">
                  <a:srgbClr val="000000">
                    <a:alpha val="43137"/>
                  </a:srgbClr>
                </a:outerShdw>
              </a:effectLst>
            </a:rPr>
            <a:t>Prise de connaissance</a:t>
          </a:r>
        </a:p>
      </dsp:txBody>
      <dsp:txXfrm rot="-5400000">
        <a:off x="150309" y="712609"/>
        <a:ext cx="1425210" cy="57652"/>
      </dsp:txXfrm>
    </dsp:sp>
    <dsp:sp modelId="{346BB67D-4A23-474D-80AF-21B217EAEC7C}">
      <dsp:nvSpPr>
        <dsp:cNvPr id="0" name=""/>
        <dsp:cNvSpPr/>
      </dsp:nvSpPr>
      <dsp:spPr>
        <a:xfrm rot="5400000">
          <a:off x="4830098" y="-3076271"/>
          <a:ext cx="964367" cy="71232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noProof="0" dirty="0"/>
            <a:t>Familiarisation</a:t>
          </a:r>
        </a:p>
        <a:p>
          <a:pPr marL="114300" lvl="1" indent="-114300" algn="l" defTabSz="622300">
            <a:lnSpc>
              <a:spcPct val="90000"/>
            </a:lnSpc>
            <a:spcBef>
              <a:spcPct val="0"/>
            </a:spcBef>
            <a:spcAft>
              <a:spcPct val="15000"/>
            </a:spcAft>
            <a:buChar char="•"/>
          </a:pPr>
          <a:r>
            <a:rPr lang="fr-FR" sz="1400" kern="1200" noProof="0" dirty="0"/>
            <a:t> Récolte d’information</a:t>
          </a:r>
        </a:p>
        <a:p>
          <a:pPr marL="114300" lvl="1" indent="-114300" algn="l" defTabSz="622300">
            <a:lnSpc>
              <a:spcPct val="90000"/>
            </a:lnSpc>
            <a:spcBef>
              <a:spcPct val="0"/>
            </a:spcBef>
            <a:spcAft>
              <a:spcPct val="15000"/>
            </a:spcAft>
            <a:buChar char="•"/>
          </a:pPr>
          <a:r>
            <a:rPr lang="fr-FR" sz="1400" kern="1200" noProof="0" dirty="0"/>
            <a:t>Observer et écouter</a:t>
          </a:r>
        </a:p>
        <a:p>
          <a:pPr marL="114300" lvl="1" indent="-114300" algn="l" defTabSz="622300">
            <a:lnSpc>
              <a:spcPct val="90000"/>
            </a:lnSpc>
            <a:spcBef>
              <a:spcPct val="0"/>
            </a:spcBef>
            <a:spcAft>
              <a:spcPct val="15000"/>
            </a:spcAft>
            <a:buChar char="•"/>
          </a:pPr>
          <a:r>
            <a:rPr lang="fr-FR" sz="1400" kern="1200" noProof="0" dirty="0"/>
            <a:t>Vision d’ensemble de l’organisation objet de la mission</a:t>
          </a:r>
        </a:p>
      </dsp:txBody>
      <dsp:txXfrm rot="-5400000">
        <a:off x="1750664" y="50240"/>
        <a:ext cx="7076159" cy="870213"/>
      </dsp:txXfrm>
    </dsp:sp>
    <dsp:sp modelId="{BD3E5BA9-F307-4CF2-B88F-C609357D48E8}">
      <dsp:nvSpPr>
        <dsp:cNvPr id="0" name=""/>
        <dsp:cNvSpPr/>
      </dsp:nvSpPr>
      <dsp:spPr>
        <a:xfrm rot="5400000">
          <a:off x="140743" y="1325503"/>
          <a:ext cx="1482862" cy="1412993"/>
        </a:xfrm>
        <a:prstGeom prst="chevron">
          <a:avLst/>
        </a:prstGeom>
        <a:solidFill>
          <a:schemeClr val="accent2"/>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effectLst>
                <a:outerShdw blurRad="38100" dist="38100" dir="2700000" algn="tl">
                  <a:srgbClr val="000000">
                    <a:alpha val="43137"/>
                  </a:srgbClr>
                </a:outerShdw>
              </a:effectLst>
            </a:rPr>
            <a:t>Identification des risques</a:t>
          </a:r>
        </a:p>
      </dsp:txBody>
      <dsp:txXfrm rot="-5400000">
        <a:off x="175678" y="1997066"/>
        <a:ext cx="1412993" cy="69869"/>
      </dsp:txXfrm>
    </dsp:sp>
    <dsp:sp modelId="{F63B1150-FEEE-41CF-902A-22B10B92F2F5}">
      <dsp:nvSpPr>
        <dsp:cNvPr id="0" name=""/>
        <dsp:cNvSpPr/>
      </dsp:nvSpPr>
      <dsp:spPr>
        <a:xfrm rot="5400000">
          <a:off x="4735416" y="-1700515"/>
          <a:ext cx="963860" cy="694602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noProof="0" dirty="0"/>
            <a:t>Identifier les signes (symptômes)</a:t>
          </a:r>
        </a:p>
        <a:p>
          <a:pPr marL="114300" lvl="1" indent="-114300" algn="l" defTabSz="622300">
            <a:lnSpc>
              <a:spcPct val="90000"/>
            </a:lnSpc>
            <a:spcBef>
              <a:spcPct val="0"/>
            </a:spcBef>
            <a:spcAft>
              <a:spcPct val="15000"/>
            </a:spcAft>
            <a:buChar char="•"/>
          </a:pPr>
          <a:r>
            <a:rPr lang="fr-FR" sz="1400" kern="1200" noProof="0" dirty="0"/>
            <a:t>Décomposer les signes, les faits, les phénomènes</a:t>
          </a:r>
        </a:p>
        <a:p>
          <a:pPr marL="114300" lvl="1" indent="-114300" algn="l" defTabSz="622300">
            <a:lnSpc>
              <a:spcPct val="90000"/>
            </a:lnSpc>
            <a:spcBef>
              <a:spcPct val="0"/>
            </a:spcBef>
            <a:spcAft>
              <a:spcPct val="15000"/>
            </a:spcAft>
            <a:buChar char="•"/>
          </a:pPr>
          <a:r>
            <a:rPr lang="fr-FR" sz="1400" kern="1200" noProof="0" dirty="0"/>
            <a:t>Prendre en considérations les préoccupations du management</a:t>
          </a:r>
        </a:p>
      </dsp:txBody>
      <dsp:txXfrm rot="-5400000">
        <a:off x="1744332" y="1337621"/>
        <a:ext cx="6898977" cy="869756"/>
      </dsp:txXfrm>
    </dsp:sp>
    <dsp:sp modelId="{8730728D-40E4-452A-B8EE-980F43880766}">
      <dsp:nvSpPr>
        <dsp:cNvPr id="0" name=""/>
        <dsp:cNvSpPr/>
      </dsp:nvSpPr>
      <dsp:spPr>
        <a:xfrm rot="5400000">
          <a:off x="154326" y="2599326"/>
          <a:ext cx="1482862" cy="1440158"/>
        </a:xfrm>
        <a:prstGeom prst="chevron">
          <a:avLst/>
        </a:prstGeom>
        <a:solidFill>
          <a:schemeClr val="accent2"/>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effectLst>
                <a:outerShdw blurRad="38100" dist="38100" dir="2700000" algn="tl">
                  <a:srgbClr val="000000">
                    <a:alpha val="43137"/>
                  </a:srgbClr>
                </a:outerShdw>
              </a:effectLst>
            </a:rPr>
            <a:t>Définition des objectifs</a:t>
          </a:r>
        </a:p>
      </dsp:txBody>
      <dsp:txXfrm rot="-5400000">
        <a:off x="175678" y="3298053"/>
        <a:ext cx="1440158" cy="42704"/>
      </dsp:txXfrm>
    </dsp:sp>
    <dsp:sp modelId="{E4E18166-5B88-4319-AAE5-1212A476543C}">
      <dsp:nvSpPr>
        <dsp:cNvPr id="0" name=""/>
        <dsp:cNvSpPr/>
      </dsp:nvSpPr>
      <dsp:spPr>
        <a:xfrm rot="5400000">
          <a:off x="4561232" y="-185970"/>
          <a:ext cx="963860" cy="649174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kern="1200" noProof="0" dirty="0"/>
            <a:t>Repérer et classer les interrelations</a:t>
          </a:r>
        </a:p>
        <a:p>
          <a:pPr marL="114300" lvl="1" indent="-114300" algn="l" defTabSz="622300">
            <a:lnSpc>
              <a:spcPct val="90000"/>
            </a:lnSpc>
            <a:spcBef>
              <a:spcPct val="0"/>
            </a:spcBef>
            <a:spcAft>
              <a:spcPct val="15000"/>
            </a:spcAft>
            <a:buChar char="•"/>
          </a:pPr>
          <a:r>
            <a:rPr lang="fr-FR" sz="1400" kern="1200" noProof="0" dirty="0"/>
            <a:t>Situer par rapport à un système de référence</a:t>
          </a:r>
        </a:p>
        <a:p>
          <a:pPr marL="114300" lvl="1" indent="-114300" algn="l" defTabSz="622300">
            <a:lnSpc>
              <a:spcPct val="90000"/>
            </a:lnSpc>
            <a:spcBef>
              <a:spcPct val="0"/>
            </a:spcBef>
            <a:spcAft>
              <a:spcPct val="15000"/>
            </a:spcAft>
            <a:buChar char="•"/>
          </a:pPr>
          <a:r>
            <a:rPr lang="fr-FR" sz="1400" kern="1200" noProof="0" dirty="0"/>
            <a:t>Organiser et planifier la mission</a:t>
          </a:r>
        </a:p>
      </dsp:txBody>
      <dsp:txXfrm rot="-5400000">
        <a:off x="1797288" y="2625026"/>
        <a:ext cx="6444697" cy="86975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071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lvl="0" indent="0" algn="l" defTabSz="444500">
            <a:lnSpc>
              <a:spcPct val="90000"/>
            </a:lnSpc>
            <a:spcBef>
              <a:spcPct val="0"/>
            </a:spcBef>
            <a:spcAft>
              <a:spcPct val="35000"/>
            </a:spcAft>
            <a:buNone/>
          </a:pPr>
          <a:r>
            <a:rPr lang="fr-FR" sz="1000" b="1" kern="1200"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Prise de connaissance</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567606" y="1152052"/>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l"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IDENTIFICATION DES RISQUES</a:t>
          </a:r>
        </a:p>
      </dsp:txBody>
      <dsp:txXfrm>
        <a:off x="2567606" y="1152052"/>
        <a:ext cx="1343470" cy="864174"/>
      </dsp:txXfrm>
    </dsp:sp>
    <dsp:sp modelId="{F17E42ED-DEFD-4BD0-AF2F-8E1D84000035}">
      <dsp:nvSpPr>
        <dsp:cNvPr id="0" name=""/>
        <dsp:cNvSpPr/>
      </dsp:nvSpPr>
      <dsp:spPr>
        <a:xfrm>
          <a:off x="3509315" y="550532"/>
          <a:ext cx="226305" cy="226305"/>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640709"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DEFINITION DES OBJECTIFS</a:t>
          </a:r>
        </a:p>
      </dsp:txBody>
      <dsp:txXfrm>
        <a:off x="3640709" y="663684"/>
        <a:ext cx="1087136" cy="151233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071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44500">
            <a:lnSpc>
              <a:spcPct val="90000"/>
            </a:lnSpc>
            <a:spcBef>
              <a:spcPct val="0"/>
            </a:spcBef>
            <a:spcAft>
              <a:spcPct val="35000"/>
            </a:spcAft>
            <a:buNone/>
          </a:pPr>
          <a:r>
            <a:rPr lang="fr-FR" sz="1000" b="1" kern="1200" cap="none" spc="0" noProof="0" dirty="0">
              <a:ln w="50800"/>
              <a:solidFill>
                <a:schemeClr val="bg1">
                  <a:shade val="50000"/>
                </a:schemeClr>
              </a:solidFill>
              <a:effectLst/>
            </a:rPr>
            <a:t>PRISE DE CONNAISSANCE</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567606" y="1152052"/>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l" defTabSz="466725">
            <a:lnSpc>
              <a:spcPct val="90000"/>
            </a:lnSpc>
            <a:spcBef>
              <a:spcPct val="0"/>
            </a:spcBef>
            <a:spcAft>
              <a:spcPct val="35000"/>
            </a:spcAft>
            <a:buNone/>
          </a:pPr>
          <a:r>
            <a:rPr lang="fr-FR" sz="1050" b="1" u="none" kern="1200" cap="none" spc="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innerShdw blurRad="114300">
                  <a:prstClr val="black"/>
                </a:innerShdw>
              </a:effectLst>
              <a:hlinkClick xmlns:r="http://schemas.openxmlformats.org/officeDocument/2006/relationships" r:id="rId1" action="ppaction://hlinkfile"/>
            </a:rPr>
            <a:t>IDENTIFICATION DES RISQUES</a:t>
          </a:r>
          <a:endParaRPr lang="fr-FR" sz="1050" b="1" u="none" kern="1200" cap="none" spc="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innerShdw blurRad="114300">
                <a:prstClr val="black"/>
              </a:innerShdw>
            </a:effectLst>
          </a:endParaRPr>
        </a:p>
      </dsp:txBody>
      <dsp:txXfrm>
        <a:off x="2567606" y="1152052"/>
        <a:ext cx="1343470" cy="864174"/>
      </dsp:txXfrm>
    </dsp:sp>
    <dsp:sp modelId="{F17E42ED-DEFD-4BD0-AF2F-8E1D84000035}">
      <dsp:nvSpPr>
        <dsp:cNvPr id="0" name=""/>
        <dsp:cNvSpPr/>
      </dsp:nvSpPr>
      <dsp:spPr>
        <a:xfrm>
          <a:off x="3509315" y="550532"/>
          <a:ext cx="226305" cy="226305"/>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640709"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DEFINITION DES OBJECTIFS</a:t>
          </a:r>
        </a:p>
      </dsp:txBody>
      <dsp:txXfrm>
        <a:off x="3640709" y="663684"/>
        <a:ext cx="1087136" cy="151233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799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44500">
            <a:lnSpc>
              <a:spcPct val="90000"/>
            </a:lnSpc>
            <a:spcBef>
              <a:spcPct val="0"/>
            </a:spcBef>
            <a:spcAft>
              <a:spcPct val="35000"/>
            </a:spcAft>
            <a:buNone/>
          </a:pPr>
          <a:r>
            <a:rPr lang="fr-FR" sz="1000" b="1" kern="1200" cap="none" spc="0" noProof="0" dirty="0">
              <a:ln w="50800"/>
              <a:solidFill>
                <a:schemeClr val="bg1">
                  <a:shade val="50000"/>
                </a:schemeClr>
              </a:solidFill>
              <a:effectLst/>
            </a:rPr>
            <a:t>PRISE DE CONNAISSANCE</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567606" y="1152052"/>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l"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IDENTIFICATION DES RISQUES</a:t>
          </a:r>
        </a:p>
      </dsp:txBody>
      <dsp:txXfrm>
        <a:off x="2567606" y="1152052"/>
        <a:ext cx="1343470" cy="864174"/>
      </dsp:txXfrm>
    </dsp:sp>
    <dsp:sp modelId="{F17E42ED-DEFD-4BD0-AF2F-8E1D84000035}">
      <dsp:nvSpPr>
        <dsp:cNvPr id="0" name=""/>
        <dsp:cNvSpPr/>
      </dsp:nvSpPr>
      <dsp:spPr>
        <a:xfrm>
          <a:off x="3509315" y="550532"/>
          <a:ext cx="226305" cy="226305"/>
        </a:xfrm>
        <a:prstGeom prst="ellipse">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640709"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lvl="0" indent="0" algn="ctr" defTabSz="466725">
            <a:lnSpc>
              <a:spcPct val="90000"/>
            </a:lnSpc>
            <a:spcBef>
              <a:spcPct val="0"/>
            </a:spcBef>
            <a:spcAft>
              <a:spcPct val="35000"/>
            </a:spcAft>
            <a:buNone/>
          </a:pPr>
          <a:r>
            <a:rPr lang="fr-FR" sz="1050" b="1" kern="1200"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DEFINITION DES OBJECTIFS</a:t>
          </a:r>
        </a:p>
      </dsp:txBody>
      <dsp:txXfrm>
        <a:off x="3640709" y="663684"/>
        <a:ext cx="1087136" cy="151233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9F5FD-7275-43EC-BD70-8FBCB443919E}">
      <dsp:nvSpPr>
        <dsp:cNvPr id="0" name=""/>
        <dsp:cNvSpPr/>
      </dsp:nvSpPr>
      <dsp:spPr>
        <a:xfrm rot="5400000">
          <a:off x="86629" y="31989"/>
          <a:ext cx="1482862" cy="1425210"/>
        </a:xfrm>
        <a:prstGeom prst="chevron">
          <a:avLst/>
        </a:prstGeom>
        <a:solidFill>
          <a:schemeClr val="accent2"/>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effectLst>
                <a:outerShdw blurRad="38100" dist="38100" dir="2700000" algn="tl">
                  <a:srgbClr val="000000">
                    <a:alpha val="43137"/>
                  </a:srgbClr>
                </a:outerShdw>
              </a:effectLst>
            </a:rPr>
            <a:t>Programme de travail</a:t>
          </a:r>
        </a:p>
      </dsp:txBody>
      <dsp:txXfrm rot="-5400000">
        <a:off x="115455" y="715768"/>
        <a:ext cx="1425210" cy="57652"/>
      </dsp:txXfrm>
    </dsp:sp>
    <dsp:sp modelId="{346BB67D-4A23-474D-80AF-21B217EAEC7C}">
      <dsp:nvSpPr>
        <dsp:cNvPr id="0" name=""/>
        <dsp:cNvSpPr/>
      </dsp:nvSpPr>
      <dsp:spPr>
        <a:xfrm rot="5400000">
          <a:off x="4291092" y="-2639588"/>
          <a:ext cx="964367" cy="624987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just" defTabSz="844550">
            <a:lnSpc>
              <a:spcPct val="90000"/>
            </a:lnSpc>
            <a:spcBef>
              <a:spcPct val="0"/>
            </a:spcBef>
            <a:spcAft>
              <a:spcPct val="15000"/>
            </a:spcAft>
            <a:buChar char="•"/>
          </a:pPr>
          <a:r>
            <a:rPr lang="fr-FR" sz="1900" kern="1200" noProof="0" dirty="0"/>
            <a:t>Détermination des vérifications à effectuer</a:t>
          </a:r>
        </a:p>
        <a:p>
          <a:pPr marL="171450" lvl="1" indent="-171450" algn="l" defTabSz="844550">
            <a:lnSpc>
              <a:spcPct val="90000"/>
            </a:lnSpc>
            <a:spcBef>
              <a:spcPct val="0"/>
            </a:spcBef>
            <a:spcAft>
              <a:spcPct val="15000"/>
            </a:spcAft>
            <a:buChar char="•"/>
          </a:pPr>
          <a:r>
            <a:rPr lang="fr-FR" sz="1900" kern="1200" noProof="0" dirty="0"/>
            <a:t>Répartition et planification des tâches </a:t>
          </a:r>
        </a:p>
      </dsp:txBody>
      <dsp:txXfrm rot="-5400000">
        <a:off x="1648341" y="50240"/>
        <a:ext cx="6202794" cy="870213"/>
      </dsp:txXfrm>
    </dsp:sp>
    <dsp:sp modelId="{BD3E5BA9-F307-4CF2-B88F-C609357D48E8}">
      <dsp:nvSpPr>
        <dsp:cNvPr id="0" name=""/>
        <dsp:cNvSpPr/>
      </dsp:nvSpPr>
      <dsp:spPr>
        <a:xfrm rot="5400000">
          <a:off x="80520" y="1325503"/>
          <a:ext cx="1482862" cy="1412993"/>
        </a:xfrm>
        <a:prstGeom prst="chevron">
          <a:avLst/>
        </a:prstGeom>
        <a:solidFill>
          <a:schemeClr val="accent2"/>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effectLst>
                <a:outerShdw blurRad="38100" dist="38100" dir="2700000" algn="tl">
                  <a:srgbClr val="000000">
                    <a:alpha val="43137"/>
                  </a:srgbClr>
                </a:outerShdw>
              </a:effectLst>
            </a:rPr>
            <a:t>Tests et vérification</a:t>
          </a:r>
        </a:p>
      </dsp:txBody>
      <dsp:txXfrm rot="-5400000">
        <a:off x="115455" y="1997066"/>
        <a:ext cx="1412993" cy="69869"/>
      </dsp:txXfrm>
    </dsp:sp>
    <dsp:sp modelId="{F63B1150-FEEE-41CF-902A-22B10B92F2F5}">
      <dsp:nvSpPr>
        <dsp:cNvPr id="0" name=""/>
        <dsp:cNvSpPr/>
      </dsp:nvSpPr>
      <dsp:spPr>
        <a:xfrm rot="5400000">
          <a:off x="4237878" y="-1302524"/>
          <a:ext cx="963860" cy="615004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just" defTabSz="844550">
            <a:lnSpc>
              <a:spcPct val="90000"/>
            </a:lnSpc>
            <a:spcBef>
              <a:spcPct val="0"/>
            </a:spcBef>
            <a:spcAft>
              <a:spcPct val="15000"/>
            </a:spcAft>
            <a:buChar char="•"/>
          </a:pPr>
          <a:r>
            <a:rPr lang="fr-FR" sz="1900" kern="1200" noProof="0" dirty="0"/>
            <a:t>Questionnaire du Contrôle Interne</a:t>
          </a:r>
        </a:p>
        <a:p>
          <a:pPr marL="171450" lvl="1" indent="-171450" algn="l" defTabSz="844550">
            <a:lnSpc>
              <a:spcPct val="90000"/>
            </a:lnSpc>
            <a:spcBef>
              <a:spcPct val="0"/>
            </a:spcBef>
            <a:spcAft>
              <a:spcPct val="15000"/>
            </a:spcAft>
            <a:buChar char="•"/>
          </a:pPr>
          <a:r>
            <a:rPr lang="fr-FR" sz="1900" b="0" kern="1200" noProof="0" dirty="0"/>
            <a:t>Le test de vérification des objectifs du contrôle interne</a:t>
          </a:r>
        </a:p>
        <a:p>
          <a:pPr marL="171450" lvl="1" indent="-171450" algn="l" defTabSz="844550">
            <a:lnSpc>
              <a:spcPct val="90000"/>
            </a:lnSpc>
            <a:spcBef>
              <a:spcPct val="0"/>
            </a:spcBef>
            <a:spcAft>
              <a:spcPct val="15000"/>
            </a:spcAft>
            <a:buChar char="•"/>
          </a:pPr>
          <a:r>
            <a:rPr lang="fr-FR" sz="1900" kern="1200" noProof="0" dirty="0"/>
            <a:t>Travail sur le terrain</a:t>
          </a:r>
        </a:p>
      </dsp:txBody>
      <dsp:txXfrm rot="-5400000">
        <a:off x="1644785" y="1337621"/>
        <a:ext cx="6102995" cy="869756"/>
      </dsp:txXfrm>
    </dsp:sp>
    <dsp:sp modelId="{8730728D-40E4-452A-B8EE-980F43880766}">
      <dsp:nvSpPr>
        <dsp:cNvPr id="0" name=""/>
        <dsp:cNvSpPr/>
      </dsp:nvSpPr>
      <dsp:spPr>
        <a:xfrm rot="5400000">
          <a:off x="94102" y="2599326"/>
          <a:ext cx="1482862" cy="1440158"/>
        </a:xfrm>
        <a:prstGeom prst="chevron">
          <a:avLst/>
        </a:prstGeom>
        <a:solidFill>
          <a:schemeClr val="accent2"/>
        </a:solidFill>
        <a:ln w="127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effectLst>
                <a:outerShdw blurRad="38100" dist="38100" dir="2700000" algn="tl">
                  <a:srgbClr val="000000">
                    <a:alpha val="43137"/>
                  </a:srgbClr>
                </a:outerShdw>
              </a:effectLst>
            </a:rPr>
            <a:t>FRAP</a:t>
          </a:r>
        </a:p>
      </dsp:txBody>
      <dsp:txXfrm rot="-5400000">
        <a:off x="115454" y="3298053"/>
        <a:ext cx="1440158" cy="42704"/>
      </dsp:txXfrm>
    </dsp:sp>
    <dsp:sp modelId="{E4E18166-5B88-4319-AAE5-1212A476543C}">
      <dsp:nvSpPr>
        <dsp:cNvPr id="0" name=""/>
        <dsp:cNvSpPr/>
      </dsp:nvSpPr>
      <dsp:spPr>
        <a:xfrm rot="5400000">
          <a:off x="4085211" y="185991"/>
          <a:ext cx="963860" cy="574782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just" defTabSz="844550">
            <a:lnSpc>
              <a:spcPct val="90000"/>
            </a:lnSpc>
            <a:spcBef>
              <a:spcPct val="0"/>
            </a:spcBef>
            <a:spcAft>
              <a:spcPct val="15000"/>
            </a:spcAft>
            <a:buChar char="•"/>
          </a:pPr>
          <a:r>
            <a:rPr lang="fr-FR" sz="1900" b="1" kern="1200" noProof="0" dirty="0"/>
            <a:t>Feuille de Révélation et d'Analyse de Problème</a:t>
          </a:r>
          <a:endParaRPr lang="fr-FR" sz="1900" kern="1200" noProof="0" dirty="0"/>
        </a:p>
      </dsp:txBody>
      <dsp:txXfrm rot="-5400000">
        <a:off x="1693228" y="2625026"/>
        <a:ext cx="5700774" cy="86975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071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lvl="0" indent="0" algn="ctr" defTabSz="444500">
            <a:lnSpc>
              <a:spcPct val="90000"/>
            </a:lnSpc>
            <a:spcBef>
              <a:spcPct val="0"/>
            </a:spcBef>
            <a:spcAft>
              <a:spcPct val="35000"/>
            </a:spcAft>
            <a:buNone/>
          </a:pPr>
          <a:r>
            <a:rPr lang="fr-FR" sz="1000" b="1" kern="1200" cap="all" spc="0" noProof="0" dirty="0">
              <a:ln w="0"/>
              <a:solidFill>
                <a:schemeClr val="accent1">
                  <a:lumMod val="75000"/>
                </a:schemeClr>
              </a:solidFill>
              <a:effectLst>
                <a:innerShdw blurRad="114300">
                  <a:prstClr val="black"/>
                </a:innerShdw>
                <a:reflection blurRad="12700" stA="50000" endPos="50000" dist="5000" dir="5400000" sy="-100000" rotWithShape="0"/>
              </a:effectLst>
            </a:rPr>
            <a:t>Programme de travail</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304262" y="1008107"/>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TESTS ET VERIFICATION</a:t>
          </a:r>
        </a:p>
      </dsp:txBody>
      <dsp:txXfrm>
        <a:off x="2304262" y="1008107"/>
        <a:ext cx="1343470" cy="864174"/>
      </dsp:txXfrm>
    </dsp:sp>
    <dsp:sp modelId="{F17E42ED-DEFD-4BD0-AF2F-8E1D84000035}">
      <dsp:nvSpPr>
        <dsp:cNvPr id="0" name=""/>
        <dsp:cNvSpPr/>
      </dsp:nvSpPr>
      <dsp:spPr>
        <a:xfrm>
          <a:off x="3509315" y="550532"/>
          <a:ext cx="226305" cy="226305"/>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640709"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FRAP</a:t>
          </a:r>
        </a:p>
      </dsp:txBody>
      <dsp:txXfrm>
        <a:off x="3640709" y="663684"/>
        <a:ext cx="1087136" cy="151233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071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lvl="0" indent="0" algn="ctr" defTabSz="444500">
            <a:lnSpc>
              <a:spcPct val="90000"/>
            </a:lnSpc>
            <a:spcBef>
              <a:spcPct val="0"/>
            </a:spcBef>
            <a:spcAft>
              <a:spcPct val="35000"/>
            </a:spcAft>
            <a:buNone/>
          </a:pPr>
          <a:r>
            <a:rPr lang="fr-FR" sz="1000" b="1" kern="1200" cap="all" spc="0" noProof="0" dirty="0">
              <a:ln w="0"/>
              <a:solidFill>
                <a:schemeClr val="accent1">
                  <a:lumMod val="75000"/>
                </a:schemeClr>
              </a:solidFill>
              <a:effectLst>
                <a:innerShdw blurRad="114300">
                  <a:prstClr val="black"/>
                </a:innerShdw>
                <a:reflection blurRad="12700" stA="50000" endPos="50000" dist="5000" dir="5400000" sy="-100000" rotWithShape="0"/>
              </a:effectLst>
            </a:rPr>
            <a:t>Programme de travail</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304262" y="1008107"/>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TESTS ET VERIFICATION</a:t>
          </a:r>
        </a:p>
      </dsp:txBody>
      <dsp:txXfrm>
        <a:off x="2304262" y="1008107"/>
        <a:ext cx="1343470" cy="864174"/>
      </dsp:txXfrm>
    </dsp:sp>
    <dsp:sp modelId="{F17E42ED-DEFD-4BD0-AF2F-8E1D84000035}">
      <dsp:nvSpPr>
        <dsp:cNvPr id="0" name=""/>
        <dsp:cNvSpPr/>
      </dsp:nvSpPr>
      <dsp:spPr>
        <a:xfrm>
          <a:off x="3509315" y="550532"/>
          <a:ext cx="226305" cy="226305"/>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640709"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FRAP</a:t>
          </a:r>
        </a:p>
      </dsp:txBody>
      <dsp:txXfrm>
        <a:off x="3640709" y="663684"/>
        <a:ext cx="1087136" cy="151233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071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44500">
            <a:lnSpc>
              <a:spcPct val="90000"/>
            </a:lnSpc>
            <a:spcBef>
              <a:spcPct val="0"/>
            </a:spcBef>
            <a:spcAft>
              <a:spcPct val="35000"/>
            </a:spcAft>
            <a:buNone/>
          </a:pPr>
          <a:r>
            <a:rPr lang="fr-FR" sz="1000" b="1" kern="1200" cap="none" spc="0" noProof="0" dirty="0">
              <a:ln w="50800"/>
              <a:solidFill>
                <a:schemeClr val="bg1">
                  <a:shade val="50000"/>
                </a:schemeClr>
              </a:solidFill>
              <a:effectLst/>
            </a:rPr>
            <a:t>PROGRAMME DE TRAVAIL</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567606" y="1152052"/>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innerShdw blurRad="114300">
                  <a:prstClr val="black"/>
                </a:innerShdw>
              </a:effectLst>
            </a:rPr>
            <a:t>TESTS ET VERIFICATION</a:t>
          </a:r>
        </a:p>
      </dsp:txBody>
      <dsp:txXfrm>
        <a:off x="2567606" y="1152052"/>
        <a:ext cx="1343470" cy="864174"/>
      </dsp:txXfrm>
    </dsp:sp>
    <dsp:sp modelId="{F17E42ED-DEFD-4BD0-AF2F-8E1D84000035}">
      <dsp:nvSpPr>
        <dsp:cNvPr id="0" name=""/>
        <dsp:cNvSpPr/>
      </dsp:nvSpPr>
      <dsp:spPr>
        <a:xfrm>
          <a:off x="3509315" y="550532"/>
          <a:ext cx="226305" cy="226305"/>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640709"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FRAP</a:t>
          </a:r>
        </a:p>
      </dsp:txBody>
      <dsp:txXfrm>
        <a:off x="3640709" y="663684"/>
        <a:ext cx="1087136" cy="15123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6A48E-6048-44F0-B6BD-46EF8D7422D5}">
      <dsp:nvSpPr>
        <dsp:cNvPr id="0" name=""/>
        <dsp:cNvSpPr/>
      </dsp:nvSpPr>
      <dsp:spPr>
        <a:xfrm rot="16200000">
          <a:off x="507931" y="-503434"/>
          <a:ext cx="3318935" cy="4325803"/>
        </a:xfrm>
        <a:prstGeom prst="flowChartManualOperati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fr-FR" sz="2000" kern="1200" noProof="0" dirty="0"/>
            <a:t>L’Audit Interne doit être</a:t>
          </a:r>
        </a:p>
        <a:p>
          <a:pPr marL="0" lvl="0" indent="0" algn="ctr" defTabSz="889000">
            <a:lnSpc>
              <a:spcPct val="90000"/>
            </a:lnSpc>
            <a:spcBef>
              <a:spcPct val="0"/>
            </a:spcBef>
            <a:spcAft>
              <a:spcPct val="35000"/>
            </a:spcAft>
            <a:buNone/>
          </a:pPr>
          <a:r>
            <a:rPr lang="fr-FR" sz="2000" kern="1200" noProof="0" dirty="0"/>
            <a:t>rattachée a la plus haute</a:t>
          </a:r>
        </a:p>
        <a:p>
          <a:pPr marL="0" lvl="0" indent="0" algn="ctr" defTabSz="889000">
            <a:lnSpc>
              <a:spcPct val="90000"/>
            </a:lnSpc>
            <a:spcBef>
              <a:spcPct val="0"/>
            </a:spcBef>
            <a:spcAft>
              <a:spcPct val="35000"/>
            </a:spcAft>
            <a:buNone/>
          </a:pPr>
          <a:r>
            <a:rPr lang="fr-FR" sz="2000" kern="1200" noProof="0" dirty="0"/>
            <a:t>autorité de l’organisation à fin</a:t>
          </a:r>
        </a:p>
        <a:p>
          <a:pPr marL="0" lvl="0" indent="0" algn="ctr" defTabSz="889000">
            <a:lnSpc>
              <a:spcPct val="90000"/>
            </a:lnSpc>
            <a:spcBef>
              <a:spcPct val="0"/>
            </a:spcBef>
            <a:spcAft>
              <a:spcPct val="35000"/>
            </a:spcAft>
            <a:buNone/>
          </a:pPr>
          <a:r>
            <a:rPr lang="fr-FR" sz="2000" kern="1200" noProof="0" dirty="0"/>
            <a:t>de lui assurer</a:t>
          </a:r>
        </a:p>
      </dsp:txBody>
      <dsp:txXfrm rot="5400000">
        <a:off x="4497" y="663787"/>
        <a:ext cx="4325803" cy="1991361"/>
      </dsp:txXfrm>
    </dsp:sp>
    <dsp:sp modelId="{5DE0EED6-CD92-43D2-8A82-1553EC236F3D}">
      <dsp:nvSpPr>
        <dsp:cNvPr id="0" name=""/>
        <dsp:cNvSpPr/>
      </dsp:nvSpPr>
      <dsp:spPr>
        <a:xfrm rot="16200000">
          <a:off x="5162666" y="-503434"/>
          <a:ext cx="3318935" cy="4325803"/>
        </a:xfrm>
        <a:prstGeom prst="flowChartManualOperati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fr-FR" sz="1800" kern="1200" noProof="0" dirty="0"/>
            <a:t>Une meilleure indépendance;</a:t>
          </a:r>
        </a:p>
        <a:p>
          <a:pPr marL="0" lvl="0" indent="0" algn="ctr" defTabSz="800100">
            <a:lnSpc>
              <a:spcPct val="90000"/>
            </a:lnSpc>
            <a:spcBef>
              <a:spcPct val="0"/>
            </a:spcBef>
            <a:spcAft>
              <a:spcPct val="35000"/>
            </a:spcAft>
            <a:buNone/>
          </a:pPr>
          <a:r>
            <a:rPr lang="fr-FR" sz="1800" kern="1200" noProof="0" dirty="0"/>
            <a:t>Plus d’appui;</a:t>
          </a:r>
        </a:p>
        <a:p>
          <a:pPr marL="0" lvl="0" indent="0" algn="ctr" defTabSz="800100">
            <a:lnSpc>
              <a:spcPct val="90000"/>
            </a:lnSpc>
            <a:spcBef>
              <a:spcPct val="0"/>
            </a:spcBef>
            <a:spcAft>
              <a:spcPct val="35000"/>
            </a:spcAft>
            <a:buNone/>
          </a:pPr>
          <a:r>
            <a:rPr lang="fr-FR" sz="1800" kern="1200" noProof="0" dirty="0"/>
            <a:t> Un large domaine d’investigations;</a:t>
          </a:r>
        </a:p>
        <a:p>
          <a:pPr marL="0" lvl="0" indent="0" algn="ctr" defTabSz="800100">
            <a:lnSpc>
              <a:spcPct val="90000"/>
            </a:lnSpc>
            <a:spcBef>
              <a:spcPct val="0"/>
            </a:spcBef>
            <a:spcAft>
              <a:spcPct val="35000"/>
            </a:spcAft>
            <a:buNone/>
          </a:pPr>
          <a:r>
            <a:rPr lang="fr-FR" sz="1800" kern="1200" noProof="0" dirty="0"/>
            <a:t>la liberté de son opinion;</a:t>
          </a:r>
        </a:p>
        <a:p>
          <a:pPr marL="0" lvl="0" indent="0" algn="ctr" defTabSz="800100">
            <a:lnSpc>
              <a:spcPct val="90000"/>
            </a:lnSpc>
            <a:spcBef>
              <a:spcPct val="0"/>
            </a:spcBef>
            <a:spcAft>
              <a:spcPct val="35000"/>
            </a:spcAft>
            <a:buNone/>
          </a:pPr>
          <a:r>
            <a:rPr lang="fr-FR" sz="1800" kern="1200" noProof="0" dirty="0"/>
            <a:t> Une considération adéquate de ses</a:t>
          </a:r>
        </a:p>
        <a:p>
          <a:pPr marL="0" lvl="0" indent="0" algn="ctr" defTabSz="800100">
            <a:lnSpc>
              <a:spcPct val="90000"/>
            </a:lnSpc>
            <a:spcBef>
              <a:spcPct val="0"/>
            </a:spcBef>
            <a:spcAft>
              <a:spcPct val="35000"/>
            </a:spcAft>
            <a:buNone/>
          </a:pPr>
          <a:r>
            <a:rPr lang="fr-FR" sz="1800" kern="1200" noProof="0" dirty="0"/>
            <a:t>recommandations</a:t>
          </a:r>
          <a:endParaRPr lang="fr-FR" sz="2000" kern="1200" noProof="0" dirty="0"/>
        </a:p>
      </dsp:txBody>
      <dsp:txXfrm rot="5400000">
        <a:off x="4659232" y="663787"/>
        <a:ext cx="4325803" cy="199136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071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44500">
            <a:lnSpc>
              <a:spcPct val="90000"/>
            </a:lnSpc>
            <a:spcBef>
              <a:spcPct val="0"/>
            </a:spcBef>
            <a:spcAft>
              <a:spcPct val="35000"/>
            </a:spcAft>
            <a:buNone/>
          </a:pPr>
          <a:r>
            <a:rPr lang="fr-FR" sz="1000" b="1" kern="1200" cap="none" spc="0" noProof="0" dirty="0">
              <a:ln w="50800"/>
              <a:solidFill>
                <a:schemeClr val="bg1">
                  <a:shade val="50000"/>
                </a:schemeClr>
              </a:solidFill>
              <a:effectLst/>
            </a:rPr>
            <a:t>PROGRAMME DE TRAVAIL</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567606" y="1152052"/>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TESTS ET VERIFICATION</a:t>
          </a:r>
        </a:p>
      </dsp:txBody>
      <dsp:txXfrm>
        <a:off x="2567606" y="1152052"/>
        <a:ext cx="1343470" cy="864174"/>
      </dsp:txXfrm>
    </dsp:sp>
    <dsp:sp modelId="{F17E42ED-DEFD-4BD0-AF2F-8E1D84000035}">
      <dsp:nvSpPr>
        <dsp:cNvPr id="0" name=""/>
        <dsp:cNvSpPr/>
      </dsp:nvSpPr>
      <dsp:spPr>
        <a:xfrm>
          <a:off x="3509315" y="550532"/>
          <a:ext cx="226305" cy="226305"/>
        </a:xfrm>
        <a:prstGeom prst="ellipse">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640709"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lvl="0" indent="0" algn="ctr" defTabSz="466725">
            <a:lnSpc>
              <a:spcPct val="90000"/>
            </a:lnSpc>
            <a:spcBef>
              <a:spcPct val="0"/>
            </a:spcBef>
            <a:spcAft>
              <a:spcPct val="35000"/>
            </a:spcAft>
            <a:buNone/>
          </a:pPr>
          <a:r>
            <a:rPr lang="fr-FR" sz="1050" b="1" kern="1200"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FRAP</a:t>
          </a:r>
        </a:p>
      </dsp:txBody>
      <dsp:txXfrm>
        <a:off x="3640709" y="663684"/>
        <a:ext cx="1087136" cy="151233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314A3-5466-44B9-A649-CF8F8C87E54B}">
      <dsp:nvSpPr>
        <dsp:cNvPr id="0" name=""/>
        <dsp:cNvSpPr/>
      </dsp:nvSpPr>
      <dsp:spPr>
        <a:xfrm>
          <a:off x="1862" y="284535"/>
          <a:ext cx="1751442" cy="2808000"/>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ctr" defTabSz="711200">
            <a:lnSpc>
              <a:spcPct val="90000"/>
            </a:lnSpc>
            <a:spcBef>
              <a:spcPct val="0"/>
            </a:spcBef>
            <a:spcAft>
              <a:spcPct val="35000"/>
            </a:spcAft>
            <a:buNone/>
          </a:pPr>
          <a:r>
            <a:rPr lang="fr-FR" sz="1600" b="1" kern="1200" noProof="0" dirty="0">
              <a:latin typeface="Times New Roman" panose="02020603050405020304" pitchFamily="18" charset="0"/>
              <a:cs typeface="Times New Roman" panose="02020603050405020304" pitchFamily="18" charset="0"/>
            </a:rPr>
            <a:t>Production au fur et à mesure</a:t>
          </a:r>
        </a:p>
      </dsp:txBody>
      <dsp:txXfrm>
        <a:off x="1862" y="284535"/>
        <a:ext cx="1751442" cy="700577"/>
      </dsp:txXfrm>
    </dsp:sp>
    <dsp:sp modelId="{59C90AD5-2FA7-4DEF-A5C4-457EC81941DB}">
      <dsp:nvSpPr>
        <dsp:cNvPr id="0" name=""/>
        <dsp:cNvSpPr/>
      </dsp:nvSpPr>
      <dsp:spPr>
        <a:xfrm>
          <a:off x="136232" y="985112"/>
          <a:ext cx="2200162" cy="4563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fr-FR" sz="1600" kern="1200" noProof="0" dirty="0">
              <a:latin typeface="Times New Roman" panose="02020603050405020304" pitchFamily="18" charset="0"/>
              <a:cs typeface="Times New Roman" panose="02020603050405020304" pitchFamily="18" charset="0"/>
            </a:rPr>
            <a:t>L’auditeur va collectionner ses FRAP au rythme de ses constats (</a:t>
          </a:r>
          <a:r>
            <a:rPr lang="fr-FR" sz="1600" i="1" kern="1200" noProof="0" dirty="0" err="1">
              <a:latin typeface="Times New Roman" panose="02020603050405020304" pitchFamily="18" charset="0"/>
              <a:cs typeface="Times New Roman" panose="02020603050405020304" pitchFamily="18" charset="0"/>
            </a:rPr>
            <a:t>findings</a:t>
          </a:r>
          <a:r>
            <a:rPr lang="fr-FR" sz="1600" i="1" kern="1200" noProof="0" dirty="0">
              <a:latin typeface="Times New Roman" panose="02020603050405020304" pitchFamily="18" charset="0"/>
              <a:cs typeface="Times New Roman" panose="02020603050405020304" pitchFamily="18" charset="0"/>
            </a:rPr>
            <a:t>, disent les Anglo-Saxons</a:t>
          </a:r>
          <a:r>
            <a:rPr lang="fr-FR" sz="1600" i="0" kern="1200" noProof="0" dirty="0">
              <a:latin typeface="Times New Roman" panose="02020603050405020304" pitchFamily="18" charset="0"/>
              <a:cs typeface="Times New Roman" panose="02020603050405020304" pitchFamily="18" charset="0"/>
            </a:rPr>
            <a:t>) et en déroulant le QCI</a:t>
          </a:r>
          <a:r>
            <a:rPr lang="fr-FR" sz="1600" i="1" kern="1200" noProof="0" dirty="0">
              <a:latin typeface="Times New Roman" panose="02020603050405020304" pitchFamily="18" charset="0"/>
              <a:cs typeface="Times New Roman" panose="02020603050405020304" pitchFamily="18" charset="0"/>
            </a:rPr>
            <a:t>.</a:t>
          </a:r>
          <a:endParaRPr lang="fr-FR" sz="1600" kern="1200" noProof="0" dirty="0">
            <a:latin typeface="Times New Roman" panose="02020603050405020304" pitchFamily="18" charset="0"/>
            <a:cs typeface="Times New Roman" panose="02020603050405020304" pitchFamily="18" charset="0"/>
          </a:endParaRPr>
        </a:p>
        <a:p>
          <a:pPr marL="171450" lvl="1" indent="-171450" algn="l" defTabSz="711200">
            <a:lnSpc>
              <a:spcPct val="90000"/>
            </a:lnSpc>
            <a:spcBef>
              <a:spcPct val="0"/>
            </a:spcBef>
            <a:spcAft>
              <a:spcPct val="15000"/>
            </a:spcAft>
            <a:buChar char="•"/>
          </a:pPr>
          <a:r>
            <a:rPr lang="fr-FR" sz="1600" kern="1200" noProof="0" dirty="0">
              <a:latin typeface="Times New Roman" panose="02020603050405020304" pitchFamily="18" charset="0"/>
              <a:cs typeface="Times New Roman" panose="02020603050405020304" pitchFamily="18" charset="0"/>
            </a:rPr>
            <a:t>À chaque découverte, il marque une pose et rédige sa FRAP. </a:t>
          </a:r>
        </a:p>
      </dsp:txBody>
      <dsp:txXfrm>
        <a:off x="200673" y="1049553"/>
        <a:ext cx="2071280" cy="4434118"/>
      </dsp:txXfrm>
    </dsp:sp>
    <dsp:sp modelId="{EA7086D0-65DF-4770-90DF-48D93D2894CB}">
      <dsp:nvSpPr>
        <dsp:cNvPr id="0" name=""/>
        <dsp:cNvSpPr/>
      </dsp:nvSpPr>
      <dsp:spPr>
        <a:xfrm>
          <a:off x="2074907" y="416794"/>
          <a:ext cx="681796" cy="4360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kern="1200" noProof="0" dirty="0">
            <a:latin typeface="Times New Roman" panose="02020603050405020304" pitchFamily="18" charset="0"/>
            <a:cs typeface="Times New Roman" panose="02020603050405020304" pitchFamily="18" charset="0"/>
          </a:endParaRPr>
        </a:p>
      </dsp:txBody>
      <dsp:txXfrm>
        <a:off x="2074907" y="504006"/>
        <a:ext cx="550979" cy="261634"/>
      </dsp:txXfrm>
    </dsp:sp>
    <dsp:sp modelId="{3EBC04E3-3AC2-4D02-A702-C31DAB846079}">
      <dsp:nvSpPr>
        <dsp:cNvPr id="0" name=""/>
        <dsp:cNvSpPr/>
      </dsp:nvSpPr>
      <dsp:spPr>
        <a:xfrm>
          <a:off x="3039714" y="284535"/>
          <a:ext cx="1751442" cy="2808000"/>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ctr" defTabSz="711200">
            <a:lnSpc>
              <a:spcPct val="90000"/>
            </a:lnSpc>
            <a:spcBef>
              <a:spcPct val="0"/>
            </a:spcBef>
            <a:spcAft>
              <a:spcPct val="35000"/>
            </a:spcAft>
            <a:buNone/>
          </a:pPr>
          <a:r>
            <a:rPr lang="fr-FR" sz="1600" b="1" kern="1200" noProof="0" dirty="0">
              <a:latin typeface="Times New Roman" panose="02020603050405020304" pitchFamily="18" charset="0"/>
              <a:cs typeface="Times New Roman" panose="02020603050405020304" pitchFamily="18" charset="0"/>
            </a:rPr>
            <a:t>Validation</a:t>
          </a:r>
        </a:p>
      </dsp:txBody>
      <dsp:txXfrm>
        <a:off x="3039714" y="284535"/>
        <a:ext cx="1751442" cy="700577"/>
      </dsp:txXfrm>
    </dsp:sp>
    <dsp:sp modelId="{5B55BCC1-7D1A-47E0-8577-C51CDE56FAEB}">
      <dsp:nvSpPr>
        <dsp:cNvPr id="0" name=""/>
        <dsp:cNvSpPr/>
      </dsp:nvSpPr>
      <dsp:spPr>
        <a:xfrm>
          <a:off x="3166702" y="985112"/>
          <a:ext cx="2214926" cy="4563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fr-FR" sz="1600" kern="1200" noProof="0" dirty="0">
              <a:latin typeface="Times New Roman" panose="02020603050405020304" pitchFamily="18" charset="0"/>
              <a:cs typeface="Times New Roman" panose="02020603050405020304" pitchFamily="18" charset="0"/>
            </a:rPr>
            <a:t>Rien ne saurait être affirmé sans avoir été validé</a:t>
          </a:r>
        </a:p>
        <a:p>
          <a:pPr marL="171450" lvl="1" indent="-171450" algn="l" defTabSz="711200">
            <a:lnSpc>
              <a:spcPct val="90000"/>
            </a:lnSpc>
            <a:spcBef>
              <a:spcPct val="0"/>
            </a:spcBef>
            <a:spcAft>
              <a:spcPct val="15000"/>
            </a:spcAft>
            <a:buChar char="•"/>
          </a:pPr>
          <a:r>
            <a:rPr lang="fr-FR" sz="1600" kern="1200" noProof="0" dirty="0">
              <a:latin typeface="Times New Roman" panose="02020603050405020304" pitchFamily="18" charset="0"/>
              <a:cs typeface="Times New Roman" panose="02020603050405020304" pitchFamily="18" charset="0"/>
            </a:rPr>
            <a:t>Le constat faisant l’objet de la FRAP ne peut-il être contesté ?</a:t>
          </a:r>
        </a:p>
        <a:p>
          <a:pPr marL="171450" lvl="1" indent="-171450" algn="l" defTabSz="711200">
            <a:lnSpc>
              <a:spcPct val="90000"/>
            </a:lnSpc>
            <a:spcBef>
              <a:spcPct val="0"/>
            </a:spcBef>
            <a:spcAft>
              <a:spcPct val="15000"/>
            </a:spcAft>
            <a:buChar char="•"/>
          </a:pPr>
          <a:r>
            <a:rPr lang="fr-FR" sz="1600" kern="1200" noProof="0" dirty="0">
              <a:latin typeface="Times New Roman" panose="02020603050405020304" pitchFamily="18" charset="0"/>
              <a:cs typeface="Times New Roman" panose="02020603050405020304" pitchFamily="18" charset="0"/>
            </a:rPr>
            <a:t>L’analyse des causes est-elle valable ?</a:t>
          </a:r>
        </a:p>
        <a:p>
          <a:pPr marL="171450" lvl="1" indent="-171450" algn="l" defTabSz="711200">
            <a:lnSpc>
              <a:spcPct val="90000"/>
            </a:lnSpc>
            <a:spcBef>
              <a:spcPct val="0"/>
            </a:spcBef>
            <a:spcAft>
              <a:spcPct val="15000"/>
            </a:spcAft>
            <a:buChar char="•"/>
          </a:pPr>
          <a:r>
            <a:rPr lang="fr-FR" sz="1600" kern="1200" noProof="0" dirty="0">
              <a:latin typeface="Times New Roman" panose="02020603050405020304" pitchFamily="18" charset="0"/>
              <a:cs typeface="Times New Roman" panose="02020603050405020304" pitchFamily="18" charset="0"/>
            </a:rPr>
            <a:t> Les conséquences analysées sont-elles réalistes ?</a:t>
          </a:r>
        </a:p>
        <a:p>
          <a:pPr marL="171450" lvl="1" indent="-171450" algn="l" defTabSz="711200">
            <a:lnSpc>
              <a:spcPct val="90000"/>
            </a:lnSpc>
            <a:spcBef>
              <a:spcPct val="0"/>
            </a:spcBef>
            <a:spcAft>
              <a:spcPct val="15000"/>
            </a:spcAft>
            <a:buChar char="•"/>
          </a:pPr>
          <a:r>
            <a:rPr lang="fr-FR" sz="1600" kern="1200" noProof="0" dirty="0">
              <a:latin typeface="Times New Roman" panose="02020603050405020304" pitchFamily="18" charset="0"/>
              <a:cs typeface="Times New Roman" panose="02020603050405020304" pitchFamily="18" charset="0"/>
            </a:rPr>
            <a:t> Les recommandations élaborées permettent-elles de supprimer ou d’atténuer le phénomène ? </a:t>
          </a:r>
        </a:p>
      </dsp:txBody>
      <dsp:txXfrm>
        <a:off x="3231575" y="1049985"/>
        <a:ext cx="2085180" cy="4433254"/>
      </dsp:txXfrm>
    </dsp:sp>
    <dsp:sp modelId="{4EAB3F1C-0DB5-43B1-B2E5-D2AA2638CB40}">
      <dsp:nvSpPr>
        <dsp:cNvPr id="0" name=""/>
        <dsp:cNvSpPr/>
      </dsp:nvSpPr>
      <dsp:spPr>
        <a:xfrm>
          <a:off x="5114605" y="416794"/>
          <a:ext cx="685709" cy="4360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kern="1200" noProof="0" dirty="0">
            <a:latin typeface="Times New Roman" panose="02020603050405020304" pitchFamily="18" charset="0"/>
            <a:cs typeface="Times New Roman" panose="02020603050405020304" pitchFamily="18" charset="0"/>
          </a:endParaRPr>
        </a:p>
      </dsp:txBody>
      <dsp:txXfrm>
        <a:off x="5114605" y="504006"/>
        <a:ext cx="554892" cy="261634"/>
      </dsp:txXfrm>
    </dsp:sp>
    <dsp:sp modelId="{0C48FA6B-D1DB-4C54-B463-6606D0107B2C}">
      <dsp:nvSpPr>
        <dsp:cNvPr id="0" name=""/>
        <dsp:cNvSpPr/>
      </dsp:nvSpPr>
      <dsp:spPr>
        <a:xfrm>
          <a:off x="6084949" y="284535"/>
          <a:ext cx="2136112" cy="2808000"/>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ctr" defTabSz="711200">
            <a:lnSpc>
              <a:spcPct val="90000"/>
            </a:lnSpc>
            <a:spcBef>
              <a:spcPct val="0"/>
            </a:spcBef>
            <a:spcAft>
              <a:spcPct val="35000"/>
            </a:spcAft>
            <a:buNone/>
          </a:pPr>
          <a:r>
            <a:rPr lang="fr-FR" sz="1600" b="1" kern="1200" noProof="0" dirty="0">
              <a:latin typeface="Times New Roman" panose="02020603050405020304" pitchFamily="18" charset="0"/>
              <a:cs typeface="Times New Roman" panose="02020603050405020304" pitchFamily="18" charset="0"/>
            </a:rPr>
            <a:t>Supervision</a:t>
          </a:r>
        </a:p>
      </dsp:txBody>
      <dsp:txXfrm>
        <a:off x="6084949" y="284535"/>
        <a:ext cx="2136112" cy="700577"/>
      </dsp:txXfrm>
    </dsp:sp>
    <dsp:sp modelId="{1E3820A3-A327-4A0B-8F11-FF8F607A93A3}">
      <dsp:nvSpPr>
        <dsp:cNvPr id="0" name=""/>
        <dsp:cNvSpPr/>
      </dsp:nvSpPr>
      <dsp:spPr>
        <a:xfrm>
          <a:off x="6312364" y="985112"/>
          <a:ext cx="2398740" cy="4563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fr-FR" sz="1600" kern="1200" noProof="0" dirty="0">
              <a:latin typeface="Times New Roman" panose="02020603050405020304" pitchFamily="18" charset="0"/>
              <a:cs typeface="Times New Roman" panose="02020603050405020304" pitchFamily="18" charset="0"/>
            </a:rPr>
            <a:t>Chacune de ces FRAP est supervisée par le supérieur hiérarchique (auditeur senior ou chef de mission) qui l’apprécie, situe sa place et son degré d’importance dans la mission d’audit, incite éventuellement à explorer davantage ou à parfaire les analyses.</a:t>
          </a:r>
        </a:p>
      </dsp:txBody>
      <dsp:txXfrm>
        <a:off x="6382621" y="1055369"/>
        <a:ext cx="2258226" cy="44224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9F5FD-7275-43EC-BD70-8FBCB443919E}">
      <dsp:nvSpPr>
        <dsp:cNvPr id="0" name=""/>
        <dsp:cNvSpPr/>
      </dsp:nvSpPr>
      <dsp:spPr>
        <a:xfrm rot="5400000">
          <a:off x="98965" y="42743"/>
          <a:ext cx="2071646" cy="1991103"/>
        </a:xfrm>
        <a:prstGeom prst="chevron">
          <a:avLst/>
        </a:prstGeom>
        <a:solidFill>
          <a:schemeClr val="accent2"/>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effectLst>
                <a:outerShdw blurRad="38100" dist="38100" dir="2700000" algn="tl">
                  <a:srgbClr val="000000">
                    <a:alpha val="43137"/>
                  </a:srgbClr>
                </a:outerShdw>
              </a:effectLst>
            </a:rPr>
            <a:t>Projet de rapport</a:t>
          </a:r>
        </a:p>
      </dsp:txBody>
      <dsp:txXfrm rot="-5400000">
        <a:off x="139237" y="998024"/>
        <a:ext cx="1991103" cy="80543"/>
      </dsp:txXfrm>
    </dsp:sp>
    <dsp:sp modelId="{346BB67D-4A23-474D-80AF-21B217EAEC7C}">
      <dsp:nvSpPr>
        <dsp:cNvPr id="0" name=""/>
        <dsp:cNvSpPr/>
      </dsp:nvSpPr>
      <dsp:spPr>
        <a:xfrm rot="5400000">
          <a:off x="5755995" y="-3366686"/>
          <a:ext cx="1347278" cy="8081849"/>
        </a:xfrm>
        <a:prstGeom prst="round2SameRect">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 modelId="{BD3E5BA9-F307-4CF2-B88F-C609357D48E8}">
      <dsp:nvSpPr>
        <dsp:cNvPr id="0" name=""/>
        <dsp:cNvSpPr/>
      </dsp:nvSpPr>
      <dsp:spPr>
        <a:xfrm rot="5400000">
          <a:off x="90430" y="1835487"/>
          <a:ext cx="2071646" cy="1974034"/>
        </a:xfrm>
        <a:prstGeom prst="chevron">
          <a:avLst/>
        </a:prstGeom>
        <a:solidFill>
          <a:schemeClr val="accent2"/>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effectLst>
                <a:outerShdw blurRad="38100" dist="38100" dir="2700000" algn="tl">
                  <a:srgbClr val="000000">
                    <a:alpha val="43137"/>
                  </a:srgbClr>
                </a:outerShdw>
              </a:effectLst>
            </a:rPr>
            <a:t>Réunion de clôture</a:t>
          </a:r>
        </a:p>
      </dsp:txBody>
      <dsp:txXfrm rot="-5400000">
        <a:off x="139236" y="2773698"/>
        <a:ext cx="1974034" cy="97612"/>
      </dsp:txXfrm>
    </dsp:sp>
    <dsp:sp modelId="{F63B1150-FEEE-41CF-902A-22B10B92F2F5}">
      <dsp:nvSpPr>
        <dsp:cNvPr id="0" name=""/>
        <dsp:cNvSpPr/>
      </dsp:nvSpPr>
      <dsp:spPr>
        <a:xfrm rot="5400000">
          <a:off x="5652346" y="-1530378"/>
          <a:ext cx="1346570" cy="798068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4480" tIns="25400" rIns="25400" bIns="25400" numCol="1" spcCol="1270" anchor="ctr" anchorCtr="0">
          <a:noAutofit/>
        </a:bodyPr>
        <a:lstStyle/>
        <a:p>
          <a:pPr marL="285750" lvl="1" indent="-285750" algn="just" defTabSz="1778000">
            <a:lnSpc>
              <a:spcPct val="90000"/>
            </a:lnSpc>
            <a:spcBef>
              <a:spcPct val="0"/>
            </a:spcBef>
            <a:spcAft>
              <a:spcPct val="15000"/>
            </a:spcAft>
            <a:buChar char="•"/>
          </a:pPr>
          <a:r>
            <a:rPr lang="fr-FR" sz="4000" kern="1200" noProof="0" dirty="0">
              <a:latin typeface="Times New Roman" panose="02020603050405020304" pitchFamily="18" charset="0"/>
              <a:cs typeface="Times New Roman" panose="02020603050405020304" pitchFamily="18" charset="0"/>
            </a:rPr>
            <a:t>Réunion de fin de mission (validation générale)</a:t>
          </a:r>
        </a:p>
      </dsp:txBody>
      <dsp:txXfrm rot="-5400000">
        <a:off x="2335287" y="1852415"/>
        <a:ext cx="7914954" cy="121510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071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lvl="0" indent="0" algn="l" defTabSz="444500">
            <a:lnSpc>
              <a:spcPct val="90000"/>
            </a:lnSpc>
            <a:spcBef>
              <a:spcPct val="0"/>
            </a:spcBef>
            <a:spcAft>
              <a:spcPct val="35000"/>
            </a:spcAft>
            <a:buNone/>
          </a:pPr>
          <a:r>
            <a:rPr lang="fr-FR" sz="1000" b="1" kern="1200"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PROJET DE RAPPORT</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567606" y="1152052"/>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l"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REUNION DE CLOTURE</a:t>
          </a:r>
        </a:p>
      </dsp:txBody>
      <dsp:txXfrm>
        <a:off x="2567606" y="1152052"/>
        <a:ext cx="1343470" cy="864174"/>
      </dsp:txXfrm>
    </dsp:sp>
    <dsp:sp modelId="{F17E42ED-DEFD-4BD0-AF2F-8E1D84000035}">
      <dsp:nvSpPr>
        <dsp:cNvPr id="0" name=""/>
        <dsp:cNvSpPr/>
      </dsp:nvSpPr>
      <dsp:spPr>
        <a:xfrm>
          <a:off x="3509315" y="550532"/>
          <a:ext cx="226305" cy="226305"/>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503714"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RAPPORT FINAL</a:t>
          </a:r>
        </a:p>
      </dsp:txBody>
      <dsp:txXfrm>
        <a:off x="3503714" y="663684"/>
        <a:ext cx="1087136" cy="151233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071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44500">
            <a:lnSpc>
              <a:spcPct val="90000"/>
            </a:lnSpc>
            <a:spcBef>
              <a:spcPct val="0"/>
            </a:spcBef>
            <a:spcAft>
              <a:spcPct val="35000"/>
            </a:spcAft>
            <a:buNone/>
          </a:pPr>
          <a:r>
            <a:rPr lang="fr-FR" sz="1000" b="1" kern="1200" cap="none" spc="0" noProof="0" dirty="0">
              <a:ln w="50800"/>
              <a:solidFill>
                <a:schemeClr val="bg1">
                  <a:shade val="50000"/>
                </a:schemeClr>
              </a:solidFill>
              <a:effectLst/>
            </a:rPr>
            <a:t>PROJET DE RAPPORT</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567606" y="1152052"/>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l" defTabSz="466725">
            <a:lnSpc>
              <a:spcPct val="90000"/>
            </a:lnSpc>
            <a:spcBef>
              <a:spcPct val="0"/>
            </a:spcBef>
            <a:spcAft>
              <a:spcPct val="35000"/>
            </a:spcAft>
            <a:buNone/>
          </a:pPr>
          <a:r>
            <a:rPr lang="fr-FR" sz="1050" b="1" kern="1200" cap="none" spc="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innerShdw blurRad="114300">
                  <a:prstClr val="black"/>
                </a:innerShdw>
              </a:effectLst>
            </a:rPr>
            <a:t>REUNION DE CLOTURE</a:t>
          </a:r>
        </a:p>
      </dsp:txBody>
      <dsp:txXfrm>
        <a:off x="2567606" y="1152052"/>
        <a:ext cx="1343470" cy="864174"/>
      </dsp:txXfrm>
    </dsp:sp>
    <dsp:sp modelId="{F17E42ED-DEFD-4BD0-AF2F-8E1D84000035}">
      <dsp:nvSpPr>
        <dsp:cNvPr id="0" name=""/>
        <dsp:cNvSpPr/>
      </dsp:nvSpPr>
      <dsp:spPr>
        <a:xfrm>
          <a:off x="3509315" y="550532"/>
          <a:ext cx="226305" cy="226305"/>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640709"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RAPPORT FINAL</a:t>
          </a:r>
        </a:p>
      </dsp:txBody>
      <dsp:txXfrm>
        <a:off x="3640709" y="663684"/>
        <a:ext cx="1087136" cy="151233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4CFDB-2D74-4E4D-9796-D4272ECCC969}">
      <dsp:nvSpPr>
        <dsp:cNvPr id="0" name=""/>
        <dsp:cNvSpPr/>
      </dsp:nvSpPr>
      <dsp:spPr>
        <a:xfrm>
          <a:off x="1307187" y="0"/>
          <a:ext cx="3481625" cy="2176016"/>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3515E0-E664-49FE-B45F-10C1985B0471}">
      <dsp:nvSpPr>
        <dsp:cNvPr id="0" name=""/>
        <dsp:cNvSpPr/>
      </dsp:nvSpPr>
      <dsp:spPr>
        <a:xfrm>
          <a:off x="1749353" y="1501886"/>
          <a:ext cx="90522" cy="90522"/>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60589A-7802-4DF2-88CF-2A3E17929F4F}">
      <dsp:nvSpPr>
        <dsp:cNvPr id="0" name=""/>
        <dsp:cNvSpPr/>
      </dsp:nvSpPr>
      <dsp:spPr>
        <a:xfrm>
          <a:off x="1832843" y="1547147"/>
          <a:ext cx="1166816" cy="6288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66"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44500">
            <a:lnSpc>
              <a:spcPct val="90000"/>
            </a:lnSpc>
            <a:spcBef>
              <a:spcPct val="0"/>
            </a:spcBef>
            <a:spcAft>
              <a:spcPct val="35000"/>
            </a:spcAft>
            <a:buNone/>
          </a:pPr>
          <a:r>
            <a:rPr lang="fr-FR" sz="1000" b="1" kern="1200" cap="none" spc="0" noProof="0" dirty="0">
              <a:ln w="50800"/>
              <a:solidFill>
                <a:schemeClr val="bg1">
                  <a:shade val="50000"/>
                </a:schemeClr>
              </a:solidFill>
              <a:effectLst/>
            </a:rPr>
            <a:t>PROJET DE RAPPORT</a:t>
          </a:r>
        </a:p>
      </dsp:txBody>
      <dsp:txXfrm>
        <a:off x="1832843" y="1547147"/>
        <a:ext cx="1166816" cy="628868"/>
      </dsp:txXfrm>
    </dsp:sp>
    <dsp:sp modelId="{1C461E96-3100-4F2F-BAB0-94710620E047}">
      <dsp:nvSpPr>
        <dsp:cNvPr id="0" name=""/>
        <dsp:cNvSpPr/>
      </dsp:nvSpPr>
      <dsp:spPr>
        <a:xfrm>
          <a:off x="2495600" y="936104"/>
          <a:ext cx="163636" cy="163636"/>
        </a:xfrm>
        <a:prstGeom prst="ellipse">
          <a:avLst/>
        </a:prstGeom>
        <a:solidFill>
          <a:schemeClr val="bg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3D47-A11D-4862-9ADF-7155614FCF0D}">
      <dsp:nvSpPr>
        <dsp:cNvPr id="0" name=""/>
        <dsp:cNvSpPr/>
      </dsp:nvSpPr>
      <dsp:spPr>
        <a:xfrm>
          <a:off x="2423592" y="1080115"/>
          <a:ext cx="1343470" cy="864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708" tIns="0" rIns="0" bIns="0" numCol="1" spcCol="1270" anchor="t" anchorCtr="0">
          <a:noAutofit/>
          <a:scene3d>
            <a:camera prst="orthographicFront"/>
            <a:lightRig rig="balanced" dir="t">
              <a:rot lat="0" lon="0" rev="2100000"/>
            </a:lightRig>
          </a:scene3d>
          <a:sp3d extrusionH="57150" prstMaterial="metal">
            <a:bevelT w="38100" h="25400"/>
            <a:contourClr>
              <a:schemeClr val="bg2"/>
            </a:contourClr>
          </a:sp3d>
        </a:bodyPr>
        <a:lstStyle/>
        <a:p>
          <a:pPr marL="0" lvl="0" indent="0" algn="ctr" defTabSz="466725">
            <a:lnSpc>
              <a:spcPct val="90000"/>
            </a:lnSpc>
            <a:spcBef>
              <a:spcPct val="0"/>
            </a:spcBef>
            <a:spcAft>
              <a:spcPct val="35000"/>
            </a:spcAft>
            <a:buNone/>
          </a:pPr>
          <a:r>
            <a:rPr lang="fr-FR" sz="1050" b="1" kern="1200" cap="none" spc="0" noProof="0" dirty="0">
              <a:ln w="50800"/>
              <a:solidFill>
                <a:schemeClr val="bg1">
                  <a:shade val="50000"/>
                </a:schemeClr>
              </a:solidFill>
              <a:effectLst/>
            </a:rPr>
            <a:t>REUNION DE CLOTURE</a:t>
          </a:r>
        </a:p>
      </dsp:txBody>
      <dsp:txXfrm>
        <a:off x="2423592" y="1080115"/>
        <a:ext cx="1343470" cy="864174"/>
      </dsp:txXfrm>
    </dsp:sp>
    <dsp:sp modelId="{F17E42ED-DEFD-4BD0-AF2F-8E1D84000035}">
      <dsp:nvSpPr>
        <dsp:cNvPr id="0" name=""/>
        <dsp:cNvSpPr/>
      </dsp:nvSpPr>
      <dsp:spPr>
        <a:xfrm>
          <a:off x="3509315" y="550532"/>
          <a:ext cx="226305" cy="226305"/>
        </a:xfrm>
        <a:prstGeom prst="ellipse">
          <a:avLst/>
        </a:prstGeom>
        <a:solidFill>
          <a:srgbClr val="0070C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2C2F9-CB10-4209-B5A0-3248A95F7EA0}">
      <dsp:nvSpPr>
        <dsp:cNvPr id="0" name=""/>
        <dsp:cNvSpPr/>
      </dsp:nvSpPr>
      <dsp:spPr>
        <a:xfrm>
          <a:off x="3575716" y="663684"/>
          <a:ext cx="1087136" cy="1512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915" tIns="0" rIns="0" bIns="0" numCol="1" spcCol="1270" anchor="t"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lvl="0" indent="0" algn="ctr" defTabSz="466725">
            <a:lnSpc>
              <a:spcPct val="90000"/>
            </a:lnSpc>
            <a:spcBef>
              <a:spcPct val="0"/>
            </a:spcBef>
            <a:spcAft>
              <a:spcPct val="35000"/>
            </a:spcAft>
            <a:buNone/>
          </a:pPr>
          <a:r>
            <a:rPr lang="fr-FR" sz="1050" b="1" kern="1200" cap="all" spc="0" noProof="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RAPPORT FINAL</a:t>
          </a:r>
        </a:p>
      </dsp:txBody>
      <dsp:txXfrm>
        <a:off x="3575716" y="663684"/>
        <a:ext cx="1087136" cy="15123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6A48E-6048-44F0-B6BD-46EF8D7422D5}">
      <dsp:nvSpPr>
        <dsp:cNvPr id="0" name=""/>
        <dsp:cNvSpPr/>
      </dsp:nvSpPr>
      <dsp:spPr>
        <a:xfrm rot="16200000">
          <a:off x="-244688" y="249335"/>
          <a:ext cx="4968552" cy="4469881"/>
        </a:xfrm>
        <a:prstGeom prst="flowChartManualOperati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None/>
          </a:pPr>
          <a:r>
            <a:rPr lang="fr-FR" sz="1800" kern="1200" noProof="0" dirty="0"/>
            <a:t>La charte d’audit Interne est un</a:t>
          </a:r>
        </a:p>
        <a:p>
          <a:pPr marL="0" lvl="0" indent="0" algn="ctr" defTabSz="800100">
            <a:lnSpc>
              <a:spcPct val="90000"/>
            </a:lnSpc>
            <a:spcBef>
              <a:spcPct val="0"/>
            </a:spcBef>
            <a:spcAft>
              <a:spcPct val="35000"/>
            </a:spcAft>
            <a:buNone/>
          </a:pPr>
          <a:r>
            <a:rPr lang="fr-FR" sz="1800" kern="1200" noProof="0" dirty="0"/>
            <a:t>document qui va poser les</a:t>
          </a:r>
        </a:p>
        <a:p>
          <a:pPr marL="0" lvl="0" indent="0" algn="ctr" defTabSz="800100">
            <a:lnSpc>
              <a:spcPct val="90000"/>
            </a:lnSpc>
            <a:spcBef>
              <a:spcPct val="0"/>
            </a:spcBef>
            <a:spcAft>
              <a:spcPct val="35000"/>
            </a:spcAft>
            <a:buNone/>
          </a:pPr>
          <a:r>
            <a:rPr lang="fr-FR" sz="1800" kern="1200" noProof="0" dirty="0"/>
            <a:t>fondations et légitimé la</a:t>
          </a:r>
        </a:p>
        <a:p>
          <a:pPr marL="0" lvl="0" indent="0" algn="ctr" defTabSz="800100">
            <a:lnSpc>
              <a:spcPct val="90000"/>
            </a:lnSpc>
            <a:spcBef>
              <a:spcPct val="0"/>
            </a:spcBef>
            <a:spcAft>
              <a:spcPct val="35000"/>
            </a:spcAft>
            <a:buNone/>
          </a:pPr>
          <a:r>
            <a:rPr lang="fr-FR" sz="1800" kern="1200" noProof="0" dirty="0"/>
            <a:t>fonction aux yeux de tous.</a:t>
          </a:r>
        </a:p>
        <a:p>
          <a:pPr marL="0" lvl="0" indent="0" algn="ctr" defTabSz="800100">
            <a:lnSpc>
              <a:spcPct val="90000"/>
            </a:lnSpc>
            <a:spcBef>
              <a:spcPct val="0"/>
            </a:spcBef>
            <a:spcAft>
              <a:spcPct val="35000"/>
            </a:spcAft>
            <a:buNone/>
          </a:pPr>
          <a:r>
            <a:rPr lang="fr-FR" sz="1800" kern="1200" noProof="0" dirty="0"/>
            <a:t>Elle énonce les principes</a:t>
          </a:r>
        </a:p>
        <a:p>
          <a:pPr marL="0" lvl="0" indent="0" algn="ctr" defTabSz="800100">
            <a:lnSpc>
              <a:spcPct val="90000"/>
            </a:lnSpc>
            <a:spcBef>
              <a:spcPct val="0"/>
            </a:spcBef>
            <a:spcAft>
              <a:spcPct val="35000"/>
            </a:spcAft>
            <a:buNone/>
          </a:pPr>
          <a:r>
            <a:rPr lang="fr-FR" sz="1800" kern="1200" noProof="0" dirty="0"/>
            <a:t>directeurs qui gouvernent la</a:t>
          </a:r>
        </a:p>
        <a:p>
          <a:pPr marL="0" lvl="0" indent="0" algn="ctr" defTabSz="800100">
            <a:lnSpc>
              <a:spcPct val="90000"/>
            </a:lnSpc>
            <a:spcBef>
              <a:spcPct val="0"/>
            </a:spcBef>
            <a:spcAft>
              <a:spcPct val="35000"/>
            </a:spcAft>
            <a:buNone/>
          </a:pPr>
          <a:r>
            <a:rPr lang="fr-FR" sz="1800" kern="1200" noProof="0" dirty="0"/>
            <a:t>fonction d’audit interne au sein</a:t>
          </a:r>
        </a:p>
        <a:p>
          <a:pPr marL="0" lvl="0" indent="0" algn="ctr" defTabSz="800100">
            <a:lnSpc>
              <a:spcPct val="90000"/>
            </a:lnSpc>
            <a:spcBef>
              <a:spcPct val="0"/>
            </a:spcBef>
            <a:spcAft>
              <a:spcPct val="35000"/>
            </a:spcAft>
            <a:buNone/>
          </a:pPr>
          <a:r>
            <a:rPr lang="fr-FR" sz="1800" kern="1200" noProof="0" dirty="0"/>
            <a:t>d’une organisation</a:t>
          </a:r>
        </a:p>
      </dsp:txBody>
      <dsp:txXfrm rot="5400000">
        <a:off x="4648" y="993709"/>
        <a:ext cx="4469881" cy="2981132"/>
      </dsp:txXfrm>
    </dsp:sp>
    <dsp:sp modelId="{5DE0EED6-CD92-43D2-8A82-1553EC236F3D}">
      <dsp:nvSpPr>
        <dsp:cNvPr id="0" name=""/>
        <dsp:cNvSpPr/>
      </dsp:nvSpPr>
      <dsp:spPr>
        <a:xfrm rot="16200000">
          <a:off x="4565081" y="249335"/>
          <a:ext cx="4968552" cy="4469881"/>
        </a:xfrm>
        <a:prstGeom prst="flowChartManualOperati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ctr" anchorCtr="0">
          <a:noAutofit/>
        </a:bodyPr>
        <a:lstStyle/>
        <a:p>
          <a:pPr marL="0" lvl="0" indent="0" algn="just" defTabSz="800100">
            <a:lnSpc>
              <a:spcPct val="90000"/>
            </a:lnSpc>
            <a:spcBef>
              <a:spcPct val="0"/>
            </a:spcBef>
            <a:spcAft>
              <a:spcPct val="35000"/>
            </a:spcAft>
            <a:buNone/>
          </a:pPr>
          <a:r>
            <a:rPr lang="fr-FR" sz="1800" kern="1200" noProof="0" dirty="0"/>
            <a:t>La position, les pouvoirs et les objectifs de la</a:t>
          </a:r>
        </a:p>
        <a:p>
          <a:pPr marL="0" lvl="0" indent="0" algn="just" defTabSz="800100">
            <a:lnSpc>
              <a:spcPct val="90000"/>
            </a:lnSpc>
            <a:spcBef>
              <a:spcPct val="0"/>
            </a:spcBef>
            <a:spcAft>
              <a:spcPct val="35000"/>
            </a:spcAft>
            <a:buNone/>
          </a:pPr>
          <a:r>
            <a:rPr lang="fr-FR" sz="1800" kern="1200" noProof="0" dirty="0"/>
            <a:t>fonction de l’audit ;</a:t>
          </a:r>
        </a:p>
        <a:p>
          <a:pPr marL="0" lvl="0" indent="0" algn="just" defTabSz="800100">
            <a:lnSpc>
              <a:spcPct val="90000"/>
            </a:lnSpc>
            <a:spcBef>
              <a:spcPct val="0"/>
            </a:spcBef>
            <a:spcAft>
              <a:spcPct val="35000"/>
            </a:spcAft>
            <a:buNone/>
          </a:pPr>
          <a:r>
            <a:rPr lang="fr-FR" sz="1800" kern="1200" noProof="0" dirty="0"/>
            <a:t>o Les responsabilités de cette fonction et la nature de</a:t>
          </a:r>
        </a:p>
        <a:p>
          <a:pPr marL="0" lvl="0" indent="0" algn="just" defTabSz="800100">
            <a:lnSpc>
              <a:spcPct val="90000"/>
            </a:lnSpc>
            <a:spcBef>
              <a:spcPct val="0"/>
            </a:spcBef>
            <a:spcAft>
              <a:spcPct val="35000"/>
            </a:spcAft>
            <a:buNone/>
          </a:pPr>
          <a:r>
            <a:rPr lang="fr-FR" sz="1800" kern="1200" noProof="0" dirty="0"/>
            <a:t>ses travaux ;</a:t>
          </a:r>
        </a:p>
        <a:p>
          <a:pPr marL="0" lvl="0" indent="0" algn="just" defTabSz="800100">
            <a:lnSpc>
              <a:spcPct val="90000"/>
            </a:lnSpc>
            <a:spcBef>
              <a:spcPct val="0"/>
            </a:spcBef>
            <a:spcAft>
              <a:spcPct val="35000"/>
            </a:spcAft>
            <a:buNone/>
          </a:pPr>
          <a:r>
            <a:rPr lang="fr-FR" sz="1800" kern="1200" noProof="0" dirty="0"/>
            <a:t>o Les modalités de communication des résultats de</a:t>
          </a:r>
        </a:p>
        <a:p>
          <a:pPr marL="0" lvl="0" indent="0" algn="just" defTabSz="800100">
            <a:lnSpc>
              <a:spcPct val="90000"/>
            </a:lnSpc>
            <a:spcBef>
              <a:spcPct val="0"/>
            </a:spcBef>
            <a:spcAft>
              <a:spcPct val="35000"/>
            </a:spcAft>
            <a:buNone/>
          </a:pPr>
          <a:r>
            <a:rPr lang="fr-FR" sz="1800" kern="1200" noProof="0" dirty="0"/>
            <a:t>ses missions de contrôle.</a:t>
          </a:r>
        </a:p>
        <a:p>
          <a:pPr marL="0" lvl="0" indent="0" algn="just" defTabSz="800100">
            <a:lnSpc>
              <a:spcPct val="90000"/>
            </a:lnSpc>
            <a:spcBef>
              <a:spcPct val="0"/>
            </a:spcBef>
            <a:spcAft>
              <a:spcPct val="35000"/>
            </a:spcAft>
            <a:buNone/>
          </a:pPr>
          <a:r>
            <a:rPr lang="fr-FR" sz="1800" kern="1200" noProof="0" dirty="0"/>
            <a:t>o l’organisation et les modalités pratiques de</a:t>
          </a:r>
        </a:p>
        <a:p>
          <a:pPr marL="0" lvl="0" indent="0" algn="just" defTabSz="800100">
            <a:lnSpc>
              <a:spcPct val="90000"/>
            </a:lnSpc>
            <a:spcBef>
              <a:spcPct val="0"/>
            </a:spcBef>
            <a:spcAft>
              <a:spcPct val="35000"/>
            </a:spcAft>
            <a:buNone/>
          </a:pPr>
          <a:r>
            <a:rPr lang="fr-FR" sz="1800" kern="1200" noProof="0" dirty="0"/>
            <a:t>fonctionnement</a:t>
          </a:r>
          <a:endParaRPr lang="fr-FR" sz="2000" kern="1200" noProof="0" dirty="0"/>
        </a:p>
      </dsp:txBody>
      <dsp:txXfrm rot="5400000">
        <a:off x="4814417" y="993709"/>
        <a:ext cx="4469881" cy="29811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7406D-E399-47D7-80C4-D2A9E8A5D457}">
      <dsp:nvSpPr>
        <dsp:cNvPr id="0" name=""/>
        <dsp:cNvSpPr/>
      </dsp:nvSpPr>
      <dsp:spPr>
        <a:xfrm>
          <a:off x="0" y="13093"/>
          <a:ext cx="6962936" cy="179789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712" tIns="207264" rIns="362712" bIns="207264" numCol="1" spcCol="1270" anchor="ctr" anchorCtr="0">
          <a:noAutofit/>
        </a:bodyPr>
        <a:lstStyle/>
        <a:p>
          <a:pPr marL="0" lvl="0" indent="0" algn="ctr" defTabSz="2266950">
            <a:lnSpc>
              <a:spcPct val="90000"/>
            </a:lnSpc>
            <a:spcBef>
              <a:spcPct val="0"/>
            </a:spcBef>
            <a:spcAft>
              <a:spcPct val="35000"/>
            </a:spcAft>
            <a:buNone/>
          </a:pPr>
          <a:r>
            <a:rPr lang="fr-FR" sz="5100" kern="1200" noProof="0" dirty="0"/>
            <a:t>Gestion des compétences humaines</a:t>
          </a:r>
        </a:p>
      </dsp:txBody>
      <dsp:txXfrm>
        <a:off x="0" y="13093"/>
        <a:ext cx="6962936" cy="1797893"/>
      </dsp:txXfrm>
    </dsp:sp>
    <dsp:sp modelId="{08E04C7F-A8EF-4F80-A7B8-F08FA4AF4804}">
      <dsp:nvSpPr>
        <dsp:cNvPr id="0" name=""/>
        <dsp:cNvSpPr/>
      </dsp:nvSpPr>
      <dsp:spPr>
        <a:xfrm>
          <a:off x="0" y="1810986"/>
          <a:ext cx="6962936" cy="2239920"/>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fr-FR" sz="2000" kern="1200" noProof="0" dirty="0">
              <a:latin typeface="Times New Roman" panose="02020603050405020304" pitchFamily="18" charset="0"/>
              <a:cs typeface="Times New Roman" panose="02020603050405020304" pitchFamily="18" charset="0"/>
            </a:rPr>
            <a:t>Il n’y a pas de mission d’audit, de recommandation pertinente ni de reconnaissance sans une équipe d’auditeurs compétente, performante et motivée.</a:t>
          </a:r>
        </a:p>
        <a:p>
          <a:pPr marL="228600" lvl="1" indent="-228600" algn="just" defTabSz="889000">
            <a:lnSpc>
              <a:spcPct val="90000"/>
            </a:lnSpc>
            <a:spcBef>
              <a:spcPct val="0"/>
            </a:spcBef>
            <a:spcAft>
              <a:spcPct val="15000"/>
            </a:spcAft>
            <a:buChar char="•"/>
          </a:pPr>
          <a:r>
            <a:rPr lang="fr-FR" sz="2000" kern="1200" noProof="0" dirty="0">
              <a:latin typeface="Times New Roman" panose="02020603050405020304" pitchFamily="18" charset="0"/>
              <a:cs typeface="Times New Roman" panose="02020603050405020304" pitchFamily="18" charset="0"/>
            </a:rPr>
            <a:t>Compétence : Les auditeurs internes utilisent et appliquent, les savoir-faire, les connaissances, les techniques et les expériences requis pour la réalisation de leurs travaux avec Intégrité, objectivité et confidentialité (norme, ……</a:t>
          </a:r>
        </a:p>
      </dsp:txBody>
      <dsp:txXfrm>
        <a:off x="0" y="1810986"/>
        <a:ext cx="6962936" cy="22399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7406D-E399-47D7-80C4-D2A9E8A5D457}">
      <dsp:nvSpPr>
        <dsp:cNvPr id="0" name=""/>
        <dsp:cNvSpPr/>
      </dsp:nvSpPr>
      <dsp:spPr>
        <a:xfrm>
          <a:off x="39" y="14650"/>
          <a:ext cx="3802254" cy="5760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endParaRPr lang="fr-FR" sz="2000" kern="1200" noProof="0" dirty="0"/>
        </a:p>
      </dsp:txBody>
      <dsp:txXfrm>
        <a:off x="39" y="14650"/>
        <a:ext cx="3802254" cy="576000"/>
      </dsp:txXfrm>
    </dsp:sp>
    <dsp:sp modelId="{08E04C7F-A8EF-4F80-A7B8-F08FA4AF4804}">
      <dsp:nvSpPr>
        <dsp:cNvPr id="0" name=""/>
        <dsp:cNvSpPr/>
      </dsp:nvSpPr>
      <dsp:spPr>
        <a:xfrm>
          <a:off x="39" y="590650"/>
          <a:ext cx="3802254" cy="3458699"/>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fr-FR" sz="2000" kern="1200" noProof="0" dirty="0">
              <a:latin typeface="Times New Roman" panose="02020603050405020304" pitchFamily="18" charset="0"/>
              <a:cs typeface="Times New Roman" panose="02020603050405020304" pitchFamily="18" charset="0"/>
            </a:rPr>
            <a:t>Performance : Les auditeurs doivent toujours s’efforcer d’améliorer leur compétence, efficacité et la qualité de leurs travaux ( formations internes et externe, certification ( </a:t>
          </a:r>
          <a:r>
            <a:rPr lang="fr-FR" sz="2000" kern="1200" noProof="0" dirty="0" err="1">
              <a:latin typeface="Times New Roman" panose="02020603050405020304" pitchFamily="18" charset="0"/>
              <a:cs typeface="Times New Roman" panose="02020603050405020304" pitchFamily="18" charset="0"/>
            </a:rPr>
            <a:t>Internal</a:t>
          </a:r>
          <a:r>
            <a:rPr lang="fr-FR" sz="2000" kern="1200" noProof="0" dirty="0">
              <a:latin typeface="Times New Roman" panose="02020603050405020304" pitchFamily="18" charset="0"/>
              <a:cs typeface="Times New Roman" panose="02020603050405020304" pitchFamily="18" charset="0"/>
            </a:rPr>
            <a:t> Audit </a:t>
          </a:r>
          <a:r>
            <a:rPr lang="fr-FR" sz="2000" kern="1200" noProof="0" dirty="0" err="1">
              <a:latin typeface="Times New Roman" panose="02020603050405020304" pitchFamily="18" charset="0"/>
              <a:cs typeface="Times New Roman" panose="02020603050405020304" pitchFamily="18" charset="0"/>
            </a:rPr>
            <a:t>Practitioner</a:t>
          </a:r>
          <a:r>
            <a:rPr lang="fr-FR" sz="2000" kern="1200" noProof="0" dirty="0">
              <a:latin typeface="Times New Roman" panose="02020603050405020304" pitchFamily="18" charset="0"/>
              <a:cs typeface="Times New Roman" panose="02020603050405020304" pitchFamily="18" charset="0"/>
            </a:rPr>
            <a:t> , Auditeur Interne certifié, CRMA (Certification in Risk Management Assurance) (CIA, CISA, DPAI, etc..), Adhésion à des instituts et plateformes,</a:t>
          </a:r>
        </a:p>
      </dsp:txBody>
      <dsp:txXfrm>
        <a:off x="39" y="590650"/>
        <a:ext cx="3802254" cy="3458699"/>
      </dsp:txXfrm>
    </dsp:sp>
    <dsp:sp modelId="{482FB8BB-B1EC-4386-A5A4-7F2DCBE650E3}">
      <dsp:nvSpPr>
        <dsp:cNvPr id="0" name=""/>
        <dsp:cNvSpPr/>
      </dsp:nvSpPr>
      <dsp:spPr>
        <a:xfrm>
          <a:off x="4334609" y="14650"/>
          <a:ext cx="3802254" cy="57600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endParaRPr lang="fr-FR" sz="2000" kern="1200" noProof="0" dirty="0"/>
        </a:p>
      </dsp:txBody>
      <dsp:txXfrm>
        <a:off x="4334609" y="14650"/>
        <a:ext cx="3802254" cy="576000"/>
      </dsp:txXfrm>
    </dsp:sp>
    <dsp:sp modelId="{327951BF-820E-4CA9-88DD-697E9303B991}">
      <dsp:nvSpPr>
        <dsp:cNvPr id="0" name=""/>
        <dsp:cNvSpPr/>
      </dsp:nvSpPr>
      <dsp:spPr>
        <a:xfrm>
          <a:off x="4334609" y="590650"/>
          <a:ext cx="3802254" cy="3458699"/>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fr-FR" sz="2000" kern="1200" noProof="0" dirty="0">
              <a:latin typeface="Times New Roman" panose="02020603050405020304" pitchFamily="18" charset="0"/>
              <a:cs typeface="Times New Roman" panose="02020603050405020304" pitchFamily="18" charset="0"/>
            </a:rPr>
            <a:t>Motivation : Les auditeurs doivent être motivé en permanence (gestion rapprochée de leur carrière, système d’évaluation adapté, redéploiement, encouragement vers des responsabilité opérationnelles, échange international, </a:t>
          </a:r>
          <a:r>
            <a:rPr lang="fr-FR" sz="2000" kern="1200" noProof="0" dirty="0" err="1">
              <a:latin typeface="Times New Roman" panose="02020603050405020304" pitchFamily="18" charset="0"/>
              <a:cs typeface="Times New Roman" panose="02020603050405020304" pitchFamily="18" charset="0"/>
            </a:rPr>
            <a:t>etc</a:t>
          </a:r>
          <a:endParaRPr lang="fr-FR" sz="2000" kern="1200" noProof="0" dirty="0">
            <a:latin typeface="Times New Roman" panose="02020603050405020304" pitchFamily="18" charset="0"/>
            <a:cs typeface="Times New Roman" panose="02020603050405020304" pitchFamily="18" charset="0"/>
          </a:endParaRPr>
        </a:p>
      </dsp:txBody>
      <dsp:txXfrm>
        <a:off x="4334609" y="590650"/>
        <a:ext cx="3802254" cy="34586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3C7BD5-5C18-494E-AA7D-806BCEBEC6F3}">
      <dsp:nvSpPr>
        <dsp:cNvPr id="0" name=""/>
        <dsp:cNvSpPr/>
      </dsp:nvSpPr>
      <dsp:spPr>
        <a:xfrm rot="16200000">
          <a:off x="1137" y="1992"/>
          <a:ext cx="4060015" cy="4060015"/>
        </a:xfrm>
        <a:prstGeom prst="upArrow">
          <a:avLst>
            <a:gd name="adj1" fmla="val 50000"/>
            <a:gd name="adj2" fmla="val 35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fr-FR" sz="3800" kern="1200" noProof="0" dirty="0"/>
            <a:t>Convergences </a:t>
          </a:r>
        </a:p>
      </dsp:txBody>
      <dsp:txXfrm rot="5400000">
        <a:off x="711641" y="1016996"/>
        <a:ext cx="3349512" cy="2030007"/>
      </dsp:txXfrm>
    </dsp:sp>
    <dsp:sp modelId="{96BDE8A1-3279-4252-B674-0BE04A1468F3}">
      <dsp:nvSpPr>
        <dsp:cNvPr id="0" name=""/>
        <dsp:cNvSpPr/>
      </dsp:nvSpPr>
      <dsp:spPr>
        <a:xfrm rot="5400000">
          <a:off x="5861175" y="1992"/>
          <a:ext cx="4060015" cy="4060015"/>
        </a:xfrm>
        <a:prstGeom prst="upArrow">
          <a:avLst>
            <a:gd name="adj1" fmla="val 50000"/>
            <a:gd name="adj2" fmla="val 35000"/>
          </a:avLst>
        </a:prstGeom>
        <a:solidFill>
          <a:schemeClr val="accent1">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fr-FR" sz="3800" kern="1200" noProof="0" dirty="0"/>
            <a:t>Divergences</a:t>
          </a:r>
        </a:p>
      </dsp:txBody>
      <dsp:txXfrm rot="-5400000">
        <a:off x="5861176" y="1016996"/>
        <a:ext cx="3349512" cy="203000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A8712E-8870-4AFB-88F3-2330D5A7313F}">
      <dsp:nvSpPr>
        <dsp:cNvPr id="0" name=""/>
        <dsp:cNvSpPr/>
      </dsp:nvSpPr>
      <dsp:spPr>
        <a:xfrm>
          <a:off x="3226416" y="1183812"/>
          <a:ext cx="2744175" cy="274417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fr-FR" sz="4800" kern="1200" noProof="0" dirty="0"/>
            <a:t>Audit Interne</a:t>
          </a:r>
        </a:p>
      </dsp:txBody>
      <dsp:txXfrm>
        <a:off x="3628291" y="1585687"/>
        <a:ext cx="1940425" cy="1940425"/>
      </dsp:txXfrm>
    </dsp:sp>
    <dsp:sp modelId="{519FA49B-11AA-47D8-93BC-553F52302379}">
      <dsp:nvSpPr>
        <dsp:cNvPr id="0" name=""/>
        <dsp:cNvSpPr/>
      </dsp:nvSpPr>
      <dsp:spPr>
        <a:xfrm>
          <a:off x="3912460" y="84664"/>
          <a:ext cx="1372087" cy="137208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noProof="0" dirty="0"/>
            <a:t>Fonction comptable et financière</a:t>
          </a:r>
        </a:p>
      </dsp:txBody>
      <dsp:txXfrm>
        <a:off x="4113397" y="285601"/>
        <a:ext cx="970213" cy="970213"/>
      </dsp:txXfrm>
    </dsp:sp>
    <dsp:sp modelId="{57A8498D-FBD2-4BEE-BA66-859D8667B20A}">
      <dsp:nvSpPr>
        <dsp:cNvPr id="0" name=""/>
        <dsp:cNvSpPr/>
      </dsp:nvSpPr>
      <dsp:spPr>
        <a:xfrm>
          <a:off x="5610278" y="1318201"/>
          <a:ext cx="1372087" cy="137208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noProof="0" dirty="0"/>
            <a:t>Fonction fabrication/</a:t>
          </a:r>
        </a:p>
        <a:p>
          <a:pPr marL="0" lvl="0" indent="0" algn="ctr" defTabSz="622300">
            <a:lnSpc>
              <a:spcPct val="90000"/>
            </a:lnSpc>
            <a:spcBef>
              <a:spcPct val="0"/>
            </a:spcBef>
            <a:spcAft>
              <a:spcPct val="35000"/>
            </a:spcAft>
            <a:buNone/>
          </a:pPr>
          <a:r>
            <a:rPr lang="fr-FR" sz="1400" kern="1200" noProof="0" dirty="0"/>
            <a:t>production</a:t>
          </a:r>
        </a:p>
      </dsp:txBody>
      <dsp:txXfrm>
        <a:off x="5811215" y="1519138"/>
        <a:ext cx="970213" cy="970213"/>
      </dsp:txXfrm>
    </dsp:sp>
    <dsp:sp modelId="{7185A2C8-3374-4ED5-9990-786D2F488076}">
      <dsp:nvSpPr>
        <dsp:cNvPr id="0" name=""/>
        <dsp:cNvSpPr/>
      </dsp:nvSpPr>
      <dsp:spPr>
        <a:xfrm>
          <a:off x="4961769" y="3314106"/>
          <a:ext cx="1372087" cy="137208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noProof="0" dirty="0"/>
            <a:t>Fonction informatique</a:t>
          </a:r>
        </a:p>
      </dsp:txBody>
      <dsp:txXfrm>
        <a:off x="5162706" y="3515043"/>
        <a:ext cx="970213" cy="970213"/>
      </dsp:txXfrm>
    </dsp:sp>
    <dsp:sp modelId="{4521B77B-E76F-4DC8-9550-DBE44A3F2076}">
      <dsp:nvSpPr>
        <dsp:cNvPr id="0" name=""/>
        <dsp:cNvSpPr/>
      </dsp:nvSpPr>
      <dsp:spPr>
        <a:xfrm>
          <a:off x="2863150" y="3314106"/>
          <a:ext cx="1372087" cy="137208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noProof="0" dirty="0"/>
            <a:t>Fonction Managériale / de gestion</a:t>
          </a:r>
        </a:p>
      </dsp:txBody>
      <dsp:txXfrm>
        <a:off x="3064087" y="3515043"/>
        <a:ext cx="970213" cy="970213"/>
      </dsp:txXfrm>
    </dsp:sp>
    <dsp:sp modelId="{9BFC4A45-E4BD-4E4C-BD66-3DCF80500EEF}">
      <dsp:nvSpPr>
        <dsp:cNvPr id="0" name=""/>
        <dsp:cNvSpPr/>
      </dsp:nvSpPr>
      <dsp:spPr>
        <a:xfrm>
          <a:off x="2214641" y="1318201"/>
          <a:ext cx="1372087" cy="137208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sz="1400" kern="1200" noProof="0" dirty="0"/>
            <a:t>Fonction commerciale et marketing</a:t>
          </a:r>
        </a:p>
      </dsp:txBody>
      <dsp:txXfrm>
        <a:off x="2415578" y="1519138"/>
        <a:ext cx="970213" cy="97021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861C4-57A1-42CC-B3A5-584905DB744D}">
      <dsp:nvSpPr>
        <dsp:cNvPr id="0" name=""/>
        <dsp:cNvSpPr/>
      </dsp:nvSpPr>
      <dsp:spPr>
        <a:xfrm rot="3650399">
          <a:off x="4540177" y="2855100"/>
          <a:ext cx="712451" cy="23071"/>
        </a:xfrm>
        <a:custGeom>
          <a:avLst/>
          <a:gdLst/>
          <a:ahLst/>
          <a:cxnLst/>
          <a:rect l="0" t="0" r="0" b="0"/>
          <a:pathLst>
            <a:path>
              <a:moveTo>
                <a:pt x="0" y="11535"/>
              </a:moveTo>
              <a:lnTo>
                <a:pt x="712451" y="1153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0E845E-A8FA-47BA-B7E7-582146E89897}">
      <dsp:nvSpPr>
        <dsp:cNvPr id="0" name=""/>
        <dsp:cNvSpPr/>
      </dsp:nvSpPr>
      <dsp:spPr>
        <a:xfrm rot="824657">
          <a:off x="4947110" y="2207866"/>
          <a:ext cx="499551" cy="23071"/>
        </a:xfrm>
        <a:custGeom>
          <a:avLst/>
          <a:gdLst/>
          <a:ahLst/>
          <a:cxnLst/>
          <a:rect l="0" t="0" r="0" b="0"/>
          <a:pathLst>
            <a:path>
              <a:moveTo>
                <a:pt x="0" y="11535"/>
              </a:moveTo>
              <a:lnTo>
                <a:pt x="499551" y="1153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CD5916-9949-430C-9F10-13699982A0CB}">
      <dsp:nvSpPr>
        <dsp:cNvPr id="0" name=""/>
        <dsp:cNvSpPr/>
      </dsp:nvSpPr>
      <dsp:spPr>
        <a:xfrm rot="20582878">
          <a:off x="4942822" y="1784108"/>
          <a:ext cx="526575" cy="23071"/>
        </a:xfrm>
        <a:custGeom>
          <a:avLst/>
          <a:gdLst/>
          <a:ahLst/>
          <a:cxnLst/>
          <a:rect l="0" t="0" r="0" b="0"/>
          <a:pathLst>
            <a:path>
              <a:moveTo>
                <a:pt x="0" y="11535"/>
              </a:moveTo>
              <a:lnTo>
                <a:pt x="526575" y="1153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42AEF0-A396-4743-8616-AFDE45E555D6}">
      <dsp:nvSpPr>
        <dsp:cNvPr id="0" name=""/>
        <dsp:cNvSpPr/>
      </dsp:nvSpPr>
      <dsp:spPr>
        <a:xfrm rot="18206322">
          <a:off x="4607464" y="1182839"/>
          <a:ext cx="752728" cy="23071"/>
        </a:xfrm>
        <a:custGeom>
          <a:avLst/>
          <a:gdLst/>
          <a:ahLst/>
          <a:cxnLst/>
          <a:rect l="0" t="0" r="0" b="0"/>
          <a:pathLst>
            <a:path>
              <a:moveTo>
                <a:pt x="0" y="11535"/>
              </a:moveTo>
              <a:lnTo>
                <a:pt x="752728" y="11535"/>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906457-60E1-4828-AC29-5897AD1ED973}">
      <dsp:nvSpPr>
        <dsp:cNvPr id="0" name=""/>
        <dsp:cNvSpPr/>
      </dsp:nvSpPr>
      <dsp:spPr>
        <a:xfrm>
          <a:off x="2187178" y="1162385"/>
          <a:ext cx="2690113" cy="149587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89F9AE-C0E9-4950-A084-39B0A20B6848}">
      <dsp:nvSpPr>
        <dsp:cNvPr id="0" name=""/>
        <dsp:cNvSpPr/>
      </dsp:nvSpPr>
      <dsp:spPr>
        <a:xfrm>
          <a:off x="4500484" y="2203"/>
          <a:ext cx="1948504" cy="897527"/>
        </a:xfrm>
        <a:prstGeom prst="ellipse">
          <a:avLst/>
        </a:prstGeom>
        <a:solidFill>
          <a:schemeClr val="accent2">
            <a:hueOff val="-2587972"/>
            <a:satOff val="11465"/>
            <a:lumOff val="-4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Optimisation des opérations et des résultats</a:t>
          </a:r>
          <a:endParaRPr lang="fr-FR" sz="1400" b="1" kern="1200" noProof="0" dirty="0">
            <a:solidFill>
              <a:schemeClr val="tx1"/>
            </a:solidFill>
            <a:latin typeface="Times New Roman" panose="02020603050405020304" pitchFamily="18" charset="0"/>
            <a:cs typeface="Times New Roman" panose="02020603050405020304" pitchFamily="18" charset="0"/>
          </a:endParaRPr>
        </a:p>
      </dsp:txBody>
      <dsp:txXfrm>
        <a:off x="4785836" y="133643"/>
        <a:ext cx="1377800" cy="634647"/>
      </dsp:txXfrm>
    </dsp:sp>
    <dsp:sp modelId="{32A77DB4-A0D0-4663-AC76-EECDACC2CE23}">
      <dsp:nvSpPr>
        <dsp:cNvPr id="0" name=""/>
        <dsp:cNvSpPr/>
      </dsp:nvSpPr>
      <dsp:spPr>
        <a:xfrm>
          <a:off x="5248368" y="1004538"/>
          <a:ext cx="2161712" cy="897527"/>
        </a:xfrm>
        <a:prstGeom prst="ellipse">
          <a:avLst/>
        </a:prstGeom>
        <a:solidFill>
          <a:schemeClr val="accent2">
            <a:hueOff val="-5175944"/>
            <a:satOff val="22930"/>
            <a:lumOff val="-843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Fiabilité et intégrité des informations financières:</a:t>
          </a:r>
          <a:endParaRPr lang="fr-FR" sz="1400" b="1" kern="1200" noProof="0" dirty="0">
            <a:solidFill>
              <a:schemeClr val="tx1"/>
            </a:solidFill>
            <a:latin typeface="Times New Roman" panose="02020603050405020304" pitchFamily="18" charset="0"/>
            <a:cs typeface="Times New Roman" panose="02020603050405020304" pitchFamily="18" charset="0"/>
          </a:endParaRPr>
        </a:p>
      </dsp:txBody>
      <dsp:txXfrm>
        <a:off x="5564943" y="1135978"/>
        <a:ext cx="1528562" cy="634647"/>
      </dsp:txXfrm>
    </dsp:sp>
    <dsp:sp modelId="{702D9657-FC5F-4A26-BF73-1DF3473AF65D}">
      <dsp:nvSpPr>
        <dsp:cNvPr id="0" name=""/>
        <dsp:cNvSpPr/>
      </dsp:nvSpPr>
      <dsp:spPr>
        <a:xfrm>
          <a:off x="5278843" y="2062434"/>
          <a:ext cx="2222062" cy="897527"/>
        </a:xfrm>
        <a:prstGeom prst="ellipse">
          <a:avLst/>
        </a:prstGeom>
        <a:solidFill>
          <a:schemeClr val="accent2">
            <a:hueOff val="-7763915"/>
            <a:satOff val="34394"/>
            <a:lumOff val="-1264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Conformité aux lois et réglementations en vigueur</a:t>
          </a:r>
          <a:endParaRPr lang="fr-FR" sz="1400" b="1" kern="1200" noProof="0" dirty="0">
            <a:solidFill>
              <a:schemeClr val="tx1"/>
            </a:solidFill>
            <a:latin typeface="Times New Roman" panose="02020603050405020304" pitchFamily="18" charset="0"/>
            <a:cs typeface="Times New Roman" panose="02020603050405020304" pitchFamily="18" charset="0"/>
          </a:endParaRPr>
        </a:p>
      </dsp:txBody>
      <dsp:txXfrm>
        <a:off x="5604256" y="2193874"/>
        <a:ext cx="1571236" cy="634647"/>
      </dsp:txXfrm>
    </dsp:sp>
    <dsp:sp modelId="{1764DF11-3960-4B26-BDB5-6B144C00E84D}">
      <dsp:nvSpPr>
        <dsp:cNvPr id="0" name=""/>
        <dsp:cNvSpPr/>
      </dsp:nvSpPr>
      <dsp:spPr>
        <a:xfrm>
          <a:off x="4313084" y="3164269"/>
          <a:ext cx="1999565" cy="897527"/>
        </a:xfrm>
        <a:prstGeom prst="ellipse">
          <a:avLst/>
        </a:prstGeom>
        <a:solidFill>
          <a:schemeClr val="accent2">
            <a:hueOff val="-10351888"/>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b="1" i="1" kern="1200" noProof="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Sécurité &amp; Protection du patrimoine:</a:t>
          </a:r>
          <a:endParaRPr lang="fr-FR" sz="1400" b="1" kern="1200" noProof="0" dirty="0">
            <a:solidFill>
              <a:schemeClr val="tx1"/>
            </a:solidFill>
            <a:latin typeface="Times New Roman" panose="02020603050405020304" pitchFamily="18" charset="0"/>
            <a:cs typeface="Times New Roman" panose="02020603050405020304" pitchFamily="18" charset="0"/>
          </a:endParaRPr>
        </a:p>
      </dsp:txBody>
      <dsp:txXfrm>
        <a:off x="4605914" y="3295709"/>
        <a:ext cx="1413905" cy="6346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446EAF-CD3D-4383-AD2C-54F716D490C3}">
      <dsp:nvSpPr>
        <dsp:cNvPr id="0" name=""/>
        <dsp:cNvSpPr/>
      </dsp:nvSpPr>
      <dsp:spPr>
        <a:xfrm>
          <a:off x="0" y="8281"/>
          <a:ext cx="8964488" cy="2180506"/>
        </a:xfrm>
        <a:prstGeom prst="roundRect">
          <a:avLst>
            <a:gd name="adj" fmla="val 10000"/>
          </a:avLst>
        </a:prstGeom>
        <a:solidFill>
          <a:schemeClr val="accent2"/>
        </a:solidFill>
        <a:ln w="127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fr-FR" sz="1200" kern="1200" noProof="0" dirty="0">
              <a:solidFill>
                <a:schemeClr val="tx1"/>
              </a:solidFill>
              <a:latin typeface="Times New Roman" panose="02020603050405020304" pitchFamily="18" charset="0"/>
              <a:cs typeface="Times New Roman" panose="02020603050405020304" pitchFamily="18" charset="0"/>
            </a:rPr>
            <a:t>Pour que le contrôle interne soit satisfaisant, il est essentiel que l’organisation de l’entreprise possède certaines caractéristiques. L’organisation doit être :</a:t>
          </a:r>
        </a:p>
        <a:p>
          <a:pPr marL="0" lvl="0" indent="0" algn="l" defTabSz="533400">
            <a:lnSpc>
              <a:spcPct val="90000"/>
            </a:lnSpc>
            <a:spcBef>
              <a:spcPct val="0"/>
            </a:spcBef>
            <a:spcAft>
              <a:spcPct val="35000"/>
            </a:spcAft>
            <a:buNone/>
          </a:pPr>
          <a:r>
            <a:rPr lang="fr-FR" sz="1200" kern="1200" noProof="0" dirty="0">
              <a:solidFill>
                <a:schemeClr val="tx1"/>
              </a:solidFill>
              <a:latin typeface="Times New Roman" panose="02020603050405020304" pitchFamily="18" charset="0"/>
              <a:cs typeface="Times New Roman" panose="02020603050405020304" pitchFamily="18" charset="0"/>
            </a:rPr>
            <a:t>– préalable ;</a:t>
          </a:r>
        </a:p>
        <a:p>
          <a:pPr marL="0" lvl="0" indent="0" algn="l" defTabSz="533400">
            <a:lnSpc>
              <a:spcPct val="90000"/>
            </a:lnSpc>
            <a:spcBef>
              <a:spcPct val="0"/>
            </a:spcBef>
            <a:spcAft>
              <a:spcPct val="35000"/>
            </a:spcAft>
            <a:buNone/>
          </a:pPr>
          <a:r>
            <a:rPr lang="fr-FR" sz="1200" kern="1200" noProof="0" dirty="0">
              <a:solidFill>
                <a:schemeClr val="tx1"/>
              </a:solidFill>
              <a:latin typeface="Times New Roman" panose="02020603050405020304" pitchFamily="18" charset="0"/>
              <a:cs typeface="Times New Roman" panose="02020603050405020304" pitchFamily="18" charset="0"/>
            </a:rPr>
            <a:t>– adaptée et adaptable ;</a:t>
          </a:r>
        </a:p>
        <a:p>
          <a:pPr marL="0" lvl="0" indent="0" algn="l" defTabSz="533400">
            <a:lnSpc>
              <a:spcPct val="90000"/>
            </a:lnSpc>
            <a:spcBef>
              <a:spcPct val="0"/>
            </a:spcBef>
            <a:spcAft>
              <a:spcPct val="35000"/>
            </a:spcAft>
            <a:buNone/>
          </a:pPr>
          <a:r>
            <a:rPr lang="fr-FR" sz="1200" kern="1200" noProof="0" dirty="0">
              <a:solidFill>
                <a:schemeClr val="tx1"/>
              </a:solidFill>
              <a:latin typeface="Times New Roman" panose="02020603050405020304" pitchFamily="18" charset="0"/>
              <a:cs typeface="Times New Roman" panose="02020603050405020304" pitchFamily="18" charset="0"/>
            </a:rPr>
            <a:t>– vérifiable ;</a:t>
          </a:r>
        </a:p>
        <a:p>
          <a:pPr marL="0" lvl="0" indent="0" algn="l" defTabSz="533400">
            <a:lnSpc>
              <a:spcPct val="90000"/>
            </a:lnSpc>
            <a:spcBef>
              <a:spcPct val="0"/>
            </a:spcBef>
            <a:spcAft>
              <a:spcPct val="35000"/>
            </a:spcAft>
            <a:buNone/>
          </a:pPr>
          <a:r>
            <a:rPr lang="fr-FR" sz="1200" kern="1200" noProof="0" dirty="0">
              <a:solidFill>
                <a:schemeClr val="tx1"/>
              </a:solidFill>
              <a:latin typeface="Times New Roman" panose="02020603050405020304" pitchFamily="18" charset="0"/>
              <a:cs typeface="Times New Roman" panose="02020603050405020304" pitchFamily="18" charset="0"/>
            </a:rPr>
            <a:t>– formalisée ;</a:t>
          </a:r>
        </a:p>
        <a:p>
          <a:pPr marL="0" lvl="0" indent="0" algn="l" defTabSz="533400">
            <a:lnSpc>
              <a:spcPct val="90000"/>
            </a:lnSpc>
            <a:spcBef>
              <a:spcPct val="0"/>
            </a:spcBef>
            <a:spcAft>
              <a:spcPct val="35000"/>
            </a:spcAft>
            <a:buNone/>
          </a:pPr>
          <a:r>
            <a:rPr lang="fr-FR" sz="1200" kern="1200" noProof="0" dirty="0">
              <a:solidFill>
                <a:schemeClr val="tx1"/>
              </a:solidFill>
              <a:latin typeface="Times New Roman" panose="02020603050405020304" pitchFamily="18" charset="0"/>
              <a:cs typeface="Times New Roman" panose="02020603050405020304" pitchFamily="18" charset="0"/>
            </a:rPr>
            <a:t>et doit comporter une séparation convenable des fonctions.</a:t>
          </a:r>
        </a:p>
        <a:p>
          <a:pPr marL="0" lvl="0" indent="0" algn="l" defTabSz="533400">
            <a:lnSpc>
              <a:spcPct val="90000"/>
            </a:lnSpc>
            <a:spcBef>
              <a:spcPct val="0"/>
            </a:spcBef>
            <a:spcAft>
              <a:spcPct val="35000"/>
            </a:spcAft>
            <a:buNone/>
          </a:pPr>
          <a:r>
            <a:rPr lang="fr-FR" sz="1200" kern="1200" noProof="0" dirty="0">
              <a:solidFill>
                <a:schemeClr val="tx1"/>
              </a:solidFill>
              <a:latin typeface="Times New Roman" panose="02020603050405020304" pitchFamily="18" charset="0"/>
              <a:cs typeface="Times New Roman" panose="02020603050405020304" pitchFamily="18" charset="0"/>
            </a:rPr>
            <a:t>La diffusion par écrit des instructions est indispensable dans une grande entreprise. Elle est également préférable dans les entreprises de dimensions plus modestes, afin d’éviter les erreurs d’interprétation.</a:t>
          </a:r>
        </a:p>
      </dsp:txBody>
      <dsp:txXfrm>
        <a:off x="1851228" y="8281"/>
        <a:ext cx="7113259" cy="2180506"/>
      </dsp:txXfrm>
    </dsp:sp>
    <dsp:sp modelId="{C2949ADA-12B4-4CBC-911B-81C8D4031E0C}">
      <dsp:nvSpPr>
        <dsp:cNvPr id="0" name=""/>
        <dsp:cNvSpPr/>
      </dsp:nvSpPr>
      <dsp:spPr>
        <a:xfrm>
          <a:off x="52342" y="0"/>
          <a:ext cx="1792897" cy="2197070"/>
        </a:xfrm>
        <a:prstGeom prst="roundRect">
          <a:avLst>
            <a:gd name="adj" fmla="val 10000"/>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 modelId="{5E2A83F9-1CD6-4585-801F-EE023A9DA375}">
      <dsp:nvSpPr>
        <dsp:cNvPr id="0" name=""/>
        <dsp:cNvSpPr/>
      </dsp:nvSpPr>
      <dsp:spPr>
        <a:xfrm>
          <a:off x="0" y="2255400"/>
          <a:ext cx="8964488" cy="583306"/>
        </a:xfrm>
        <a:prstGeom prst="roundRect">
          <a:avLst>
            <a:gd name="adj" fmla="val 10000"/>
          </a:avLst>
        </a:prstGeom>
        <a:solidFill>
          <a:schemeClr val="accent2"/>
        </a:solidFill>
        <a:ln w="12700" cap="flat" cmpd="sng" algn="ctr">
          <a:solidFill>
            <a:srgbClr val="0070C0"/>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noProof="0" dirty="0">
              <a:solidFill>
                <a:schemeClr val="tx1"/>
              </a:solidFill>
            </a:rPr>
            <a:t>Les procédures mises en place doivent permettre le fonctionnement d’un système d’autocontrôle mis</a:t>
          </a:r>
        </a:p>
        <a:p>
          <a:pPr marL="0" lvl="0" indent="0" algn="l" defTabSz="577850">
            <a:lnSpc>
              <a:spcPct val="90000"/>
            </a:lnSpc>
            <a:spcBef>
              <a:spcPct val="0"/>
            </a:spcBef>
            <a:spcAft>
              <a:spcPct val="35000"/>
            </a:spcAft>
            <a:buNone/>
          </a:pPr>
          <a:r>
            <a:rPr lang="fr-FR" sz="1300" kern="1200" noProof="0" dirty="0">
              <a:solidFill>
                <a:schemeClr val="tx1"/>
              </a:solidFill>
            </a:rPr>
            <a:t>en œuvre par des recoupements, des contrôles réciproques ou des moyens techniques appropriés.</a:t>
          </a:r>
        </a:p>
      </dsp:txBody>
      <dsp:txXfrm>
        <a:off x="1851228" y="2255400"/>
        <a:ext cx="7113259" cy="583306"/>
      </dsp:txXfrm>
    </dsp:sp>
    <dsp:sp modelId="{9AD976DD-BCD4-4529-B090-15BDCD47EEDE}">
      <dsp:nvSpPr>
        <dsp:cNvPr id="0" name=""/>
        <dsp:cNvSpPr/>
      </dsp:nvSpPr>
      <dsp:spPr>
        <a:xfrm>
          <a:off x="58330" y="2313731"/>
          <a:ext cx="1792897" cy="466645"/>
        </a:xfrm>
        <a:prstGeom prst="roundRect">
          <a:avLst>
            <a:gd name="adj" fmla="val 10000"/>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 modelId="{EB96EF90-FC6B-48AE-9266-D6B60503A04B}">
      <dsp:nvSpPr>
        <dsp:cNvPr id="0" name=""/>
        <dsp:cNvSpPr/>
      </dsp:nvSpPr>
      <dsp:spPr>
        <a:xfrm>
          <a:off x="0" y="2897038"/>
          <a:ext cx="8964488" cy="583306"/>
        </a:xfrm>
        <a:prstGeom prst="roundRect">
          <a:avLst>
            <a:gd name="adj" fmla="val 10000"/>
          </a:avLst>
        </a:prstGeom>
        <a:solidFill>
          <a:schemeClr val="accent2"/>
        </a:solidFill>
        <a:ln w="12700" cap="flat" cmpd="sng" algn="ctr">
          <a:solidFill>
            <a:srgbClr val="0070C0"/>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fr-FR" sz="1300" kern="1200" noProof="0" dirty="0">
              <a:solidFill>
                <a:schemeClr val="tx1"/>
              </a:solidFill>
            </a:rPr>
            <a:t>La mise en place de l’organisation de l’entreprise et de son système de régulation – le contrôle</a:t>
          </a:r>
        </a:p>
        <a:p>
          <a:pPr marL="0" lvl="0" indent="0" algn="l" defTabSz="577850">
            <a:lnSpc>
              <a:spcPct val="90000"/>
            </a:lnSpc>
            <a:spcBef>
              <a:spcPct val="0"/>
            </a:spcBef>
            <a:spcAft>
              <a:spcPct val="35000"/>
            </a:spcAft>
            <a:buNone/>
          </a:pPr>
          <a:r>
            <a:rPr lang="fr-FR" sz="1300" kern="1200" noProof="0" dirty="0">
              <a:solidFill>
                <a:schemeClr val="tx1"/>
              </a:solidFill>
            </a:rPr>
            <a:t>interne – suppose une certaine pérennité de ces systèmes. </a:t>
          </a:r>
        </a:p>
      </dsp:txBody>
      <dsp:txXfrm>
        <a:off x="1851228" y="2897038"/>
        <a:ext cx="7113259" cy="583306"/>
      </dsp:txXfrm>
    </dsp:sp>
    <dsp:sp modelId="{C80F680A-21AA-4E0E-AFCE-30649F329233}">
      <dsp:nvSpPr>
        <dsp:cNvPr id="0" name=""/>
        <dsp:cNvSpPr/>
      </dsp:nvSpPr>
      <dsp:spPr>
        <a:xfrm>
          <a:off x="58330" y="2955369"/>
          <a:ext cx="1792897" cy="466645"/>
        </a:xfrm>
        <a:prstGeom prst="roundRect">
          <a:avLst>
            <a:gd name="adj" fmla="val 10000"/>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 modelId="{41136C78-295C-406B-AE69-FA479F1EA9A4}">
      <dsp:nvSpPr>
        <dsp:cNvPr id="0" name=""/>
        <dsp:cNvSpPr/>
      </dsp:nvSpPr>
      <dsp:spPr>
        <a:xfrm>
          <a:off x="0" y="3538676"/>
          <a:ext cx="8964488" cy="583306"/>
        </a:xfrm>
        <a:prstGeom prst="roundRect">
          <a:avLst>
            <a:gd name="adj" fmla="val 10000"/>
          </a:avLst>
        </a:prstGeom>
        <a:solidFill>
          <a:schemeClr val="accent2"/>
        </a:solidFill>
        <a:ln w="12700" cap="flat" cmpd="sng" algn="ctr">
          <a:solidFill>
            <a:srgbClr val="0070C0"/>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endParaRPr lang="fr-FR" sz="1300" kern="1200" noProof="0" dirty="0">
            <a:solidFill>
              <a:schemeClr val="tx1"/>
            </a:solidFill>
          </a:endParaRPr>
        </a:p>
      </dsp:txBody>
      <dsp:txXfrm>
        <a:off x="1851228" y="3538676"/>
        <a:ext cx="7113259" cy="583306"/>
      </dsp:txXfrm>
    </dsp:sp>
    <dsp:sp modelId="{44DE6D94-4476-412B-914E-3415CAE336D8}">
      <dsp:nvSpPr>
        <dsp:cNvPr id="0" name=""/>
        <dsp:cNvSpPr/>
      </dsp:nvSpPr>
      <dsp:spPr>
        <a:xfrm>
          <a:off x="58330" y="3597006"/>
          <a:ext cx="1792897" cy="466645"/>
        </a:xfrm>
        <a:prstGeom prst="roundRect">
          <a:avLst>
            <a:gd name="adj" fmla="val 10000"/>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 modelId="{91AB62E2-B6F8-4DDD-92F8-05D31AF87B11}">
      <dsp:nvSpPr>
        <dsp:cNvPr id="0" name=""/>
        <dsp:cNvSpPr/>
      </dsp:nvSpPr>
      <dsp:spPr>
        <a:xfrm>
          <a:off x="0" y="4180313"/>
          <a:ext cx="8964488" cy="583306"/>
        </a:xfrm>
        <a:prstGeom prst="roundRect">
          <a:avLst>
            <a:gd name="adj" fmla="val 10000"/>
          </a:avLst>
        </a:prstGeom>
        <a:solidFill>
          <a:schemeClr val="accent2"/>
        </a:solidFill>
        <a:ln w="12700" cap="flat" cmpd="sng" algn="ctr">
          <a:solidFill>
            <a:srgbClr val="0070C0"/>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endParaRPr lang="fr-FR" sz="1300" kern="1200" noProof="0" dirty="0">
            <a:solidFill>
              <a:schemeClr val="tx1"/>
            </a:solidFill>
          </a:endParaRPr>
        </a:p>
      </dsp:txBody>
      <dsp:txXfrm>
        <a:off x="1851228" y="4180313"/>
        <a:ext cx="7113259" cy="583306"/>
      </dsp:txXfrm>
    </dsp:sp>
    <dsp:sp modelId="{12B1D859-DFA0-42C3-9C62-945124F4D25A}">
      <dsp:nvSpPr>
        <dsp:cNvPr id="0" name=""/>
        <dsp:cNvSpPr/>
      </dsp:nvSpPr>
      <dsp:spPr>
        <a:xfrm>
          <a:off x="58330" y="4238644"/>
          <a:ext cx="1792897" cy="466645"/>
        </a:xfrm>
        <a:prstGeom prst="roundRect">
          <a:avLst>
            <a:gd name="adj" fmla="val 10000"/>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 modelId="{935A5BB2-1784-4966-A6E5-0BD0BCCFF15B}">
      <dsp:nvSpPr>
        <dsp:cNvPr id="0" name=""/>
        <dsp:cNvSpPr/>
      </dsp:nvSpPr>
      <dsp:spPr>
        <a:xfrm>
          <a:off x="0" y="4821951"/>
          <a:ext cx="8964488" cy="583306"/>
        </a:xfrm>
        <a:prstGeom prst="roundRect">
          <a:avLst>
            <a:gd name="adj" fmla="val 10000"/>
          </a:avLst>
        </a:prstGeom>
        <a:solidFill>
          <a:schemeClr val="accent2"/>
        </a:solidFill>
        <a:ln w="12700" cap="flat" cmpd="sng" algn="ctr">
          <a:solidFill>
            <a:srgbClr val="0070C0"/>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endParaRPr lang="fr-FR" sz="1300" kern="1200" noProof="0" dirty="0">
            <a:solidFill>
              <a:schemeClr val="tx1"/>
            </a:solidFill>
          </a:endParaRPr>
        </a:p>
      </dsp:txBody>
      <dsp:txXfrm>
        <a:off x="1851228" y="4821951"/>
        <a:ext cx="7113259" cy="583306"/>
      </dsp:txXfrm>
    </dsp:sp>
    <dsp:sp modelId="{EB1E8A87-46FC-4366-849A-D2116F16903B}">
      <dsp:nvSpPr>
        <dsp:cNvPr id="0" name=""/>
        <dsp:cNvSpPr/>
      </dsp:nvSpPr>
      <dsp:spPr>
        <a:xfrm>
          <a:off x="58330" y="4880282"/>
          <a:ext cx="1792897" cy="466645"/>
        </a:xfrm>
        <a:prstGeom prst="roundRect">
          <a:avLst>
            <a:gd name="adj" fmla="val 10000"/>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 modelId="{01DFE64F-2F45-4C2B-ADA9-2554CF9A19E4}">
      <dsp:nvSpPr>
        <dsp:cNvPr id="0" name=""/>
        <dsp:cNvSpPr/>
      </dsp:nvSpPr>
      <dsp:spPr>
        <a:xfrm>
          <a:off x="0" y="5463589"/>
          <a:ext cx="8964488" cy="583306"/>
        </a:xfrm>
        <a:prstGeom prst="roundRect">
          <a:avLst>
            <a:gd name="adj" fmla="val 10000"/>
          </a:avLst>
        </a:prstGeom>
        <a:solidFill>
          <a:schemeClr val="accent2"/>
        </a:solidFill>
        <a:ln w="1270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endParaRPr lang="fr-FR" sz="1300" kern="1200" noProof="0" dirty="0">
            <a:solidFill>
              <a:schemeClr val="bg1"/>
            </a:solidFill>
          </a:endParaRPr>
        </a:p>
      </dsp:txBody>
      <dsp:txXfrm>
        <a:off x="1851228" y="5463589"/>
        <a:ext cx="7113259" cy="583306"/>
      </dsp:txXfrm>
    </dsp:sp>
    <dsp:sp modelId="{21770B39-D49E-4019-AB2F-6E4CA3A82C08}">
      <dsp:nvSpPr>
        <dsp:cNvPr id="0" name=""/>
        <dsp:cNvSpPr/>
      </dsp:nvSpPr>
      <dsp:spPr>
        <a:xfrm>
          <a:off x="58330" y="5521919"/>
          <a:ext cx="1792897" cy="466645"/>
        </a:xfrm>
        <a:prstGeom prst="roundRect">
          <a:avLst>
            <a:gd name="adj" fmla="val 10000"/>
          </a:avLst>
        </a:prstGeom>
        <a:noFill/>
        <a:ln w="127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8.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9.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4#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56C367-8FA2-D44F-B228-3F19D9F45079}" type="datetimeFigureOut">
              <a:rPr lang="fr-FR" smtClean="0"/>
              <a:t>08/04/2026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59A10-0DBD-DC42-90AD-8EAA6BFBC548}" type="slidenum">
              <a:rPr lang="fr-FR" smtClean="0"/>
              <a:t>‹N°›</a:t>
            </a:fld>
            <a:endParaRPr lang="fr-FR" dirty="0"/>
          </a:p>
        </p:txBody>
      </p:sp>
    </p:spTree>
    <p:extLst>
      <p:ext uri="{BB962C8B-B14F-4D97-AF65-F5344CB8AC3E}">
        <p14:creationId xmlns:p14="http://schemas.microsoft.com/office/powerpoint/2010/main" val="124576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1</a:t>
            </a:fld>
            <a:endParaRPr lang="fr-FR" dirty="0"/>
          </a:p>
        </p:txBody>
      </p:sp>
    </p:spTree>
    <p:extLst>
      <p:ext uri="{BB962C8B-B14F-4D97-AF65-F5344CB8AC3E}">
        <p14:creationId xmlns:p14="http://schemas.microsoft.com/office/powerpoint/2010/main" val="684386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Espace réservé de l'image des diapositives 1">
            <a:extLst>
              <a:ext uri="{FF2B5EF4-FFF2-40B4-BE49-F238E27FC236}">
                <a16:creationId xmlns:a16="http://schemas.microsoft.com/office/drawing/2014/main" id="{5E7FF6EC-A920-7D4E-8159-60556C9A043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notes 2">
            <a:extLst>
              <a:ext uri="{FF2B5EF4-FFF2-40B4-BE49-F238E27FC236}">
                <a16:creationId xmlns:a16="http://schemas.microsoft.com/office/drawing/2014/main" id="{B0720A62-5D94-4E4B-8CD4-364A392ABDD4}"/>
              </a:ext>
            </a:extLst>
          </p:cNvPr>
          <p:cNvSpPr>
            <a:spLocks noGrp="1"/>
          </p:cNvSpPr>
          <p:nvPr>
            <p:ph type="body" idx="1"/>
          </p:nvPr>
        </p:nvSpPr>
        <p:spPr/>
        <p:txBody>
          <a:bodyPr>
            <a:normAutofit/>
          </a:bodyPr>
          <a:lstStyle/>
          <a:p>
            <a:pPr>
              <a:defRPr/>
            </a:pPr>
            <a:endParaRPr lang="fr-FR"/>
          </a:p>
        </p:txBody>
      </p:sp>
      <p:sp>
        <p:nvSpPr>
          <p:cNvPr id="97283" name="Espace réservé du numéro de diapositive 3">
            <a:extLst>
              <a:ext uri="{FF2B5EF4-FFF2-40B4-BE49-F238E27FC236}">
                <a16:creationId xmlns:a16="http://schemas.microsoft.com/office/drawing/2014/main" id="{9F52FC31-F4B2-2948-AEB0-F305A22513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D5D077B-96EE-684D-977A-493F128B7473}" type="slidenum">
              <a:rPr lang="fr-FR" altLang="fr-FR" smtClean="0">
                <a:latin typeface="Calibri" panose="020F0502020204030204" pitchFamily="34" charset="0"/>
              </a:rPr>
              <a:pPr/>
              <a:t>88</a:t>
            </a:fld>
            <a:endParaRPr lang="fr-FR" altLang="fr-FR">
              <a:latin typeface="Calibri" panose="020F0502020204030204" pitchFamily="34" charset="0"/>
            </a:endParaRPr>
          </a:p>
        </p:txBody>
      </p:sp>
    </p:spTree>
    <p:extLst>
      <p:ext uri="{BB962C8B-B14F-4D97-AF65-F5344CB8AC3E}">
        <p14:creationId xmlns:p14="http://schemas.microsoft.com/office/powerpoint/2010/main" val="1095807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Espace réservé de l'image des diapositives 1">
            <a:extLst>
              <a:ext uri="{FF2B5EF4-FFF2-40B4-BE49-F238E27FC236}">
                <a16:creationId xmlns:a16="http://schemas.microsoft.com/office/drawing/2014/main" id="{10B149FB-1F76-C24D-90F9-391E73A272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8" name="Espace réservé des commentaires 2">
            <a:extLst>
              <a:ext uri="{FF2B5EF4-FFF2-40B4-BE49-F238E27FC236}">
                <a16:creationId xmlns:a16="http://schemas.microsoft.com/office/drawing/2014/main" id="{308E0529-0859-1446-98C5-2A6E8F09FB9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fr-FR" altLang="fr-FR" b="1">
              <a:ea typeface="ＭＳ Ｐゴシック" panose="020B0600070205080204" pitchFamily="34" charset="-128"/>
            </a:endParaRPr>
          </a:p>
        </p:txBody>
      </p:sp>
      <p:sp>
        <p:nvSpPr>
          <p:cNvPr id="101379" name="Espace réservé du numéro de diapositive 3">
            <a:extLst>
              <a:ext uri="{FF2B5EF4-FFF2-40B4-BE49-F238E27FC236}">
                <a16:creationId xmlns:a16="http://schemas.microsoft.com/office/drawing/2014/main" id="{E0218EB3-1CAA-6345-B2AD-534C179214F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50FBAEA-D478-9D4C-87EE-226414E17A34}" type="slidenum">
              <a:rPr lang="fr-FR" altLang="fr-FR" smtClean="0">
                <a:latin typeface="Calibri" panose="020F0502020204030204" pitchFamily="34" charset="0"/>
              </a:rPr>
              <a:pPr/>
              <a:t>91</a:t>
            </a:fld>
            <a:endParaRPr lang="fr-FR" altLang="fr-FR">
              <a:latin typeface="Calibri" panose="020F0502020204030204" pitchFamily="34" charset="0"/>
            </a:endParaRPr>
          </a:p>
        </p:txBody>
      </p:sp>
    </p:spTree>
    <p:extLst>
      <p:ext uri="{BB962C8B-B14F-4D97-AF65-F5344CB8AC3E}">
        <p14:creationId xmlns:p14="http://schemas.microsoft.com/office/powerpoint/2010/main" val="74437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Espace réservé de l'image des diapositives 1">
            <a:extLst>
              <a:ext uri="{FF2B5EF4-FFF2-40B4-BE49-F238E27FC236}">
                <a16:creationId xmlns:a16="http://schemas.microsoft.com/office/drawing/2014/main" id="{46BDA376-A9BA-5449-B7CF-0A61BEC9A6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Espace réservé des commentaires 2">
            <a:extLst>
              <a:ext uri="{FF2B5EF4-FFF2-40B4-BE49-F238E27FC236}">
                <a16:creationId xmlns:a16="http://schemas.microsoft.com/office/drawing/2014/main" id="{ED8C73CB-5F7F-2444-87C5-FDA23C7CF4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fr-FR" altLang="fr-FR">
              <a:ea typeface="ＭＳ Ｐゴシック" panose="020B0600070205080204" pitchFamily="34" charset="-128"/>
            </a:endParaRPr>
          </a:p>
        </p:txBody>
      </p:sp>
      <p:sp>
        <p:nvSpPr>
          <p:cNvPr id="103427" name="Espace réservé du numéro de diapositive 3">
            <a:extLst>
              <a:ext uri="{FF2B5EF4-FFF2-40B4-BE49-F238E27FC236}">
                <a16:creationId xmlns:a16="http://schemas.microsoft.com/office/drawing/2014/main" id="{081F29D6-C059-A54B-8CE6-5286765E74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F51FFA1-1C88-684F-85A4-6113EA75CA5F}" type="slidenum">
              <a:rPr lang="fr-FR" altLang="fr-FR" smtClean="0">
                <a:latin typeface="Calibri" panose="020F0502020204030204" pitchFamily="34" charset="0"/>
              </a:rPr>
              <a:pPr/>
              <a:t>92</a:t>
            </a:fld>
            <a:endParaRPr lang="fr-FR" altLang="fr-FR">
              <a:latin typeface="Calibri" panose="020F0502020204030204" pitchFamily="34" charset="0"/>
            </a:endParaRPr>
          </a:p>
        </p:txBody>
      </p:sp>
    </p:spTree>
    <p:extLst>
      <p:ext uri="{BB962C8B-B14F-4D97-AF65-F5344CB8AC3E}">
        <p14:creationId xmlns:p14="http://schemas.microsoft.com/office/powerpoint/2010/main" val="2791060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Espace réservé de l'image des diapositives 1">
            <a:extLst>
              <a:ext uri="{FF2B5EF4-FFF2-40B4-BE49-F238E27FC236}">
                <a16:creationId xmlns:a16="http://schemas.microsoft.com/office/drawing/2014/main" id="{7E0758CE-8CA0-064E-A3A2-EACC5A2B52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4" name="Espace réservé des commentaires 2">
            <a:extLst>
              <a:ext uri="{FF2B5EF4-FFF2-40B4-BE49-F238E27FC236}">
                <a16:creationId xmlns:a16="http://schemas.microsoft.com/office/drawing/2014/main" id="{C08A7E43-85F7-BE45-8D18-C4B90CFAD1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ea typeface="ＭＳ Ｐゴシック" panose="020B0600070205080204" pitchFamily="34" charset="-128"/>
            </a:endParaRPr>
          </a:p>
        </p:txBody>
      </p:sp>
      <p:sp>
        <p:nvSpPr>
          <p:cNvPr id="105475" name="Espace réservé du numéro de diapositive 3">
            <a:extLst>
              <a:ext uri="{FF2B5EF4-FFF2-40B4-BE49-F238E27FC236}">
                <a16:creationId xmlns:a16="http://schemas.microsoft.com/office/drawing/2014/main" id="{6CB5A253-0B1C-364D-B8FB-24769D59215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DB5AAE8-976C-914B-A171-F1F9AE84CE9F}" type="slidenum">
              <a:rPr lang="fr-FR" altLang="fr-FR" smtClean="0">
                <a:latin typeface="Calibri" panose="020F0502020204030204" pitchFamily="34" charset="0"/>
              </a:rPr>
              <a:pPr/>
              <a:t>93</a:t>
            </a:fld>
            <a:endParaRPr lang="fr-FR" altLang="fr-FR">
              <a:latin typeface="Calibri" panose="020F0502020204030204" pitchFamily="34" charset="0"/>
            </a:endParaRPr>
          </a:p>
        </p:txBody>
      </p:sp>
    </p:spTree>
    <p:extLst>
      <p:ext uri="{BB962C8B-B14F-4D97-AF65-F5344CB8AC3E}">
        <p14:creationId xmlns:p14="http://schemas.microsoft.com/office/powerpoint/2010/main" val="1702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Espace réservé de l'image des diapositives 1">
            <a:extLst>
              <a:ext uri="{FF2B5EF4-FFF2-40B4-BE49-F238E27FC236}">
                <a16:creationId xmlns:a16="http://schemas.microsoft.com/office/drawing/2014/main" id="{E6FD797C-60F8-9744-BBBD-2E21ACB676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2" name="Espace réservé des commentaires 2">
            <a:extLst>
              <a:ext uri="{FF2B5EF4-FFF2-40B4-BE49-F238E27FC236}">
                <a16:creationId xmlns:a16="http://schemas.microsoft.com/office/drawing/2014/main" id="{5757C889-5605-E44B-A66C-566ACA64F09D}"/>
              </a:ext>
            </a:extLst>
          </p:cNvPr>
          <p:cNvSpPr>
            <a:spLocks noGrp="1"/>
          </p:cNvSpPr>
          <p:nvPr>
            <p:ph type="body" idx="1"/>
          </p:nvPr>
        </p:nvSpPr>
        <p:spPr bwMode="auto"/>
        <p:txBody>
          <a:bodyPr>
            <a:normAutofit/>
          </a:bodyPr>
          <a:lstStyle/>
          <a:p>
            <a:pPr algn="just">
              <a:lnSpc>
                <a:spcPct val="90000"/>
              </a:lnSpc>
              <a:defRPr/>
            </a:pPr>
            <a:endParaRPr lang="fr-FR" altLang="fr-FR" sz="1100">
              <a:ea typeface="ＭＳ Ｐゴシック" panose="020B0600070205080204" pitchFamily="34" charset="-128"/>
            </a:endParaRPr>
          </a:p>
        </p:txBody>
      </p:sp>
      <p:sp>
        <p:nvSpPr>
          <p:cNvPr id="109571" name="Espace réservé du numéro de diapositive 3">
            <a:extLst>
              <a:ext uri="{FF2B5EF4-FFF2-40B4-BE49-F238E27FC236}">
                <a16:creationId xmlns:a16="http://schemas.microsoft.com/office/drawing/2014/main" id="{41D3589B-9938-3D44-B354-098A3438DF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901E65E-AD3E-9E47-BB1A-86399710F603}" type="slidenum">
              <a:rPr lang="fr-FR" altLang="fr-FR" smtClean="0">
                <a:latin typeface="Calibri" panose="020F0502020204030204" pitchFamily="34" charset="0"/>
              </a:rPr>
              <a:pPr/>
              <a:t>96</a:t>
            </a:fld>
            <a:endParaRPr lang="fr-FR" altLang="fr-FR">
              <a:latin typeface="Calibri" panose="020F0502020204030204" pitchFamily="34" charset="0"/>
            </a:endParaRPr>
          </a:p>
        </p:txBody>
      </p:sp>
    </p:spTree>
    <p:extLst>
      <p:ext uri="{BB962C8B-B14F-4D97-AF65-F5344CB8AC3E}">
        <p14:creationId xmlns:p14="http://schemas.microsoft.com/office/powerpoint/2010/main" val="3431299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Espace réservé de l'image des diapositives 1">
            <a:extLst>
              <a:ext uri="{FF2B5EF4-FFF2-40B4-BE49-F238E27FC236}">
                <a16:creationId xmlns:a16="http://schemas.microsoft.com/office/drawing/2014/main" id="{57CE453B-7EA3-8342-83BF-CCC1323095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6" name="Espace réservé des commentaires 2">
            <a:extLst>
              <a:ext uri="{FF2B5EF4-FFF2-40B4-BE49-F238E27FC236}">
                <a16:creationId xmlns:a16="http://schemas.microsoft.com/office/drawing/2014/main" id="{FD8EFC59-6F75-B546-9AD6-9470BEC149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ea typeface="ＭＳ Ｐゴシック" panose="020B0600070205080204" pitchFamily="34" charset="-128"/>
            </a:endParaRPr>
          </a:p>
        </p:txBody>
      </p:sp>
      <p:sp>
        <p:nvSpPr>
          <p:cNvPr id="118787" name="Espace réservé du numéro de diapositive 3">
            <a:extLst>
              <a:ext uri="{FF2B5EF4-FFF2-40B4-BE49-F238E27FC236}">
                <a16:creationId xmlns:a16="http://schemas.microsoft.com/office/drawing/2014/main" id="{1641E0A4-0679-2C49-B2F2-6E55722D6F4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1B72FF6-1F44-B34D-A751-EBB65E9923BE}" type="slidenum">
              <a:rPr lang="fr-FR" altLang="fr-FR" smtClean="0">
                <a:latin typeface="Calibri" panose="020F0502020204030204" pitchFamily="34" charset="0"/>
              </a:rPr>
              <a:pPr/>
              <a:t>104</a:t>
            </a:fld>
            <a:endParaRPr lang="fr-FR" altLang="fr-FR">
              <a:latin typeface="Calibri" panose="020F0502020204030204" pitchFamily="34" charset="0"/>
            </a:endParaRPr>
          </a:p>
        </p:txBody>
      </p:sp>
    </p:spTree>
    <p:extLst>
      <p:ext uri="{BB962C8B-B14F-4D97-AF65-F5344CB8AC3E}">
        <p14:creationId xmlns:p14="http://schemas.microsoft.com/office/powerpoint/2010/main" val="39084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Espace réservé de l'image des diapositives 1">
            <a:extLst>
              <a:ext uri="{FF2B5EF4-FFF2-40B4-BE49-F238E27FC236}">
                <a16:creationId xmlns:a16="http://schemas.microsoft.com/office/drawing/2014/main" id="{81283634-E14A-FA42-A09A-3924616E7A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2" name="Espace réservé des commentaires 2">
            <a:extLst>
              <a:ext uri="{FF2B5EF4-FFF2-40B4-BE49-F238E27FC236}">
                <a16:creationId xmlns:a16="http://schemas.microsoft.com/office/drawing/2014/main" id="{50EDADB4-4F31-0641-9286-DA1EB744C9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ea typeface="ＭＳ Ｐゴシック" panose="020B0600070205080204" pitchFamily="34" charset="-128"/>
            </a:endParaRPr>
          </a:p>
        </p:txBody>
      </p:sp>
      <p:sp>
        <p:nvSpPr>
          <p:cNvPr id="122883" name="Espace réservé du numéro de diapositive 3">
            <a:extLst>
              <a:ext uri="{FF2B5EF4-FFF2-40B4-BE49-F238E27FC236}">
                <a16:creationId xmlns:a16="http://schemas.microsoft.com/office/drawing/2014/main" id="{84D784A3-B69F-C748-945A-83422FA813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F20AAF6-17AC-CF4F-8916-BD9105476CC7}" type="slidenum">
              <a:rPr lang="fr-FR" altLang="fr-FR" smtClean="0">
                <a:latin typeface="Calibri" panose="020F0502020204030204" pitchFamily="34" charset="0"/>
              </a:rPr>
              <a:pPr/>
              <a:t>107</a:t>
            </a:fld>
            <a:endParaRPr lang="fr-FR" altLang="fr-FR">
              <a:latin typeface="Calibri" panose="020F0502020204030204" pitchFamily="34" charset="0"/>
            </a:endParaRPr>
          </a:p>
        </p:txBody>
      </p:sp>
    </p:spTree>
    <p:extLst>
      <p:ext uri="{BB962C8B-B14F-4D97-AF65-F5344CB8AC3E}">
        <p14:creationId xmlns:p14="http://schemas.microsoft.com/office/powerpoint/2010/main" val="31252725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Espace réservé de l'image des diapositives 1">
            <a:extLst>
              <a:ext uri="{FF2B5EF4-FFF2-40B4-BE49-F238E27FC236}">
                <a16:creationId xmlns:a16="http://schemas.microsoft.com/office/drawing/2014/main" id="{B253B13C-4DCD-9F40-8292-F375DC14B2D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4" name="Espace réservé des notes 2">
            <a:extLst>
              <a:ext uri="{FF2B5EF4-FFF2-40B4-BE49-F238E27FC236}">
                <a16:creationId xmlns:a16="http://schemas.microsoft.com/office/drawing/2014/main" id="{35291B9B-5CEC-3341-9185-63D0251411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ea typeface="ＭＳ Ｐゴシック" panose="020B0600070205080204" pitchFamily="34" charset="-128"/>
              </a:rPr>
              <a:t>I: Identification des risques</a:t>
            </a:r>
          </a:p>
          <a:p>
            <a:r>
              <a:rPr lang="fr-FR" altLang="fr-FR">
                <a:ea typeface="ＭＳ Ｐゴシック" panose="020B0600070205080204" pitchFamily="34" charset="-128"/>
              </a:rPr>
              <a:t>M: Moyens</a:t>
            </a:r>
          </a:p>
        </p:txBody>
      </p:sp>
      <p:sp>
        <p:nvSpPr>
          <p:cNvPr id="125955" name="Espace réservé du numéro de diapositive 3">
            <a:extLst>
              <a:ext uri="{FF2B5EF4-FFF2-40B4-BE49-F238E27FC236}">
                <a16:creationId xmlns:a16="http://schemas.microsoft.com/office/drawing/2014/main" id="{38D06666-6A64-964C-9C4E-E94A9B671B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A8E68CF-9951-AE42-AEB5-2DA1E9973320}" type="slidenum">
              <a:rPr lang="fr-FR" altLang="fr-FR" smtClean="0">
                <a:latin typeface="Calibri" panose="020F0502020204030204" pitchFamily="34" charset="0"/>
              </a:rPr>
              <a:pPr/>
              <a:t>109</a:t>
            </a:fld>
            <a:endParaRPr lang="fr-FR" altLang="fr-FR">
              <a:latin typeface="Calibri" panose="020F0502020204030204" pitchFamily="34" charset="0"/>
            </a:endParaRPr>
          </a:p>
        </p:txBody>
      </p:sp>
    </p:spTree>
    <p:extLst>
      <p:ext uri="{BB962C8B-B14F-4D97-AF65-F5344CB8AC3E}">
        <p14:creationId xmlns:p14="http://schemas.microsoft.com/office/powerpoint/2010/main" val="393477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7759A10-0DBD-DC42-90AD-8EAA6BFBC548}" type="slidenum">
              <a:rPr lang="fr-FR" smtClean="0"/>
              <a:t>118</a:t>
            </a:fld>
            <a:endParaRPr lang="fr-FR" dirty="0"/>
          </a:p>
        </p:txBody>
      </p:sp>
    </p:spTree>
    <p:extLst>
      <p:ext uri="{BB962C8B-B14F-4D97-AF65-F5344CB8AC3E}">
        <p14:creationId xmlns:p14="http://schemas.microsoft.com/office/powerpoint/2010/main" val="1543845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Espace réservé de l'image des diapositives 1">
            <a:extLst>
              <a:ext uri="{FF2B5EF4-FFF2-40B4-BE49-F238E27FC236}">
                <a16:creationId xmlns:a16="http://schemas.microsoft.com/office/drawing/2014/main" id="{23DE836A-4496-D74E-9932-E552DB40C6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Espace réservé des commentaires 2">
            <a:extLst>
              <a:ext uri="{FF2B5EF4-FFF2-40B4-BE49-F238E27FC236}">
                <a16:creationId xmlns:a16="http://schemas.microsoft.com/office/drawing/2014/main" id="{A9B48657-AABF-B944-A3CC-7D46D9B37D65}"/>
              </a:ext>
            </a:extLst>
          </p:cNvPr>
          <p:cNvSpPr>
            <a:spLocks noGrp="1"/>
          </p:cNvSpPr>
          <p:nvPr>
            <p:ph type="body" idx="1"/>
          </p:nvPr>
        </p:nvSpPr>
        <p:spPr/>
        <p:txBody>
          <a:bodyPr/>
          <a:lstStyle/>
          <a:p>
            <a:pPr>
              <a:defRPr/>
            </a:pPr>
            <a:endParaRPr lang="fr-FR" altLang="fr-FR" dirty="0">
              <a:ea typeface="ＭＳ Ｐゴシック" panose="020B0600070205080204" pitchFamily="34" charset="-128"/>
            </a:endParaRPr>
          </a:p>
        </p:txBody>
      </p:sp>
      <p:sp>
        <p:nvSpPr>
          <p:cNvPr id="142339" name="Espace réservé du numéro de diapositive 3">
            <a:extLst>
              <a:ext uri="{FF2B5EF4-FFF2-40B4-BE49-F238E27FC236}">
                <a16:creationId xmlns:a16="http://schemas.microsoft.com/office/drawing/2014/main" id="{D3F5D250-4D21-F947-81E4-A5FF01ECBA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FF11E76-23B4-924A-90A7-0643F2C22232}" type="slidenum">
              <a:rPr lang="fr-FR" altLang="fr-FR" smtClean="0">
                <a:latin typeface="Calibri" panose="020F0502020204030204" pitchFamily="34" charset="0"/>
              </a:rPr>
              <a:pPr/>
              <a:t>124</a:t>
            </a:fld>
            <a:endParaRPr lang="fr-FR" altLang="fr-FR" dirty="0">
              <a:latin typeface="Calibri" panose="020F0502020204030204" pitchFamily="34" charset="0"/>
            </a:endParaRPr>
          </a:p>
        </p:txBody>
      </p:sp>
    </p:spTree>
    <p:extLst>
      <p:ext uri="{BB962C8B-B14F-4D97-AF65-F5344CB8AC3E}">
        <p14:creationId xmlns:p14="http://schemas.microsoft.com/office/powerpoint/2010/main" val="885717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a:extLst>
              <a:ext uri="{FF2B5EF4-FFF2-40B4-BE49-F238E27FC236}">
                <a16:creationId xmlns:a16="http://schemas.microsoft.com/office/drawing/2014/main" id="{E72C1A7C-C9F0-6147-BA81-A607D2D373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Espace réservé des commentaires 2">
            <a:extLst>
              <a:ext uri="{FF2B5EF4-FFF2-40B4-BE49-F238E27FC236}">
                <a16:creationId xmlns:a16="http://schemas.microsoft.com/office/drawing/2014/main" id="{C9DDAB69-BE33-8B48-860D-36EC82E609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fr-FR" altLang="fr-FR" b="1" dirty="0">
              <a:latin typeface="Times New Roman" panose="02020603050405020304" pitchFamily="18" charset="0"/>
              <a:ea typeface="ＭＳ Ｐゴシック" panose="020B0600070205080204" pitchFamily="34" charset="-128"/>
            </a:endParaRPr>
          </a:p>
        </p:txBody>
      </p:sp>
      <p:sp>
        <p:nvSpPr>
          <p:cNvPr id="21507" name="Espace réservé du numéro de diapositive 3">
            <a:extLst>
              <a:ext uri="{FF2B5EF4-FFF2-40B4-BE49-F238E27FC236}">
                <a16:creationId xmlns:a16="http://schemas.microsoft.com/office/drawing/2014/main" id="{290783D5-AA6D-6A49-B25B-702DD2EDA0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194D223-00DA-5445-B68B-4E848EF4B8E5}" type="slidenum">
              <a:rPr lang="fr-FR" altLang="fr-FR" smtClean="0">
                <a:latin typeface="Calibri" panose="020F0502020204030204" pitchFamily="34" charset="0"/>
              </a:rPr>
              <a:pPr/>
              <a:t>6</a:t>
            </a:fld>
            <a:endParaRPr lang="fr-FR" altLang="fr-FR">
              <a:latin typeface="Calibri" panose="020F0502020204030204" pitchFamily="34" charset="0"/>
            </a:endParaRPr>
          </a:p>
        </p:txBody>
      </p:sp>
    </p:spTree>
    <p:extLst>
      <p:ext uri="{BB962C8B-B14F-4D97-AF65-F5344CB8AC3E}">
        <p14:creationId xmlns:p14="http://schemas.microsoft.com/office/powerpoint/2010/main" val="753946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Espace réservé de l'image des diapositives 1">
            <a:extLst>
              <a:ext uri="{FF2B5EF4-FFF2-40B4-BE49-F238E27FC236}">
                <a16:creationId xmlns:a16="http://schemas.microsoft.com/office/drawing/2014/main" id="{90C30357-6B72-FE46-943C-B4D1C39C96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6" name="Espace réservé des commentaires 2">
            <a:extLst>
              <a:ext uri="{FF2B5EF4-FFF2-40B4-BE49-F238E27FC236}">
                <a16:creationId xmlns:a16="http://schemas.microsoft.com/office/drawing/2014/main" id="{2E77BCC2-A4B6-E84B-A48E-793171701A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ea typeface="ＭＳ Ｐゴシック" panose="020B0600070205080204" pitchFamily="34" charset="-128"/>
            </a:endParaRPr>
          </a:p>
        </p:txBody>
      </p:sp>
      <p:sp>
        <p:nvSpPr>
          <p:cNvPr id="149507" name="Espace réservé du numéro de diapositive 3">
            <a:extLst>
              <a:ext uri="{FF2B5EF4-FFF2-40B4-BE49-F238E27FC236}">
                <a16:creationId xmlns:a16="http://schemas.microsoft.com/office/drawing/2014/main" id="{465651DF-02B6-004F-94CB-CC1223F851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EA2A740-1136-F04A-AA9A-D0F6355E4E52}" type="slidenum">
              <a:rPr lang="fr-FR" altLang="fr-FR" smtClean="0">
                <a:latin typeface="Calibri" panose="020F0502020204030204" pitchFamily="34" charset="0"/>
              </a:rPr>
              <a:pPr/>
              <a:t>130</a:t>
            </a:fld>
            <a:endParaRPr lang="fr-FR" altLang="fr-FR" dirty="0">
              <a:latin typeface="Calibri" panose="020F0502020204030204" pitchFamily="34" charset="0"/>
            </a:endParaRPr>
          </a:p>
        </p:txBody>
      </p:sp>
    </p:spTree>
    <p:extLst>
      <p:ext uri="{BB962C8B-B14F-4D97-AF65-F5344CB8AC3E}">
        <p14:creationId xmlns:p14="http://schemas.microsoft.com/office/powerpoint/2010/main" val="1743842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Espace réservé de l'image des diapositives 1">
            <a:extLst>
              <a:ext uri="{FF2B5EF4-FFF2-40B4-BE49-F238E27FC236}">
                <a16:creationId xmlns:a16="http://schemas.microsoft.com/office/drawing/2014/main" id="{6D2C7E83-C9AC-5149-932F-DD09C2839C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0" name="Espace réservé des notes 2">
            <a:extLst>
              <a:ext uri="{FF2B5EF4-FFF2-40B4-BE49-F238E27FC236}">
                <a16:creationId xmlns:a16="http://schemas.microsoft.com/office/drawing/2014/main" id="{C865F0BF-DAC8-3143-B55B-D57CDA90D92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ea typeface="ＭＳ Ｐゴシック" panose="020B0600070205080204" pitchFamily="34" charset="-128"/>
              </a:rPr>
              <a:t>Parfaire : Achever, de manière à conduire à la perfection.</a:t>
            </a:r>
          </a:p>
        </p:txBody>
      </p:sp>
      <p:sp>
        <p:nvSpPr>
          <p:cNvPr id="155651" name="Espace réservé du numéro de diapositive 3">
            <a:extLst>
              <a:ext uri="{FF2B5EF4-FFF2-40B4-BE49-F238E27FC236}">
                <a16:creationId xmlns:a16="http://schemas.microsoft.com/office/drawing/2014/main" id="{22D76DAB-BB03-DA4B-8D1F-0AC386050B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5C12002-9121-FC45-9020-D55CB2C84A46}" type="slidenum">
              <a:rPr lang="fr-FR" altLang="fr-FR" smtClean="0">
                <a:latin typeface="Calibri" panose="020F0502020204030204" pitchFamily="34" charset="0"/>
              </a:rPr>
              <a:pPr/>
              <a:t>135</a:t>
            </a:fld>
            <a:endParaRPr lang="fr-FR" altLang="fr-FR" dirty="0">
              <a:latin typeface="Calibri" panose="020F0502020204030204" pitchFamily="34" charset="0"/>
            </a:endParaRPr>
          </a:p>
        </p:txBody>
      </p:sp>
    </p:spTree>
    <p:extLst>
      <p:ext uri="{BB962C8B-B14F-4D97-AF65-F5344CB8AC3E}">
        <p14:creationId xmlns:p14="http://schemas.microsoft.com/office/powerpoint/2010/main" val="3156213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7759A10-0DBD-DC42-90AD-8EAA6BFBC548}" type="slidenum">
              <a:rPr lang="fr-FR" smtClean="0"/>
              <a:t>150</a:t>
            </a:fld>
            <a:endParaRPr lang="fr-FR" dirty="0"/>
          </a:p>
        </p:txBody>
      </p:sp>
    </p:spTree>
    <p:extLst>
      <p:ext uri="{BB962C8B-B14F-4D97-AF65-F5344CB8AC3E}">
        <p14:creationId xmlns:p14="http://schemas.microsoft.com/office/powerpoint/2010/main" val="3547870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7759A10-0DBD-DC42-90AD-8EAA6BFBC548}" type="slidenum">
              <a:rPr lang="fr-FR" smtClean="0"/>
              <a:t>154</a:t>
            </a:fld>
            <a:endParaRPr lang="fr-FR" dirty="0"/>
          </a:p>
        </p:txBody>
      </p:sp>
    </p:spTree>
    <p:extLst>
      <p:ext uri="{BB962C8B-B14F-4D97-AF65-F5344CB8AC3E}">
        <p14:creationId xmlns:p14="http://schemas.microsoft.com/office/powerpoint/2010/main" val="807699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12</a:t>
            </a:fld>
            <a:endParaRPr lang="fr-FR"/>
          </a:p>
        </p:txBody>
      </p:sp>
    </p:spTree>
    <p:extLst>
      <p:ext uri="{BB962C8B-B14F-4D97-AF65-F5344CB8AC3E}">
        <p14:creationId xmlns:p14="http://schemas.microsoft.com/office/powerpoint/2010/main" val="925436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2CE3A006-39E4-494E-A0E4-5751BB4FDB4D}" type="slidenum">
              <a:rPr lang="fr-FR" smtClean="0"/>
              <a:t>26</a:t>
            </a:fld>
            <a:endParaRPr lang="fr-FR"/>
          </a:p>
        </p:txBody>
      </p:sp>
    </p:spTree>
    <p:extLst>
      <p:ext uri="{BB962C8B-B14F-4D97-AF65-F5344CB8AC3E}">
        <p14:creationId xmlns:p14="http://schemas.microsoft.com/office/powerpoint/2010/main" val="3518300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0CD79B9-10A3-304B-8E54-714CBEB3BBE7}" type="slidenum">
              <a:rPr lang="fr-FR" smtClean="0"/>
              <a:t>37</a:t>
            </a:fld>
            <a:endParaRPr lang="fr-FR"/>
          </a:p>
        </p:txBody>
      </p:sp>
    </p:spTree>
    <p:extLst>
      <p:ext uri="{BB962C8B-B14F-4D97-AF65-F5344CB8AC3E}">
        <p14:creationId xmlns:p14="http://schemas.microsoft.com/office/powerpoint/2010/main" val="2736514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0CD79B9-10A3-304B-8E54-714CBEB3BBE7}" type="slidenum">
              <a:rPr lang="fr-FR" smtClean="0"/>
              <a:t>38</a:t>
            </a:fld>
            <a:endParaRPr lang="fr-FR"/>
          </a:p>
        </p:txBody>
      </p:sp>
    </p:spTree>
    <p:extLst>
      <p:ext uri="{BB962C8B-B14F-4D97-AF65-F5344CB8AC3E}">
        <p14:creationId xmlns:p14="http://schemas.microsoft.com/office/powerpoint/2010/main" val="1103225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Espace réservé de l'image des diapositives 1">
            <a:extLst>
              <a:ext uri="{FF2B5EF4-FFF2-40B4-BE49-F238E27FC236}">
                <a16:creationId xmlns:a16="http://schemas.microsoft.com/office/drawing/2014/main" id="{9E0A62E6-9375-7C40-B2D4-11963A91B8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8" name="Espace réservé des notes 2">
            <a:extLst>
              <a:ext uri="{FF2B5EF4-FFF2-40B4-BE49-F238E27FC236}">
                <a16:creationId xmlns:a16="http://schemas.microsoft.com/office/drawing/2014/main" id="{789E4A6D-B05C-EA46-961D-8A8D498A70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fr-FR" altLang="fr-FR">
                <a:ea typeface="ＭＳ Ｐゴシック" panose="020B0600070205080204" pitchFamily="34" charset="-128"/>
              </a:rPr>
            </a:br>
            <a:endParaRPr lang="fr-FR" altLang="fr-FR">
              <a:ea typeface="ＭＳ Ｐゴシック" panose="020B0600070205080204" pitchFamily="34" charset="-128"/>
            </a:endParaRPr>
          </a:p>
        </p:txBody>
      </p:sp>
      <p:sp>
        <p:nvSpPr>
          <p:cNvPr id="75779" name="Espace réservé du numéro de diapositive 3">
            <a:extLst>
              <a:ext uri="{FF2B5EF4-FFF2-40B4-BE49-F238E27FC236}">
                <a16:creationId xmlns:a16="http://schemas.microsoft.com/office/drawing/2014/main" id="{2437FE91-81CB-FC46-A104-97668EA7120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ACAC9EA-7066-E349-BBF4-F4D2FC5EA882}" type="slidenum">
              <a:rPr lang="fr-FR" altLang="fr-FR" smtClean="0">
                <a:latin typeface="Calibri" panose="020F0502020204030204" pitchFamily="34" charset="0"/>
              </a:rPr>
              <a:pPr/>
              <a:t>73</a:t>
            </a:fld>
            <a:endParaRPr lang="fr-FR" altLang="fr-FR">
              <a:latin typeface="Calibri" panose="020F0502020204030204" pitchFamily="34" charset="0"/>
            </a:endParaRPr>
          </a:p>
        </p:txBody>
      </p:sp>
    </p:spTree>
    <p:extLst>
      <p:ext uri="{BB962C8B-B14F-4D97-AF65-F5344CB8AC3E}">
        <p14:creationId xmlns:p14="http://schemas.microsoft.com/office/powerpoint/2010/main" val="1775077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Espace réservé de l'image des diapositives 1">
            <a:extLst>
              <a:ext uri="{FF2B5EF4-FFF2-40B4-BE49-F238E27FC236}">
                <a16:creationId xmlns:a16="http://schemas.microsoft.com/office/drawing/2014/main" id="{5D9C24A6-B87C-9C42-8FC1-3B47BA39BB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6" name="Espace réservé des notes 2">
            <a:extLst>
              <a:ext uri="{FF2B5EF4-FFF2-40B4-BE49-F238E27FC236}">
                <a16:creationId xmlns:a16="http://schemas.microsoft.com/office/drawing/2014/main" id="{DBAA4EE4-8458-3B49-8F78-5432AA7E700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anose="020B0600070205080204" pitchFamily="34" charset="-128"/>
            </a:endParaRPr>
          </a:p>
        </p:txBody>
      </p:sp>
      <p:sp>
        <p:nvSpPr>
          <p:cNvPr id="77827" name="Espace réservé du numéro de diapositive 3">
            <a:extLst>
              <a:ext uri="{FF2B5EF4-FFF2-40B4-BE49-F238E27FC236}">
                <a16:creationId xmlns:a16="http://schemas.microsoft.com/office/drawing/2014/main" id="{F5920B82-EB11-A54C-8999-3804A508C5B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93929A0-E578-EE4C-933E-9E77E47F0EA9}" type="slidenum">
              <a:rPr lang="fr-FR" altLang="fr-FR" smtClean="0">
                <a:latin typeface="Calibri" panose="020F0502020204030204" pitchFamily="34" charset="0"/>
              </a:rPr>
              <a:pPr/>
              <a:t>74</a:t>
            </a:fld>
            <a:endParaRPr lang="fr-FR" altLang="fr-FR">
              <a:latin typeface="Calibri" panose="020F0502020204030204" pitchFamily="34" charset="0"/>
            </a:endParaRPr>
          </a:p>
        </p:txBody>
      </p:sp>
    </p:spTree>
    <p:extLst>
      <p:ext uri="{BB962C8B-B14F-4D97-AF65-F5344CB8AC3E}">
        <p14:creationId xmlns:p14="http://schemas.microsoft.com/office/powerpoint/2010/main" val="451126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Espace réservé de l'image des diapositives 1">
            <a:extLst>
              <a:ext uri="{FF2B5EF4-FFF2-40B4-BE49-F238E27FC236}">
                <a16:creationId xmlns:a16="http://schemas.microsoft.com/office/drawing/2014/main" id="{A01F8F43-EC82-AB48-9238-3CF2976397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6" name="Espace réservé des notes 2">
            <a:extLst>
              <a:ext uri="{FF2B5EF4-FFF2-40B4-BE49-F238E27FC236}">
                <a16:creationId xmlns:a16="http://schemas.microsoft.com/office/drawing/2014/main" id="{1E7575E4-9865-EA41-B54A-C7C1DEE49D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anose="020B0600070205080204" pitchFamily="34" charset="-128"/>
            </a:endParaRPr>
          </a:p>
        </p:txBody>
      </p:sp>
      <p:sp>
        <p:nvSpPr>
          <p:cNvPr id="93187" name="Espace réservé du numéro de diapositive 3">
            <a:extLst>
              <a:ext uri="{FF2B5EF4-FFF2-40B4-BE49-F238E27FC236}">
                <a16:creationId xmlns:a16="http://schemas.microsoft.com/office/drawing/2014/main" id="{D449860C-F73A-DF4B-B24A-98DF92026A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D48296D-7EB6-5B4E-BEA2-FBD147757379}" type="slidenum">
              <a:rPr lang="fr-FR" altLang="fr-FR" smtClean="0">
                <a:latin typeface="Calibri" panose="020F0502020204030204" pitchFamily="34" charset="0"/>
              </a:rPr>
              <a:pPr/>
              <a:t>85</a:t>
            </a:fld>
            <a:endParaRPr lang="fr-FR" altLang="fr-FR">
              <a:latin typeface="Calibri" panose="020F0502020204030204" pitchFamily="34" charset="0"/>
            </a:endParaRPr>
          </a:p>
        </p:txBody>
      </p:sp>
    </p:spTree>
    <p:extLst>
      <p:ext uri="{BB962C8B-B14F-4D97-AF65-F5344CB8AC3E}">
        <p14:creationId xmlns:p14="http://schemas.microsoft.com/office/powerpoint/2010/main" val="3286314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fr-FR"/>
              <a:t>Modifiez le style du titre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221226066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787839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4062224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p:cNvSpPr>
            <a:spLocks noGrp="1"/>
          </p:cNvSpPr>
          <p:nvPr>
            <p:ph type="sldNum" sz="quarter" idx="12"/>
          </p:nvPr>
        </p:nvSpPr>
        <p:spPr/>
        <p:txBody>
          <a:bodyPr/>
          <a:lstStyle/>
          <a:p>
            <a:fld id="{D3E04377-CB08-45BC-BBE7-7847619855FB}" type="slidenum">
              <a:rPr lang="fr-FR" smtClean="0"/>
              <a:pPr/>
              <a:t>‹N°›</a:t>
            </a:fld>
            <a:endParaRPr lang="fr-FR" dirty="0"/>
          </a:p>
        </p:txBody>
      </p:sp>
      <p:sp>
        <p:nvSpPr>
          <p:cNvPr id="7" name="Rectangle 6"/>
          <p:cNvSpPr/>
          <p:nvPr userDrawn="1"/>
        </p:nvSpPr>
        <p:spPr>
          <a:xfrm>
            <a:off x="0" y="0"/>
            <a:ext cx="12192000" cy="69269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a:solidFill>
                <a:schemeClr val="bg1"/>
              </a:solidFill>
              <a:cs typeface="AL-Mohanad Bold" pitchFamily="2" charset="-78"/>
            </a:endParaRPr>
          </a:p>
        </p:txBody>
      </p:sp>
    </p:spTree>
    <p:extLst>
      <p:ext uri="{BB962C8B-B14F-4D97-AF65-F5344CB8AC3E}">
        <p14:creationId xmlns:p14="http://schemas.microsoft.com/office/powerpoint/2010/main" val="58058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2552605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fr-FR"/>
              <a:t>Modifiez le style du titre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7" name="Date Placeholder 6"/>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107149100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7"/>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9" name="Footer Placeholder 8"/>
          <p:cNvSpPr>
            <a:spLocks noGrp="1"/>
          </p:cNvSpPr>
          <p:nvPr>
            <p:ph type="ftr" sz="quarter" idx="11"/>
          </p:nvPr>
        </p:nvSpPr>
        <p:spPr/>
        <p:txBody>
          <a:bodyPr/>
          <a:lstStyle/>
          <a:p>
            <a:endParaRPr lang="fr-FR" dirty="0"/>
          </a:p>
        </p:txBody>
      </p:sp>
      <p:sp>
        <p:nvSpPr>
          <p:cNvPr id="10" name="Slide Number Placeholder 9"/>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2692007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583436" y="3143250"/>
            <a:ext cx="4270248" cy="259677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7" name="Date Placeholder 6"/>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68BA1144-0EDB-804A-B5EB-C30C8AF17629}" type="slidenum">
              <a:rPr lang="fr-FR" smtClean="0"/>
              <a:t>‹N°›</a:t>
            </a:fld>
            <a:endParaRPr lang="fr-FR" dirty="0"/>
          </a:p>
        </p:txBody>
      </p:sp>
      <p:sp>
        <p:nvSpPr>
          <p:cNvPr id="10" name="Title 9"/>
          <p:cNvSpPr>
            <a:spLocks noGrp="1"/>
          </p:cNvSpPr>
          <p:nvPr>
            <p:ph type="title"/>
          </p:nvPr>
        </p:nvSpPr>
        <p:spPr/>
        <p:txBody>
          <a:bodyPr/>
          <a:lstStyle/>
          <a:p>
            <a:r>
              <a:rPr lang="fr-FR"/>
              <a:t>Modifiez le style du titre</a:t>
            </a:r>
            <a:endParaRPr lang="en-US" dirty="0"/>
          </a:p>
        </p:txBody>
      </p:sp>
    </p:spTree>
    <p:extLst>
      <p:ext uri="{BB962C8B-B14F-4D97-AF65-F5344CB8AC3E}">
        <p14:creationId xmlns:p14="http://schemas.microsoft.com/office/powerpoint/2010/main" val="3362468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4089321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860485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fr-FR"/>
              <a:t>Modifiez le style du titre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9" name="Date Placeholder 8"/>
          <p:cNvSpPr>
            <a:spLocks noGrp="1"/>
          </p:cNvSpPr>
          <p:nvPr>
            <p:ph type="dt" sz="half" idx="10"/>
          </p:nvPr>
        </p:nvSpPr>
        <p:spPr/>
        <p:txBody>
          <a:bodyPr/>
          <a:lstStyle/>
          <a:p>
            <a:fld id="{977DF47F-E26F-2341-ACC4-5700502958DB}" type="datetimeFigureOut">
              <a:rPr lang="fr-FR" smtClean="0"/>
              <a:t>08/04/2026</a:t>
            </a:fld>
            <a:endParaRPr lang="fr-FR"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fr-FR" dirty="0"/>
          </a:p>
        </p:txBody>
      </p:sp>
      <p:sp>
        <p:nvSpPr>
          <p:cNvPr id="11" name="Slide Number Placeholder 10"/>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2349967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977DF47F-E26F-2341-ACC4-5700502958DB}" type="datetimeFigureOut">
              <a:rPr lang="fr-FR" smtClean="0"/>
              <a:t>08/04/2026</a:t>
            </a:fld>
            <a:endParaRPr lang="fr-FR"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fr-FR" dirty="0"/>
          </a:p>
        </p:txBody>
      </p:sp>
      <p:sp>
        <p:nvSpPr>
          <p:cNvPr id="10" name="Slide Number Placeholder 9"/>
          <p:cNvSpPr>
            <a:spLocks noGrp="1"/>
          </p:cNvSpPr>
          <p:nvPr>
            <p:ph type="sldNum" sz="quarter" idx="12"/>
          </p:nvPr>
        </p:nvSpPr>
        <p:spPr/>
        <p:txBody>
          <a:bodyPr/>
          <a:lstStyle/>
          <a:p>
            <a:fld id="{68BA1144-0EDB-804A-B5EB-C30C8AF17629}" type="slidenum">
              <a:rPr lang="fr-FR" smtClean="0"/>
              <a:t>‹N°›</a:t>
            </a:fld>
            <a:endParaRPr lang="fr-FR" dirty="0"/>
          </a:p>
        </p:txBody>
      </p:sp>
    </p:spTree>
    <p:extLst>
      <p:ext uri="{BB962C8B-B14F-4D97-AF65-F5344CB8AC3E}">
        <p14:creationId xmlns:p14="http://schemas.microsoft.com/office/powerpoint/2010/main" val="4284532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77DF47F-E26F-2341-ACC4-5700502958DB}" type="datetimeFigureOut">
              <a:rPr lang="fr-FR" smtClean="0"/>
              <a:t>08/04/2026</a:t>
            </a:fld>
            <a:endParaRPr lang="fr-FR"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fr-FR"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8BA1144-0EDB-804A-B5EB-C30C8AF17629}" type="slidenum">
              <a:rPr lang="fr-FR" smtClean="0"/>
              <a:t>‹N°›</a:t>
            </a:fld>
            <a:endParaRPr lang="fr-FR" dirty="0"/>
          </a:p>
        </p:txBody>
      </p:sp>
    </p:spTree>
    <p:extLst>
      <p:ext uri="{BB962C8B-B14F-4D97-AF65-F5344CB8AC3E}">
        <p14:creationId xmlns:p14="http://schemas.microsoft.com/office/powerpoint/2010/main" val="3981069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 Target="slide85.xml"/><Relationship Id="rId5" Type="http://schemas.openxmlformats.org/officeDocument/2006/relationships/notesSlide" Target="../notesSlides/notesSlide16.xml"/><Relationship Id="rId4"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hyperlink" Target="file:////D/%255CDossier%20Alae%255CCours%20IGA%255CCours%20Audit%20interne%255CMod%25C3%25A8le%20ordre%20de%20mission.docx" TargetMode="Externa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1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slide" Target="slide121.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8" Type="http://schemas.openxmlformats.org/officeDocument/2006/relationships/slide" Target="slide107.xml"/><Relationship Id="rId3" Type="http://schemas.openxmlformats.org/officeDocument/2006/relationships/diagramLayout" Target="../diagrams/layout14.xml"/><Relationship Id="rId7" Type="http://schemas.openxmlformats.org/officeDocument/2006/relationships/hyperlink" Target="exemple%20de%20proc%C3%A9dures%20%C3%A9crites%20(ventes,%20achats).docx" TargetMode="Externa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 Id="rId9" Type="http://schemas.openxmlformats.org/officeDocument/2006/relationships/slide" Target="slide112.xml"/></Relationships>
</file>

<file path=ppt/slides/_rels/slide12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31.xml.rels><?xml version="1.0" encoding="UTF-8" standalone="yes"?>
<Relationships xmlns="http://schemas.openxmlformats.org/package/2006/relationships"><Relationship Id="rId3" Type="http://schemas.openxmlformats.org/officeDocument/2006/relationships/diagramLayout" Target="../diagrams/layout19.xml"/><Relationship Id="rId7" Type="http://schemas.openxmlformats.org/officeDocument/2006/relationships/hyperlink" Target="Mod%C3%A8le%20QCI.docx" TargetMode="Externa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19.png"/><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8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E8DD43-BBC8-9242-B5B0-E8C38584B092}"/>
              </a:ext>
            </a:extLst>
          </p:cNvPr>
          <p:cNvSpPr>
            <a:spLocks noGrp="1"/>
          </p:cNvSpPr>
          <p:nvPr>
            <p:ph type="ctrTitle"/>
          </p:nvPr>
        </p:nvSpPr>
        <p:spPr/>
        <p:txBody>
          <a:bodyPr/>
          <a:lstStyle/>
          <a:p>
            <a:pPr algn="ctr"/>
            <a:r>
              <a:rPr lang="fr-FR" b="1" i="1" noProof="0" dirty="0">
                <a:latin typeface="Times New Roman" panose="02020603050405020304" pitchFamily="18" charset="0"/>
                <a:cs typeface="Times New Roman" panose="02020603050405020304" pitchFamily="18" charset="0"/>
              </a:rPr>
              <a:t>Audit Interne </a:t>
            </a:r>
          </a:p>
        </p:txBody>
      </p:sp>
      <p:sp>
        <p:nvSpPr>
          <p:cNvPr id="3" name="Sous-titre 2">
            <a:extLst>
              <a:ext uri="{FF2B5EF4-FFF2-40B4-BE49-F238E27FC236}">
                <a16:creationId xmlns:a16="http://schemas.microsoft.com/office/drawing/2014/main" id="{AFBC13FE-E1A8-7942-8465-3D3FE5219A0B}"/>
              </a:ext>
            </a:extLst>
          </p:cNvPr>
          <p:cNvSpPr>
            <a:spLocks noGrp="1"/>
          </p:cNvSpPr>
          <p:nvPr>
            <p:ph type="subTitle" idx="1"/>
          </p:nvPr>
        </p:nvSpPr>
        <p:spPr/>
        <p:txBody>
          <a:bodyPr/>
          <a:lstStyle/>
          <a:p>
            <a:r>
              <a:rPr lang="fr-FR" noProof="0" dirty="0"/>
              <a:t>Préparé par: Pr. Sarra </a:t>
            </a:r>
            <a:r>
              <a:rPr lang="fr-FR" noProof="0" dirty="0" err="1"/>
              <a:t>mrani</a:t>
            </a:r>
            <a:r>
              <a:rPr lang="fr-FR" noProof="0" dirty="0"/>
              <a:t> </a:t>
            </a:r>
            <a:r>
              <a:rPr lang="fr-FR" noProof="0" dirty="0" err="1"/>
              <a:t>zentar</a:t>
            </a:r>
            <a:r>
              <a:rPr lang="fr-FR" noProof="0" dirty="0"/>
              <a:t> </a:t>
            </a:r>
          </a:p>
        </p:txBody>
      </p:sp>
    </p:spTree>
    <p:extLst>
      <p:ext uri="{BB962C8B-B14F-4D97-AF65-F5344CB8AC3E}">
        <p14:creationId xmlns:p14="http://schemas.microsoft.com/office/powerpoint/2010/main" val="47875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420407FB-2F7E-0246-8778-D8C49E3C6993}"/>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7B05B6CF-A78F-EF4F-9A33-58AEEF3F9C5C}"/>
              </a:ext>
            </a:extLst>
          </p:cNvPr>
          <p:cNvSpPr>
            <a:spLocks noGrp="1"/>
          </p:cNvSpPr>
          <p:nvPr>
            <p:ph idx="1"/>
          </p:nvPr>
        </p:nvSpPr>
        <p:spPr>
          <a:xfrm>
            <a:off x="948734" y="2442695"/>
            <a:ext cx="10314851" cy="3450613"/>
          </a:xfrm>
        </p:spPr>
        <p:txBody>
          <a:bodyPr/>
          <a:lstStyle/>
          <a:p>
            <a:pPr algn="just"/>
            <a:r>
              <a:rPr lang="fr-FR" noProof="0" dirty="0">
                <a:latin typeface="Times New Roman" panose="02020603050405020304" pitchFamily="18" charset="0"/>
                <a:cs typeface="Times New Roman" panose="02020603050405020304" pitchFamily="18" charset="0"/>
              </a:rPr>
              <a:t>Un audit est une procédure qui consiste à vérifier la qualité d’une fonction ou d’un service à l’intérieur d’une entreprise. </a:t>
            </a:r>
          </a:p>
          <a:p>
            <a:pPr marL="0" indent="0" algn="just">
              <a:buNone/>
            </a:pPr>
            <a:endParaRPr lang="fr-FR" noProof="0" dirty="0">
              <a:latin typeface="Times New Roman" panose="02020603050405020304" pitchFamily="18" charset="0"/>
              <a:cs typeface="Times New Roman" panose="02020603050405020304" pitchFamily="18" charset="0"/>
            </a:endParaRPr>
          </a:p>
          <a:p>
            <a:pPr algn="just"/>
            <a:r>
              <a:rPr lang="fr-FR" noProof="0" dirty="0">
                <a:latin typeface="Times New Roman" panose="02020603050405020304" pitchFamily="18" charset="0"/>
                <a:cs typeface="Times New Roman" panose="02020603050405020304" pitchFamily="18" charset="0"/>
              </a:rPr>
              <a:t>« Un examen méthodique et indépendant en vue de déterminer si les activités et résultats relatifs à la qualité satisfont aux dispositions préétablies et si ces dispositions sont mises en œuvre de façon efficace e aptes à atteindre les objectifs » norme ISO8402. </a:t>
            </a:r>
          </a:p>
        </p:txBody>
      </p:sp>
    </p:spTree>
    <p:extLst>
      <p:ext uri="{BB962C8B-B14F-4D97-AF65-F5344CB8AC3E}">
        <p14:creationId xmlns:p14="http://schemas.microsoft.com/office/powerpoint/2010/main" val="168874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79DD692-2892-D849-B43E-C2E4BF6B8C18}"/>
              </a:ext>
            </a:extLst>
          </p:cNvPr>
          <p:cNvSpPr>
            <a:spLocks noGrp="1"/>
          </p:cNvSpPr>
          <p:nvPr>
            <p:ph idx="1"/>
          </p:nvPr>
        </p:nvSpPr>
        <p:spPr>
          <a:xfrm>
            <a:off x="350521" y="1828482"/>
            <a:ext cx="11628120" cy="4389438"/>
          </a:xfrm>
        </p:spPr>
        <p:txBody>
          <a:bodyPr>
            <a:normAutofit/>
          </a:bodyPr>
          <a:lstStyle/>
          <a:p>
            <a:pPr algn="just">
              <a:lnSpc>
                <a:spcPct val="150000"/>
              </a:lnSpc>
              <a:defRPr/>
            </a:pPr>
            <a:r>
              <a:rPr lang="fr-FR" sz="20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 </a:t>
            </a:r>
          </a:p>
          <a:p>
            <a:pPr algn="just">
              <a:lnSpc>
                <a:spcPct val="150000"/>
              </a:lnSpc>
              <a:defRPr/>
            </a:pPr>
            <a:r>
              <a:rPr lang="fr-FR" sz="20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Etapes de mise en œuvre du Contrôle interne d’une activité:</a:t>
            </a:r>
          </a:p>
          <a:p>
            <a:pPr algn="just" eaLnBrk="1" hangingPunct="1">
              <a:lnSpc>
                <a:spcPct val="150000"/>
              </a:lnSpc>
              <a:buFont typeface="Georgia" panose="02040502050405020303" pitchFamily="18" charset="0"/>
              <a:buNone/>
              <a:defRPr/>
            </a:pPr>
            <a:endParaRPr lang="fr-FR" sz="20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Pour le manager ou le responsable de quelque niveau qu’il soit, il ne suffit pas d’avoir bien compris ce qu’est le contrôle interne, encore faut-il savoir comment s’y prendre pour le mettre en œuvre. Car de même que l’auditeur interne dispose d’une méthode pour conduire une mission, il y a une méthode de mise en place d’un dispositif de contrôle interne réfléchi et rationnel. C’est une approche par les risques qui n’est pas sans analogies avec la méthodologie de l’audit interne mais qui ne s’identifie pas à elle.</a:t>
            </a:r>
          </a:p>
          <a:p>
            <a:pPr algn="just" eaLnBrk="1" hangingPunct="1">
              <a:lnSpc>
                <a:spcPct val="150000"/>
              </a:lnSpc>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p:txBody>
      </p:sp>
      <p:sp>
        <p:nvSpPr>
          <p:cNvPr id="113666" name="Espace réservé du numéro de diapositive 4">
            <a:extLst>
              <a:ext uri="{FF2B5EF4-FFF2-40B4-BE49-F238E27FC236}">
                <a16:creationId xmlns:a16="http://schemas.microsoft.com/office/drawing/2014/main" id="{ECD144E5-B404-304F-B3C9-8C3D6CE9101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ED823AB-39CA-C24A-85FA-F95AC5A50330}" type="slidenum">
              <a:rPr lang="fr-FR" noProof="0" smtClean="0">
                <a:solidFill>
                  <a:srgbClr val="FFFFFF"/>
                </a:solidFill>
                <a:latin typeface="Georgia" panose="02040502050405020303" pitchFamily="18" charset="0"/>
              </a:rPr>
              <a:pPr/>
              <a:t>100</a:t>
            </a:fld>
            <a:endParaRPr lang="fr-FR" noProof="0" dirty="0">
              <a:solidFill>
                <a:srgbClr val="FFFFFF"/>
              </a:solidFill>
              <a:latin typeface="Georgia" panose="02040502050405020303" pitchFamily="18" charset="0"/>
            </a:endParaRPr>
          </a:p>
        </p:txBody>
      </p:sp>
      <p:sp>
        <p:nvSpPr>
          <p:cNvPr id="4" name="Titre 1">
            <a:extLst>
              <a:ext uri="{FF2B5EF4-FFF2-40B4-BE49-F238E27FC236}">
                <a16:creationId xmlns:a16="http://schemas.microsoft.com/office/drawing/2014/main" id="{D872392D-53E0-F347-BB97-C71F407716E9}"/>
              </a:ext>
            </a:extLst>
          </p:cNvPr>
          <p:cNvSpPr>
            <a:spLocks noGrp="1"/>
          </p:cNvSpPr>
          <p:nvPr>
            <p:ph type="title"/>
          </p:nvPr>
        </p:nvSpPr>
        <p:spPr>
          <a:xfrm>
            <a:off x="2231136" y="640080"/>
            <a:ext cx="7729728" cy="1188720"/>
          </a:xfrm>
        </p:spPr>
        <p:txBody>
          <a:bodyPr/>
          <a:lstStyle/>
          <a:p>
            <a:r>
              <a:rPr lang="fr-FR" noProof="0" dirty="0"/>
              <a:t>contrôle interne </a:t>
            </a:r>
          </a:p>
        </p:txBody>
      </p:sp>
    </p:spTree>
    <p:extLst>
      <p:ext uri="{BB962C8B-B14F-4D97-AF65-F5344CB8AC3E}">
        <p14:creationId xmlns:p14="http://schemas.microsoft.com/office/powerpoint/2010/main" val="23580057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Espace réservé du numéro de diapositive 4">
            <a:extLst>
              <a:ext uri="{FF2B5EF4-FFF2-40B4-BE49-F238E27FC236}">
                <a16:creationId xmlns:a16="http://schemas.microsoft.com/office/drawing/2014/main" id="{D9DD0450-1947-6A4A-BCE8-206798CB6C7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46A11D7-00B6-4E45-955C-1680F957D61B}" type="slidenum">
              <a:rPr lang="fr-FR" noProof="0" smtClean="0">
                <a:solidFill>
                  <a:srgbClr val="FFFFFF"/>
                </a:solidFill>
                <a:latin typeface="Georgia" panose="02040502050405020303" pitchFamily="18" charset="0"/>
              </a:rPr>
              <a:pPr/>
              <a:t>101</a:t>
            </a:fld>
            <a:endParaRPr lang="fr-FR" noProof="0" dirty="0">
              <a:solidFill>
                <a:srgbClr val="FFFFFF"/>
              </a:solidFill>
              <a:latin typeface="Georgia" panose="02040502050405020303" pitchFamily="18" charset="0"/>
            </a:endParaRPr>
          </a:p>
        </p:txBody>
      </p:sp>
      <p:pic>
        <p:nvPicPr>
          <p:cNvPr id="114690" name="Picture 2">
            <a:extLst>
              <a:ext uri="{FF2B5EF4-FFF2-40B4-BE49-F238E27FC236}">
                <a16:creationId xmlns:a16="http://schemas.microsoft.com/office/drawing/2014/main" id="{93E2DAAF-EDBD-134B-8FBA-02C2C8AF3F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 y="106680"/>
            <a:ext cx="12085319" cy="670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85486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51B4AA5-B874-BC49-A573-812D2F343605}"/>
              </a:ext>
            </a:extLst>
          </p:cNvPr>
          <p:cNvSpPr>
            <a:spLocks noGrp="1"/>
          </p:cNvSpPr>
          <p:nvPr>
            <p:ph idx="1"/>
          </p:nvPr>
        </p:nvSpPr>
        <p:spPr>
          <a:xfrm>
            <a:off x="716280" y="449263"/>
            <a:ext cx="11353800" cy="5890577"/>
          </a:xfrm>
        </p:spPr>
        <p:txBody>
          <a:bodyPr>
            <a:noAutofit/>
          </a:bodyPr>
          <a:lstStyle/>
          <a:p>
            <a:pPr algn="just">
              <a:lnSpc>
                <a:spcPct val="150000"/>
              </a:lnSpc>
              <a:defRPr/>
            </a:pPr>
            <a:r>
              <a:rPr lang="fr-FR" sz="20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 Dispositifs de Contrôle Interne (6):</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Nous constatons que :</a:t>
            </a:r>
          </a:p>
          <a:p>
            <a:pPr algn="just" eaLnBrk="1" hangingPunct="1">
              <a:lnSpc>
                <a:spcPct val="150000"/>
              </a:lnSpc>
              <a:buFont typeface="Trebuchet MS" panose="020B0703020202090204" pitchFamily="34" charset="0"/>
              <a:buAutoNum type="arabicPeriod"/>
              <a:defRPr/>
            </a:pP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objectifs </a:t>
            </a:r>
            <a:r>
              <a:rPr lang="fr-FR" sz="2000" noProof="0" dirty="0">
                <a:latin typeface="Times New Roman" panose="02020603050405020304" pitchFamily="18" charset="0"/>
                <a:ea typeface="ＭＳ Ｐゴシック" panose="020B0600070205080204" pitchFamily="34" charset="-128"/>
              </a:rPr>
              <a:t>sont fixés en fonction de la mission à accomplir : la relation entre l’un et l’autre est si étroite que des objectifs définis sans mission précise, ou une mission sans objectifs ne peuvent que conduire à une activité désordonnée ;</a:t>
            </a:r>
          </a:p>
          <a:p>
            <a:pPr algn="just" eaLnBrk="1" hangingPunct="1">
              <a:lnSpc>
                <a:spcPct val="150000"/>
              </a:lnSpc>
              <a:buFont typeface="Trebuchet MS" panose="020B0703020202090204" pitchFamily="34" charset="0"/>
              <a:buAutoNum type="arabicPeriod"/>
              <a:defRPr/>
            </a:pPr>
            <a:r>
              <a:rPr lang="fr-FR" sz="2000" noProof="0" dirty="0">
                <a:latin typeface="Times New Roman" panose="02020603050405020304" pitchFamily="18" charset="0"/>
                <a:ea typeface="ＭＳ Ｐゴシック" panose="020B0600070205080204" pitchFamily="34" charset="-128"/>
              </a:rPr>
              <a:t>ces mêmes objectifs vont conditionner la définition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des moyens </a:t>
            </a:r>
            <a:r>
              <a:rPr lang="fr-FR" sz="2000" noProof="0" dirty="0">
                <a:latin typeface="Times New Roman" panose="02020603050405020304" pitchFamily="18" charset="0"/>
                <a:ea typeface="ＭＳ Ｐゴシック" panose="020B0600070205080204" pitchFamily="34" charset="-128"/>
              </a:rPr>
              <a:t>à mettre en œuvre. On perçoit bien la rigueur du système qui va conduire à identifier et calculer au plus près les moyens nécessaires, à éliminer ce qui est superflu ou inutile, à exiger ce qui manque tant en quantité qu’en qualité, souvent en qualité. L’audit interne va aider à ce grand nettoyage  ;</a:t>
            </a:r>
          </a:p>
          <a:p>
            <a:pPr algn="just" eaLnBrk="1" hangingPunct="1">
              <a:lnSpc>
                <a:spcPct val="150000"/>
              </a:lnSpc>
              <a:buFont typeface="Trebuchet MS" panose="020B0703020202090204" pitchFamily="34" charset="0"/>
              <a:buAutoNum type="arabicPeriod"/>
              <a:defRPr/>
            </a:pPr>
            <a:r>
              <a:rPr lang="fr-FR" sz="2000" noProof="0" dirty="0">
                <a:latin typeface="Times New Roman" panose="02020603050405020304" pitchFamily="18" charset="0"/>
                <a:ea typeface="ＭＳ Ｐゴシック" panose="020B0600070205080204" pitchFamily="34" charset="-128"/>
              </a:rPr>
              <a:t>ces moyens vont traduire la matérialisation des facteurs de réussite précédemment identifiés, ce qui donne l’assurance que rien n’est oublié. Et ce qui permet également d’en calculer le coût nécessaire à la mise en œuvre ;</a:t>
            </a:r>
          </a:p>
        </p:txBody>
      </p:sp>
      <p:sp>
        <p:nvSpPr>
          <p:cNvPr id="115714" name="Espace réservé du numéro de diapositive 4">
            <a:extLst>
              <a:ext uri="{FF2B5EF4-FFF2-40B4-BE49-F238E27FC236}">
                <a16:creationId xmlns:a16="http://schemas.microsoft.com/office/drawing/2014/main" id="{C9BB4EA6-1A26-224E-B473-56169BE2149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F22BFC3-9AA7-7941-B6CD-24746E184BB7}" type="slidenum">
              <a:rPr lang="fr-FR" noProof="0" smtClean="0">
                <a:solidFill>
                  <a:srgbClr val="FFFFFF"/>
                </a:solidFill>
                <a:latin typeface="Georgia" panose="02040502050405020303" pitchFamily="18" charset="0"/>
              </a:rPr>
              <a:pPr/>
              <a:t>102</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356284853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775D7FF-4337-B949-81FA-3DF2A03AE1CF}"/>
              </a:ext>
            </a:extLst>
          </p:cNvPr>
          <p:cNvSpPr>
            <a:spLocks noGrp="1"/>
          </p:cNvSpPr>
          <p:nvPr>
            <p:ph idx="1"/>
          </p:nvPr>
        </p:nvSpPr>
        <p:spPr>
          <a:xfrm>
            <a:off x="1524000" y="765175"/>
            <a:ext cx="9144000" cy="6508750"/>
          </a:xfrm>
        </p:spPr>
        <p:txBody>
          <a:bodyPr>
            <a:noAutofit/>
          </a:bodyPr>
          <a:lstStyle/>
          <a:p>
            <a:pPr marL="566738" indent="-457200" algn="just">
              <a:lnSpc>
                <a:spcPct val="150000"/>
              </a:lnSpc>
              <a:buFont typeface="Trebuchet MS" panose="020B0703020202090204" pitchFamily="34" charset="0"/>
              <a:buAutoNum type="arabicPeriod" startAt="4"/>
              <a:defRPr/>
            </a:pPr>
            <a:r>
              <a:rPr lang="fr-FR" sz="2000" noProof="0" dirty="0">
                <a:latin typeface="Times New Roman" panose="02020603050405020304" pitchFamily="18" charset="0"/>
                <a:ea typeface="ＭＳ Ｐゴシック" panose="020B0600070205080204" pitchFamily="34" charset="-128"/>
              </a:rPr>
              <a:t>• Le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système d’information et de pilotage </a:t>
            </a:r>
            <a:r>
              <a:rPr lang="fr-FR" sz="2000" noProof="0" dirty="0">
                <a:latin typeface="Times New Roman" panose="02020603050405020304" pitchFamily="18" charset="0"/>
                <a:ea typeface="ＭＳ Ｐゴシック" panose="020B0600070205080204" pitchFamily="34" charset="-128"/>
              </a:rPr>
              <a:t>doit contenir tout ce qui est nécessaire à la mesure du suivi des objectifs :</a:t>
            </a:r>
          </a:p>
          <a:p>
            <a:pPr marL="566738" indent="-457200" algn="just">
              <a:lnSpc>
                <a:spcPct val="150000"/>
              </a:lnSpc>
              <a:buFont typeface="Trebuchet MS" panose="020B0703020202090204" pitchFamily="34" charset="0"/>
              <a:buAutoNum type="arabicPeriod" startAt="4"/>
              <a:defRPr/>
            </a:pPr>
            <a:r>
              <a:rPr lang="fr-FR" sz="2000" noProof="0" dirty="0">
                <a:latin typeface="Times New Roman" panose="02020603050405020304" pitchFamily="18" charset="0"/>
                <a:ea typeface="ＭＳ Ｐゴシック" panose="020B0600070205080204" pitchFamily="34" charset="-128"/>
              </a:rPr>
              <a:t>• Les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procédures  et  méthodes  de  travail  </a:t>
            </a:r>
            <a:r>
              <a:rPr lang="fr-FR" sz="2000" noProof="0" dirty="0">
                <a:latin typeface="Times New Roman" panose="02020603050405020304" pitchFamily="18" charset="0"/>
                <a:ea typeface="ＭＳ Ｐゴシック" panose="020B0600070205080204" pitchFamily="34" charset="-128"/>
              </a:rPr>
              <a:t>vont  être  prises  en  compte  pour l’exercice de la supervision, de même que les informations fournies par le système d’information ;</a:t>
            </a:r>
          </a:p>
          <a:p>
            <a:pPr marL="566738" indent="-457200" algn="just">
              <a:lnSpc>
                <a:spcPct val="150000"/>
              </a:lnSpc>
              <a:buFont typeface="Trebuchet MS" panose="020B0703020202090204" pitchFamily="34" charset="0"/>
              <a:buAutoNum type="arabicPeriod" startAt="4"/>
              <a:defRPr/>
            </a:pPr>
            <a:r>
              <a:rPr lang="fr-FR" sz="2000" noProof="0" dirty="0">
                <a:latin typeface="Times New Roman" panose="02020603050405020304" pitchFamily="18" charset="0"/>
                <a:ea typeface="ＭＳ Ｐゴシック" panose="020B0600070205080204" pitchFamily="34" charset="-128"/>
              </a:rPr>
              <a:t>• Tous ces dispositifs doivent impérativement se plier aux règles et contraintes résultant des dispositions réglementaires ou des directives internes.</a:t>
            </a:r>
          </a:p>
        </p:txBody>
      </p:sp>
      <p:sp>
        <p:nvSpPr>
          <p:cNvPr id="116738" name="Espace réservé du numéro de diapositive 4">
            <a:extLst>
              <a:ext uri="{FF2B5EF4-FFF2-40B4-BE49-F238E27FC236}">
                <a16:creationId xmlns:a16="http://schemas.microsoft.com/office/drawing/2014/main" id="{9BCB9DFB-767D-FC43-BEC4-200C5740776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016A3E2-AC14-E34C-825D-4C7D06EB549B}" type="slidenum">
              <a:rPr lang="fr-FR" noProof="0" smtClean="0">
                <a:solidFill>
                  <a:srgbClr val="FFFFFF"/>
                </a:solidFill>
                <a:latin typeface="Georgia" panose="02040502050405020303" pitchFamily="18" charset="0"/>
              </a:rPr>
              <a:pPr/>
              <a:t>103</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39119431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F297BD1-EF99-7B46-B97E-81C4032DC16F}"/>
              </a:ext>
            </a:extLst>
          </p:cNvPr>
          <p:cNvSpPr>
            <a:spLocks noGrp="1"/>
          </p:cNvSpPr>
          <p:nvPr>
            <p:ph idx="1"/>
          </p:nvPr>
        </p:nvSpPr>
        <p:spPr>
          <a:xfrm>
            <a:off x="228600" y="121920"/>
            <a:ext cx="11658600" cy="6736080"/>
          </a:xfrm>
        </p:spPr>
        <p:txBody>
          <a:bodyPr>
            <a:noAutofit/>
          </a:bodyPr>
          <a:lstStyle/>
          <a:p>
            <a:pPr algn="ctr" eaLnBrk="1" hangingPunct="1">
              <a:buFont typeface="Georgia" panose="02040502050405020303" pitchFamily="18" charset="0"/>
              <a:buNone/>
              <a:defRPr/>
            </a:pPr>
            <a:r>
              <a:rPr lang="fr-FR" sz="2000" b="1" u="sng" noProof="0" dirty="0">
                <a:solidFill>
                  <a:srgbClr val="8588A2"/>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Illustration 1: Service entretien dans une grande usine:</a:t>
            </a:r>
          </a:p>
          <a:p>
            <a:pPr eaLnBrk="1" hangingPunct="1">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b="1" i="1" u="sng" noProof="0" dirty="0">
                <a:latin typeface="Times New Roman" panose="02020603050405020304" pitchFamily="18" charset="0"/>
                <a:ea typeface="ＭＳ Ｐゴシック" panose="020B0600070205080204" pitchFamily="34" charset="-128"/>
              </a:rPr>
              <a:t>La mission </a:t>
            </a:r>
            <a:r>
              <a:rPr lang="fr-FR" sz="2000" noProof="0" dirty="0">
                <a:latin typeface="Times New Roman" panose="02020603050405020304" pitchFamily="18" charset="0"/>
                <a:ea typeface="ＭＳ Ｐゴシック" panose="020B0600070205080204" pitchFamily="34" charset="-128"/>
              </a:rPr>
              <a:t>du service est bien définie :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adoption d’une politique préventive dont l’objectif est d’éviter tout arrêt des machines.</a:t>
            </a:r>
          </a:p>
          <a:p>
            <a:pPr algn="just"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Dans cette perspective, les dispositifs de contrôle interne mis en place comporteront les éléments suivants (énoncé succinct) :</a:t>
            </a:r>
          </a:p>
          <a:p>
            <a:pPr eaLnBrk="1" hangingPunct="1">
              <a:buFont typeface="Georgia" panose="02040502050405020303" pitchFamily="18" charset="0"/>
              <a:buNone/>
              <a:defRPr/>
            </a:pPr>
            <a:r>
              <a:rPr lang="fr-FR" sz="2000" b="1" i="1" u="sng" noProof="0" dirty="0">
                <a:latin typeface="Times New Roman" panose="02020603050405020304" pitchFamily="18" charset="0"/>
                <a:ea typeface="ＭＳ Ｐゴシック" panose="020B0600070205080204" pitchFamily="34" charset="-128"/>
              </a:rPr>
              <a:t>1. Objectifs :</a:t>
            </a: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nombre de pannes annuelles avec arrêt machines maxi ;</a:t>
            </a: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nombre de pannes annuelles sans arrêt machines maxi ;</a:t>
            </a: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délais d’intervention : moyennes annuelles maxi.</a:t>
            </a:r>
          </a:p>
          <a:p>
            <a:pPr eaLnBrk="1" hangingPunct="1">
              <a:buFont typeface="Georgia" panose="02040502050405020303" pitchFamily="18" charset="0"/>
              <a:buNone/>
              <a:defRPr/>
            </a:pPr>
            <a:r>
              <a:rPr lang="fr-FR" sz="2000" b="1" i="1" u="sng" noProof="0" dirty="0">
                <a:latin typeface="Times New Roman" panose="02020603050405020304" pitchFamily="18" charset="0"/>
                <a:ea typeface="ＭＳ Ｐゴシック" panose="020B0600070205080204" pitchFamily="34" charset="-128"/>
              </a:rPr>
              <a:t>2. Moyens :</a:t>
            </a: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disposer d’inspecteurs formés à la radiographie des appareils en marche ;</a:t>
            </a: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avoir en magasin la totalité des pièces de rechange « vitales » ;</a:t>
            </a: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budget permettant des achats directs en urgence ;</a:t>
            </a: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budget correspondant à la mise à disposition d’une équipe d’intervention</a:t>
            </a: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formation à la sécurité.</a:t>
            </a:r>
          </a:p>
          <a:p>
            <a:pPr eaLnBrk="1" hangingPunct="1">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p:txBody>
      </p:sp>
      <p:sp>
        <p:nvSpPr>
          <p:cNvPr id="117762" name="Espace réservé du numéro de diapositive 4">
            <a:extLst>
              <a:ext uri="{FF2B5EF4-FFF2-40B4-BE49-F238E27FC236}">
                <a16:creationId xmlns:a16="http://schemas.microsoft.com/office/drawing/2014/main" id="{25F403CB-685B-D141-BB59-A4923CF8D7F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DE23DD0-D7F9-8B45-9078-62DFA4BC4B8C}" type="slidenum">
              <a:rPr lang="fr-FR" noProof="0" smtClean="0">
                <a:solidFill>
                  <a:srgbClr val="FFFFFF"/>
                </a:solidFill>
                <a:latin typeface="Georgia" panose="02040502050405020303" pitchFamily="18" charset="0"/>
              </a:rPr>
              <a:pPr/>
              <a:t>104</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382551166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F87D131-C079-EF48-BD8C-79773832C6DF}"/>
              </a:ext>
            </a:extLst>
          </p:cNvPr>
          <p:cNvSpPr>
            <a:spLocks noGrp="1"/>
          </p:cNvSpPr>
          <p:nvPr>
            <p:ph idx="1"/>
          </p:nvPr>
        </p:nvSpPr>
        <p:spPr>
          <a:xfrm>
            <a:off x="396240" y="152400"/>
            <a:ext cx="11399520" cy="6939280"/>
          </a:xfrm>
        </p:spPr>
        <p:txBody>
          <a:bodyPr>
            <a:noAutofit/>
          </a:bodyPr>
          <a:lstStyle/>
          <a:p>
            <a:pPr eaLnBrk="1" hangingPunct="1">
              <a:buFont typeface="Georgia" panose="02040502050405020303" pitchFamily="18" charset="0"/>
              <a:buNone/>
              <a:defRPr/>
            </a:pPr>
            <a:r>
              <a:rPr lang="fr-FR" sz="1600" b="1" i="1" u="sng" noProof="0" dirty="0">
                <a:latin typeface="Times New Roman" panose="02020603050405020304" pitchFamily="18" charset="0"/>
                <a:ea typeface="ＭＳ Ｐゴシック" panose="020B0600070205080204" pitchFamily="34" charset="-128"/>
              </a:rPr>
              <a:t>3. Système d’information :</a:t>
            </a:r>
          </a:p>
          <a:p>
            <a:pPr lvl="4">
              <a:buNone/>
              <a:defRPr/>
            </a:pPr>
            <a:r>
              <a:rPr lang="fr-FR" sz="1400" noProof="0" dirty="0">
                <a:latin typeface="Times New Roman" panose="02020603050405020304" pitchFamily="18" charset="0"/>
                <a:ea typeface="ＭＳ Ｐゴシック" panose="020B0600070205080204" pitchFamily="34" charset="-128"/>
              </a:rPr>
              <a:t>- </a:t>
            </a:r>
            <a:r>
              <a:rPr lang="fr-FR" noProof="0" dirty="0">
                <a:latin typeface="Times New Roman" panose="02020603050405020304" pitchFamily="18" charset="0"/>
                <a:ea typeface="ＭＳ Ｐゴシック" panose="020B0600070205080204" pitchFamily="34" charset="-128"/>
              </a:rPr>
              <a:t>informations  techniques  permanentes  sur  l’évolution  de  l’usure  des matériels ;</a:t>
            </a:r>
          </a:p>
          <a:p>
            <a:pPr lvl="4">
              <a:buNone/>
              <a:defRPr/>
            </a:pPr>
            <a:r>
              <a:rPr lang="fr-FR" noProof="0" dirty="0">
                <a:latin typeface="Times New Roman" panose="02020603050405020304" pitchFamily="18" charset="0"/>
                <a:ea typeface="ＭＳ Ｐゴシック" panose="020B0600070205080204" pitchFamily="34" charset="-128"/>
              </a:rPr>
              <a:t>- informations statistiques sur les pannes et les délais d’intervention ;</a:t>
            </a:r>
          </a:p>
          <a:p>
            <a:pPr lvl="4">
              <a:buNone/>
              <a:defRPr/>
            </a:pPr>
            <a:r>
              <a:rPr lang="fr-FR" noProof="0" dirty="0">
                <a:latin typeface="Times New Roman" panose="02020603050405020304" pitchFamily="18" charset="0"/>
                <a:ea typeface="ＭＳ Ｐゴシック" panose="020B0600070205080204" pitchFamily="34" charset="-128"/>
              </a:rPr>
              <a:t>- information financière sur les dépenses ;</a:t>
            </a:r>
          </a:p>
          <a:p>
            <a:pPr lvl="4">
              <a:buNone/>
              <a:defRPr/>
            </a:pPr>
            <a:r>
              <a:rPr lang="fr-FR" noProof="0" dirty="0">
                <a:latin typeface="Times New Roman" panose="02020603050405020304" pitchFamily="18" charset="0"/>
                <a:ea typeface="ＭＳ Ｐゴシック" panose="020B0600070205080204" pitchFamily="34" charset="-128"/>
              </a:rPr>
              <a:t>- information qualitative sur la formation permanente dispensée ;</a:t>
            </a:r>
          </a:p>
          <a:p>
            <a:pPr lvl="4">
              <a:buNone/>
              <a:defRPr/>
            </a:pPr>
            <a:r>
              <a:rPr lang="fr-FR" noProof="0" dirty="0">
                <a:latin typeface="Times New Roman" panose="02020603050405020304" pitchFamily="18" charset="0"/>
                <a:ea typeface="ＭＳ Ｐゴシック" panose="020B0600070205080204" pitchFamily="34" charset="-128"/>
              </a:rPr>
              <a:t>- statistique accidents.</a:t>
            </a:r>
          </a:p>
          <a:p>
            <a:pPr eaLnBrk="1" hangingPunct="1">
              <a:buFont typeface="Georgia" panose="02040502050405020303" pitchFamily="18" charset="0"/>
              <a:buNone/>
              <a:defRPr/>
            </a:pPr>
            <a:r>
              <a:rPr lang="fr-FR" sz="1600" b="1" i="1" u="sng" noProof="0" dirty="0">
                <a:latin typeface="Times New Roman" panose="02020603050405020304" pitchFamily="18" charset="0"/>
                <a:ea typeface="ＭＳ Ｐゴシック" panose="020B0600070205080204" pitchFamily="34" charset="-128"/>
              </a:rPr>
              <a:t>4. Organisation :</a:t>
            </a:r>
          </a:p>
          <a:p>
            <a:pPr lvl="4">
              <a:buNone/>
              <a:defRPr/>
            </a:pPr>
            <a:r>
              <a:rPr lang="fr-FR" sz="1400" noProof="0" dirty="0">
                <a:latin typeface="Times New Roman" panose="02020603050405020304" pitchFamily="18" charset="0"/>
                <a:ea typeface="ＭＳ Ｐゴシック" panose="020B0600070205080204" pitchFamily="34" charset="-128"/>
              </a:rPr>
              <a:t>– </a:t>
            </a:r>
            <a:r>
              <a:rPr lang="fr-FR" sz="1800" noProof="0" dirty="0">
                <a:latin typeface="Times New Roman" panose="02020603050405020304" pitchFamily="18" charset="0"/>
                <a:ea typeface="ＭＳ Ｐゴシック" panose="020B0600070205080204" pitchFamily="34" charset="-128"/>
              </a:rPr>
              <a:t>équipes organisées en 3  ×  8 ;</a:t>
            </a:r>
          </a:p>
          <a:p>
            <a:pPr lvl="4">
              <a:buNone/>
              <a:defRPr/>
            </a:pPr>
            <a:r>
              <a:rPr lang="fr-FR" sz="1800" noProof="0" dirty="0">
                <a:latin typeface="Times New Roman" panose="02020603050405020304" pitchFamily="18" charset="0"/>
                <a:ea typeface="ＭＳ Ｐゴシック" panose="020B0600070205080204" pitchFamily="34" charset="-128"/>
              </a:rPr>
              <a:t>– descriptions de poste avec affectation des matériels à suivre ;</a:t>
            </a:r>
          </a:p>
          <a:p>
            <a:pPr lvl="4">
              <a:buNone/>
              <a:defRPr/>
            </a:pPr>
            <a:r>
              <a:rPr lang="fr-FR" sz="1800" noProof="0" dirty="0">
                <a:latin typeface="Times New Roman" panose="02020603050405020304" pitchFamily="18" charset="0"/>
                <a:ea typeface="ＭＳ Ｐゴシック" panose="020B0600070205080204" pitchFamily="34" charset="-128"/>
              </a:rPr>
              <a:t>– matériel de sécurité à dispositio</a:t>
            </a:r>
            <a:r>
              <a:rPr lang="fr-FR" sz="1400" noProof="0" dirty="0">
                <a:latin typeface="Times New Roman" panose="02020603050405020304" pitchFamily="18" charset="0"/>
                <a:ea typeface="ＭＳ Ｐゴシック" panose="020B0600070205080204" pitchFamily="34" charset="-128"/>
              </a:rPr>
              <a:t>n.</a:t>
            </a:r>
          </a:p>
          <a:p>
            <a:pPr eaLnBrk="1" hangingPunct="1">
              <a:buFont typeface="Georgia" panose="02040502050405020303" pitchFamily="18" charset="0"/>
              <a:buNone/>
              <a:defRPr/>
            </a:pPr>
            <a:r>
              <a:rPr lang="fr-FR" sz="1600" b="1" i="1" u="sng" noProof="0" dirty="0">
                <a:latin typeface="Times New Roman" panose="02020603050405020304" pitchFamily="18" charset="0"/>
                <a:ea typeface="ＭＳ Ｐゴシック" panose="020B0600070205080204" pitchFamily="34" charset="-128"/>
              </a:rPr>
              <a:t>5. Procédures :</a:t>
            </a:r>
          </a:p>
          <a:p>
            <a:pPr lvl="4">
              <a:buNone/>
              <a:defRPr/>
            </a:pPr>
            <a:r>
              <a:rPr lang="fr-FR" sz="1800" noProof="0" dirty="0">
                <a:latin typeface="Times New Roman" panose="02020603050405020304" pitchFamily="18" charset="0"/>
                <a:ea typeface="ＭＳ Ｐゴシック" panose="020B0600070205080204" pitchFamily="34" charset="-128"/>
              </a:rPr>
              <a:t>– un manuel descriptif des matériels ;</a:t>
            </a:r>
          </a:p>
          <a:p>
            <a:pPr lvl="4">
              <a:buNone/>
              <a:defRPr/>
            </a:pPr>
            <a:r>
              <a:rPr lang="fr-FR" sz="1800" noProof="0" dirty="0">
                <a:latin typeface="Times New Roman" panose="02020603050405020304" pitchFamily="18" charset="0"/>
                <a:ea typeface="ＭＳ Ｐゴシック" panose="020B0600070205080204" pitchFamily="34" charset="-128"/>
              </a:rPr>
              <a:t>– un manuel d’intervention ;</a:t>
            </a:r>
          </a:p>
          <a:p>
            <a:pPr lvl="4">
              <a:buNone/>
              <a:defRPr/>
            </a:pPr>
            <a:r>
              <a:rPr lang="fr-FR" sz="1800" noProof="0" dirty="0">
                <a:latin typeface="Times New Roman" panose="02020603050405020304" pitchFamily="18" charset="0"/>
                <a:ea typeface="ＭＳ Ｐゴシック" panose="020B0600070205080204" pitchFamily="34" charset="-128"/>
              </a:rPr>
              <a:t>– un manuel de sécurité.</a:t>
            </a:r>
          </a:p>
          <a:p>
            <a:pPr eaLnBrk="1" hangingPunct="1">
              <a:buFont typeface="Georgia" panose="02040502050405020303" pitchFamily="18" charset="0"/>
              <a:buNone/>
              <a:defRPr/>
            </a:pPr>
            <a:r>
              <a:rPr lang="fr-FR" sz="1600" b="1" i="1" u="sng" noProof="0" dirty="0">
                <a:latin typeface="Times New Roman" panose="02020603050405020304" pitchFamily="18" charset="0"/>
                <a:ea typeface="ＭＳ Ｐゴシック" panose="020B0600070205080204" pitchFamily="34" charset="-128"/>
              </a:rPr>
              <a:t>6. Supervision :</a:t>
            </a:r>
          </a:p>
          <a:p>
            <a:pPr lvl="4">
              <a:buNone/>
              <a:defRPr/>
            </a:pPr>
            <a:r>
              <a:rPr lang="fr-FR" noProof="0" dirty="0">
                <a:latin typeface="Times New Roman" panose="02020603050405020304" pitchFamily="18" charset="0"/>
                <a:ea typeface="ＭＳ Ｐゴシック" panose="020B0600070205080204" pitchFamily="34" charset="-128"/>
              </a:rPr>
              <a:t>– en permanence par un chef d’équipe ;</a:t>
            </a:r>
          </a:p>
          <a:p>
            <a:pPr lvl="4">
              <a:buNone/>
              <a:defRPr/>
            </a:pPr>
            <a:r>
              <a:rPr lang="fr-FR" noProof="0" dirty="0">
                <a:latin typeface="Times New Roman" panose="02020603050405020304" pitchFamily="18" charset="0"/>
                <a:ea typeface="ＭＳ Ｐゴシック" panose="020B0600070205080204" pitchFamily="34" charset="-128"/>
              </a:rPr>
              <a:t>– comptes rendus quotidiens avec le chef de service ;</a:t>
            </a:r>
          </a:p>
          <a:p>
            <a:pPr lvl="4">
              <a:buNone/>
              <a:defRPr/>
            </a:pPr>
            <a:r>
              <a:rPr lang="fr-FR" noProof="0" dirty="0">
                <a:latin typeface="Times New Roman" panose="02020603050405020304" pitchFamily="18" charset="0"/>
                <a:ea typeface="ＭＳ Ｐゴシック" panose="020B0600070205080204" pitchFamily="34" charset="-128"/>
              </a:rPr>
              <a:t>– réunions hebdomadaires avec le chef de département</a:t>
            </a:r>
            <a:r>
              <a:rPr lang="fr-FR"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p>
          <a:p>
            <a:pPr eaLnBrk="1" hangingPunct="1">
              <a:buFont typeface="Georgia" panose="02040502050405020303" pitchFamily="18" charset="0"/>
              <a:buNone/>
              <a:defRPr/>
            </a:pPr>
            <a:endParaRPr lang="fr-FR" noProof="0" dirty="0">
              <a:latin typeface="Times New Roman" panose="02020603050405020304" pitchFamily="18" charset="0"/>
              <a:ea typeface="ＭＳ Ｐゴシック" panose="020B0600070205080204" pitchFamily="34" charset="-128"/>
            </a:endParaRPr>
          </a:p>
        </p:txBody>
      </p:sp>
      <p:sp>
        <p:nvSpPr>
          <p:cNvPr id="119810" name="Espace réservé du numéro de diapositive 4">
            <a:extLst>
              <a:ext uri="{FF2B5EF4-FFF2-40B4-BE49-F238E27FC236}">
                <a16:creationId xmlns:a16="http://schemas.microsoft.com/office/drawing/2014/main" id="{F3704D1C-2231-B649-A3AE-F32412C1C48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91B3409-5E88-0344-8626-38EAB22B3406}" type="slidenum">
              <a:rPr lang="fr-FR" noProof="0" smtClean="0">
                <a:solidFill>
                  <a:srgbClr val="FFFFFF"/>
                </a:solidFill>
                <a:latin typeface="Georgia" panose="02040502050405020303" pitchFamily="18" charset="0"/>
              </a:rPr>
              <a:pPr/>
              <a:t>105</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9725254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07F46EA-E36A-E241-BB4F-CC854ED85A1E}"/>
              </a:ext>
            </a:extLst>
          </p:cNvPr>
          <p:cNvSpPr>
            <a:spLocks noGrp="1"/>
          </p:cNvSpPr>
          <p:nvPr>
            <p:ph idx="1"/>
          </p:nvPr>
        </p:nvSpPr>
        <p:spPr>
          <a:xfrm>
            <a:off x="792480" y="2103120"/>
            <a:ext cx="11109960" cy="3916680"/>
          </a:xfrm>
        </p:spPr>
        <p:txBody>
          <a:bodyPr>
            <a:noAutofit/>
          </a:bodyPr>
          <a:lstStyle/>
          <a:p>
            <a:pPr algn="just" eaLnBrk="1" hangingPunct="1">
              <a:lnSpc>
                <a:spcPct val="150000"/>
              </a:lnSpc>
              <a:buFont typeface="Georgia" panose="02040502050405020303" pitchFamily="18" charset="0"/>
              <a:buNone/>
              <a:defRPr/>
            </a:pPr>
            <a:r>
              <a:rPr lang="fr-FR" sz="20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2. Contrôle Interne d’une activité:</a:t>
            </a:r>
          </a:p>
          <a:p>
            <a:pPr algn="just" eaLnBrk="1" hangingPunct="1">
              <a:lnSpc>
                <a:spcPct val="150000"/>
              </a:lnSpc>
              <a:buFont typeface="Georgia" panose="02040502050405020303" pitchFamily="18" charset="0"/>
              <a:buNone/>
              <a:defRPr/>
            </a:pPr>
            <a:endParaRPr lang="fr-FR" sz="20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Pour chaque responsable la mise en place d’un contrôle interne se fait en trois périodes successives :</a:t>
            </a:r>
          </a:p>
          <a:p>
            <a:pPr lvl="5" algn="just">
              <a:lnSpc>
                <a:spcPct val="150000"/>
              </a:lnSpc>
              <a:buNone/>
              <a:defRPr/>
            </a:pPr>
            <a:r>
              <a:rPr lang="fr-FR" sz="1800" noProof="0" dirty="0">
                <a:latin typeface="Times New Roman" panose="02020603050405020304" pitchFamily="18" charset="0"/>
                <a:ea typeface="ＭＳ Ｐゴシック" panose="020B0600070205080204" pitchFamily="34" charset="-128"/>
              </a:rPr>
              <a:t>• </a:t>
            </a:r>
            <a:r>
              <a:rPr lang="fr-FR" sz="1800" b="1" i="1" noProof="0" dirty="0">
                <a:latin typeface="Times New Roman" panose="02020603050405020304" pitchFamily="18" charset="0"/>
                <a:ea typeface="ＭＳ Ｐゴシック" panose="020B0600070205080204" pitchFamily="34" charset="-128"/>
              </a:rPr>
              <a:t>appréciation des préalables ;</a:t>
            </a:r>
          </a:p>
          <a:p>
            <a:pPr lvl="5" algn="just">
              <a:lnSpc>
                <a:spcPct val="150000"/>
              </a:lnSpc>
              <a:buNone/>
              <a:defRPr/>
            </a:pPr>
            <a:r>
              <a:rPr lang="fr-FR" sz="1800" b="1" i="1" noProof="0" dirty="0">
                <a:latin typeface="Times New Roman" panose="02020603050405020304" pitchFamily="18" charset="0"/>
                <a:ea typeface="ＭＳ Ｐゴシック" panose="020B0600070205080204" pitchFamily="34" charset="-128"/>
              </a:rPr>
              <a:t>• identification des dispositifs spécifiques du contrôle interne ;</a:t>
            </a:r>
          </a:p>
          <a:p>
            <a:pPr lvl="5" algn="just">
              <a:lnSpc>
                <a:spcPct val="150000"/>
              </a:lnSpc>
              <a:buNone/>
              <a:defRPr/>
            </a:pPr>
            <a:r>
              <a:rPr lang="fr-FR" sz="1800" b="1" i="1" noProof="0" dirty="0">
                <a:latin typeface="Times New Roman" panose="02020603050405020304" pitchFamily="18" charset="0"/>
                <a:ea typeface="ＭＳ Ｐゴシック" panose="020B0600070205080204" pitchFamily="34" charset="-128"/>
              </a:rPr>
              <a:t>• validation de la cohérence.</a:t>
            </a:r>
          </a:p>
        </p:txBody>
      </p:sp>
      <p:sp>
        <p:nvSpPr>
          <p:cNvPr id="120834" name="Espace réservé du numéro de diapositive 4">
            <a:extLst>
              <a:ext uri="{FF2B5EF4-FFF2-40B4-BE49-F238E27FC236}">
                <a16:creationId xmlns:a16="http://schemas.microsoft.com/office/drawing/2014/main" id="{5B66DD72-648B-6E46-A280-8F742019134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1382F8D-0A32-224A-8C11-CCA7F358277A}" type="slidenum">
              <a:rPr lang="fr-FR" noProof="0" smtClean="0">
                <a:solidFill>
                  <a:srgbClr val="FFFFFF"/>
                </a:solidFill>
                <a:latin typeface="Georgia" panose="02040502050405020303" pitchFamily="18" charset="0"/>
              </a:rPr>
              <a:pPr/>
              <a:t>106</a:t>
            </a:fld>
            <a:endParaRPr lang="fr-FR" noProof="0" dirty="0">
              <a:solidFill>
                <a:srgbClr val="FFFFFF"/>
              </a:solidFill>
              <a:latin typeface="Georgia" panose="02040502050405020303" pitchFamily="18" charset="0"/>
            </a:endParaRPr>
          </a:p>
        </p:txBody>
      </p:sp>
      <p:sp>
        <p:nvSpPr>
          <p:cNvPr id="4" name="Titre 1">
            <a:extLst>
              <a:ext uri="{FF2B5EF4-FFF2-40B4-BE49-F238E27FC236}">
                <a16:creationId xmlns:a16="http://schemas.microsoft.com/office/drawing/2014/main" id="{01EDD03A-0CF7-6E44-B8B4-D12D619DB800}"/>
              </a:ext>
            </a:extLst>
          </p:cNvPr>
          <p:cNvSpPr>
            <a:spLocks noGrp="1"/>
          </p:cNvSpPr>
          <p:nvPr>
            <p:ph type="title"/>
          </p:nvPr>
        </p:nvSpPr>
        <p:spPr>
          <a:xfrm>
            <a:off x="2231136" y="492252"/>
            <a:ext cx="7729728" cy="1188720"/>
          </a:xfrm>
        </p:spPr>
        <p:txBody>
          <a:bodyPr/>
          <a:lstStyle/>
          <a:p>
            <a:r>
              <a:rPr lang="fr-FR" noProof="0" dirty="0"/>
              <a:t>contrôle interne </a:t>
            </a:r>
          </a:p>
        </p:txBody>
      </p:sp>
    </p:spTree>
    <p:extLst>
      <p:ext uri="{BB962C8B-B14F-4D97-AF65-F5344CB8AC3E}">
        <p14:creationId xmlns:p14="http://schemas.microsoft.com/office/powerpoint/2010/main" val="12447069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857" name="Groupe 1">
            <a:extLst>
              <a:ext uri="{FF2B5EF4-FFF2-40B4-BE49-F238E27FC236}">
                <a16:creationId xmlns:a16="http://schemas.microsoft.com/office/drawing/2014/main" id="{7C1E14A7-AE28-2042-B60D-2A34937AA3C4}"/>
              </a:ext>
            </a:extLst>
          </p:cNvPr>
          <p:cNvGrpSpPr>
            <a:grpSpLocks/>
          </p:cNvGrpSpPr>
          <p:nvPr/>
        </p:nvGrpSpPr>
        <p:grpSpPr bwMode="auto">
          <a:xfrm>
            <a:off x="1558926" y="1052513"/>
            <a:ext cx="9001125" cy="5689600"/>
            <a:chOff x="35496" y="1268413"/>
            <a:chExt cx="9000554" cy="5689600"/>
          </a:xfrm>
        </p:grpSpPr>
        <p:sp>
          <p:nvSpPr>
            <p:cNvPr id="7" name="Rectangle 6">
              <a:extLst>
                <a:ext uri="{FF2B5EF4-FFF2-40B4-BE49-F238E27FC236}">
                  <a16:creationId xmlns:a16="http://schemas.microsoft.com/office/drawing/2014/main" id="{838AB13F-B74A-9D4B-A5ED-C95D1F2A27C8}"/>
                </a:ext>
              </a:extLst>
            </p:cNvPr>
            <p:cNvSpPr/>
            <p:nvPr/>
          </p:nvSpPr>
          <p:spPr>
            <a:xfrm>
              <a:off x="7845501" y="6015038"/>
              <a:ext cx="903231" cy="942975"/>
            </a:xfrm>
            <a:prstGeom prst="rect">
              <a:avLst/>
            </a:prstGeom>
            <a:solidFill>
              <a:schemeClr val="bg1"/>
            </a:solidFill>
            <a:ln w="12700">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p>
          </p:txBody>
        </p:sp>
        <p:sp>
          <p:nvSpPr>
            <p:cNvPr id="295" name="Rectangle 294">
              <a:extLst>
                <a:ext uri="{FF2B5EF4-FFF2-40B4-BE49-F238E27FC236}">
                  <a16:creationId xmlns:a16="http://schemas.microsoft.com/office/drawing/2014/main" id="{E359EA14-BB04-D240-88EE-5E25108698E8}"/>
                </a:ext>
              </a:extLst>
            </p:cNvPr>
            <p:cNvSpPr>
              <a:spLocks noChangeArrowheads="1"/>
            </p:cNvSpPr>
            <p:nvPr/>
          </p:nvSpPr>
          <p:spPr bwMode="auto">
            <a:xfrm>
              <a:off x="478381" y="5686425"/>
              <a:ext cx="8376706" cy="1144588"/>
            </a:xfrm>
            <a:prstGeom prst="rect">
              <a:avLst/>
            </a:prstGeom>
            <a:solidFill>
              <a:schemeClr val="bg1"/>
            </a:solidFill>
            <a:ln w="9525">
              <a:solidFill>
                <a:srgbClr val="BFBFBF"/>
              </a:solidFill>
              <a:miter lim="800000"/>
              <a:headEnd/>
              <a:tailEnd/>
            </a:ln>
            <a:effectLst>
              <a:outerShdw blurRad="50800" dist="38100" dir="2700000" algn="tl" rotWithShape="0">
                <a:srgbClr val="808080">
                  <a:alpha val="39998"/>
                </a:srgbClr>
              </a:outerShdw>
            </a:effectLst>
          </p:spPr>
          <p:txBody>
            <a:bodyPr anchor="ctr"/>
            <a:lstStyle/>
            <a:p>
              <a:pPr>
                <a:defRPr/>
              </a:pPr>
              <a:endParaRPr lang="fr-FR" noProof="0" dirty="0">
                <a:solidFill>
                  <a:prstClr val="white"/>
                </a:solidFill>
                <a:cs typeface="Arial" pitchFamily="34" charset="0"/>
              </a:endParaRPr>
            </a:p>
          </p:txBody>
        </p:sp>
        <p:sp>
          <p:nvSpPr>
            <p:cNvPr id="296" name="Text Placeholder 3">
              <a:extLst>
                <a:ext uri="{FF2B5EF4-FFF2-40B4-BE49-F238E27FC236}">
                  <a16:creationId xmlns:a16="http://schemas.microsoft.com/office/drawing/2014/main" id="{4D7CDB44-E1AD-C540-8A48-DC8A6EFDAB1F}"/>
                </a:ext>
              </a:extLst>
            </p:cNvPr>
            <p:cNvSpPr txBox="1">
              <a:spLocks/>
            </p:cNvSpPr>
            <p:nvPr>
              <p:custDataLst>
                <p:tags r:id="rId1"/>
              </p:custDataLst>
            </p:nvPr>
          </p:nvSpPr>
          <p:spPr>
            <a:xfrm>
              <a:off x="35496" y="5517233"/>
              <a:ext cx="1584176" cy="1324618"/>
            </a:xfrm>
            <a:prstGeom prst="rect">
              <a:avLst/>
            </a:prstGeom>
            <a:solidFill>
              <a:srgbClr val="FF3300"/>
            </a:solidFill>
            <a:ln>
              <a:noFill/>
            </a:ln>
          </p:spPr>
          <p:txBody>
            <a:bodyPr vert="vert270" lIns="0" tIns="72000" rIns="0" bIns="72000" anchor="ctr"/>
            <a:lstStyle>
              <a:defPPr>
                <a:defRPr lang="fr-FR"/>
              </a:defPPr>
              <a:lvl1pPr marL="0" indent="0" eaLnBrk="1" hangingPunct="1">
                <a:spcBef>
                  <a:spcPts val="400"/>
                </a:spcBef>
                <a:defRPr b="1">
                  <a:solidFill>
                    <a:schemeClr val="bg1"/>
                  </a:solidFill>
                  <a:latin typeface="Arial" charset="0"/>
                  <a:ea typeface="LF_Kai"/>
                </a:defRPr>
              </a:lvl1pPr>
              <a:lvl2pPr marL="0" indent="1588" eaLnBrk="1" hangingPunct="1">
                <a:spcBef>
                  <a:spcPts val="400"/>
                </a:spcBef>
                <a:defRPr sz="1100">
                  <a:solidFill>
                    <a:srgbClr val="000000"/>
                  </a:solidFill>
                  <a:latin typeface="+mn-lt"/>
                  <a:ea typeface="LF_Kai"/>
                </a:defRPr>
              </a:lvl2pPr>
              <a:lvl3pPr marL="190500" indent="-187325" eaLnBrk="1" hangingPunct="1">
                <a:spcBef>
                  <a:spcPts val="400"/>
                </a:spcBef>
                <a:buSzPct val="75000"/>
                <a:buFont typeface="Wingdings" pitchFamily="2" charset="2"/>
                <a:buChar char="n"/>
                <a:defRPr sz="1100">
                  <a:solidFill>
                    <a:srgbClr val="000000"/>
                  </a:solidFill>
                  <a:latin typeface="+mn-lt"/>
                  <a:ea typeface="LF_Kai"/>
                </a:defRPr>
              </a:lvl3pPr>
              <a:lvl4pPr marL="381000" indent="-188913" eaLnBrk="1" hangingPunct="1">
                <a:spcBef>
                  <a:spcPts val="400"/>
                </a:spcBef>
                <a:buChar char="–"/>
                <a:defRPr sz="1100">
                  <a:solidFill>
                    <a:srgbClr val="000000"/>
                  </a:solidFill>
                  <a:latin typeface="+mn-lt"/>
                  <a:ea typeface="LF_Kai"/>
                </a:defRPr>
              </a:lvl4pPr>
              <a:lvl5pPr marL="571500" indent="-188913" eaLnBrk="1" hangingPunct="1">
                <a:spcBef>
                  <a:spcPts val="400"/>
                </a:spcBef>
                <a:buChar char="–"/>
                <a:defRPr sz="1100" baseline="0">
                  <a:latin typeface="+mn-lt"/>
                  <a:ea typeface="LF_Kai"/>
                </a:defRPr>
              </a:lvl5pPr>
              <a:lvl6pPr marL="571500" indent="-188913" fontAlgn="base">
                <a:spcBef>
                  <a:spcPts val="400"/>
                </a:spcBef>
                <a:spcAft>
                  <a:spcPct val="0"/>
                </a:spcAft>
                <a:buChar char="–"/>
                <a:defRPr sz="1100" baseline="0">
                  <a:latin typeface="+mn-lt"/>
                  <a:ea typeface="ＭＳ Ｐゴシック" pitchFamily="1" charset="-128"/>
                </a:defRPr>
              </a:lvl6pPr>
              <a:lvl7pPr marL="571500" indent="-188913" fontAlgn="base">
                <a:spcBef>
                  <a:spcPts val="400"/>
                </a:spcBef>
                <a:spcAft>
                  <a:spcPct val="0"/>
                </a:spcAft>
                <a:buChar char="–"/>
                <a:defRPr sz="1100" baseline="0">
                  <a:latin typeface="+mn-lt"/>
                  <a:ea typeface="ＭＳ Ｐゴシック" pitchFamily="1" charset="-128"/>
                </a:defRPr>
              </a:lvl7pPr>
              <a:lvl8pPr marL="571500" indent="-188913" fontAlgn="base">
                <a:spcBef>
                  <a:spcPts val="400"/>
                </a:spcBef>
                <a:spcAft>
                  <a:spcPct val="0"/>
                </a:spcAft>
                <a:buChar char="–"/>
                <a:defRPr sz="1100">
                  <a:latin typeface="+mn-lt"/>
                  <a:ea typeface="ＭＳ Ｐゴシック" pitchFamily="1" charset="-128"/>
                </a:defRPr>
              </a:lvl8pPr>
              <a:lvl9pPr marL="571500" indent="-188913" fontAlgn="base">
                <a:spcBef>
                  <a:spcPts val="400"/>
                </a:spcBef>
                <a:spcAft>
                  <a:spcPct val="0"/>
                </a:spcAft>
                <a:buChar char="–"/>
                <a:defRPr sz="1100">
                  <a:latin typeface="+mn-lt"/>
                  <a:ea typeface="ＭＳ Ｐゴシック" pitchFamily="1" charset="-128"/>
                </a:defRPr>
              </a:lvl9pPr>
            </a:lstStyle>
            <a:p>
              <a:pPr algn="ctr">
                <a:defRPr/>
              </a:pPr>
              <a:r>
                <a:rPr lang="fr-FR" i="1" noProof="0" dirty="0">
                  <a:solidFill>
                    <a:prstClr val="white"/>
                  </a:solidFill>
                  <a:effectLst>
                    <a:outerShdw blurRad="38100" dist="38100" dir="2700000" algn="tl">
                      <a:srgbClr val="000000">
                        <a:alpha val="43137"/>
                      </a:srgbClr>
                    </a:outerShdw>
                  </a:effectLst>
                  <a:latin typeface="Arial" pitchFamily="34" charset="0"/>
                  <a:cs typeface="Arial" panose="020B0604020202020204" pitchFamily="34" charset="0"/>
                </a:rPr>
                <a:t>Validation de la cohérence</a:t>
              </a:r>
            </a:p>
            <a:p>
              <a:pPr algn="ctr">
                <a:defRPr/>
              </a:pPr>
              <a:endParaRPr lang="fr-FR" i="1" noProof="0" dirty="0">
                <a:solidFill>
                  <a:prstClr val="white"/>
                </a:solidFill>
                <a:effectLst>
                  <a:outerShdw blurRad="38100" dist="38100" dir="2700000" algn="tl">
                    <a:srgbClr val="000000">
                      <a:alpha val="43137"/>
                    </a:srgbClr>
                  </a:outerShdw>
                </a:effectLst>
                <a:latin typeface="Arial" pitchFamily="34" charset="0"/>
                <a:cs typeface="Arial" panose="020B0604020202020204" pitchFamily="34" charset="0"/>
              </a:endParaRPr>
            </a:p>
          </p:txBody>
        </p:sp>
        <p:sp>
          <p:nvSpPr>
            <p:cNvPr id="275" name="Rectangle 274">
              <a:extLst>
                <a:ext uri="{FF2B5EF4-FFF2-40B4-BE49-F238E27FC236}">
                  <a16:creationId xmlns:a16="http://schemas.microsoft.com/office/drawing/2014/main" id="{CB7E12CB-89C4-244E-8349-22AB89A0AFFC}"/>
                </a:ext>
              </a:extLst>
            </p:cNvPr>
            <p:cNvSpPr>
              <a:spLocks noChangeArrowheads="1"/>
            </p:cNvSpPr>
            <p:nvPr/>
          </p:nvSpPr>
          <p:spPr bwMode="auto">
            <a:xfrm>
              <a:off x="478381" y="3429000"/>
              <a:ext cx="8376706" cy="2016125"/>
            </a:xfrm>
            <a:prstGeom prst="rect">
              <a:avLst/>
            </a:prstGeom>
            <a:solidFill>
              <a:schemeClr val="bg1"/>
            </a:solidFill>
            <a:ln w="9525">
              <a:solidFill>
                <a:srgbClr val="BFBFBF"/>
              </a:solidFill>
              <a:miter lim="800000"/>
              <a:headEnd/>
              <a:tailEnd/>
            </a:ln>
            <a:effectLst>
              <a:outerShdw blurRad="50800" dist="38100" dir="2700000" algn="tl" rotWithShape="0">
                <a:srgbClr val="808080">
                  <a:alpha val="39998"/>
                </a:srgbClr>
              </a:outerShdw>
            </a:effectLst>
          </p:spPr>
          <p:txBody>
            <a:bodyPr anchor="ctr"/>
            <a:lstStyle/>
            <a:p>
              <a:pPr>
                <a:defRPr/>
              </a:pPr>
              <a:endParaRPr lang="fr-FR" noProof="0" dirty="0">
                <a:solidFill>
                  <a:prstClr val="white"/>
                </a:solidFill>
                <a:cs typeface="Arial" pitchFamily="34" charset="0"/>
              </a:endParaRPr>
            </a:p>
          </p:txBody>
        </p:sp>
        <p:sp>
          <p:nvSpPr>
            <p:cNvPr id="145" name="Rectangle 144">
              <a:extLst>
                <a:ext uri="{FF2B5EF4-FFF2-40B4-BE49-F238E27FC236}">
                  <a16:creationId xmlns:a16="http://schemas.microsoft.com/office/drawing/2014/main" id="{F47E6FB8-70F3-864B-9AB9-EE55657AA7EE}"/>
                </a:ext>
              </a:extLst>
            </p:cNvPr>
            <p:cNvSpPr>
              <a:spLocks noChangeArrowheads="1"/>
            </p:cNvSpPr>
            <p:nvPr/>
          </p:nvSpPr>
          <p:spPr bwMode="auto">
            <a:xfrm>
              <a:off x="478381" y="1681163"/>
              <a:ext cx="8376706" cy="1676400"/>
            </a:xfrm>
            <a:prstGeom prst="rect">
              <a:avLst/>
            </a:prstGeom>
            <a:solidFill>
              <a:schemeClr val="bg1"/>
            </a:solidFill>
            <a:ln w="9525">
              <a:solidFill>
                <a:srgbClr val="BFBFBF"/>
              </a:solidFill>
              <a:miter lim="800000"/>
              <a:headEnd/>
              <a:tailEnd/>
            </a:ln>
            <a:effectLst>
              <a:outerShdw blurRad="50800" dist="38100" dir="2700000" algn="tl" rotWithShape="0">
                <a:srgbClr val="808080">
                  <a:alpha val="39998"/>
                </a:srgbClr>
              </a:outerShdw>
            </a:effectLst>
          </p:spPr>
          <p:txBody>
            <a:bodyPr anchor="ctr"/>
            <a:lstStyle/>
            <a:p>
              <a:pPr>
                <a:defRPr/>
              </a:pPr>
              <a:endParaRPr lang="fr-FR" noProof="0" dirty="0">
                <a:solidFill>
                  <a:prstClr val="white"/>
                </a:solidFill>
                <a:cs typeface="Arial" pitchFamily="34" charset="0"/>
              </a:endParaRPr>
            </a:p>
          </p:txBody>
        </p:sp>
        <p:sp>
          <p:nvSpPr>
            <p:cNvPr id="65" name="Text Placeholder 3">
              <a:extLst>
                <a:ext uri="{FF2B5EF4-FFF2-40B4-BE49-F238E27FC236}">
                  <a16:creationId xmlns:a16="http://schemas.microsoft.com/office/drawing/2014/main" id="{08B84E34-012A-B943-9F82-30FA7E06A3D8}"/>
                </a:ext>
              </a:extLst>
            </p:cNvPr>
            <p:cNvSpPr txBox="1">
              <a:spLocks/>
            </p:cNvSpPr>
            <p:nvPr>
              <p:custDataLst>
                <p:tags r:id="rId2"/>
              </p:custDataLst>
            </p:nvPr>
          </p:nvSpPr>
          <p:spPr>
            <a:xfrm>
              <a:off x="35496" y="1700808"/>
              <a:ext cx="1584176" cy="1675845"/>
            </a:xfrm>
            <a:prstGeom prst="rect">
              <a:avLst/>
            </a:prstGeom>
            <a:solidFill>
              <a:schemeClr val="accent2">
                <a:lumMod val="75000"/>
              </a:schemeClr>
            </a:solidFill>
            <a:ln>
              <a:noFill/>
            </a:ln>
          </p:spPr>
          <p:txBody>
            <a:bodyPr vert="vert270" lIns="0" tIns="72000" rIns="0" bIns="72000" anchor="ctr"/>
            <a:lstStyle>
              <a:defPPr>
                <a:defRPr lang="fr-FR"/>
              </a:defPPr>
              <a:lvl1pPr marL="0" indent="0" eaLnBrk="1" hangingPunct="1">
                <a:spcBef>
                  <a:spcPts val="400"/>
                </a:spcBef>
                <a:defRPr b="1">
                  <a:solidFill>
                    <a:schemeClr val="bg1"/>
                  </a:solidFill>
                  <a:latin typeface="Arial" charset="0"/>
                  <a:ea typeface="LF_Kai"/>
                </a:defRPr>
              </a:lvl1pPr>
              <a:lvl2pPr marL="0" indent="1588" eaLnBrk="1" hangingPunct="1">
                <a:spcBef>
                  <a:spcPts val="400"/>
                </a:spcBef>
                <a:defRPr sz="1100">
                  <a:solidFill>
                    <a:srgbClr val="000000"/>
                  </a:solidFill>
                  <a:latin typeface="+mn-lt"/>
                  <a:ea typeface="LF_Kai"/>
                </a:defRPr>
              </a:lvl2pPr>
              <a:lvl3pPr marL="190500" indent="-187325" eaLnBrk="1" hangingPunct="1">
                <a:spcBef>
                  <a:spcPts val="400"/>
                </a:spcBef>
                <a:buSzPct val="75000"/>
                <a:buFont typeface="Wingdings" pitchFamily="2" charset="2"/>
                <a:buChar char="n"/>
                <a:defRPr sz="1100">
                  <a:solidFill>
                    <a:srgbClr val="000000"/>
                  </a:solidFill>
                  <a:latin typeface="+mn-lt"/>
                  <a:ea typeface="LF_Kai"/>
                </a:defRPr>
              </a:lvl3pPr>
              <a:lvl4pPr marL="381000" indent="-188913" eaLnBrk="1" hangingPunct="1">
                <a:spcBef>
                  <a:spcPts val="400"/>
                </a:spcBef>
                <a:buChar char="–"/>
                <a:defRPr sz="1100">
                  <a:solidFill>
                    <a:srgbClr val="000000"/>
                  </a:solidFill>
                  <a:latin typeface="+mn-lt"/>
                  <a:ea typeface="LF_Kai"/>
                </a:defRPr>
              </a:lvl4pPr>
              <a:lvl5pPr marL="571500" indent="-188913" eaLnBrk="1" hangingPunct="1">
                <a:spcBef>
                  <a:spcPts val="400"/>
                </a:spcBef>
                <a:buChar char="–"/>
                <a:defRPr sz="1100" baseline="0">
                  <a:latin typeface="+mn-lt"/>
                  <a:ea typeface="LF_Kai"/>
                </a:defRPr>
              </a:lvl5pPr>
              <a:lvl6pPr marL="571500" indent="-188913" fontAlgn="base">
                <a:spcBef>
                  <a:spcPts val="400"/>
                </a:spcBef>
                <a:spcAft>
                  <a:spcPct val="0"/>
                </a:spcAft>
                <a:buChar char="–"/>
                <a:defRPr sz="1100" baseline="0">
                  <a:latin typeface="+mn-lt"/>
                  <a:ea typeface="ＭＳ Ｐゴシック" pitchFamily="1" charset="-128"/>
                </a:defRPr>
              </a:lvl6pPr>
              <a:lvl7pPr marL="571500" indent="-188913" fontAlgn="base">
                <a:spcBef>
                  <a:spcPts val="400"/>
                </a:spcBef>
                <a:spcAft>
                  <a:spcPct val="0"/>
                </a:spcAft>
                <a:buChar char="–"/>
                <a:defRPr sz="1100" baseline="0">
                  <a:latin typeface="+mn-lt"/>
                  <a:ea typeface="ＭＳ Ｐゴシック" pitchFamily="1" charset="-128"/>
                </a:defRPr>
              </a:lvl7pPr>
              <a:lvl8pPr marL="571500" indent="-188913" fontAlgn="base">
                <a:spcBef>
                  <a:spcPts val="400"/>
                </a:spcBef>
                <a:spcAft>
                  <a:spcPct val="0"/>
                </a:spcAft>
                <a:buChar char="–"/>
                <a:defRPr sz="1100">
                  <a:latin typeface="+mn-lt"/>
                  <a:ea typeface="ＭＳ Ｐゴシック" pitchFamily="1" charset="-128"/>
                </a:defRPr>
              </a:lvl8pPr>
              <a:lvl9pPr marL="571500" indent="-188913" fontAlgn="base">
                <a:spcBef>
                  <a:spcPts val="400"/>
                </a:spcBef>
                <a:spcAft>
                  <a:spcPct val="0"/>
                </a:spcAft>
                <a:buChar char="–"/>
                <a:defRPr sz="1100">
                  <a:latin typeface="+mn-lt"/>
                  <a:ea typeface="ＭＳ Ｐゴシック" pitchFamily="1" charset="-128"/>
                </a:defRPr>
              </a:lvl9pPr>
            </a:lstStyle>
            <a:p>
              <a:pPr algn="ctr">
                <a:defRPr/>
              </a:pPr>
              <a:r>
                <a:rPr lang="fr-FR" i="1" noProof="0" dirty="0">
                  <a:solidFill>
                    <a:prstClr val="white"/>
                  </a:solidFill>
                  <a:effectLst>
                    <a:outerShdw blurRad="38100" dist="38100" dir="2700000" algn="tl">
                      <a:srgbClr val="000000">
                        <a:alpha val="43137"/>
                      </a:srgbClr>
                    </a:outerShdw>
                  </a:effectLst>
                  <a:latin typeface="Arial" pitchFamily="34" charset="0"/>
                  <a:cs typeface="Arial" panose="020B0604020202020204" pitchFamily="34" charset="0"/>
                </a:rPr>
                <a:t>Les préalables</a:t>
              </a:r>
              <a:r>
                <a:rPr lang="fr-FR" sz="800" noProof="0" dirty="0">
                  <a:solidFill>
                    <a:prstClr val="white"/>
                  </a:solidFill>
                  <a:latin typeface="Arial" pitchFamily="34" charset="0"/>
                  <a:cs typeface="Arial" panose="020B0604020202020204" pitchFamily="34" charset="0"/>
                </a:rPr>
                <a:t> </a:t>
              </a:r>
              <a:endParaRPr lang="fr-FR" sz="800" baseline="-25000" noProof="0" dirty="0">
                <a:solidFill>
                  <a:prstClr val="white"/>
                </a:solidFill>
                <a:latin typeface="Arial" pitchFamily="34" charset="0"/>
                <a:cs typeface="Arial" panose="020B0604020202020204" pitchFamily="34" charset="0"/>
              </a:endParaRPr>
            </a:p>
          </p:txBody>
        </p:sp>
        <p:sp>
          <p:nvSpPr>
            <p:cNvPr id="12" name="Rectangle 11">
              <a:hlinkClick r:id="rId6" action="ppaction://hlinksldjump"/>
              <a:extLst>
                <a:ext uri="{FF2B5EF4-FFF2-40B4-BE49-F238E27FC236}">
                  <a16:creationId xmlns:a16="http://schemas.microsoft.com/office/drawing/2014/main" id="{AA41B4C3-747F-D944-AF29-4CD5B076975E}"/>
                </a:ext>
              </a:extLst>
            </p:cNvPr>
            <p:cNvSpPr/>
            <p:nvPr/>
          </p:nvSpPr>
          <p:spPr>
            <a:xfrm>
              <a:off x="3492852" y="1268413"/>
              <a:ext cx="4447893" cy="215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2000" b="1" noProof="0" dirty="0">
                  <a:solidFill>
                    <a:srgbClr val="3E3F68"/>
                  </a:solidFill>
                  <a:effectLst>
                    <a:outerShdw blurRad="38100" dist="38100" dir="2700000" algn="tl">
                      <a:srgbClr val="C0C0C0"/>
                    </a:outerShdw>
                  </a:effectLst>
                  <a:cs typeface="Arial" panose="020B0604020202020204" pitchFamily="34" charset="0"/>
                </a:rPr>
                <a:t>Mise en œuvre du contrôle interne</a:t>
              </a:r>
            </a:p>
          </p:txBody>
        </p:sp>
        <p:cxnSp>
          <p:nvCxnSpPr>
            <p:cNvPr id="27" name="Straight Connector 26">
              <a:extLst>
                <a:ext uri="{FF2B5EF4-FFF2-40B4-BE49-F238E27FC236}">
                  <a16:creationId xmlns:a16="http://schemas.microsoft.com/office/drawing/2014/main" id="{57382EF9-3CA7-EF42-8BB0-398AB5A7C6F3}"/>
                </a:ext>
              </a:extLst>
            </p:cNvPr>
            <p:cNvCxnSpPr/>
            <p:nvPr/>
          </p:nvCxnSpPr>
          <p:spPr>
            <a:xfrm flipH="1">
              <a:off x="3030919"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052CD8D-7BEB-CE4C-A1B9-55F4B96257F0}"/>
                </a:ext>
              </a:extLst>
            </p:cNvPr>
            <p:cNvCxnSpPr/>
            <p:nvPr/>
          </p:nvCxnSpPr>
          <p:spPr>
            <a:xfrm flipH="1">
              <a:off x="3534124"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4D67BC5-16AD-B741-8C13-ADC22903ECAC}"/>
                </a:ext>
              </a:extLst>
            </p:cNvPr>
            <p:cNvCxnSpPr/>
            <p:nvPr/>
          </p:nvCxnSpPr>
          <p:spPr>
            <a:xfrm flipH="1">
              <a:off x="4046855"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EBCA2BA-9A97-2D44-99D0-D91FC9E995F6}"/>
                </a:ext>
              </a:extLst>
            </p:cNvPr>
            <p:cNvCxnSpPr/>
            <p:nvPr/>
          </p:nvCxnSpPr>
          <p:spPr>
            <a:xfrm flipH="1">
              <a:off x="4559584"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B03CC0-B6C7-1B43-BBE0-9F1409CC9BF9}"/>
                </a:ext>
              </a:extLst>
            </p:cNvPr>
            <p:cNvCxnSpPr/>
            <p:nvPr/>
          </p:nvCxnSpPr>
          <p:spPr>
            <a:xfrm flipH="1">
              <a:off x="5067552"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B0FC691-873E-E94D-B465-8EA194C7C190}"/>
                </a:ext>
              </a:extLst>
            </p:cNvPr>
            <p:cNvCxnSpPr/>
            <p:nvPr/>
          </p:nvCxnSpPr>
          <p:spPr>
            <a:xfrm flipH="1">
              <a:off x="5578694"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ED56718-C542-A84F-BA8C-E3C1ABC8FF7F}"/>
                </a:ext>
              </a:extLst>
            </p:cNvPr>
            <p:cNvCxnSpPr/>
            <p:nvPr/>
          </p:nvCxnSpPr>
          <p:spPr>
            <a:xfrm flipH="1">
              <a:off x="6107299"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41AAF27-B75D-D947-AADE-3635B86DF8B5}"/>
                </a:ext>
              </a:extLst>
            </p:cNvPr>
            <p:cNvCxnSpPr/>
            <p:nvPr/>
          </p:nvCxnSpPr>
          <p:spPr>
            <a:xfrm flipH="1">
              <a:off x="6620028"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4A58299-9B12-DD4B-8123-8F3F7CD68AFC}"/>
                </a:ext>
              </a:extLst>
            </p:cNvPr>
            <p:cNvCxnSpPr/>
            <p:nvPr/>
          </p:nvCxnSpPr>
          <p:spPr>
            <a:xfrm flipH="1">
              <a:off x="7105772"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A197CC2-1E44-4A44-BBD9-CE08C527BA61}"/>
                </a:ext>
              </a:extLst>
            </p:cNvPr>
            <p:cNvCxnSpPr/>
            <p:nvPr/>
          </p:nvCxnSpPr>
          <p:spPr>
            <a:xfrm flipH="1">
              <a:off x="7618503"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41">
              <a:extLst>
                <a:ext uri="{FF2B5EF4-FFF2-40B4-BE49-F238E27FC236}">
                  <a16:creationId xmlns:a16="http://schemas.microsoft.com/office/drawing/2014/main" id="{E6A458B0-681A-6D40-9828-718AC087012A}"/>
                </a:ext>
              </a:extLst>
            </p:cNvPr>
            <p:cNvCxnSpPr/>
            <p:nvPr/>
          </p:nvCxnSpPr>
          <p:spPr>
            <a:xfrm>
              <a:off x="5580282" y="1520825"/>
              <a:ext cx="0" cy="395446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4" name="Straight Connector 41">
              <a:extLst>
                <a:ext uri="{FF2B5EF4-FFF2-40B4-BE49-F238E27FC236}">
                  <a16:creationId xmlns:a16="http://schemas.microsoft.com/office/drawing/2014/main" id="{74776BEB-904F-7D4F-968F-557A1C2E9041}"/>
                </a:ext>
              </a:extLst>
            </p:cNvPr>
            <p:cNvCxnSpPr/>
            <p:nvPr/>
          </p:nvCxnSpPr>
          <p:spPr>
            <a:xfrm>
              <a:off x="8139170" y="1520825"/>
              <a:ext cx="0" cy="395446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1877" name="Groupe 66">
              <a:extLst>
                <a:ext uri="{FF2B5EF4-FFF2-40B4-BE49-F238E27FC236}">
                  <a16:creationId xmlns:a16="http://schemas.microsoft.com/office/drawing/2014/main" id="{07E07A0C-6E61-A34A-A2B3-19A9BF3F6C6A}"/>
                </a:ext>
              </a:extLst>
            </p:cNvPr>
            <p:cNvGrpSpPr>
              <a:grpSpLocks/>
            </p:cNvGrpSpPr>
            <p:nvPr/>
          </p:nvGrpSpPr>
          <p:grpSpPr bwMode="auto">
            <a:xfrm>
              <a:off x="3030538" y="1665288"/>
              <a:ext cx="5632450" cy="5137150"/>
              <a:chOff x="3031088" y="2492896"/>
              <a:chExt cx="5631624" cy="4062755"/>
            </a:xfrm>
          </p:grpSpPr>
          <p:grpSp>
            <p:nvGrpSpPr>
              <p:cNvPr id="121900" name="Groupe 21">
                <a:extLst>
                  <a:ext uri="{FF2B5EF4-FFF2-40B4-BE49-F238E27FC236}">
                    <a16:creationId xmlns:a16="http://schemas.microsoft.com/office/drawing/2014/main" id="{A73B4D66-6289-394A-A2AD-CBD7EB01123E}"/>
                  </a:ext>
                </a:extLst>
              </p:cNvPr>
              <p:cNvGrpSpPr>
                <a:grpSpLocks/>
              </p:cNvGrpSpPr>
              <p:nvPr/>
            </p:nvGrpSpPr>
            <p:grpSpPr bwMode="auto">
              <a:xfrm>
                <a:off x="3156706" y="2492896"/>
                <a:ext cx="251236" cy="4062755"/>
                <a:chOff x="3160925" y="2600896"/>
                <a:chExt cx="251236" cy="3954755"/>
              </a:xfrm>
            </p:grpSpPr>
            <p:cxnSp>
              <p:nvCxnSpPr>
                <p:cNvPr id="118" name="Straight Connector 40">
                  <a:extLst>
                    <a:ext uri="{FF2B5EF4-FFF2-40B4-BE49-F238E27FC236}">
                      <a16:creationId xmlns:a16="http://schemas.microsoft.com/office/drawing/2014/main" id="{976401D7-9752-464A-8D9B-989BA560B204}"/>
                    </a:ext>
                  </a:extLst>
                </p:cNvPr>
                <p:cNvCxnSpPr/>
                <p:nvPr/>
              </p:nvCxnSpPr>
              <p:spPr>
                <a:xfrm>
                  <a:off x="3161074"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19" name="Straight Connector 40">
                  <a:extLst>
                    <a:ext uri="{FF2B5EF4-FFF2-40B4-BE49-F238E27FC236}">
                      <a16:creationId xmlns:a16="http://schemas.microsoft.com/office/drawing/2014/main" id="{02B768A8-97CF-1144-8363-7830EC639B5B}"/>
                    </a:ext>
                  </a:extLst>
                </p:cNvPr>
                <p:cNvCxnSpPr/>
                <p:nvPr/>
              </p:nvCxnSpPr>
              <p:spPr>
                <a:xfrm>
                  <a:off x="3286461"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20" name="Straight Connector 40">
                  <a:extLst>
                    <a:ext uri="{FF2B5EF4-FFF2-40B4-BE49-F238E27FC236}">
                      <a16:creationId xmlns:a16="http://schemas.microsoft.com/office/drawing/2014/main" id="{748ECE5D-1336-F345-96D7-A55239DE844B}"/>
                    </a:ext>
                  </a:extLst>
                </p:cNvPr>
                <p:cNvCxnSpPr/>
                <p:nvPr/>
              </p:nvCxnSpPr>
              <p:spPr>
                <a:xfrm>
                  <a:off x="3411846"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cxnSp>
            <p:nvCxnSpPr>
              <p:cNvPr id="41" name="Straight Connector 40">
                <a:extLst>
                  <a:ext uri="{FF2B5EF4-FFF2-40B4-BE49-F238E27FC236}">
                    <a16:creationId xmlns:a16="http://schemas.microsoft.com/office/drawing/2014/main" id="{6A488293-BBE0-374D-93D5-06CE0F035C5D}"/>
                  </a:ext>
                </a:extLst>
              </p:cNvPr>
              <p:cNvCxnSpPr/>
              <p:nvPr/>
            </p:nvCxnSpPr>
            <p:spPr>
              <a:xfrm>
                <a:off x="3031469"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EA4499A-2B92-4140-A3AE-6C2634B375BE}"/>
                  </a:ext>
                </a:extLst>
              </p:cNvPr>
              <p:cNvCxnSpPr/>
              <p:nvPr/>
            </p:nvCxnSpPr>
            <p:spPr>
              <a:xfrm>
                <a:off x="3534600"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1903" name="Groupe 122">
                <a:extLst>
                  <a:ext uri="{FF2B5EF4-FFF2-40B4-BE49-F238E27FC236}">
                    <a16:creationId xmlns:a16="http://schemas.microsoft.com/office/drawing/2014/main" id="{0233BB4A-597A-E546-A7E9-FA2691B33D1A}"/>
                  </a:ext>
                </a:extLst>
              </p:cNvPr>
              <p:cNvGrpSpPr>
                <a:grpSpLocks/>
              </p:cNvGrpSpPr>
              <p:nvPr/>
            </p:nvGrpSpPr>
            <p:grpSpPr bwMode="auto">
              <a:xfrm>
                <a:off x="3656712" y="2492896"/>
                <a:ext cx="251236" cy="4062755"/>
                <a:chOff x="3160925" y="2600896"/>
                <a:chExt cx="251236" cy="3954755"/>
              </a:xfrm>
            </p:grpSpPr>
            <p:cxnSp>
              <p:nvCxnSpPr>
                <p:cNvPr id="130" name="Straight Connector 40">
                  <a:extLst>
                    <a:ext uri="{FF2B5EF4-FFF2-40B4-BE49-F238E27FC236}">
                      <a16:creationId xmlns:a16="http://schemas.microsoft.com/office/drawing/2014/main" id="{4B0B976B-726B-884D-9A34-D052B79C81FB}"/>
                    </a:ext>
                  </a:extLst>
                </p:cNvPr>
                <p:cNvCxnSpPr/>
                <p:nvPr/>
              </p:nvCxnSpPr>
              <p:spPr>
                <a:xfrm>
                  <a:off x="3161026"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1" name="Straight Connector 40">
                  <a:extLst>
                    <a:ext uri="{FF2B5EF4-FFF2-40B4-BE49-F238E27FC236}">
                      <a16:creationId xmlns:a16="http://schemas.microsoft.com/office/drawing/2014/main" id="{0C214361-11BA-BE44-BBEA-1B9D5D7381EE}"/>
                    </a:ext>
                  </a:extLst>
                </p:cNvPr>
                <p:cNvCxnSpPr/>
                <p:nvPr/>
              </p:nvCxnSpPr>
              <p:spPr>
                <a:xfrm>
                  <a:off x="3286412"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2" name="Straight Connector 40">
                  <a:extLst>
                    <a:ext uri="{FF2B5EF4-FFF2-40B4-BE49-F238E27FC236}">
                      <a16:creationId xmlns:a16="http://schemas.microsoft.com/office/drawing/2014/main" id="{75403B8D-7487-A244-A245-3A5AEBDAA656}"/>
                    </a:ext>
                  </a:extLst>
                </p:cNvPr>
                <p:cNvCxnSpPr/>
                <p:nvPr/>
              </p:nvCxnSpPr>
              <p:spPr>
                <a:xfrm>
                  <a:off x="3411798"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cxnSp>
            <p:nvCxnSpPr>
              <p:cNvPr id="126" name="Straight Connector 41">
                <a:extLst>
                  <a:ext uri="{FF2B5EF4-FFF2-40B4-BE49-F238E27FC236}">
                    <a16:creationId xmlns:a16="http://schemas.microsoft.com/office/drawing/2014/main" id="{51024DFB-46D2-6543-A020-68063799B1D5}"/>
                  </a:ext>
                </a:extLst>
              </p:cNvPr>
              <p:cNvCxnSpPr/>
              <p:nvPr/>
            </p:nvCxnSpPr>
            <p:spPr>
              <a:xfrm>
                <a:off x="4034558"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1905" name="Groupe 133">
                <a:extLst>
                  <a:ext uri="{FF2B5EF4-FFF2-40B4-BE49-F238E27FC236}">
                    <a16:creationId xmlns:a16="http://schemas.microsoft.com/office/drawing/2014/main" id="{DD666444-F170-4F41-864A-86C0DC9DD85C}"/>
                  </a:ext>
                </a:extLst>
              </p:cNvPr>
              <p:cNvGrpSpPr>
                <a:grpSpLocks/>
              </p:cNvGrpSpPr>
              <p:nvPr/>
            </p:nvGrpSpPr>
            <p:grpSpPr bwMode="auto">
              <a:xfrm>
                <a:off x="4158158" y="2492896"/>
                <a:ext cx="251236" cy="4062755"/>
                <a:chOff x="3160925" y="2600896"/>
                <a:chExt cx="251236" cy="3954755"/>
              </a:xfrm>
            </p:grpSpPr>
            <p:cxnSp>
              <p:nvCxnSpPr>
                <p:cNvPr id="139" name="Straight Connector 40">
                  <a:extLst>
                    <a:ext uri="{FF2B5EF4-FFF2-40B4-BE49-F238E27FC236}">
                      <a16:creationId xmlns:a16="http://schemas.microsoft.com/office/drawing/2014/main" id="{3A2F9EAF-EA12-3842-87D9-689DE5494B07}"/>
                    </a:ext>
                  </a:extLst>
                </p:cNvPr>
                <p:cNvCxnSpPr/>
                <p:nvPr/>
              </p:nvCxnSpPr>
              <p:spPr>
                <a:xfrm>
                  <a:off x="3161124"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1" name="Straight Connector 40">
                  <a:extLst>
                    <a:ext uri="{FF2B5EF4-FFF2-40B4-BE49-F238E27FC236}">
                      <a16:creationId xmlns:a16="http://schemas.microsoft.com/office/drawing/2014/main" id="{0D262A0E-E981-BA44-A3F0-580F5B420E7C}"/>
                    </a:ext>
                  </a:extLst>
                </p:cNvPr>
                <p:cNvCxnSpPr/>
                <p:nvPr/>
              </p:nvCxnSpPr>
              <p:spPr>
                <a:xfrm>
                  <a:off x="3286510"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3" name="Straight Connector 40">
                  <a:extLst>
                    <a:ext uri="{FF2B5EF4-FFF2-40B4-BE49-F238E27FC236}">
                      <a16:creationId xmlns:a16="http://schemas.microsoft.com/office/drawing/2014/main" id="{82EB0682-8D08-2547-A183-8ED540BBD021}"/>
                    </a:ext>
                  </a:extLst>
                </p:cNvPr>
                <p:cNvCxnSpPr/>
                <p:nvPr/>
              </p:nvCxnSpPr>
              <p:spPr>
                <a:xfrm>
                  <a:off x="3411896"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cxnSp>
            <p:nvCxnSpPr>
              <p:cNvPr id="138" name="Straight Connector 41">
                <a:extLst>
                  <a:ext uri="{FF2B5EF4-FFF2-40B4-BE49-F238E27FC236}">
                    <a16:creationId xmlns:a16="http://schemas.microsoft.com/office/drawing/2014/main" id="{ECAA1314-6088-DC4E-A621-2C1B3CD1A5D4}"/>
                  </a:ext>
                </a:extLst>
              </p:cNvPr>
              <p:cNvCxnSpPr/>
              <p:nvPr/>
            </p:nvCxnSpPr>
            <p:spPr>
              <a:xfrm>
                <a:off x="4544038"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1907" name="Groupe 147">
                <a:extLst>
                  <a:ext uri="{FF2B5EF4-FFF2-40B4-BE49-F238E27FC236}">
                    <a16:creationId xmlns:a16="http://schemas.microsoft.com/office/drawing/2014/main" id="{80A0D73C-1CEC-BC45-B525-67BF8802E375}"/>
                  </a:ext>
                </a:extLst>
              </p:cNvPr>
              <p:cNvGrpSpPr>
                <a:grpSpLocks/>
              </p:cNvGrpSpPr>
              <p:nvPr/>
            </p:nvGrpSpPr>
            <p:grpSpPr bwMode="auto">
              <a:xfrm>
                <a:off x="4702924" y="2492896"/>
                <a:ext cx="251236" cy="4062755"/>
                <a:chOff x="3160925" y="2600896"/>
                <a:chExt cx="251236" cy="3954755"/>
              </a:xfrm>
            </p:grpSpPr>
            <p:cxnSp>
              <p:nvCxnSpPr>
                <p:cNvPr id="151" name="Straight Connector 40">
                  <a:extLst>
                    <a:ext uri="{FF2B5EF4-FFF2-40B4-BE49-F238E27FC236}">
                      <a16:creationId xmlns:a16="http://schemas.microsoft.com/office/drawing/2014/main" id="{1CED4AB5-F728-1C41-B9FF-ECD1FBCA362F}"/>
                    </a:ext>
                  </a:extLst>
                </p:cNvPr>
                <p:cNvCxnSpPr/>
                <p:nvPr/>
              </p:nvCxnSpPr>
              <p:spPr>
                <a:xfrm>
                  <a:off x="3160756"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2" name="Straight Connector 40">
                  <a:extLst>
                    <a:ext uri="{FF2B5EF4-FFF2-40B4-BE49-F238E27FC236}">
                      <a16:creationId xmlns:a16="http://schemas.microsoft.com/office/drawing/2014/main" id="{59756C66-C97A-A04C-BAEB-2C2A2ECADF07}"/>
                    </a:ext>
                  </a:extLst>
                </p:cNvPr>
                <p:cNvCxnSpPr/>
                <p:nvPr/>
              </p:nvCxnSpPr>
              <p:spPr>
                <a:xfrm>
                  <a:off x="3287729"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3" name="Straight Connector 40">
                  <a:extLst>
                    <a:ext uri="{FF2B5EF4-FFF2-40B4-BE49-F238E27FC236}">
                      <a16:creationId xmlns:a16="http://schemas.microsoft.com/office/drawing/2014/main" id="{9F53E340-C1D1-584A-A5A0-2BB931F839CA}"/>
                    </a:ext>
                  </a:extLst>
                </p:cNvPr>
                <p:cNvCxnSpPr/>
                <p:nvPr/>
              </p:nvCxnSpPr>
              <p:spPr>
                <a:xfrm>
                  <a:off x="3451208"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cxnSp>
            <p:nvCxnSpPr>
              <p:cNvPr id="150" name="Straight Connector 41">
                <a:extLst>
                  <a:ext uri="{FF2B5EF4-FFF2-40B4-BE49-F238E27FC236}">
                    <a16:creationId xmlns:a16="http://schemas.microsoft.com/office/drawing/2014/main" id="{E412F19C-CF9A-274E-BA46-31AE4DF9A599}"/>
                  </a:ext>
                </a:extLst>
              </p:cNvPr>
              <p:cNvCxnSpPr/>
              <p:nvPr/>
            </p:nvCxnSpPr>
            <p:spPr>
              <a:xfrm>
                <a:off x="5080500"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1909" name="Groupe 154">
                <a:extLst>
                  <a:ext uri="{FF2B5EF4-FFF2-40B4-BE49-F238E27FC236}">
                    <a16:creationId xmlns:a16="http://schemas.microsoft.com/office/drawing/2014/main" id="{AD5D7CB6-3CA6-2140-9281-A32E8100B8E6}"/>
                  </a:ext>
                </a:extLst>
              </p:cNvPr>
              <p:cNvGrpSpPr>
                <a:grpSpLocks/>
              </p:cNvGrpSpPr>
              <p:nvPr/>
            </p:nvGrpSpPr>
            <p:grpSpPr bwMode="auto">
              <a:xfrm>
                <a:off x="5202930" y="2492896"/>
                <a:ext cx="251236" cy="4062755"/>
                <a:chOff x="3160925" y="2600896"/>
                <a:chExt cx="251236" cy="3954755"/>
              </a:xfrm>
            </p:grpSpPr>
            <p:cxnSp>
              <p:nvCxnSpPr>
                <p:cNvPr id="158" name="Straight Connector 40">
                  <a:extLst>
                    <a:ext uri="{FF2B5EF4-FFF2-40B4-BE49-F238E27FC236}">
                      <a16:creationId xmlns:a16="http://schemas.microsoft.com/office/drawing/2014/main" id="{BAEDAE23-998C-6043-B567-B8C2B85018CA}"/>
                    </a:ext>
                  </a:extLst>
                </p:cNvPr>
                <p:cNvCxnSpPr/>
                <p:nvPr/>
              </p:nvCxnSpPr>
              <p:spPr>
                <a:xfrm>
                  <a:off x="3160708"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9" name="Straight Connector 40">
                  <a:extLst>
                    <a:ext uri="{FF2B5EF4-FFF2-40B4-BE49-F238E27FC236}">
                      <a16:creationId xmlns:a16="http://schemas.microsoft.com/office/drawing/2014/main" id="{E58F2142-DCF6-1441-BE06-E87F2468BDA6}"/>
                    </a:ext>
                  </a:extLst>
                </p:cNvPr>
                <p:cNvCxnSpPr/>
                <p:nvPr/>
              </p:nvCxnSpPr>
              <p:spPr>
                <a:xfrm>
                  <a:off x="3287681"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60" name="Straight Connector 40">
                  <a:extLst>
                    <a:ext uri="{FF2B5EF4-FFF2-40B4-BE49-F238E27FC236}">
                      <a16:creationId xmlns:a16="http://schemas.microsoft.com/office/drawing/2014/main" id="{AD5F188C-B135-4D45-B5AD-08DCE318BABB}"/>
                    </a:ext>
                  </a:extLst>
                </p:cNvPr>
                <p:cNvCxnSpPr/>
                <p:nvPr/>
              </p:nvCxnSpPr>
              <p:spPr>
                <a:xfrm>
                  <a:off x="3451159"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21910" name="Groupe 161">
                <a:extLst>
                  <a:ext uri="{FF2B5EF4-FFF2-40B4-BE49-F238E27FC236}">
                    <a16:creationId xmlns:a16="http://schemas.microsoft.com/office/drawing/2014/main" id="{8EE42616-3AFB-EC48-ACED-FB3F83E9776F}"/>
                  </a:ext>
                </a:extLst>
              </p:cNvPr>
              <p:cNvGrpSpPr>
                <a:grpSpLocks/>
              </p:cNvGrpSpPr>
              <p:nvPr/>
            </p:nvGrpSpPr>
            <p:grpSpPr bwMode="auto">
              <a:xfrm>
                <a:off x="5704376" y="2492896"/>
                <a:ext cx="251236" cy="4062755"/>
                <a:chOff x="3160925" y="2600896"/>
                <a:chExt cx="251236" cy="3954755"/>
              </a:xfrm>
            </p:grpSpPr>
            <p:cxnSp>
              <p:nvCxnSpPr>
                <p:cNvPr id="165" name="Straight Connector 40">
                  <a:extLst>
                    <a:ext uri="{FF2B5EF4-FFF2-40B4-BE49-F238E27FC236}">
                      <a16:creationId xmlns:a16="http://schemas.microsoft.com/office/drawing/2014/main" id="{4BFF1894-7162-7245-BF88-25C593371C68}"/>
                    </a:ext>
                  </a:extLst>
                </p:cNvPr>
                <p:cNvCxnSpPr/>
                <p:nvPr/>
              </p:nvCxnSpPr>
              <p:spPr>
                <a:xfrm>
                  <a:off x="3160806"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66" name="Straight Connector 40">
                  <a:extLst>
                    <a:ext uri="{FF2B5EF4-FFF2-40B4-BE49-F238E27FC236}">
                      <a16:creationId xmlns:a16="http://schemas.microsoft.com/office/drawing/2014/main" id="{5DC13756-28C7-7547-A2CB-F0B8F8D870CC}"/>
                    </a:ext>
                  </a:extLst>
                </p:cNvPr>
                <p:cNvCxnSpPr/>
                <p:nvPr/>
              </p:nvCxnSpPr>
              <p:spPr>
                <a:xfrm>
                  <a:off x="3286192"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67" name="Straight Connector 40">
                  <a:extLst>
                    <a:ext uri="{FF2B5EF4-FFF2-40B4-BE49-F238E27FC236}">
                      <a16:creationId xmlns:a16="http://schemas.microsoft.com/office/drawing/2014/main" id="{32FAD467-4A45-4D42-8D90-038B4B50FA5F}"/>
                    </a:ext>
                  </a:extLst>
                </p:cNvPr>
                <p:cNvCxnSpPr/>
                <p:nvPr/>
              </p:nvCxnSpPr>
              <p:spPr>
                <a:xfrm>
                  <a:off x="3411578"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cxnSp>
            <p:nvCxnSpPr>
              <p:cNvPr id="163" name="Straight Connector 40">
                <a:extLst>
                  <a:ext uri="{FF2B5EF4-FFF2-40B4-BE49-F238E27FC236}">
                    <a16:creationId xmlns:a16="http://schemas.microsoft.com/office/drawing/2014/main" id="{94E861DD-ED87-F442-9620-DD46942B27D4}"/>
                  </a:ext>
                </a:extLst>
              </p:cNvPr>
              <p:cNvCxnSpPr/>
              <p:nvPr/>
            </p:nvCxnSpPr>
            <p:spPr>
              <a:xfrm>
                <a:off x="5578871"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4" name="Straight Connector 41">
                <a:extLst>
                  <a:ext uri="{FF2B5EF4-FFF2-40B4-BE49-F238E27FC236}">
                    <a16:creationId xmlns:a16="http://schemas.microsoft.com/office/drawing/2014/main" id="{63426368-41CE-7D40-BD26-8566818A3CFF}"/>
                  </a:ext>
                </a:extLst>
              </p:cNvPr>
              <p:cNvCxnSpPr/>
              <p:nvPr/>
            </p:nvCxnSpPr>
            <p:spPr>
              <a:xfrm>
                <a:off x="6101049"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1913" name="Groupe 168">
                <a:extLst>
                  <a:ext uri="{FF2B5EF4-FFF2-40B4-BE49-F238E27FC236}">
                    <a16:creationId xmlns:a16="http://schemas.microsoft.com/office/drawing/2014/main" id="{A26F2035-DF86-9449-81E4-9A0DBB7CDB02}"/>
                  </a:ext>
                </a:extLst>
              </p:cNvPr>
              <p:cNvGrpSpPr>
                <a:grpSpLocks/>
              </p:cNvGrpSpPr>
              <p:nvPr/>
            </p:nvGrpSpPr>
            <p:grpSpPr bwMode="auto">
              <a:xfrm>
                <a:off x="6234142" y="2492896"/>
                <a:ext cx="251236" cy="4062755"/>
                <a:chOff x="3160925" y="2600896"/>
                <a:chExt cx="251236" cy="3954755"/>
              </a:xfrm>
            </p:grpSpPr>
            <p:cxnSp>
              <p:nvCxnSpPr>
                <p:cNvPr id="172" name="Straight Connector 40">
                  <a:extLst>
                    <a:ext uri="{FF2B5EF4-FFF2-40B4-BE49-F238E27FC236}">
                      <a16:creationId xmlns:a16="http://schemas.microsoft.com/office/drawing/2014/main" id="{74A8C30E-118D-6F48-B3C3-B2C0F1C7E177}"/>
                    </a:ext>
                  </a:extLst>
                </p:cNvPr>
                <p:cNvCxnSpPr/>
                <p:nvPr/>
              </p:nvCxnSpPr>
              <p:spPr>
                <a:xfrm>
                  <a:off x="3161154"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73" name="Straight Connector 40">
                  <a:extLst>
                    <a:ext uri="{FF2B5EF4-FFF2-40B4-BE49-F238E27FC236}">
                      <a16:creationId xmlns:a16="http://schemas.microsoft.com/office/drawing/2014/main" id="{B40DAA20-EDE8-9A4A-A2BB-8B1F59099534}"/>
                    </a:ext>
                  </a:extLst>
                </p:cNvPr>
                <p:cNvCxnSpPr/>
                <p:nvPr/>
              </p:nvCxnSpPr>
              <p:spPr>
                <a:xfrm>
                  <a:off x="3286540"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74" name="Straight Connector 40">
                  <a:extLst>
                    <a:ext uri="{FF2B5EF4-FFF2-40B4-BE49-F238E27FC236}">
                      <a16:creationId xmlns:a16="http://schemas.microsoft.com/office/drawing/2014/main" id="{F2958C34-8FBD-7B4B-A422-78E72A8A709F}"/>
                    </a:ext>
                  </a:extLst>
                </p:cNvPr>
                <p:cNvCxnSpPr/>
                <p:nvPr/>
              </p:nvCxnSpPr>
              <p:spPr>
                <a:xfrm>
                  <a:off x="3411926"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cxnSp>
            <p:nvCxnSpPr>
              <p:cNvPr id="171" name="Straight Connector 41">
                <a:extLst>
                  <a:ext uri="{FF2B5EF4-FFF2-40B4-BE49-F238E27FC236}">
                    <a16:creationId xmlns:a16="http://schemas.microsoft.com/office/drawing/2014/main" id="{202CF48C-9DD6-6847-A07E-F921AF858269}"/>
                  </a:ext>
                </a:extLst>
              </p:cNvPr>
              <p:cNvCxnSpPr/>
              <p:nvPr/>
            </p:nvCxnSpPr>
            <p:spPr>
              <a:xfrm>
                <a:off x="6610529"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1915" name="Groupe 175">
                <a:extLst>
                  <a:ext uri="{FF2B5EF4-FFF2-40B4-BE49-F238E27FC236}">
                    <a16:creationId xmlns:a16="http://schemas.microsoft.com/office/drawing/2014/main" id="{6CA05CD3-E971-0A46-85E0-76BA2A1E7B1F}"/>
                  </a:ext>
                </a:extLst>
              </p:cNvPr>
              <p:cNvGrpSpPr>
                <a:grpSpLocks/>
              </p:cNvGrpSpPr>
              <p:nvPr/>
            </p:nvGrpSpPr>
            <p:grpSpPr bwMode="auto">
              <a:xfrm>
                <a:off x="6734148" y="2492896"/>
                <a:ext cx="251236" cy="4062755"/>
                <a:chOff x="3160925" y="2600896"/>
                <a:chExt cx="251236" cy="3954755"/>
              </a:xfrm>
            </p:grpSpPr>
            <p:cxnSp>
              <p:nvCxnSpPr>
                <p:cNvPr id="179" name="Straight Connector 40">
                  <a:extLst>
                    <a:ext uri="{FF2B5EF4-FFF2-40B4-BE49-F238E27FC236}">
                      <a16:creationId xmlns:a16="http://schemas.microsoft.com/office/drawing/2014/main" id="{5DC3A9D4-CDCE-6444-885C-7390AABB28B0}"/>
                    </a:ext>
                  </a:extLst>
                </p:cNvPr>
                <p:cNvCxnSpPr/>
                <p:nvPr/>
              </p:nvCxnSpPr>
              <p:spPr>
                <a:xfrm>
                  <a:off x="3161105"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80" name="Straight Connector 40">
                  <a:extLst>
                    <a:ext uri="{FF2B5EF4-FFF2-40B4-BE49-F238E27FC236}">
                      <a16:creationId xmlns:a16="http://schemas.microsoft.com/office/drawing/2014/main" id="{C6FEBF94-32E9-8844-B7F7-C6179E19B683}"/>
                    </a:ext>
                  </a:extLst>
                </p:cNvPr>
                <p:cNvCxnSpPr/>
                <p:nvPr/>
              </p:nvCxnSpPr>
              <p:spPr>
                <a:xfrm>
                  <a:off x="3286492"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81" name="Straight Connector 40">
                  <a:extLst>
                    <a:ext uri="{FF2B5EF4-FFF2-40B4-BE49-F238E27FC236}">
                      <a16:creationId xmlns:a16="http://schemas.microsoft.com/office/drawing/2014/main" id="{9425A6B8-39C9-7D44-93DF-C19B0D4821BA}"/>
                    </a:ext>
                  </a:extLst>
                </p:cNvPr>
                <p:cNvCxnSpPr/>
                <p:nvPr/>
              </p:nvCxnSpPr>
              <p:spPr>
                <a:xfrm>
                  <a:off x="3411877"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cxnSp>
            <p:nvCxnSpPr>
              <p:cNvPr id="178" name="Straight Connector 41">
                <a:extLst>
                  <a:ext uri="{FF2B5EF4-FFF2-40B4-BE49-F238E27FC236}">
                    <a16:creationId xmlns:a16="http://schemas.microsoft.com/office/drawing/2014/main" id="{8E06E821-6807-7641-A3CF-49D7B2B72C15}"/>
                  </a:ext>
                </a:extLst>
              </p:cNvPr>
              <p:cNvCxnSpPr/>
              <p:nvPr/>
            </p:nvCxnSpPr>
            <p:spPr>
              <a:xfrm>
                <a:off x="7091441"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1917" name="Groupe 182">
                <a:extLst>
                  <a:ext uri="{FF2B5EF4-FFF2-40B4-BE49-F238E27FC236}">
                    <a16:creationId xmlns:a16="http://schemas.microsoft.com/office/drawing/2014/main" id="{D2DDD346-EC71-3A40-9BCE-CE1A99AC7520}"/>
                  </a:ext>
                </a:extLst>
              </p:cNvPr>
              <p:cNvGrpSpPr>
                <a:grpSpLocks/>
              </p:cNvGrpSpPr>
              <p:nvPr/>
            </p:nvGrpSpPr>
            <p:grpSpPr bwMode="auto">
              <a:xfrm>
                <a:off x="7235594" y="2492896"/>
                <a:ext cx="251236" cy="4062755"/>
                <a:chOff x="3160925" y="2600896"/>
                <a:chExt cx="251236" cy="3954755"/>
              </a:xfrm>
            </p:grpSpPr>
            <p:cxnSp>
              <p:nvCxnSpPr>
                <p:cNvPr id="186" name="Straight Connector 40">
                  <a:extLst>
                    <a:ext uri="{FF2B5EF4-FFF2-40B4-BE49-F238E27FC236}">
                      <a16:creationId xmlns:a16="http://schemas.microsoft.com/office/drawing/2014/main" id="{ADCBB1FD-83A6-064E-AEB5-8713BFA93795}"/>
                    </a:ext>
                  </a:extLst>
                </p:cNvPr>
                <p:cNvCxnSpPr/>
                <p:nvPr/>
              </p:nvCxnSpPr>
              <p:spPr>
                <a:xfrm>
                  <a:off x="3161204"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87" name="Straight Connector 40">
                  <a:extLst>
                    <a:ext uri="{FF2B5EF4-FFF2-40B4-BE49-F238E27FC236}">
                      <a16:creationId xmlns:a16="http://schemas.microsoft.com/office/drawing/2014/main" id="{970B478E-5785-0E49-828E-53FC10DCE81E}"/>
                    </a:ext>
                  </a:extLst>
                </p:cNvPr>
                <p:cNvCxnSpPr/>
                <p:nvPr/>
              </p:nvCxnSpPr>
              <p:spPr>
                <a:xfrm>
                  <a:off x="3286590"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88" name="Straight Connector 40">
                  <a:extLst>
                    <a:ext uri="{FF2B5EF4-FFF2-40B4-BE49-F238E27FC236}">
                      <a16:creationId xmlns:a16="http://schemas.microsoft.com/office/drawing/2014/main" id="{1A6A585A-982C-DD49-9B14-937F5CE8F2DA}"/>
                    </a:ext>
                  </a:extLst>
                </p:cNvPr>
                <p:cNvCxnSpPr/>
                <p:nvPr/>
              </p:nvCxnSpPr>
              <p:spPr>
                <a:xfrm>
                  <a:off x="3411976"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cxnSp>
            <p:nvCxnSpPr>
              <p:cNvPr id="185" name="Straight Connector 41">
                <a:extLst>
                  <a:ext uri="{FF2B5EF4-FFF2-40B4-BE49-F238E27FC236}">
                    <a16:creationId xmlns:a16="http://schemas.microsoft.com/office/drawing/2014/main" id="{512AEDD5-FDDF-2640-9C8C-91E254F7061E}"/>
                  </a:ext>
                </a:extLst>
              </p:cNvPr>
              <p:cNvCxnSpPr/>
              <p:nvPr/>
            </p:nvCxnSpPr>
            <p:spPr>
              <a:xfrm>
                <a:off x="7612032"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21919" name="Groupe 189">
                <a:extLst>
                  <a:ext uri="{FF2B5EF4-FFF2-40B4-BE49-F238E27FC236}">
                    <a16:creationId xmlns:a16="http://schemas.microsoft.com/office/drawing/2014/main" id="{A16D4B0A-1726-7240-9DAF-E98EBBBF27CD}"/>
                  </a:ext>
                </a:extLst>
              </p:cNvPr>
              <p:cNvGrpSpPr>
                <a:grpSpLocks/>
              </p:cNvGrpSpPr>
              <p:nvPr/>
            </p:nvGrpSpPr>
            <p:grpSpPr bwMode="auto">
              <a:xfrm>
                <a:off x="7762750" y="2492896"/>
                <a:ext cx="251236" cy="4062755"/>
                <a:chOff x="3160925" y="2600896"/>
                <a:chExt cx="251236" cy="3954755"/>
              </a:xfrm>
            </p:grpSpPr>
            <p:cxnSp>
              <p:nvCxnSpPr>
                <p:cNvPr id="191" name="Straight Connector 40">
                  <a:extLst>
                    <a:ext uri="{FF2B5EF4-FFF2-40B4-BE49-F238E27FC236}">
                      <a16:creationId xmlns:a16="http://schemas.microsoft.com/office/drawing/2014/main" id="{4119A20E-77BE-E547-9E22-EEF77938E2B1}"/>
                    </a:ext>
                  </a:extLst>
                </p:cNvPr>
                <p:cNvCxnSpPr/>
                <p:nvPr/>
              </p:nvCxnSpPr>
              <p:spPr>
                <a:xfrm>
                  <a:off x="3160987"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92" name="Straight Connector 40">
                  <a:extLst>
                    <a:ext uri="{FF2B5EF4-FFF2-40B4-BE49-F238E27FC236}">
                      <a16:creationId xmlns:a16="http://schemas.microsoft.com/office/drawing/2014/main" id="{9CB63A5F-D87A-C744-B53E-B21EB531094F}"/>
                    </a:ext>
                  </a:extLst>
                </p:cNvPr>
                <p:cNvCxnSpPr/>
                <p:nvPr/>
              </p:nvCxnSpPr>
              <p:spPr>
                <a:xfrm>
                  <a:off x="3286374"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93" name="Straight Connector 40">
                  <a:extLst>
                    <a:ext uri="{FF2B5EF4-FFF2-40B4-BE49-F238E27FC236}">
                      <a16:creationId xmlns:a16="http://schemas.microsoft.com/office/drawing/2014/main" id="{91F7F090-7547-6C46-9A75-1578F4CDCF9A}"/>
                    </a:ext>
                  </a:extLst>
                </p:cNvPr>
                <p:cNvCxnSpPr/>
                <p:nvPr/>
              </p:nvCxnSpPr>
              <p:spPr>
                <a:xfrm>
                  <a:off x="3411759"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21920" name="Groupe 195">
                <a:extLst>
                  <a:ext uri="{FF2B5EF4-FFF2-40B4-BE49-F238E27FC236}">
                    <a16:creationId xmlns:a16="http://schemas.microsoft.com/office/drawing/2014/main" id="{02E9A8BC-6572-9C44-B770-74FBD8198B7B}"/>
                  </a:ext>
                </a:extLst>
              </p:cNvPr>
              <p:cNvGrpSpPr>
                <a:grpSpLocks/>
              </p:cNvGrpSpPr>
              <p:nvPr/>
            </p:nvGrpSpPr>
            <p:grpSpPr bwMode="auto">
              <a:xfrm>
                <a:off x="8285856" y="2492896"/>
                <a:ext cx="251236" cy="4062755"/>
                <a:chOff x="3160925" y="2600896"/>
                <a:chExt cx="251236" cy="3954755"/>
              </a:xfrm>
            </p:grpSpPr>
            <p:cxnSp>
              <p:nvCxnSpPr>
                <p:cNvPr id="197" name="Straight Connector 40">
                  <a:extLst>
                    <a:ext uri="{FF2B5EF4-FFF2-40B4-BE49-F238E27FC236}">
                      <a16:creationId xmlns:a16="http://schemas.microsoft.com/office/drawing/2014/main" id="{1276F050-51E1-2D4F-A9BD-2322A61C69CF}"/>
                    </a:ext>
                  </a:extLst>
                </p:cNvPr>
                <p:cNvCxnSpPr/>
                <p:nvPr/>
              </p:nvCxnSpPr>
              <p:spPr>
                <a:xfrm>
                  <a:off x="3161646"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98" name="Straight Connector 40">
                  <a:extLst>
                    <a:ext uri="{FF2B5EF4-FFF2-40B4-BE49-F238E27FC236}">
                      <a16:creationId xmlns:a16="http://schemas.microsoft.com/office/drawing/2014/main" id="{74AAC084-9ED7-4E40-8DB1-C846FE6424F4}"/>
                    </a:ext>
                  </a:extLst>
                </p:cNvPr>
                <p:cNvCxnSpPr/>
                <p:nvPr/>
              </p:nvCxnSpPr>
              <p:spPr>
                <a:xfrm>
                  <a:off x="3287032"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99" name="Straight Connector 40">
                  <a:extLst>
                    <a:ext uri="{FF2B5EF4-FFF2-40B4-BE49-F238E27FC236}">
                      <a16:creationId xmlns:a16="http://schemas.microsoft.com/office/drawing/2014/main" id="{E5967DD2-9811-B648-A9A9-A25E8EC58F8E}"/>
                    </a:ext>
                  </a:extLst>
                </p:cNvPr>
                <p:cNvCxnSpPr/>
                <p:nvPr/>
              </p:nvCxnSpPr>
              <p:spPr>
                <a:xfrm>
                  <a:off x="3412418" y="2600896"/>
                  <a:ext cx="0" cy="3954755"/>
                </a:xfrm>
                <a:prstGeom prst="line">
                  <a:avLst/>
                </a:prstGeom>
                <a:ln w="3175">
                  <a:solidFill>
                    <a:schemeClr val="bg1">
                      <a:lumMod val="95000"/>
                    </a:schemeClr>
                  </a:solidFill>
                  <a:prstDash val="solid"/>
                </a:ln>
              </p:spPr>
              <p:style>
                <a:lnRef idx="1">
                  <a:schemeClr val="accent1"/>
                </a:lnRef>
                <a:fillRef idx="0">
                  <a:schemeClr val="accent1"/>
                </a:fillRef>
                <a:effectRef idx="0">
                  <a:schemeClr val="accent1"/>
                </a:effectRef>
                <a:fontRef idx="minor">
                  <a:schemeClr val="tx1"/>
                </a:fontRef>
              </p:style>
            </p:cxnSp>
          </p:grpSp>
          <p:cxnSp>
            <p:nvCxnSpPr>
              <p:cNvPr id="200" name="Straight Connector 41">
                <a:extLst>
                  <a:ext uri="{FF2B5EF4-FFF2-40B4-BE49-F238E27FC236}">
                    <a16:creationId xmlns:a16="http://schemas.microsoft.com/office/drawing/2014/main" id="{F4351238-308C-E648-84C6-BD6A916FBB30}"/>
                  </a:ext>
                </a:extLst>
              </p:cNvPr>
              <p:cNvCxnSpPr/>
              <p:nvPr/>
            </p:nvCxnSpPr>
            <p:spPr>
              <a:xfrm>
                <a:off x="8662736" y="2600868"/>
                <a:ext cx="0" cy="3954783"/>
              </a:xfrm>
              <a:prstGeom prst="line">
                <a:avLst/>
              </a:prstGeom>
              <a:ln w="317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203" name="Straight Connector 34">
              <a:extLst>
                <a:ext uri="{FF2B5EF4-FFF2-40B4-BE49-F238E27FC236}">
                  <a16:creationId xmlns:a16="http://schemas.microsoft.com/office/drawing/2014/main" id="{2917F82C-D906-4A48-B27E-CE9318C50D66}"/>
                </a:ext>
              </a:extLst>
            </p:cNvPr>
            <p:cNvCxnSpPr/>
            <p:nvPr/>
          </p:nvCxnSpPr>
          <p:spPr>
            <a:xfrm flipH="1">
              <a:off x="8147106"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35">
              <a:extLst>
                <a:ext uri="{FF2B5EF4-FFF2-40B4-BE49-F238E27FC236}">
                  <a16:creationId xmlns:a16="http://schemas.microsoft.com/office/drawing/2014/main" id="{C29E1A9B-3EBE-FF49-A67D-5C4BD58F5E6D}"/>
                </a:ext>
              </a:extLst>
            </p:cNvPr>
            <p:cNvCxnSpPr/>
            <p:nvPr/>
          </p:nvCxnSpPr>
          <p:spPr>
            <a:xfrm flipH="1">
              <a:off x="8658249" y="1557338"/>
              <a:ext cx="0" cy="10795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2" name="Straight Arrow Connector 24">
              <a:extLst>
                <a:ext uri="{FF2B5EF4-FFF2-40B4-BE49-F238E27FC236}">
                  <a16:creationId xmlns:a16="http://schemas.microsoft.com/office/drawing/2014/main" id="{7FFBE040-9D3F-A14D-A30A-0D4ACCC0BBC9}"/>
                </a:ext>
              </a:extLst>
            </p:cNvPr>
            <p:cNvCxnSpPr/>
            <p:nvPr/>
          </p:nvCxnSpPr>
          <p:spPr>
            <a:xfrm>
              <a:off x="2784872" y="1557338"/>
              <a:ext cx="6179746" cy="0"/>
            </a:xfrm>
            <a:prstGeom prst="straightConnector1">
              <a:avLst/>
            </a:prstGeom>
            <a:ln w="60325">
              <a:solidFill>
                <a:schemeClr val="bg1">
                  <a:lumMod val="75000"/>
                </a:schemeClr>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sp>
          <p:nvSpPr>
            <p:cNvPr id="121881" name="TextBox 51">
              <a:extLst>
                <a:ext uri="{FF2B5EF4-FFF2-40B4-BE49-F238E27FC236}">
                  <a16:creationId xmlns:a16="http://schemas.microsoft.com/office/drawing/2014/main" id="{8EA935DB-2BB4-9241-8E06-4412793468F7}"/>
                </a:ext>
              </a:extLst>
            </p:cNvPr>
            <p:cNvSpPr txBox="1">
              <a:spLocks noChangeArrowheads="1"/>
            </p:cNvSpPr>
            <p:nvPr/>
          </p:nvSpPr>
          <p:spPr bwMode="auto">
            <a:xfrm>
              <a:off x="3048380" y="2060575"/>
              <a:ext cx="94767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fr-FR" sz="1200" b="1" noProof="0" dirty="0">
                  <a:solidFill>
                    <a:srgbClr val="3E3F68"/>
                  </a:solidFill>
                  <a:sym typeface="Wingdings" pitchFamily="2" charset="2"/>
                </a:rPr>
                <a:t>Les facteurs </a:t>
              </a:r>
            </a:p>
            <a:p>
              <a:pPr algn="ctr" eaLnBrk="1" hangingPunct="1"/>
              <a:r>
                <a:rPr lang="fr-FR" sz="1200" b="1" noProof="0" dirty="0">
                  <a:solidFill>
                    <a:srgbClr val="3E3F68"/>
                  </a:solidFill>
                  <a:sym typeface="Wingdings" pitchFamily="2" charset="2"/>
                </a:rPr>
                <a:t>de réussite</a:t>
              </a:r>
              <a:endParaRPr lang="fr-FR" sz="900" b="1" noProof="0" dirty="0">
                <a:solidFill>
                  <a:srgbClr val="3E3F68"/>
                </a:solidFill>
              </a:endParaRPr>
            </a:p>
          </p:txBody>
        </p:sp>
        <p:sp>
          <p:nvSpPr>
            <p:cNvPr id="121882" name="TextBox 85">
              <a:extLst>
                <a:ext uri="{FF2B5EF4-FFF2-40B4-BE49-F238E27FC236}">
                  <a16:creationId xmlns:a16="http://schemas.microsoft.com/office/drawing/2014/main" id="{E721E780-F236-6941-85C4-DBEE8DB4FC77}"/>
                </a:ext>
              </a:extLst>
            </p:cNvPr>
            <p:cNvSpPr txBox="1">
              <a:spLocks noChangeArrowheads="1"/>
            </p:cNvSpPr>
            <p:nvPr/>
          </p:nvSpPr>
          <p:spPr bwMode="auto">
            <a:xfrm>
              <a:off x="3564285" y="2565400"/>
              <a:ext cx="887356"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fr-FR" sz="1200" b="1" noProof="0" dirty="0">
                  <a:solidFill>
                    <a:srgbClr val="3E3F68"/>
                  </a:solidFill>
                  <a:sym typeface="Wingdings" pitchFamily="2" charset="2"/>
                </a:rPr>
                <a:t>Les règles à</a:t>
              </a:r>
            </a:p>
            <a:p>
              <a:pPr algn="ctr" eaLnBrk="1" hangingPunct="1"/>
              <a:r>
                <a:rPr lang="fr-FR" sz="1200" b="1" noProof="0" dirty="0">
                  <a:solidFill>
                    <a:srgbClr val="3E3F68"/>
                  </a:solidFill>
                  <a:sym typeface="Wingdings" pitchFamily="2" charset="2"/>
                </a:rPr>
                <a:t> respecter</a:t>
              </a:r>
            </a:p>
          </p:txBody>
        </p:sp>
        <p:sp>
          <p:nvSpPr>
            <p:cNvPr id="277" name="Text Placeholder 3">
              <a:extLst>
                <a:ext uri="{FF2B5EF4-FFF2-40B4-BE49-F238E27FC236}">
                  <a16:creationId xmlns:a16="http://schemas.microsoft.com/office/drawing/2014/main" id="{15E6D70A-870A-024F-A91A-6273E0F2BFCC}"/>
                </a:ext>
              </a:extLst>
            </p:cNvPr>
            <p:cNvSpPr txBox="1">
              <a:spLocks/>
            </p:cNvSpPr>
            <p:nvPr>
              <p:custDataLst>
                <p:tags r:id="rId3"/>
              </p:custDataLst>
            </p:nvPr>
          </p:nvSpPr>
          <p:spPr>
            <a:xfrm>
              <a:off x="35496" y="3412320"/>
              <a:ext cx="1584176" cy="2032904"/>
            </a:xfrm>
            <a:prstGeom prst="rect">
              <a:avLst/>
            </a:prstGeom>
            <a:solidFill>
              <a:schemeClr val="accent5">
                <a:lumMod val="75000"/>
              </a:schemeClr>
            </a:solidFill>
            <a:ln>
              <a:noFill/>
            </a:ln>
          </p:spPr>
          <p:txBody>
            <a:bodyPr vert="vert270" lIns="0" tIns="72000" rIns="0" bIns="72000" anchor="ctr"/>
            <a:lstStyle>
              <a:defPPr>
                <a:defRPr lang="fr-FR"/>
              </a:defPPr>
              <a:lvl1pPr marL="0" indent="0" eaLnBrk="1" hangingPunct="1">
                <a:spcBef>
                  <a:spcPts val="400"/>
                </a:spcBef>
                <a:defRPr b="1">
                  <a:solidFill>
                    <a:schemeClr val="bg1"/>
                  </a:solidFill>
                  <a:latin typeface="Arial" charset="0"/>
                  <a:ea typeface="LF_Kai"/>
                </a:defRPr>
              </a:lvl1pPr>
              <a:lvl2pPr marL="0" indent="1588" eaLnBrk="1" hangingPunct="1">
                <a:spcBef>
                  <a:spcPts val="400"/>
                </a:spcBef>
                <a:defRPr sz="1100">
                  <a:solidFill>
                    <a:srgbClr val="000000"/>
                  </a:solidFill>
                  <a:latin typeface="+mn-lt"/>
                  <a:ea typeface="LF_Kai"/>
                </a:defRPr>
              </a:lvl2pPr>
              <a:lvl3pPr marL="190500" indent="-187325" eaLnBrk="1" hangingPunct="1">
                <a:spcBef>
                  <a:spcPts val="400"/>
                </a:spcBef>
                <a:buSzPct val="75000"/>
                <a:buFont typeface="Wingdings" pitchFamily="2" charset="2"/>
                <a:buChar char="n"/>
                <a:defRPr sz="1100">
                  <a:solidFill>
                    <a:srgbClr val="000000"/>
                  </a:solidFill>
                  <a:latin typeface="+mn-lt"/>
                  <a:ea typeface="LF_Kai"/>
                </a:defRPr>
              </a:lvl3pPr>
              <a:lvl4pPr marL="381000" indent="-188913" eaLnBrk="1" hangingPunct="1">
                <a:spcBef>
                  <a:spcPts val="400"/>
                </a:spcBef>
                <a:buChar char="–"/>
                <a:defRPr sz="1100">
                  <a:solidFill>
                    <a:srgbClr val="000000"/>
                  </a:solidFill>
                  <a:latin typeface="+mn-lt"/>
                  <a:ea typeface="LF_Kai"/>
                </a:defRPr>
              </a:lvl4pPr>
              <a:lvl5pPr marL="571500" indent="-188913" eaLnBrk="1" hangingPunct="1">
                <a:spcBef>
                  <a:spcPts val="400"/>
                </a:spcBef>
                <a:buChar char="–"/>
                <a:defRPr sz="1100" baseline="0">
                  <a:latin typeface="+mn-lt"/>
                  <a:ea typeface="LF_Kai"/>
                </a:defRPr>
              </a:lvl5pPr>
              <a:lvl6pPr marL="571500" indent="-188913" fontAlgn="base">
                <a:spcBef>
                  <a:spcPts val="400"/>
                </a:spcBef>
                <a:spcAft>
                  <a:spcPct val="0"/>
                </a:spcAft>
                <a:buChar char="–"/>
                <a:defRPr sz="1100" baseline="0">
                  <a:latin typeface="+mn-lt"/>
                  <a:ea typeface="ＭＳ Ｐゴシック" pitchFamily="1" charset="-128"/>
                </a:defRPr>
              </a:lvl6pPr>
              <a:lvl7pPr marL="571500" indent="-188913" fontAlgn="base">
                <a:spcBef>
                  <a:spcPts val="400"/>
                </a:spcBef>
                <a:spcAft>
                  <a:spcPct val="0"/>
                </a:spcAft>
                <a:buChar char="–"/>
                <a:defRPr sz="1100" baseline="0">
                  <a:latin typeface="+mn-lt"/>
                  <a:ea typeface="ＭＳ Ｐゴシック" pitchFamily="1" charset="-128"/>
                </a:defRPr>
              </a:lvl7pPr>
              <a:lvl8pPr marL="571500" indent="-188913" fontAlgn="base">
                <a:spcBef>
                  <a:spcPts val="400"/>
                </a:spcBef>
                <a:spcAft>
                  <a:spcPct val="0"/>
                </a:spcAft>
                <a:buChar char="–"/>
                <a:defRPr sz="1100">
                  <a:latin typeface="+mn-lt"/>
                  <a:ea typeface="ＭＳ Ｐゴシック" pitchFamily="1" charset="-128"/>
                </a:defRPr>
              </a:lvl8pPr>
              <a:lvl9pPr marL="571500" indent="-188913" fontAlgn="base">
                <a:spcBef>
                  <a:spcPts val="400"/>
                </a:spcBef>
                <a:spcAft>
                  <a:spcPct val="0"/>
                </a:spcAft>
                <a:buChar char="–"/>
                <a:defRPr sz="1100">
                  <a:latin typeface="+mn-lt"/>
                  <a:ea typeface="ＭＳ Ｐゴシック" pitchFamily="1" charset="-128"/>
                </a:defRPr>
              </a:lvl9pPr>
            </a:lstStyle>
            <a:p>
              <a:pPr algn="ctr">
                <a:defRPr/>
              </a:pPr>
              <a:r>
                <a:rPr lang="fr-FR" i="1" noProof="0" dirty="0">
                  <a:solidFill>
                    <a:prstClr val="white"/>
                  </a:solidFill>
                  <a:effectLst>
                    <a:outerShdw blurRad="38100" dist="38100" dir="2700000" algn="tl">
                      <a:srgbClr val="000000">
                        <a:alpha val="43137"/>
                      </a:srgbClr>
                    </a:outerShdw>
                  </a:effectLst>
                  <a:latin typeface="Arial" pitchFamily="34" charset="0"/>
                  <a:cs typeface="Arial" panose="020B0604020202020204" pitchFamily="34" charset="0"/>
                </a:rPr>
                <a:t>Les dispositifs spécifiques  du CI</a:t>
              </a:r>
            </a:p>
          </p:txBody>
        </p:sp>
        <p:sp>
          <p:nvSpPr>
            <p:cNvPr id="278" name="TextBox 51">
              <a:extLst>
                <a:ext uri="{FF2B5EF4-FFF2-40B4-BE49-F238E27FC236}">
                  <a16:creationId xmlns:a16="http://schemas.microsoft.com/office/drawing/2014/main" id="{D666B6D2-D387-5F42-B837-FDD49BCAA07D}"/>
                </a:ext>
              </a:extLst>
            </p:cNvPr>
            <p:cNvSpPr txBox="1"/>
            <p:nvPr/>
          </p:nvSpPr>
          <p:spPr>
            <a:xfrm>
              <a:off x="4251629" y="3644900"/>
              <a:ext cx="1688993" cy="369888"/>
            </a:xfrm>
            <a:prstGeom prst="rect">
              <a:avLst/>
            </a:prstGeom>
            <a:noFill/>
          </p:spPr>
          <p:txBody>
            <a:bodyPr wrap="none" lIns="0" tIns="0" rIns="0" bIns="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200" b="1" noProof="0" dirty="0">
                  <a:solidFill>
                    <a:srgbClr val="406F8D"/>
                  </a:solidFill>
                  <a:effectLst>
                    <a:outerShdw blurRad="38100" dist="38100" dir="2700000" algn="tl">
                      <a:srgbClr val="C0C0C0"/>
                    </a:outerShdw>
                  </a:effectLst>
                  <a:cs typeface="Arial" panose="020B0604020202020204" pitchFamily="34" charset="0"/>
                </a:rPr>
                <a:t>Découper l’activité </a:t>
              </a:r>
            </a:p>
            <a:p>
              <a:pPr algn="ctr" eaLnBrk="1" hangingPunct="1">
                <a:defRPr/>
              </a:pPr>
              <a:r>
                <a:rPr lang="fr-FR" sz="1200" b="1" noProof="0" dirty="0">
                  <a:solidFill>
                    <a:srgbClr val="406F8D"/>
                  </a:solidFill>
                  <a:effectLst>
                    <a:outerShdw blurRad="38100" dist="38100" dir="2700000" algn="tl">
                      <a:srgbClr val="C0C0C0"/>
                    </a:outerShdw>
                  </a:effectLst>
                  <a:cs typeface="Arial" panose="020B0604020202020204" pitchFamily="34" charset="0"/>
                </a:rPr>
                <a:t>en tâches élémentaires</a:t>
              </a:r>
            </a:p>
          </p:txBody>
        </p:sp>
        <p:sp>
          <p:nvSpPr>
            <p:cNvPr id="121885" name="TextBox 98">
              <a:extLst>
                <a:ext uri="{FF2B5EF4-FFF2-40B4-BE49-F238E27FC236}">
                  <a16:creationId xmlns:a16="http://schemas.microsoft.com/office/drawing/2014/main" id="{BC7CEA40-4947-954F-B669-9109FA4B95E5}"/>
                </a:ext>
              </a:extLst>
            </p:cNvPr>
            <p:cNvSpPr txBox="1">
              <a:spLocks noChangeArrowheads="1"/>
            </p:cNvSpPr>
            <p:nvPr/>
          </p:nvSpPr>
          <p:spPr bwMode="auto">
            <a:xfrm>
              <a:off x="8370888" y="5732463"/>
              <a:ext cx="522287"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sz="1200" noProof="0" dirty="0">
                  <a:solidFill>
                    <a:srgbClr val="C00000"/>
                  </a:solidFill>
                  <a:sym typeface="Wingdings" pitchFamily="2" charset="2"/>
                </a:rPr>
                <a:t> </a:t>
              </a:r>
              <a:endParaRPr lang="fr-FR" sz="900" noProof="0" dirty="0">
                <a:sym typeface="Wingdings" pitchFamily="2" charset="2"/>
              </a:endParaRPr>
            </a:p>
          </p:txBody>
        </p:sp>
        <p:sp>
          <p:nvSpPr>
            <p:cNvPr id="304" name="TextBox 98">
              <a:extLst>
                <a:ext uri="{FF2B5EF4-FFF2-40B4-BE49-F238E27FC236}">
                  <a16:creationId xmlns:a16="http://schemas.microsoft.com/office/drawing/2014/main" id="{938BD55C-1904-A243-BB9A-7746C734A516}"/>
                </a:ext>
              </a:extLst>
            </p:cNvPr>
            <p:cNvSpPr txBox="1"/>
            <p:nvPr/>
          </p:nvSpPr>
          <p:spPr>
            <a:xfrm>
              <a:off x="7956618" y="5949950"/>
              <a:ext cx="1079432" cy="368300"/>
            </a:xfrm>
            <a:prstGeom prst="rect">
              <a:avLst/>
            </a:prstGeom>
            <a:noFill/>
          </p:spPr>
          <p:txBody>
            <a:bodyPr lIns="0" tIns="0" rIns="0" bIns="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1200" b="1" noProof="0" dirty="0">
                  <a:solidFill>
                    <a:srgbClr val="C00000"/>
                  </a:solidFill>
                  <a:effectLst>
                    <a:outerShdw blurRad="38100" dist="38100" dir="2700000" algn="tl">
                      <a:srgbClr val="C0C0C0"/>
                    </a:outerShdw>
                  </a:effectLst>
                  <a:cs typeface="Arial" panose="020B0604020202020204" pitchFamily="34" charset="0"/>
                  <a:sym typeface="Wingdings" pitchFamily="2" charset="2"/>
                </a:rPr>
                <a:t>Validation de la cohérence</a:t>
              </a:r>
              <a:endParaRPr lang="fr-FR" sz="900" b="1" noProof="0" dirty="0">
                <a:effectLst>
                  <a:outerShdw blurRad="38100" dist="38100" dir="2700000" algn="tl">
                    <a:srgbClr val="C0C0C0"/>
                  </a:outerShdw>
                </a:effectLst>
                <a:cs typeface="Arial" panose="020B0604020202020204" pitchFamily="34" charset="0"/>
                <a:sym typeface="Wingdings" pitchFamily="2" charset="2"/>
              </a:endParaRPr>
            </a:p>
          </p:txBody>
        </p:sp>
        <p:sp>
          <p:nvSpPr>
            <p:cNvPr id="4" name="ZoneTexte 3">
              <a:extLst>
                <a:ext uri="{FF2B5EF4-FFF2-40B4-BE49-F238E27FC236}">
                  <a16:creationId xmlns:a16="http://schemas.microsoft.com/office/drawing/2014/main" id="{64CBEB50-0085-CD49-8594-41DF968AF65E}"/>
                </a:ext>
              </a:extLst>
            </p:cNvPr>
            <p:cNvSpPr txBox="1"/>
            <p:nvPr/>
          </p:nvSpPr>
          <p:spPr>
            <a:xfrm>
              <a:off x="2489615" y="1773238"/>
              <a:ext cx="1003236" cy="261937"/>
            </a:xfrm>
            <a:prstGeom prst="rect">
              <a:avLst/>
            </a:prstGeom>
            <a:noFill/>
          </p:spPr>
          <p:txBody>
            <a:bodyPr>
              <a:spAutoFit/>
            </a:bodyPr>
            <a:lstStyle/>
            <a:p>
              <a:pPr>
                <a:defRPr/>
              </a:pPr>
              <a:r>
                <a:rPr lang="fr-FR" sz="1100" b="1" noProof="0" dirty="0">
                  <a:solidFill>
                    <a:schemeClr val="accent1">
                      <a:lumMod val="75000"/>
                    </a:schemeClr>
                  </a:solidFill>
                </a:rPr>
                <a:t>La mission</a:t>
              </a:r>
            </a:p>
          </p:txBody>
        </p:sp>
        <p:sp>
          <p:nvSpPr>
            <p:cNvPr id="177" name="Triangle isocèle 176">
              <a:extLst>
                <a:ext uri="{FF2B5EF4-FFF2-40B4-BE49-F238E27FC236}">
                  <a16:creationId xmlns:a16="http://schemas.microsoft.com/office/drawing/2014/main" id="{9E96CAB7-7EFB-044F-ACA5-17FB95F14A32}"/>
                </a:ext>
              </a:extLst>
            </p:cNvPr>
            <p:cNvSpPr/>
            <p:nvPr/>
          </p:nvSpPr>
          <p:spPr>
            <a:xfrm>
              <a:off x="2932500" y="1700213"/>
              <a:ext cx="126992" cy="111125"/>
            </a:xfrm>
            <a:prstGeom prst="triangl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noProof="0" dirty="0"/>
            </a:p>
          </p:txBody>
        </p:sp>
        <p:sp>
          <p:nvSpPr>
            <p:cNvPr id="244" name="Triangle isocèle 243">
              <a:extLst>
                <a:ext uri="{FF2B5EF4-FFF2-40B4-BE49-F238E27FC236}">
                  <a16:creationId xmlns:a16="http://schemas.microsoft.com/office/drawing/2014/main" id="{FED806E9-B76C-A84D-B79B-1D2FCC9D15BA}"/>
                </a:ext>
              </a:extLst>
            </p:cNvPr>
            <p:cNvSpPr/>
            <p:nvPr/>
          </p:nvSpPr>
          <p:spPr>
            <a:xfrm>
              <a:off x="3435705" y="1951038"/>
              <a:ext cx="128580" cy="109537"/>
            </a:xfrm>
            <a:prstGeom prst="triangl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noProof="0" dirty="0"/>
            </a:p>
          </p:txBody>
        </p:sp>
        <p:sp>
          <p:nvSpPr>
            <p:cNvPr id="170" name="Triangle isocèle 169">
              <a:extLst>
                <a:ext uri="{FF2B5EF4-FFF2-40B4-BE49-F238E27FC236}">
                  <a16:creationId xmlns:a16="http://schemas.microsoft.com/office/drawing/2014/main" id="{688A1796-4264-774C-BB09-4450AB7D5939}"/>
                </a:ext>
              </a:extLst>
            </p:cNvPr>
            <p:cNvSpPr/>
            <p:nvPr/>
          </p:nvSpPr>
          <p:spPr>
            <a:xfrm>
              <a:off x="3924624" y="2420938"/>
              <a:ext cx="126992" cy="109537"/>
            </a:xfrm>
            <a:prstGeom prst="triangl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noProof="0" dirty="0"/>
            </a:p>
          </p:txBody>
        </p:sp>
        <p:sp>
          <p:nvSpPr>
            <p:cNvPr id="121891" name="ZoneTexte 174">
              <a:extLst>
                <a:ext uri="{FF2B5EF4-FFF2-40B4-BE49-F238E27FC236}">
                  <a16:creationId xmlns:a16="http://schemas.microsoft.com/office/drawing/2014/main" id="{49FE4B8B-39CB-1F4F-B896-F8F79EFD0E26}"/>
                </a:ext>
              </a:extLst>
            </p:cNvPr>
            <p:cNvSpPr txBox="1">
              <a:spLocks noChangeArrowheads="1"/>
            </p:cNvSpPr>
            <p:nvPr/>
          </p:nvSpPr>
          <p:spPr bwMode="auto">
            <a:xfrm>
              <a:off x="4859338" y="3429000"/>
              <a:ext cx="2174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sz="1200" noProof="0" dirty="0">
                  <a:solidFill>
                    <a:srgbClr val="C3D746"/>
                  </a:solidFill>
                  <a:sym typeface="Wingdings" pitchFamily="2" charset="2"/>
                </a:rPr>
                <a:t></a:t>
              </a:r>
              <a:endParaRPr lang="fr-FR" sz="1200" noProof="0" dirty="0">
                <a:latin typeface="Georgia" panose="02040502050405020303" pitchFamily="18" charset="0"/>
              </a:endParaRPr>
            </a:p>
          </p:txBody>
        </p:sp>
        <p:sp>
          <p:nvSpPr>
            <p:cNvPr id="121892" name="ZoneTexte 175">
              <a:extLst>
                <a:ext uri="{FF2B5EF4-FFF2-40B4-BE49-F238E27FC236}">
                  <a16:creationId xmlns:a16="http://schemas.microsoft.com/office/drawing/2014/main" id="{88C1C22F-DF0E-D34C-9AA2-9A6E97D36871}"/>
                </a:ext>
              </a:extLst>
            </p:cNvPr>
            <p:cNvSpPr txBox="1">
              <a:spLocks noChangeArrowheads="1"/>
            </p:cNvSpPr>
            <p:nvPr/>
          </p:nvSpPr>
          <p:spPr bwMode="auto">
            <a:xfrm>
              <a:off x="5867400" y="3871913"/>
              <a:ext cx="2174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sz="1200" noProof="0" dirty="0">
                  <a:solidFill>
                    <a:srgbClr val="C3D746"/>
                  </a:solidFill>
                  <a:sym typeface="Wingdings" pitchFamily="2" charset="2"/>
                </a:rPr>
                <a:t></a:t>
              </a:r>
              <a:endParaRPr lang="fr-FR" sz="1200" noProof="0" dirty="0">
                <a:latin typeface="Georgia" panose="02040502050405020303" pitchFamily="18" charset="0"/>
              </a:endParaRPr>
            </a:p>
          </p:txBody>
        </p:sp>
        <p:sp>
          <p:nvSpPr>
            <p:cNvPr id="183" name="TextBox 51">
              <a:extLst>
                <a:ext uri="{FF2B5EF4-FFF2-40B4-BE49-F238E27FC236}">
                  <a16:creationId xmlns:a16="http://schemas.microsoft.com/office/drawing/2014/main" id="{8F4E9078-E246-2A47-A21B-3D7FDD4EBB5A}"/>
                </a:ext>
              </a:extLst>
            </p:cNvPr>
            <p:cNvSpPr txBox="1"/>
            <p:nvPr/>
          </p:nvSpPr>
          <p:spPr>
            <a:xfrm>
              <a:off x="5377095" y="4076700"/>
              <a:ext cx="1427071" cy="369888"/>
            </a:xfrm>
            <a:prstGeom prst="rect">
              <a:avLst/>
            </a:prstGeom>
            <a:noFill/>
          </p:spPr>
          <p:txBody>
            <a:bodyPr wrap="none" lIns="0" tIns="0" rIns="0" bIns="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200" b="1" noProof="0" dirty="0">
                  <a:solidFill>
                    <a:srgbClr val="406F8D"/>
                  </a:solidFill>
                  <a:effectLst>
                    <a:outerShdw blurRad="38100" dist="38100" dir="2700000" algn="tl">
                      <a:srgbClr val="C0C0C0"/>
                    </a:outerShdw>
                  </a:effectLst>
                  <a:cs typeface="Arial" panose="020B0604020202020204" pitchFamily="34" charset="0"/>
                </a:rPr>
                <a:t>Identifier et</a:t>
              </a:r>
            </a:p>
            <a:p>
              <a:pPr algn="ctr" eaLnBrk="1" hangingPunct="1">
                <a:defRPr/>
              </a:pPr>
              <a:r>
                <a:rPr lang="fr-FR" sz="1200" b="1" noProof="0" dirty="0">
                  <a:solidFill>
                    <a:srgbClr val="406F8D"/>
                  </a:solidFill>
                  <a:effectLst>
                    <a:outerShdw blurRad="38100" dist="38100" dir="2700000" algn="tl">
                      <a:srgbClr val="C0C0C0"/>
                    </a:outerShdw>
                  </a:effectLst>
                  <a:cs typeface="Arial" panose="020B0604020202020204" pitchFamily="34" charset="0"/>
                </a:rPr>
                <a:t> évaluer les risques</a:t>
              </a:r>
            </a:p>
          </p:txBody>
        </p:sp>
        <p:sp>
          <p:nvSpPr>
            <p:cNvPr id="121894" name="ZoneTexte 189">
              <a:extLst>
                <a:ext uri="{FF2B5EF4-FFF2-40B4-BE49-F238E27FC236}">
                  <a16:creationId xmlns:a16="http://schemas.microsoft.com/office/drawing/2014/main" id="{AF5DCD42-EB61-D94B-B6E6-7878F1E7A469}"/>
                </a:ext>
              </a:extLst>
            </p:cNvPr>
            <p:cNvSpPr txBox="1">
              <a:spLocks noChangeArrowheads="1"/>
            </p:cNvSpPr>
            <p:nvPr/>
          </p:nvSpPr>
          <p:spPr bwMode="auto">
            <a:xfrm>
              <a:off x="6875463" y="4303713"/>
              <a:ext cx="2174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sz="1200" noProof="0" dirty="0">
                  <a:solidFill>
                    <a:srgbClr val="C3D746"/>
                  </a:solidFill>
                  <a:sym typeface="Wingdings" pitchFamily="2" charset="2"/>
                </a:rPr>
                <a:t></a:t>
              </a:r>
              <a:endParaRPr lang="fr-FR" sz="1200" noProof="0" dirty="0">
                <a:latin typeface="Georgia" panose="02040502050405020303" pitchFamily="18" charset="0"/>
              </a:endParaRPr>
            </a:p>
          </p:txBody>
        </p:sp>
        <p:sp>
          <p:nvSpPr>
            <p:cNvPr id="196" name="TextBox 51">
              <a:extLst>
                <a:ext uri="{FF2B5EF4-FFF2-40B4-BE49-F238E27FC236}">
                  <a16:creationId xmlns:a16="http://schemas.microsoft.com/office/drawing/2014/main" id="{F8605685-D91D-FC4F-8DFE-B3EFB5F0EE48}"/>
                </a:ext>
              </a:extLst>
            </p:cNvPr>
            <p:cNvSpPr txBox="1"/>
            <p:nvPr/>
          </p:nvSpPr>
          <p:spPr>
            <a:xfrm>
              <a:off x="6124760" y="4508500"/>
              <a:ext cx="1687406" cy="369888"/>
            </a:xfrm>
            <a:prstGeom prst="rect">
              <a:avLst/>
            </a:prstGeom>
            <a:noFill/>
          </p:spPr>
          <p:txBody>
            <a:bodyPr wrap="none" lIns="0" tIns="0" rIns="0" bIns="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200" b="1" noProof="0" dirty="0">
                  <a:solidFill>
                    <a:srgbClr val="406F8D"/>
                  </a:solidFill>
                  <a:effectLst>
                    <a:outerShdw blurRad="38100" dist="38100" dir="2700000" algn="tl">
                      <a:srgbClr val="C0C0C0"/>
                    </a:outerShdw>
                  </a:effectLst>
                  <a:cs typeface="Arial" panose="020B0604020202020204" pitchFamily="34" charset="0"/>
                </a:rPr>
                <a:t>Identifier  les</a:t>
              </a:r>
            </a:p>
            <a:p>
              <a:pPr algn="ctr" eaLnBrk="1" hangingPunct="1">
                <a:defRPr/>
              </a:pPr>
              <a:r>
                <a:rPr lang="fr-FR" sz="1200" b="1" noProof="0" dirty="0">
                  <a:solidFill>
                    <a:srgbClr val="406F8D"/>
                  </a:solidFill>
                  <a:effectLst>
                    <a:outerShdw blurRad="38100" dist="38100" dir="2700000" algn="tl">
                      <a:srgbClr val="C0C0C0"/>
                    </a:outerShdw>
                  </a:effectLst>
                  <a:cs typeface="Arial" panose="020B0604020202020204" pitchFamily="34" charset="0"/>
                </a:rPr>
                <a:t> dispositifs de contrôle</a:t>
              </a:r>
            </a:p>
          </p:txBody>
        </p:sp>
        <p:sp>
          <p:nvSpPr>
            <p:cNvPr id="209" name="TextBox 51">
              <a:extLst>
                <a:ext uri="{FF2B5EF4-FFF2-40B4-BE49-F238E27FC236}">
                  <a16:creationId xmlns:a16="http://schemas.microsoft.com/office/drawing/2014/main" id="{42B39D71-3777-CB43-B064-351B0907E979}"/>
                </a:ext>
              </a:extLst>
            </p:cNvPr>
            <p:cNvSpPr txBox="1"/>
            <p:nvPr/>
          </p:nvSpPr>
          <p:spPr>
            <a:xfrm>
              <a:off x="6588280" y="5013325"/>
              <a:ext cx="2057269" cy="369888"/>
            </a:xfrm>
            <a:prstGeom prst="rect">
              <a:avLst/>
            </a:prstGeom>
            <a:noFill/>
          </p:spPr>
          <p:txBody>
            <a:bodyPr wrap="none" lIns="0" tIns="0" rIns="0" bIns="0" anchor="ct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200" b="1" noProof="0" dirty="0">
                  <a:solidFill>
                    <a:srgbClr val="406F8D"/>
                  </a:solidFill>
                  <a:effectLst>
                    <a:outerShdw blurRad="38100" dist="38100" dir="2700000" algn="tl">
                      <a:srgbClr val="C0C0C0"/>
                    </a:outerShdw>
                  </a:effectLst>
                  <a:cs typeface="Arial" panose="020B0604020202020204" pitchFamily="34" charset="0"/>
                </a:rPr>
                <a:t>Qualification des dispositifs</a:t>
              </a:r>
            </a:p>
            <a:p>
              <a:pPr algn="ctr" eaLnBrk="1" hangingPunct="1">
                <a:defRPr/>
              </a:pPr>
              <a:r>
                <a:rPr lang="fr-FR" sz="1200" b="1" noProof="0" dirty="0">
                  <a:solidFill>
                    <a:srgbClr val="406F8D"/>
                  </a:solidFill>
                  <a:effectLst>
                    <a:outerShdw blurRad="38100" dist="38100" dir="2700000" algn="tl">
                      <a:srgbClr val="C0C0C0"/>
                    </a:outerShdw>
                  </a:effectLst>
                  <a:cs typeface="Arial" panose="020B0604020202020204" pitchFamily="34" charset="0"/>
                </a:rPr>
                <a:t> identifiés</a:t>
              </a:r>
            </a:p>
          </p:txBody>
        </p:sp>
        <p:sp>
          <p:nvSpPr>
            <p:cNvPr id="121897" name="ZoneTexte 210">
              <a:extLst>
                <a:ext uri="{FF2B5EF4-FFF2-40B4-BE49-F238E27FC236}">
                  <a16:creationId xmlns:a16="http://schemas.microsoft.com/office/drawing/2014/main" id="{E0F6A76D-BC85-3248-947F-2801BA6483C0}"/>
                </a:ext>
              </a:extLst>
            </p:cNvPr>
            <p:cNvSpPr txBox="1">
              <a:spLocks noChangeArrowheads="1"/>
            </p:cNvSpPr>
            <p:nvPr/>
          </p:nvSpPr>
          <p:spPr bwMode="auto">
            <a:xfrm>
              <a:off x="7451725" y="4797425"/>
              <a:ext cx="215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sz="1200" noProof="0" dirty="0">
                  <a:solidFill>
                    <a:srgbClr val="C3D746"/>
                  </a:solidFill>
                  <a:sym typeface="Wingdings" pitchFamily="2" charset="2"/>
                </a:rPr>
                <a:t></a:t>
              </a:r>
              <a:endParaRPr lang="fr-FR" sz="1200" noProof="0" dirty="0">
                <a:latin typeface="Georgia" panose="02040502050405020303" pitchFamily="18" charset="0"/>
              </a:endParaRPr>
            </a:p>
          </p:txBody>
        </p:sp>
        <p:sp>
          <p:nvSpPr>
            <p:cNvPr id="121898" name="TextBox 85">
              <a:extLst>
                <a:ext uri="{FF2B5EF4-FFF2-40B4-BE49-F238E27FC236}">
                  <a16:creationId xmlns:a16="http://schemas.microsoft.com/office/drawing/2014/main" id="{E8E1F446-0DE6-824C-B86C-63F81880C964}"/>
                </a:ext>
              </a:extLst>
            </p:cNvPr>
            <p:cNvSpPr txBox="1">
              <a:spLocks noChangeArrowheads="1"/>
            </p:cNvSpPr>
            <p:nvPr/>
          </p:nvSpPr>
          <p:spPr bwMode="auto">
            <a:xfrm>
              <a:off x="3763630" y="2987953"/>
              <a:ext cx="17792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fr-FR" sz="1200" b="1" noProof="0" dirty="0">
                  <a:solidFill>
                    <a:srgbClr val="3E3F68"/>
                  </a:solidFill>
                  <a:sym typeface="Wingdings" pitchFamily="2" charset="2"/>
                </a:rPr>
                <a:t>Appréciation de </a:t>
              </a:r>
            </a:p>
            <a:p>
              <a:pPr algn="ctr" eaLnBrk="1" hangingPunct="1"/>
              <a:r>
                <a:rPr lang="fr-FR" sz="1200" b="1" noProof="0" dirty="0">
                  <a:solidFill>
                    <a:srgbClr val="3E3F68"/>
                  </a:solidFill>
                  <a:sym typeface="Wingdings" pitchFamily="2" charset="2"/>
                </a:rPr>
                <a:t>l’environnement interne</a:t>
              </a:r>
            </a:p>
          </p:txBody>
        </p:sp>
        <p:sp>
          <p:nvSpPr>
            <p:cNvPr id="216" name="Triangle isocèle 215">
              <a:extLst>
                <a:ext uri="{FF2B5EF4-FFF2-40B4-BE49-F238E27FC236}">
                  <a16:creationId xmlns:a16="http://schemas.microsoft.com/office/drawing/2014/main" id="{C5756CE3-C7B0-AC4E-B823-CEA016BCB163}"/>
                </a:ext>
              </a:extLst>
            </p:cNvPr>
            <p:cNvSpPr/>
            <p:nvPr/>
          </p:nvSpPr>
          <p:spPr>
            <a:xfrm>
              <a:off x="4443704" y="2887663"/>
              <a:ext cx="128579" cy="109537"/>
            </a:xfrm>
            <a:prstGeom prst="triangl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noProof="0" dirty="0"/>
            </a:p>
          </p:txBody>
        </p:sp>
      </p:grpSp>
    </p:spTree>
    <p:extLst>
      <p:ext uri="{BB962C8B-B14F-4D97-AF65-F5344CB8AC3E}">
        <p14:creationId xmlns:p14="http://schemas.microsoft.com/office/powerpoint/2010/main" val="27032261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5495D05-5B9D-6548-9158-49E1DA116970}"/>
              </a:ext>
            </a:extLst>
          </p:cNvPr>
          <p:cNvSpPr>
            <a:spLocks noGrp="1"/>
          </p:cNvSpPr>
          <p:nvPr>
            <p:ph idx="1"/>
          </p:nvPr>
        </p:nvSpPr>
        <p:spPr>
          <a:xfrm>
            <a:off x="457200" y="692151"/>
            <a:ext cx="11308080" cy="6165849"/>
          </a:xfrm>
        </p:spPr>
        <p:txBody>
          <a:bodyPr>
            <a:noAutofit/>
          </a:bodyPr>
          <a:lstStyle/>
          <a:p>
            <a:pPr algn="ctr" eaLnBrk="1" hangingPunct="1">
              <a:buFont typeface="Georgia" panose="02040502050405020303" pitchFamily="18" charset="0"/>
              <a:buNone/>
              <a:defRPr/>
            </a:pPr>
            <a:r>
              <a:rPr lang="fr-FR" sz="2000" b="1" i="1" u="sng" noProof="0" dirty="0">
                <a:solidFill>
                  <a:srgbClr val="8588A2"/>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Illustration 2: Service Paie:</a:t>
            </a:r>
          </a:p>
          <a:p>
            <a:pPr eaLnBrk="1" hangingPunct="1">
              <a:buFont typeface="Georgia" panose="02040502050405020303" pitchFamily="18" charset="0"/>
              <a:buNone/>
              <a:defRPr/>
            </a:pPr>
            <a:endParaRPr lang="fr-FR" sz="2000" b="1" i="1" u="sng" noProof="0" dirty="0">
              <a:latin typeface="Times New Roman" panose="02020603050405020304" pitchFamily="18" charset="0"/>
              <a:ea typeface="ＭＳ Ｐゴシック" panose="020B0600070205080204" pitchFamily="34" charset="-128"/>
            </a:endParaRPr>
          </a:p>
          <a:p>
            <a:pPr eaLnBrk="1" hangingPunct="1">
              <a:buFont typeface="Georgia" panose="02040502050405020303" pitchFamily="18" charset="0"/>
              <a:buNone/>
              <a:defRPr/>
            </a:pPr>
            <a:r>
              <a:rPr lang="fr-FR" sz="2000" b="1" i="1" u="sng" noProof="0" dirty="0">
                <a:latin typeface="Times New Roman" panose="02020603050405020304" pitchFamily="18" charset="0"/>
                <a:ea typeface="ＭＳ Ｐゴシック" panose="020B0600070205080204" pitchFamily="34" charset="-128"/>
              </a:rPr>
              <a:t>Première étape: Découpage en tâches élémentaires du processus du service Paie.</a:t>
            </a:r>
            <a:endParaRPr lang="fr-FR" sz="2000" noProof="0" dirty="0">
              <a:latin typeface="Times New Roman" panose="02020603050405020304" pitchFamily="18" charset="0"/>
              <a:ea typeface="ＭＳ Ｐゴシック" panose="020B0600070205080204" pitchFamily="34" charset="-128"/>
            </a:endParaRPr>
          </a:p>
          <a:p>
            <a:pPr lvl="4">
              <a:buNone/>
              <a:defRPr/>
            </a:pPr>
            <a:r>
              <a:rPr lang="fr-FR" sz="1800" noProof="0" dirty="0">
                <a:latin typeface="Times New Roman" panose="02020603050405020304" pitchFamily="18" charset="0"/>
                <a:ea typeface="ＭＳ Ｐゴシック" panose="020B0600070205080204" pitchFamily="34" charset="-128"/>
              </a:rPr>
              <a:t>1. Mise à jour des dossiers individuels.</a:t>
            </a:r>
          </a:p>
          <a:p>
            <a:pPr lvl="4">
              <a:buNone/>
              <a:defRPr/>
            </a:pPr>
            <a:r>
              <a:rPr lang="fr-FR" sz="1800" noProof="0" dirty="0">
                <a:latin typeface="Times New Roman" panose="02020603050405020304" pitchFamily="18" charset="0"/>
                <a:ea typeface="ＭＳ Ｐゴシック" panose="020B0600070205080204" pitchFamily="34" charset="-128"/>
              </a:rPr>
              <a:t>2. Détermination des niveaux de rémunération.</a:t>
            </a:r>
          </a:p>
          <a:p>
            <a:pPr lvl="4">
              <a:buNone/>
              <a:defRPr/>
            </a:pPr>
            <a:r>
              <a:rPr lang="fr-FR" sz="1800" noProof="0" dirty="0">
                <a:latin typeface="Times New Roman" panose="02020603050405020304" pitchFamily="18" charset="0"/>
                <a:ea typeface="ＭＳ Ｐゴシック" panose="020B0600070205080204" pitchFamily="34" charset="-128"/>
              </a:rPr>
              <a:t>3. Autorisation des augmentations de salaire.</a:t>
            </a:r>
          </a:p>
          <a:p>
            <a:pPr lvl="4">
              <a:buNone/>
              <a:defRPr/>
            </a:pPr>
            <a:r>
              <a:rPr lang="fr-FR" sz="1800" noProof="0" dirty="0">
                <a:latin typeface="Times New Roman" panose="02020603050405020304" pitchFamily="18" charset="0"/>
                <a:ea typeface="ＭＳ Ｐゴシック" panose="020B0600070205080204" pitchFamily="34" charset="-128"/>
              </a:rPr>
              <a:t>4. Autorisation des primes et gratifications.</a:t>
            </a:r>
          </a:p>
          <a:p>
            <a:pPr lvl="4">
              <a:buNone/>
              <a:defRPr/>
            </a:pPr>
            <a:r>
              <a:rPr lang="fr-FR" sz="1800" noProof="0" dirty="0">
                <a:latin typeface="Times New Roman" panose="02020603050405020304" pitchFamily="18" charset="0"/>
                <a:ea typeface="ＭＳ Ｐゴシック" panose="020B0600070205080204" pitchFamily="34" charset="-128"/>
              </a:rPr>
              <a:t>5. Approbation des heures travaillées.</a:t>
            </a:r>
          </a:p>
          <a:p>
            <a:pPr lvl="4">
              <a:buNone/>
              <a:defRPr/>
            </a:pPr>
            <a:r>
              <a:rPr lang="fr-FR" sz="1800" noProof="0" dirty="0">
                <a:latin typeface="Times New Roman" panose="02020603050405020304" pitchFamily="18" charset="0"/>
                <a:ea typeface="ＭＳ Ｐゴシック" panose="020B0600070205080204" pitchFamily="34" charset="-128"/>
              </a:rPr>
              <a:t>6. Autorisation des acomptes /salaires.</a:t>
            </a:r>
          </a:p>
          <a:p>
            <a:pPr lvl="4">
              <a:buNone/>
              <a:defRPr/>
            </a:pPr>
            <a:r>
              <a:rPr lang="fr-FR" sz="1800" noProof="0" dirty="0">
                <a:latin typeface="Times New Roman" panose="02020603050405020304" pitchFamily="18" charset="0"/>
                <a:ea typeface="ＭＳ Ｐゴシック" panose="020B0600070205080204" pitchFamily="34" charset="-128"/>
              </a:rPr>
              <a:t>7. Calcul de la paie.</a:t>
            </a:r>
          </a:p>
          <a:p>
            <a:pPr lvl="4">
              <a:buNone/>
              <a:defRPr/>
            </a:pPr>
            <a:r>
              <a:rPr lang="fr-FR" sz="1800" noProof="0" dirty="0">
                <a:latin typeface="Times New Roman" panose="02020603050405020304" pitchFamily="18" charset="0"/>
                <a:ea typeface="ＭＳ Ｐゴシック" panose="020B0600070205080204" pitchFamily="34" charset="-128"/>
              </a:rPr>
              <a:t>8. Approbation finale de la paie.</a:t>
            </a:r>
          </a:p>
          <a:p>
            <a:pPr lvl="4">
              <a:buNone/>
              <a:defRPr/>
            </a:pPr>
            <a:r>
              <a:rPr lang="fr-FR" sz="1800" noProof="0" dirty="0">
                <a:latin typeface="Times New Roman" panose="02020603050405020304" pitchFamily="18" charset="0"/>
                <a:ea typeface="ＭＳ Ｐゴシック" panose="020B0600070205080204" pitchFamily="34" charset="-128"/>
              </a:rPr>
              <a:t>9. Préparation de l’état de virement.</a:t>
            </a:r>
          </a:p>
          <a:p>
            <a:pPr lvl="4">
              <a:buNone/>
              <a:defRPr/>
            </a:pPr>
            <a:r>
              <a:rPr lang="fr-FR" sz="1800" noProof="0" dirty="0">
                <a:latin typeface="Times New Roman" panose="02020603050405020304" pitchFamily="18" charset="0"/>
                <a:ea typeface="ＭＳ Ｐゴシック" panose="020B0600070205080204" pitchFamily="34" charset="-128"/>
              </a:rPr>
              <a:t>10. Envoi à la banque.</a:t>
            </a:r>
          </a:p>
          <a:p>
            <a:pPr lvl="4">
              <a:buNone/>
              <a:defRPr/>
            </a:pPr>
            <a:r>
              <a:rPr lang="fr-FR" sz="1800" noProof="0" dirty="0">
                <a:latin typeface="Times New Roman" panose="02020603050405020304" pitchFamily="18" charset="0"/>
                <a:ea typeface="ＭＳ Ｐゴシック" panose="020B0600070205080204" pitchFamily="34" charset="-128"/>
              </a:rPr>
              <a:t>11. Enregistrement au journal de paie et centralisation.</a:t>
            </a:r>
          </a:p>
          <a:p>
            <a:pPr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12. Rapprochement banque/paie.</a:t>
            </a:r>
          </a:p>
          <a:p>
            <a:pPr eaLnBrk="1" hangingPunct="1">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p:txBody>
      </p:sp>
      <p:sp>
        <p:nvSpPr>
          <p:cNvPr id="123906" name="Espace réservé du numéro de diapositive 4">
            <a:extLst>
              <a:ext uri="{FF2B5EF4-FFF2-40B4-BE49-F238E27FC236}">
                <a16:creationId xmlns:a16="http://schemas.microsoft.com/office/drawing/2014/main" id="{25ACC157-CD6B-BC4F-B0C4-90EE7B4B1EA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D86F09E-B1E5-284A-88EB-56E18559CAE6}" type="slidenum">
              <a:rPr lang="fr-FR" noProof="0" smtClean="0">
                <a:solidFill>
                  <a:srgbClr val="FFFFFF"/>
                </a:solidFill>
                <a:latin typeface="Georgia" panose="02040502050405020303" pitchFamily="18" charset="0"/>
              </a:rPr>
              <a:pPr/>
              <a:t>108</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389428844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Espace réservé du contenu 2">
            <a:extLst>
              <a:ext uri="{FF2B5EF4-FFF2-40B4-BE49-F238E27FC236}">
                <a16:creationId xmlns:a16="http://schemas.microsoft.com/office/drawing/2014/main" id="{8C3E56B3-802E-C94F-B9E4-8389CFC378E4}"/>
              </a:ext>
            </a:extLst>
          </p:cNvPr>
          <p:cNvSpPr>
            <a:spLocks noGrp="1"/>
          </p:cNvSpPr>
          <p:nvPr>
            <p:ph idx="1"/>
          </p:nvPr>
        </p:nvSpPr>
        <p:spPr>
          <a:xfrm>
            <a:off x="472440" y="1289050"/>
            <a:ext cx="11399520" cy="5111750"/>
          </a:xfrm>
        </p:spPr>
        <p:txBody>
          <a:bodyPr>
            <a:normAutofit fontScale="40000" lnSpcReduction="20000"/>
          </a:bodyPr>
          <a:lstStyle/>
          <a:p>
            <a:pPr eaLnBrk="1" hangingPunct="1">
              <a:buFont typeface="Georgia" panose="02040502050405020303" pitchFamily="18" charset="0"/>
              <a:buNone/>
            </a:pPr>
            <a:endParaRPr lang="fr-FR" b="1" i="1" u="sng" noProof="0" dirty="0">
              <a:latin typeface="Times New Roman" panose="02020603050405020304" pitchFamily="18" charset="0"/>
              <a:ea typeface="ＭＳ Ｐゴシック" panose="020B0600070205080204" pitchFamily="34" charset="-128"/>
            </a:endParaRPr>
          </a:p>
          <a:p>
            <a:pPr eaLnBrk="1" hangingPunct="1">
              <a:buFont typeface="Georgia" panose="02040502050405020303" pitchFamily="18" charset="0"/>
              <a:buNone/>
            </a:pPr>
            <a:r>
              <a:rPr lang="fr-FR" sz="2500" b="1" i="1" u="sng" noProof="0" dirty="0">
                <a:latin typeface="Times New Roman" panose="02020603050405020304" pitchFamily="18" charset="0"/>
                <a:ea typeface="ＭＳ Ｐゴシック" panose="020B0600070205080204" pitchFamily="34" charset="-128"/>
              </a:rPr>
              <a:t>Deuxième étape: Identifier et évaluer les risques liés à chaque tâche élémentaire.</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1. Si la mise à jour des dossiers est mal faite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Risques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personnel qui ne devrait plus être payé alors qu’il va l’être (I)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personnel qui devrait être payé alors qu’il ne va pas l’être (I)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erreur sur le montant du salaire (I)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erreur sur la personne concernée (I).</a:t>
            </a:r>
          </a:p>
          <a:p>
            <a:pPr eaLnBrk="1" hangingPunct="1">
              <a:buFontTx/>
              <a:buChar char="-"/>
            </a:pPr>
            <a:endParaRPr lang="fr-FR" sz="2500" noProof="0" dirty="0">
              <a:latin typeface="Times New Roman" panose="02020603050405020304" pitchFamily="18" charset="0"/>
              <a:ea typeface="ＭＳ Ｐゴシック" panose="020B0600070205080204" pitchFamily="34" charset="-128"/>
            </a:endParaRP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2. Si les niveaux de rémunération sont mal établis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distorsions salariales non conformes à l’échelle des rémunérations (M)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infraction aux conventions collectives (I)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mécontentement et manque de motivation du personnel (I).</a:t>
            </a:r>
          </a:p>
          <a:p>
            <a:pPr eaLnBrk="1" hangingPunct="1">
              <a:buFontTx/>
              <a:buChar char="-"/>
            </a:pPr>
            <a:endParaRPr lang="fr-FR" sz="2500" noProof="0" dirty="0">
              <a:latin typeface="Times New Roman" panose="02020603050405020304" pitchFamily="18" charset="0"/>
              <a:ea typeface="ＭＳ Ｐゴシック" panose="020B0600070205080204" pitchFamily="34" charset="-128"/>
            </a:endParaRP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3. Si  les  autorisations  d’augmentation  ne  sont  pas  données  par  les  personnes habilitées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favoritisme (I)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risques de malversations (I)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désordres catégoriels (M) ;</a:t>
            </a:r>
          </a:p>
          <a:p>
            <a:pPr eaLnBrk="1" hangingPunct="1">
              <a:buFont typeface="Georgia" panose="02040502050405020303" pitchFamily="18" charset="0"/>
              <a:buNone/>
            </a:pPr>
            <a:r>
              <a:rPr lang="fr-FR" sz="2500" noProof="0" dirty="0">
                <a:latin typeface="Times New Roman" panose="02020603050405020304" pitchFamily="18" charset="0"/>
                <a:ea typeface="ＭＳ Ｐゴシック" panose="020B0600070205080204" pitchFamily="34" charset="-128"/>
              </a:rPr>
              <a:t>- etc.</a:t>
            </a:r>
            <a:endParaRPr lang="fr-FR" noProof="0" dirty="0">
              <a:latin typeface="Times New Roman" panose="02020603050405020304" pitchFamily="18" charset="0"/>
              <a:ea typeface="ＭＳ Ｐゴシック" panose="020B0600070205080204" pitchFamily="34" charset="-128"/>
            </a:endParaRPr>
          </a:p>
        </p:txBody>
      </p:sp>
      <p:sp>
        <p:nvSpPr>
          <p:cNvPr id="124930" name="Espace réservé du numéro de diapositive 4">
            <a:extLst>
              <a:ext uri="{FF2B5EF4-FFF2-40B4-BE49-F238E27FC236}">
                <a16:creationId xmlns:a16="http://schemas.microsoft.com/office/drawing/2014/main" id="{D008E1FB-0CFA-2045-8558-443F432AF69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7A5FD6C-BA0B-BC48-82A4-76BB9C3ACAB1}" type="slidenum">
              <a:rPr lang="fr-FR" noProof="0" smtClean="0">
                <a:solidFill>
                  <a:srgbClr val="FFFFFF"/>
                </a:solidFill>
                <a:latin typeface="Georgia" panose="02040502050405020303" pitchFamily="18" charset="0"/>
              </a:rPr>
              <a:pPr/>
              <a:t>109</a:t>
            </a:fld>
            <a:endParaRPr lang="fr-FR" noProof="0" dirty="0">
              <a:solidFill>
                <a:srgbClr val="FFFFFF"/>
              </a:solidFill>
              <a:latin typeface="Georgia" panose="02040502050405020303" pitchFamily="18" charset="0"/>
            </a:endParaRPr>
          </a:p>
        </p:txBody>
      </p:sp>
      <p:sp>
        <p:nvSpPr>
          <p:cNvPr id="4" name="Titre 1">
            <a:extLst>
              <a:ext uri="{FF2B5EF4-FFF2-40B4-BE49-F238E27FC236}">
                <a16:creationId xmlns:a16="http://schemas.microsoft.com/office/drawing/2014/main" id="{9C4907A4-0F7D-134D-B99D-C2AEDEB7DA42}"/>
              </a:ext>
            </a:extLst>
          </p:cNvPr>
          <p:cNvSpPr>
            <a:spLocks noGrp="1"/>
          </p:cNvSpPr>
          <p:nvPr>
            <p:ph type="title"/>
          </p:nvPr>
        </p:nvSpPr>
        <p:spPr>
          <a:xfrm>
            <a:off x="2231136" y="294132"/>
            <a:ext cx="7729728" cy="1188720"/>
          </a:xfrm>
        </p:spPr>
        <p:txBody>
          <a:bodyPr/>
          <a:lstStyle/>
          <a:p>
            <a:r>
              <a:rPr lang="fr-FR" noProof="0" dirty="0"/>
              <a:t>contrôle interne </a:t>
            </a:r>
          </a:p>
        </p:txBody>
      </p:sp>
    </p:spTree>
    <p:extLst>
      <p:ext uri="{BB962C8B-B14F-4D97-AF65-F5344CB8AC3E}">
        <p14:creationId xmlns:p14="http://schemas.microsoft.com/office/powerpoint/2010/main" val="3557781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noProof="0" dirty="0">
              <a:latin typeface="Times New Roman" panose="02020603050405020304" pitchFamily="18" charset="0"/>
              <a:cs typeface="Times New Roman" panose="02020603050405020304" pitchFamily="18" charset="0"/>
            </a:endParaRPr>
          </a:p>
          <a:p>
            <a:pPr marL="0" indent="0" algn="ctr">
              <a:buNone/>
            </a:pPr>
            <a:r>
              <a:rPr lang="fr-FR" sz="3200" b="1" i="1" noProof="0" dirty="0">
                <a:latin typeface="Times New Roman" panose="02020603050405020304" pitchFamily="18" charset="0"/>
                <a:cs typeface="Times New Roman" panose="02020603050405020304" pitchFamily="18" charset="0"/>
              </a:rPr>
              <a:t>Pourquoi pratiquer des audits?</a:t>
            </a:r>
          </a:p>
          <a:p>
            <a:pPr marL="0" indent="0">
              <a:buNone/>
            </a:pPr>
            <a:endParaRPr lang="fr-FR" noProof="0" dirty="0"/>
          </a:p>
        </p:txBody>
      </p:sp>
    </p:spTree>
    <p:extLst>
      <p:ext uri="{BB962C8B-B14F-4D97-AF65-F5344CB8AC3E}">
        <p14:creationId xmlns:p14="http://schemas.microsoft.com/office/powerpoint/2010/main" val="34853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Espace réservé du contenu 2">
            <a:extLst>
              <a:ext uri="{FF2B5EF4-FFF2-40B4-BE49-F238E27FC236}">
                <a16:creationId xmlns:a16="http://schemas.microsoft.com/office/drawing/2014/main" id="{A4B7AD60-719D-A44E-AE87-D585AF6E0801}"/>
              </a:ext>
            </a:extLst>
          </p:cNvPr>
          <p:cNvSpPr>
            <a:spLocks noGrp="1"/>
          </p:cNvSpPr>
          <p:nvPr>
            <p:ph idx="1"/>
          </p:nvPr>
        </p:nvSpPr>
        <p:spPr>
          <a:xfrm>
            <a:off x="1703388" y="476250"/>
            <a:ext cx="9144000" cy="6337300"/>
          </a:xfrm>
        </p:spPr>
        <p:txBody>
          <a:bodyPr>
            <a:normAutofit fontScale="92500" lnSpcReduction="20000"/>
          </a:bodyPr>
          <a:lstStyle/>
          <a:p>
            <a:pPr eaLnBrk="1" hangingPunct="1">
              <a:buFont typeface="Georgia" panose="02040502050405020303" pitchFamily="18" charset="0"/>
              <a:buNone/>
            </a:pPr>
            <a:r>
              <a:rPr lang="fr-FR" b="1" i="1" u="sng" noProof="0" dirty="0">
                <a:latin typeface="Times New Roman" panose="02020603050405020304" pitchFamily="18" charset="0"/>
                <a:ea typeface="ＭＳ Ｐゴシック" panose="020B0600070205080204" pitchFamily="34" charset="-128"/>
              </a:rPr>
              <a:t>Troisième étape: Identifier les dispositifs.</a:t>
            </a:r>
            <a:endParaRPr lang="fr-FR" noProof="0" dirty="0">
              <a:latin typeface="Times New Roman" panose="02020603050405020304" pitchFamily="18" charset="0"/>
              <a:ea typeface="ＭＳ Ｐゴシック" panose="020B0600070205080204" pitchFamily="34" charset="-128"/>
            </a:endParaRPr>
          </a:p>
          <a:p>
            <a:pPr eaLnBrk="1" hangingPunct="1">
              <a:buFont typeface="Georgia" panose="02040502050405020303" pitchFamily="18" charset="0"/>
              <a:buNone/>
            </a:pPr>
            <a:r>
              <a:rPr lang="fr-FR" i="1" noProof="0" dirty="0">
                <a:latin typeface="Times New Roman" panose="02020603050405020304" pitchFamily="18" charset="0"/>
                <a:ea typeface="ＭＳ Ｐゴシック" panose="020B0600070205080204" pitchFamily="34" charset="-128"/>
              </a:rPr>
              <a:t>1. Mise à jour des dossiers non faite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a:t>
            </a:r>
            <a:r>
              <a:rPr lang="fr-FR" b="1" noProof="0" dirty="0">
                <a:latin typeface="Times New Roman" panose="02020603050405020304" pitchFamily="18" charset="0"/>
                <a:ea typeface="ＭＳ Ｐゴシック" panose="020B0600070205080204" pitchFamily="34" charset="-128"/>
              </a:rPr>
              <a:t>- Risque: Personnel non payé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a:t>
            </a:r>
            <a:r>
              <a:rPr lang="fr-FR" u="sng" noProof="0" dirty="0">
                <a:latin typeface="Times New Roman" panose="02020603050405020304" pitchFamily="18" charset="0"/>
                <a:ea typeface="ＭＳ Ｐゴシック" panose="020B0600070205080204" pitchFamily="34" charset="-128"/>
              </a:rPr>
              <a:t>Dispositifs</a:t>
            </a:r>
            <a:r>
              <a:rPr lang="fr-FR" noProof="0" dirty="0">
                <a:latin typeface="Times New Roman" panose="02020603050405020304" pitchFamily="18" charset="0"/>
                <a:ea typeface="ＭＳ Ｐゴシック" panose="020B0600070205080204" pitchFamily="34" charset="-128"/>
              </a:rPr>
              <a:t>: Rapprochement bulletins/effectifs ; Sondages bulletins/mouvements de             personnel ;  Etat des écarts mois M -1 ;  Analyse de cet état.</a:t>
            </a:r>
          </a:p>
          <a:p>
            <a:pPr eaLnBrk="1" hangingPunct="1">
              <a:buFont typeface="Georgia" panose="02040502050405020303" pitchFamily="18" charset="0"/>
              <a:buNone/>
            </a:pPr>
            <a:r>
              <a:rPr lang="fr-FR" i="1" noProof="0" dirty="0">
                <a:latin typeface="Times New Roman" panose="02020603050405020304" pitchFamily="18" charset="0"/>
                <a:ea typeface="ＭＳ Ｐゴシック" panose="020B0600070205080204" pitchFamily="34" charset="-128"/>
              </a:rPr>
              <a:t>2. Niveaux de rémunération mal établis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a:t>
            </a:r>
            <a:r>
              <a:rPr lang="fr-FR" b="1" noProof="0" dirty="0">
                <a:latin typeface="Times New Roman" panose="02020603050405020304" pitchFamily="18" charset="0"/>
                <a:ea typeface="ＭＳ Ｐゴシック" panose="020B0600070205080204" pitchFamily="34" charset="-128"/>
              </a:rPr>
              <a:t>Risque 1 : Distorsions salariales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a:t>
            </a:r>
            <a:r>
              <a:rPr lang="fr-FR" u="sng" noProof="0" dirty="0">
                <a:latin typeface="Times New Roman" panose="02020603050405020304" pitchFamily="18" charset="0"/>
                <a:ea typeface="ＭＳ Ｐゴシック" panose="020B0600070205080204" pitchFamily="34" charset="-128"/>
              </a:rPr>
              <a:t>Dispositif 1:</a:t>
            </a:r>
            <a:r>
              <a:rPr lang="fr-FR" noProof="0" dirty="0">
                <a:latin typeface="Times New Roman" panose="02020603050405020304" pitchFamily="18" charset="0"/>
                <a:ea typeface="ＭＳ Ｐゴシック" panose="020B0600070205080204" pitchFamily="34" charset="-128"/>
              </a:rPr>
              <a:t> Etat de regroupement des salaires bruts par catégories professionnelles ;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Vérification de l’état.</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 </a:t>
            </a:r>
            <a:r>
              <a:rPr lang="fr-FR" b="1" noProof="0" dirty="0">
                <a:latin typeface="Times New Roman" panose="02020603050405020304" pitchFamily="18" charset="0"/>
                <a:ea typeface="ＭＳ Ｐゴシック" panose="020B0600070205080204" pitchFamily="34" charset="-128"/>
              </a:rPr>
              <a:t>Risque2:</a:t>
            </a:r>
            <a:r>
              <a:rPr lang="fr-FR" noProof="0" dirty="0">
                <a:latin typeface="Times New Roman" panose="02020603050405020304" pitchFamily="18" charset="0"/>
                <a:ea typeface="ＭＳ Ｐゴシック" panose="020B0600070205080204" pitchFamily="34" charset="-128"/>
              </a:rPr>
              <a:t> </a:t>
            </a:r>
            <a:r>
              <a:rPr lang="fr-FR" b="1" noProof="0" dirty="0">
                <a:latin typeface="Times New Roman" panose="02020603050405020304" pitchFamily="18" charset="0"/>
                <a:ea typeface="ＭＳ Ｐゴシック" panose="020B0600070205080204" pitchFamily="34" charset="-128"/>
              </a:rPr>
              <a:t>Infraction aux conventions collectives :</a:t>
            </a:r>
          </a:p>
          <a:p>
            <a:pPr eaLnBrk="1" hangingPunct="1">
              <a:buFont typeface="Georgia" panose="02040502050405020303" pitchFamily="18" charset="0"/>
              <a:buNone/>
            </a:pPr>
            <a:r>
              <a:rPr lang="fr-FR" b="1" noProof="0" dirty="0">
                <a:latin typeface="Times New Roman" panose="02020603050405020304" pitchFamily="18" charset="0"/>
                <a:ea typeface="ＭＳ Ｐゴシック" panose="020B0600070205080204" pitchFamily="34" charset="-128"/>
              </a:rPr>
              <a:t>            </a:t>
            </a:r>
            <a:r>
              <a:rPr lang="fr-FR" u="sng" noProof="0" dirty="0">
                <a:latin typeface="Times New Roman" panose="02020603050405020304" pitchFamily="18" charset="0"/>
                <a:ea typeface="ＭＳ Ｐゴシック" panose="020B0600070205080204" pitchFamily="34" charset="-128"/>
              </a:rPr>
              <a:t>Dispositifs 2: </a:t>
            </a:r>
            <a:r>
              <a:rPr lang="fr-FR" noProof="0" dirty="0">
                <a:latin typeface="Times New Roman" panose="02020603050405020304" pitchFamily="18" charset="0"/>
                <a:ea typeface="ＭＳ Ｐゴシック" panose="020B0600070205080204" pitchFamily="34" charset="-128"/>
              </a:rPr>
              <a:t>Formation au contenu des conventions pour les décideurs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Vérifications périodiques par le service des Relations du Travail.</a:t>
            </a:r>
          </a:p>
          <a:p>
            <a:pPr eaLnBrk="1" hangingPunct="1">
              <a:buFont typeface="Georgia" panose="02040502050405020303" pitchFamily="18" charset="0"/>
              <a:buNone/>
            </a:pPr>
            <a:r>
              <a:rPr lang="fr-FR" b="1" noProof="0" dirty="0">
                <a:latin typeface="Times New Roman" panose="02020603050405020304" pitchFamily="18" charset="0"/>
                <a:ea typeface="ＭＳ Ｐゴシック" panose="020B0600070205080204" pitchFamily="34" charset="-128"/>
              </a:rPr>
              <a:t>- Risque 3: Mécontentement du personnel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a:t>
            </a:r>
            <a:r>
              <a:rPr lang="fr-FR" u="sng" noProof="0" dirty="0">
                <a:latin typeface="Times New Roman" panose="02020603050405020304" pitchFamily="18" charset="0"/>
                <a:ea typeface="ＭＳ Ｐゴシック" panose="020B0600070205080204" pitchFamily="34" charset="-128"/>
              </a:rPr>
              <a:t>Dispositifs 3:</a:t>
            </a:r>
            <a:r>
              <a:rPr lang="fr-FR" noProof="0" dirty="0">
                <a:latin typeface="Times New Roman" panose="02020603050405020304" pitchFamily="18" charset="0"/>
                <a:ea typeface="ＭＳ Ｐゴシック" panose="020B0600070205080204" pitchFamily="34" charset="-128"/>
              </a:rPr>
              <a:t> Traitement des réclamations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Enquête de satisfaction annuelle. </a:t>
            </a:r>
          </a:p>
          <a:p>
            <a:pPr eaLnBrk="1" hangingPunct="1">
              <a:buFont typeface="Georgia" panose="02040502050405020303" pitchFamily="18" charset="0"/>
              <a:buNone/>
            </a:pPr>
            <a:r>
              <a:rPr lang="fr-FR" i="1" noProof="0" dirty="0">
                <a:latin typeface="Times New Roman" panose="02020603050405020304" pitchFamily="18" charset="0"/>
                <a:ea typeface="ＭＳ Ｐゴシック" panose="020B0600070205080204" pitchFamily="34" charset="-128"/>
              </a:rPr>
              <a:t>3. Autorisations  d’augmentation  ne  sont  pas  données  par  les  personnes habilitées:</a:t>
            </a:r>
          </a:p>
          <a:p>
            <a:pPr eaLnBrk="1" hangingPunct="1">
              <a:buFont typeface="Georgia" panose="02040502050405020303" pitchFamily="18" charset="0"/>
              <a:buNone/>
            </a:pPr>
            <a:r>
              <a:rPr lang="fr-FR" b="1" noProof="0" dirty="0">
                <a:latin typeface="Times New Roman" panose="02020603050405020304" pitchFamily="18" charset="0"/>
                <a:ea typeface="ＭＳ Ｐゴシック" panose="020B0600070205080204" pitchFamily="34" charset="-128"/>
              </a:rPr>
              <a:t>- Risque :</a:t>
            </a:r>
            <a:r>
              <a:rPr lang="fr-FR" b="1" i="1" noProof="0" dirty="0">
                <a:latin typeface="Times New Roman" panose="02020603050405020304" pitchFamily="18" charset="0"/>
                <a:ea typeface="ＭＳ Ｐゴシック" panose="020B0600070205080204" pitchFamily="34" charset="-128"/>
              </a:rPr>
              <a:t> </a:t>
            </a:r>
            <a:r>
              <a:rPr lang="fr-FR" b="1" noProof="0" dirty="0">
                <a:latin typeface="Times New Roman" panose="02020603050405020304" pitchFamily="18" charset="0"/>
                <a:ea typeface="ＭＳ Ｐゴシック" panose="020B0600070205080204" pitchFamily="34" charset="-128"/>
              </a:rPr>
              <a:t>Désordres catégoriels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a:t>
            </a:r>
            <a:r>
              <a:rPr lang="fr-FR" u="sng" noProof="0" dirty="0">
                <a:latin typeface="Times New Roman" panose="02020603050405020304" pitchFamily="18" charset="0"/>
                <a:ea typeface="ＭＳ Ｐゴシック" panose="020B0600070205080204" pitchFamily="34" charset="-128"/>
              </a:rPr>
              <a:t>Dispositifs</a:t>
            </a:r>
            <a:r>
              <a:rPr lang="fr-FR" noProof="0" dirty="0">
                <a:latin typeface="Times New Roman" panose="02020603050405020304" pitchFamily="18" charset="0"/>
                <a:ea typeface="ＭＳ Ｐゴシック" panose="020B0600070205080204" pitchFamily="34" charset="-128"/>
              </a:rPr>
              <a:t>: Définition des pouvoirs et latitudes pour les autorisations d’augmentation ;</a:t>
            </a:r>
          </a:p>
          <a:p>
            <a:pPr eaLnBrk="1" hangingPunct="1">
              <a:buFont typeface="Georgia" panose="02040502050405020303" pitchFamily="18" charset="0"/>
              <a:buNone/>
            </a:pPr>
            <a:r>
              <a:rPr lang="fr-FR" noProof="0" dirty="0">
                <a:latin typeface="Times New Roman" panose="02020603050405020304" pitchFamily="18" charset="0"/>
                <a:ea typeface="ＭＳ Ｐゴシック" panose="020B0600070205080204" pitchFamily="34" charset="-128"/>
              </a:rPr>
              <a:t>                                    Procédure d’autorisation ;</a:t>
            </a:r>
          </a:p>
        </p:txBody>
      </p:sp>
      <p:sp>
        <p:nvSpPr>
          <p:cNvPr id="126978" name="Espace réservé du numéro de diapositive 4">
            <a:extLst>
              <a:ext uri="{FF2B5EF4-FFF2-40B4-BE49-F238E27FC236}">
                <a16:creationId xmlns:a16="http://schemas.microsoft.com/office/drawing/2014/main" id="{CF44A8F1-FA45-A04E-AB65-4643DAB1301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191F77E-ABD7-D445-BDD4-9D7CC79EE531}" type="slidenum">
              <a:rPr lang="fr-FR" noProof="0" smtClean="0">
                <a:solidFill>
                  <a:srgbClr val="FFFFFF"/>
                </a:solidFill>
                <a:latin typeface="Georgia" panose="02040502050405020303" pitchFamily="18" charset="0"/>
              </a:rPr>
              <a:pPr/>
              <a:t>110</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408520285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Espace réservé du contenu 2">
            <a:extLst>
              <a:ext uri="{FF2B5EF4-FFF2-40B4-BE49-F238E27FC236}">
                <a16:creationId xmlns:a16="http://schemas.microsoft.com/office/drawing/2014/main" id="{4F3FF3DD-9B9E-7B46-B2A9-336132387084}"/>
              </a:ext>
            </a:extLst>
          </p:cNvPr>
          <p:cNvSpPr>
            <a:spLocks noGrp="1"/>
          </p:cNvSpPr>
          <p:nvPr>
            <p:ph idx="1"/>
          </p:nvPr>
        </p:nvSpPr>
        <p:spPr>
          <a:xfrm>
            <a:off x="509286" y="692150"/>
            <a:ext cx="10903352" cy="5986442"/>
          </a:xfrm>
        </p:spPr>
        <p:txBody>
          <a:bodyPr>
            <a:normAutofit fontScale="85000" lnSpcReduction="20000"/>
          </a:bodyPr>
          <a:lstStyle/>
          <a:p>
            <a:pPr algn="just" eaLnBrk="1" hangingPunct="1">
              <a:buFont typeface="Georgia" panose="02040502050405020303" pitchFamily="18" charset="0"/>
              <a:buNone/>
            </a:pPr>
            <a:r>
              <a:rPr lang="fr-FR" sz="1600" b="1" i="1" u="sng" noProof="0" dirty="0">
                <a:latin typeface="Times New Roman" panose="02020603050405020304" pitchFamily="18" charset="0"/>
                <a:ea typeface="ＭＳ Ｐゴシック" panose="020B0600070205080204" pitchFamily="34" charset="-128"/>
              </a:rPr>
              <a:t>Quatrième étape: Qualifier les dispositifs.</a:t>
            </a:r>
            <a:endParaRPr lang="fr-FR" sz="1600"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pPr>
            <a:r>
              <a:rPr lang="fr-FR" sz="1600" i="1" noProof="0" dirty="0">
                <a:latin typeface="Times New Roman" panose="02020603050405020304" pitchFamily="18" charset="0"/>
                <a:ea typeface="ＭＳ Ｐゴシック" panose="020B0600070205080204" pitchFamily="34" charset="-128"/>
              </a:rPr>
              <a:t>1. Mise à jour des dossiers non faite :</a:t>
            </a:r>
          </a:p>
          <a:p>
            <a:pPr algn="just" eaLnBrk="1" hangingPunct="1">
              <a:buFont typeface="Georgia" panose="02040502050405020303" pitchFamily="18" charset="0"/>
              <a:buNone/>
            </a:pPr>
            <a:r>
              <a:rPr lang="fr-FR" sz="1600" noProof="0" dirty="0">
                <a:latin typeface="Times New Roman" panose="02020603050405020304" pitchFamily="18" charset="0"/>
                <a:ea typeface="ＭＳ Ｐゴシック" panose="020B0600070205080204" pitchFamily="34" charset="-128"/>
              </a:rPr>
              <a:t> </a:t>
            </a:r>
            <a:r>
              <a:rPr lang="fr-FR" sz="1600" b="1" noProof="0" dirty="0">
                <a:latin typeface="Times New Roman" panose="02020603050405020304" pitchFamily="18" charset="0"/>
                <a:ea typeface="ＭＳ Ｐゴシック" panose="020B0600070205080204" pitchFamily="34" charset="-128"/>
              </a:rPr>
              <a:t>- Risque: Personnel non payé :</a:t>
            </a:r>
          </a:p>
          <a:p>
            <a:pPr algn="just" eaLnBrk="1" hangingPunct="1">
              <a:buFont typeface="Georgia" panose="02040502050405020303" pitchFamily="18" charset="0"/>
              <a:buNone/>
            </a:pPr>
            <a:r>
              <a:rPr lang="fr-FR" sz="1600" noProof="0" dirty="0">
                <a:latin typeface="Times New Roman" panose="02020603050405020304" pitchFamily="18" charset="0"/>
                <a:ea typeface="ＭＳ Ｐゴシック" panose="020B0600070205080204" pitchFamily="34" charset="-128"/>
              </a:rPr>
              <a:t>      </a:t>
            </a:r>
            <a:r>
              <a:rPr lang="fr-FR" sz="1600" u="sng" noProof="0" dirty="0">
                <a:latin typeface="Times New Roman" panose="02020603050405020304" pitchFamily="18" charset="0"/>
                <a:ea typeface="ＭＳ Ｐゴシック" panose="020B0600070205080204" pitchFamily="34" charset="-128"/>
              </a:rPr>
              <a:t>Dispositifs</a:t>
            </a:r>
            <a:r>
              <a:rPr lang="fr-FR" sz="1600" noProof="0" dirty="0">
                <a:latin typeface="Times New Roman" panose="02020603050405020304" pitchFamily="18" charset="0"/>
                <a:ea typeface="ＭＳ Ｐゴシック" panose="020B0600070205080204" pitchFamily="34" charset="-128"/>
              </a:rPr>
              <a:t>: Rapprochement bulletins/effectifs ; </a:t>
            </a:r>
            <a:r>
              <a:rPr lang="fr-FR" sz="1600" b="1" noProof="0" dirty="0">
                <a:solidFill>
                  <a:srgbClr val="3E3F68"/>
                </a:solidFill>
                <a:latin typeface="Times New Roman" panose="02020603050405020304" pitchFamily="18" charset="0"/>
                <a:ea typeface="ＭＳ Ｐゴシック" panose="020B0600070205080204" pitchFamily="34" charset="-128"/>
              </a:rPr>
              <a:t>(Procédure)</a:t>
            </a:r>
            <a:r>
              <a:rPr lang="fr-FR" sz="1600" noProof="0" dirty="0">
                <a:latin typeface="Times New Roman" panose="02020603050405020304" pitchFamily="18" charset="0"/>
                <a:ea typeface="ＭＳ Ｐゴシック" panose="020B0600070205080204" pitchFamily="34" charset="-128"/>
              </a:rPr>
              <a:t>  Sondages bulletins/mouvements de personnel ; </a:t>
            </a:r>
            <a:r>
              <a:rPr lang="fr-FR" sz="1600" b="1" noProof="0" dirty="0">
                <a:solidFill>
                  <a:srgbClr val="3E3F68"/>
                </a:solidFill>
                <a:latin typeface="Times New Roman" panose="02020603050405020304" pitchFamily="18" charset="0"/>
                <a:ea typeface="ＭＳ Ｐゴシック" panose="020B0600070205080204" pitchFamily="34" charset="-128"/>
              </a:rPr>
              <a:t>(Procédure)</a:t>
            </a:r>
            <a:r>
              <a:rPr lang="fr-FR" sz="1600" noProof="0" dirty="0">
                <a:latin typeface="Times New Roman" panose="02020603050405020304" pitchFamily="18" charset="0"/>
                <a:ea typeface="ＭＳ Ｐゴシック" panose="020B0600070205080204" pitchFamily="34" charset="-128"/>
              </a:rPr>
              <a:t> Etat des écarts mois M -1 ; </a:t>
            </a:r>
            <a:r>
              <a:rPr lang="fr-FR" sz="1600" b="1" noProof="0" dirty="0">
                <a:solidFill>
                  <a:srgbClr val="3E3F68"/>
                </a:solidFill>
                <a:latin typeface="Times New Roman" panose="02020603050405020304" pitchFamily="18" charset="0"/>
                <a:ea typeface="ＭＳ Ｐゴシック" panose="020B0600070205080204" pitchFamily="34" charset="-128"/>
              </a:rPr>
              <a:t>(Moyens + Objectifs)</a:t>
            </a:r>
            <a:r>
              <a:rPr lang="fr-FR" sz="1600" noProof="0" dirty="0">
                <a:latin typeface="Times New Roman" panose="02020603050405020304" pitchFamily="18" charset="0"/>
                <a:ea typeface="ＭＳ Ｐゴシック" panose="020B0600070205080204" pitchFamily="34" charset="-128"/>
              </a:rPr>
              <a:t>                            Analyse de cet état. </a:t>
            </a:r>
            <a:r>
              <a:rPr lang="fr-FR" sz="1600" b="1" noProof="0" dirty="0">
                <a:solidFill>
                  <a:srgbClr val="3E3F68"/>
                </a:solidFill>
                <a:latin typeface="Times New Roman" panose="02020603050405020304" pitchFamily="18" charset="0"/>
                <a:ea typeface="ＭＳ Ｐゴシック" panose="020B0600070205080204" pitchFamily="34" charset="-128"/>
              </a:rPr>
              <a:t>(Procédure)</a:t>
            </a:r>
          </a:p>
          <a:p>
            <a:pPr algn="just" eaLnBrk="1" hangingPunct="1">
              <a:buFont typeface="Georgia" panose="02040502050405020303" pitchFamily="18" charset="0"/>
              <a:buNone/>
            </a:pPr>
            <a:endParaRPr lang="fr-FR" sz="1600" i="1"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pPr>
            <a:r>
              <a:rPr lang="fr-FR" sz="1600" i="1" noProof="0" dirty="0">
                <a:latin typeface="Times New Roman" panose="02020603050405020304" pitchFamily="18" charset="0"/>
                <a:ea typeface="ＭＳ Ｐゴシック" panose="020B0600070205080204" pitchFamily="34" charset="-128"/>
              </a:rPr>
              <a:t>2. Niveaux de rémunération mal établis :</a:t>
            </a:r>
          </a:p>
          <a:p>
            <a:pPr algn="just" eaLnBrk="1" hangingPunct="1">
              <a:buFontTx/>
              <a:buChar char="-"/>
            </a:pPr>
            <a:r>
              <a:rPr lang="fr-FR" sz="1600" b="1" noProof="0" dirty="0">
                <a:latin typeface="Times New Roman" panose="02020603050405020304" pitchFamily="18" charset="0"/>
                <a:ea typeface="ＭＳ Ｐゴシック" panose="020B0600070205080204" pitchFamily="34" charset="-128"/>
              </a:rPr>
              <a:t>Risque 1 : Distorsions salariales :</a:t>
            </a:r>
          </a:p>
          <a:p>
            <a:pPr algn="just" eaLnBrk="1" hangingPunct="1">
              <a:buFont typeface="Georgia" panose="02040502050405020303" pitchFamily="18" charset="0"/>
              <a:buNone/>
            </a:pPr>
            <a:r>
              <a:rPr lang="fr-FR" sz="1600" noProof="0" dirty="0">
                <a:latin typeface="Times New Roman" panose="02020603050405020304" pitchFamily="18" charset="0"/>
                <a:ea typeface="ＭＳ Ｐゴシック" panose="020B0600070205080204" pitchFamily="34" charset="-128"/>
              </a:rPr>
              <a:t> </a:t>
            </a:r>
            <a:r>
              <a:rPr lang="fr-FR" sz="1600" u="sng" noProof="0" dirty="0">
                <a:latin typeface="Times New Roman" panose="02020603050405020304" pitchFamily="18" charset="0"/>
                <a:ea typeface="ＭＳ Ｐゴシック" panose="020B0600070205080204" pitchFamily="34" charset="-128"/>
              </a:rPr>
              <a:t>Dispositif 1:</a:t>
            </a:r>
            <a:r>
              <a:rPr lang="fr-FR" sz="1600" noProof="0" dirty="0">
                <a:latin typeface="Times New Roman" panose="02020603050405020304" pitchFamily="18" charset="0"/>
                <a:ea typeface="ＭＳ Ｐゴシック" panose="020B0600070205080204" pitchFamily="34" charset="-128"/>
              </a:rPr>
              <a:t> Etat de regroupement des salaires bruts par catégories professionnelles ; </a:t>
            </a:r>
            <a:r>
              <a:rPr lang="fr-FR" sz="1600" b="1" noProof="0" dirty="0">
                <a:solidFill>
                  <a:srgbClr val="3E3F68"/>
                </a:solidFill>
                <a:latin typeface="Times New Roman" panose="02020603050405020304" pitchFamily="18" charset="0"/>
                <a:ea typeface="ＭＳ Ｐゴシック" panose="020B0600070205080204" pitchFamily="34" charset="-128"/>
              </a:rPr>
              <a:t>(Moyen)</a:t>
            </a:r>
          </a:p>
          <a:p>
            <a:pPr algn="just" eaLnBrk="1" hangingPunct="1">
              <a:buFont typeface="Georgia" panose="02040502050405020303" pitchFamily="18" charset="0"/>
              <a:buNone/>
            </a:pPr>
            <a:r>
              <a:rPr lang="fr-FR" sz="1600" noProof="0" dirty="0">
                <a:latin typeface="Times New Roman" panose="02020603050405020304" pitchFamily="18" charset="0"/>
                <a:ea typeface="ＭＳ Ｐゴシック" panose="020B0600070205080204" pitchFamily="34" charset="-128"/>
              </a:rPr>
              <a:t>                      Vérification de l’état. </a:t>
            </a:r>
            <a:r>
              <a:rPr lang="fr-FR" sz="1600" b="1" noProof="0" dirty="0">
                <a:solidFill>
                  <a:srgbClr val="3E3F68"/>
                </a:solidFill>
                <a:latin typeface="Times New Roman" panose="02020603050405020304" pitchFamily="18" charset="0"/>
                <a:ea typeface="ＭＳ Ｐゴシック" panose="020B0600070205080204" pitchFamily="34" charset="-128"/>
              </a:rPr>
              <a:t>(Procédure)</a:t>
            </a:r>
          </a:p>
          <a:p>
            <a:pPr algn="just" eaLnBrk="1" hangingPunct="1">
              <a:buFont typeface="Georgia" panose="02040502050405020303" pitchFamily="18" charset="0"/>
              <a:buNone/>
            </a:pPr>
            <a:r>
              <a:rPr lang="fr-FR" sz="1600" noProof="0" dirty="0">
                <a:latin typeface="Times New Roman" panose="02020603050405020304" pitchFamily="18" charset="0"/>
                <a:ea typeface="ＭＳ Ｐゴシック" panose="020B0600070205080204" pitchFamily="34" charset="-128"/>
              </a:rPr>
              <a:t> - </a:t>
            </a:r>
            <a:r>
              <a:rPr lang="fr-FR" sz="1600" b="1" noProof="0" dirty="0">
                <a:latin typeface="Times New Roman" panose="02020603050405020304" pitchFamily="18" charset="0"/>
                <a:ea typeface="ＭＳ Ｐゴシック" panose="020B0600070205080204" pitchFamily="34" charset="-128"/>
              </a:rPr>
              <a:t>Risque2:</a:t>
            </a:r>
            <a:r>
              <a:rPr lang="fr-FR" sz="1600" noProof="0" dirty="0">
                <a:latin typeface="Times New Roman" panose="02020603050405020304" pitchFamily="18" charset="0"/>
                <a:ea typeface="ＭＳ Ｐゴシック" panose="020B0600070205080204" pitchFamily="34" charset="-128"/>
              </a:rPr>
              <a:t> </a:t>
            </a:r>
            <a:r>
              <a:rPr lang="fr-FR" sz="1600" b="1" noProof="0" dirty="0">
                <a:latin typeface="Times New Roman" panose="02020603050405020304" pitchFamily="18" charset="0"/>
                <a:ea typeface="ＭＳ Ｐゴシック" panose="020B0600070205080204" pitchFamily="34" charset="-128"/>
              </a:rPr>
              <a:t>Infraction aux conventions collectives :</a:t>
            </a:r>
          </a:p>
          <a:p>
            <a:pPr algn="just" eaLnBrk="1" hangingPunct="1">
              <a:buFont typeface="Georgia" panose="02040502050405020303" pitchFamily="18" charset="0"/>
              <a:buNone/>
            </a:pPr>
            <a:r>
              <a:rPr lang="fr-FR" sz="1600" b="1" noProof="0" dirty="0">
                <a:latin typeface="Times New Roman" panose="02020603050405020304" pitchFamily="18" charset="0"/>
                <a:ea typeface="ＭＳ Ｐゴシック" panose="020B0600070205080204" pitchFamily="34" charset="-128"/>
              </a:rPr>
              <a:t>            </a:t>
            </a:r>
            <a:r>
              <a:rPr lang="fr-FR" sz="1600" u="sng" noProof="0" dirty="0">
                <a:latin typeface="Times New Roman" panose="02020603050405020304" pitchFamily="18" charset="0"/>
                <a:ea typeface="ＭＳ Ｐゴシック" panose="020B0600070205080204" pitchFamily="34" charset="-128"/>
              </a:rPr>
              <a:t>Dispositifs 2: </a:t>
            </a:r>
            <a:r>
              <a:rPr lang="fr-FR" sz="1600" noProof="0" dirty="0">
                <a:latin typeface="Times New Roman" panose="02020603050405020304" pitchFamily="18" charset="0"/>
                <a:ea typeface="ＭＳ Ｐゴシック" panose="020B0600070205080204" pitchFamily="34" charset="-128"/>
              </a:rPr>
              <a:t>Formation au contenu des conventions pour les décideurs ; </a:t>
            </a:r>
            <a:r>
              <a:rPr lang="fr-FR" sz="1600" b="1" noProof="0" dirty="0">
                <a:solidFill>
                  <a:srgbClr val="3E3F68"/>
                </a:solidFill>
                <a:latin typeface="Times New Roman" panose="02020603050405020304" pitchFamily="18" charset="0"/>
                <a:ea typeface="ＭＳ Ｐゴシック" panose="020B0600070205080204" pitchFamily="34" charset="-128"/>
              </a:rPr>
              <a:t>(Moyen)</a:t>
            </a:r>
          </a:p>
          <a:p>
            <a:pPr algn="just" eaLnBrk="1" hangingPunct="1">
              <a:buFont typeface="Georgia" panose="02040502050405020303" pitchFamily="18" charset="0"/>
              <a:buNone/>
            </a:pPr>
            <a:r>
              <a:rPr lang="fr-FR" sz="1600" noProof="0" dirty="0">
                <a:latin typeface="Times New Roman" panose="02020603050405020304" pitchFamily="18" charset="0"/>
                <a:ea typeface="ＭＳ Ｐゴシック" panose="020B0600070205080204" pitchFamily="34" charset="-128"/>
              </a:rPr>
              <a:t>                        Vérifications périodiques par le service des Relations du Travail. </a:t>
            </a:r>
            <a:r>
              <a:rPr lang="fr-FR" sz="1600" b="1" noProof="0" dirty="0">
                <a:solidFill>
                  <a:srgbClr val="3E3F68"/>
                </a:solidFill>
                <a:latin typeface="Times New Roman" panose="02020603050405020304" pitchFamily="18" charset="0"/>
                <a:ea typeface="ＭＳ Ｐゴシック" panose="020B0600070205080204" pitchFamily="34" charset="-128"/>
              </a:rPr>
              <a:t>(Procédure)</a:t>
            </a:r>
          </a:p>
          <a:p>
            <a:pPr algn="just" eaLnBrk="1" hangingPunct="1">
              <a:buFont typeface="Georgia" panose="02040502050405020303" pitchFamily="18" charset="0"/>
              <a:buNone/>
            </a:pPr>
            <a:r>
              <a:rPr lang="fr-FR" sz="1600" b="1" noProof="0" dirty="0">
                <a:latin typeface="Times New Roman" panose="02020603050405020304" pitchFamily="18" charset="0"/>
                <a:ea typeface="ＭＳ Ｐゴシック" panose="020B0600070205080204" pitchFamily="34" charset="-128"/>
              </a:rPr>
              <a:t>- Risque 3: Mécontentement du personnel :</a:t>
            </a:r>
          </a:p>
          <a:p>
            <a:pPr algn="just" eaLnBrk="1" hangingPunct="1">
              <a:buFont typeface="Georgia" panose="02040502050405020303" pitchFamily="18" charset="0"/>
              <a:buNone/>
            </a:pPr>
            <a:r>
              <a:rPr lang="fr-FR" sz="1600" noProof="0" dirty="0">
                <a:latin typeface="Times New Roman" panose="02020603050405020304" pitchFamily="18" charset="0"/>
                <a:ea typeface="ＭＳ Ｐゴシック" panose="020B0600070205080204" pitchFamily="34" charset="-128"/>
              </a:rPr>
              <a:t>            </a:t>
            </a:r>
            <a:r>
              <a:rPr lang="fr-FR" sz="1600" u="sng" noProof="0" dirty="0">
                <a:latin typeface="Times New Roman" panose="02020603050405020304" pitchFamily="18" charset="0"/>
                <a:ea typeface="ＭＳ Ｐゴシック" panose="020B0600070205080204" pitchFamily="34" charset="-128"/>
              </a:rPr>
              <a:t>Dispositifs 3:</a:t>
            </a:r>
            <a:r>
              <a:rPr lang="fr-FR" sz="1600" noProof="0" dirty="0">
                <a:latin typeface="Times New Roman" panose="02020603050405020304" pitchFamily="18" charset="0"/>
                <a:ea typeface="ＭＳ Ｐゴシック" panose="020B0600070205080204" pitchFamily="34" charset="-128"/>
              </a:rPr>
              <a:t> Traitement des réclamations ; </a:t>
            </a:r>
            <a:r>
              <a:rPr lang="fr-FR" sz="1600" b="1" noProof="0" dirty="0">
                <a:solidFill>
                  <a:srgbClr val="3E3F68"/>
                </a:solidFill>
                <a:latin typeface="Times New Roman" panose="02020603050405020304" pitchFamily="18" charset="0"/>
                <a:ea typeface="ＭＳ Ｐゴシック" panose="020B0600070205080204" pitchFamily="34" charset="-128"/>
              </a:rPr>
              <a:t>(Objectifs + Procédure)</a:t>
            </a:r>
          </a:p>
          <a:p>
            <a:pPr algn="just" eaLnBrk="1" hangingPunct="1">
              <a:buFont typeface="Georgia" panose="02040502050405020303" pitchFamily="18" charset="0"/>
              <a:buNone/>
            </a:pPr>
            <a:r>
              <a:rPr lang="fr-FR" sz="1600" noProof="0" dirty="0">
                <a:latin typeface="Times New Roman" panose="02020603050405020304" pitchFamily="18" charset="0"/>
                <a:ea typeface="ＭＳ Ｐゴシック" panose="020B0600070205080204" pitchFamily="34" charset="-128"/>
              </a:rPr>
              <a:t>                                     Enquête de satisfaction annuelle. </a:t>
            </a:r>
            <a:r>
              <a:rPr lang="fr-FR" sz="1600" b="1" noProof="0" dirty="0">
                <a:solidFill>
                  <a:srgbClr val="3E3F68"/>
                </a:solidFill>
                <a:latin typeface="Times New Roman" panose="02020603050405020304" pitchFamily="18" charset="0"/>
                <a:ea typeface="ＭＳ Ｐゴシック" panose="020B0600070205080204" pitchFamily="34" charset="-128"/>
              </a:rPr>
              <a:t>(Moyen)</a:t>
            </a:r>
          </a:p>
          <a:p>
            <a:pPr algn="just" eaLnBrk="1" hangingPunct="1">
              <a:buFont typeface="Georgia" panose="02040502050405020303" pitchFamily="18" charset="0"/>
              <a:buNone/>
            </a:pPr>
            <a:endParaRPr lang="fr-FR" sz="1600" i="1"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pPr>
            <a:r>
              <a:rPr lang="fr-FR" sz="1600" i="1" noProof="0" dirty="0">
                <a:latin typeface="Times New Roman" panose="02020603050405020304" pitchFamily="18" charset="0"/>
                <a:ea typeface="ＭＳ Ｐゴシック" panose="020B0600070205080204" pitchFamily="34" charset="-128"/>
              </a:rPr>
              <a:t>3. Autorisations  d’augmentation  ne  sont  pas  données  par  les  personnes habilitées:</a:t>
            </a:r>
          </a:p>
          <a:p>
            <a:pPr algn="just" eaLnBrk="1" hangingPunct="1">
              <a:buFont typeface="Georgia" panose="02040502050405020303" pitchFamily="18" charset="0"/>
              <a:buNone/>
            </a:pPr>
            <a:r>
              <a:rPr lang="fr-FR" sz="1600" b="1" noProof="0" dirty="0">
                <a:latin typeface="Times New Roman" panose="02020603050405020304" pitchFamily="18" charset="0"/>
                <a:ea typeface="ＭＳ Ｐゴシック" panose="020B0600070205080204" pitchFamily="34" charset="-128"/>
              </a:rPr>
              <a:t>- Risque :</a:t>
            </a:r>
            <a:r>
              <a:rPr lang="fr-FR" sz="1600" b="1" i="1" noProof="0" dirty="0">
                <a:latin typeface="Times New Roman" panose="02020603050405020304" pitchFamily="18" charset="0"/>
                <a:ea typeface="ＭＳ Ｐゴシック" panose="020B0600070205080204" pitchFamily="34" charset="-128"/>
              </a:rPr>
              <a:t> </a:t>
            </a:r>
            <a:r>
              <a:rPr lang="fr-FR" sz="1600" b="1" noProof="0" dirty="0">
                <a:latin typeface="Times New Roman" panose="02020603050405020304" pitchFamily="18" charset="0"/>
                <a:ea typeface="ＭＳ Ｐゴシック" panose="020B0600070205080204" pitchFamily="34" charset="-128"/>
              </a:rPr>
              <a:t>Désordres catégoriels :</a:t>
            </a:r>
          </a:p>
          <a:p>
            <a:pPr algn="just" eaLnBrk="1" hangingPunct="1">
              <a:buFont typeface="Georgia" panose="02040502050405020303" pitchFamily="18" charset="0"/>
              <a:buNone/>
            </a:pPr>
            <a:r>
              <a:rPr lang="fr-FR" sz="1600" noProof="0" dirty="0">
                <a:latin typeface="Times New Roman" panose="02020603050405020304" pitchFamily="18" charset="0"/>
                <a:ea typeface="ＭＳ Ｐゴシック" panose="020B0600070205080204" pitchFamily="34" charset="-128"/>
              </a:rPr>
              <a:t>             </a:t>
            </a:r>
            <a:r>
              <a:rPr lang="fr-FR" sz="1600" u="sng" noProof="0" dirty="0">
                <a:latin typeface="Times New Roman" panose="02020603050405020304" pitchFamily="18" charset="0"/>
                <a:ea typeface="ＭＳ Ｐゴシック" panose="020B0600070205080204" pitchFamily="34" charset="-128"/>
              </a:rPr>
              <a:t>Dispositifs</a:t>
            </a:r>
            <a:r>
              <a:rPr lang="fr-FR" sz="1600" noProof="0" dirty="0">
                <a:latin typeface="Times New Roman" panose="02020603050405020304" pitchFamily="18" charset="0"/>
                <a:ea typeface="ＭＳ Ｐゴシック" panose="020B0600070205080204" pitchFamily="34" charset="-128"/>
              </a:rPr>
              <a:t>: Définition des pouvoirs et latitudes pour les autorisations d’augmentation ; </a:t>
            </a:r>
            <a:r>
              <a:rPr lang="fr-FR" sz="1600" b="1" noProof="0" dirty="0">
                <a:solidFill>
                  <a:srgbClr val="3E3F68"/>
                </a:solidFill>
                <a:latin typeface="Times New Roman" panose="02020603050405020304" pitchFamily="18" charset="0"/>
                <a:ea typeface="ＭＳ Ｐゴシック" panose="020B0600070205080204" pitchFamily="34" charset="-128"/>
              </a:rPr>
              <a:t>(Organisation)</a:t>
            </a:r>
            <a:r>
              <a:rPr lang="fr-FR" sz="1600" noProof="0" dirty="0">
                <a:latin typeface="Times New Roman" panose="02020603050405020304" pitchFamily="18" charset="0"/>
                <a:ea typeface="ＭＳ Ｐゴシック" panose="020B0600070205080204" pitchFamily="34" charset="-128"/>
              </a:rPr>
              <a:t>  Procédure d’autorisation ; </a:t>
            </a:r>
            <a:r>
              <a:rPr lang="fr-FR" sz="1600" b="1" noProof="0" dirty="0">
                <a:solidFill>
                  <a:srgbClr val="3E3F68"/>
                </a:solidFill>
                <a:latin typeface="Times New Roman" panose="02020603050405020304" pitchFamily="18" charset="0"/>
                <a:ea typeface="ＭＳ Ｐゴシック" panose="020B0600070205080204" pitchFamily="34" charset="-128"/>
              </a:rPr>
              <a:t>(Procédure)</a:t>
            </a:r>
          </a:p>
        </p:txBody>
      </p:sp>
      <p:sp>
        <p:nvSpPr>
          <p:cNvPr id="128002" name="Espace réservé du numéro de diapositive 4">
            <a:extLst>
              <a:ext uri="{FF2B5EF4-FFF2-40B4-BE49-F238E27FC236}">
                <a16:creationId xmlns:a16="http://schemas.microsoft.com/office/drawing/2014/main" id="{642F1DC3-37FE-D24A-A626-D92F6DF46A7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4337878-C277-8545-A53C-6C4D593C6F69}" type="slidenum">
              <a:rPr lang="fr-FR" noProof="0" smtClean="0">
                <a:solidFill>
                  <a:srgbClr val="FFFFFF"/>
                </a:solidFill>
                <a:latin typeface="Georgia" panose="02040502050405020303" pitchFamily="18" charset="0"/>
              </a:rPr>
              <a:pPr/>
              <a:t>111</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354788920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AC42BF6-0314-604D-8F67-39169AB1B100}"/>
              </a:ext>
            </a:extLst>
          </p:cNvPr>
          <p:cNvSpPr>
            <a:spLocks noGrp="1"/>
          </p:cNvSpPr>
          <p:nvPr>
            <p:ph idx="1"/>
          </p:nvPr>
        </p:nvSpPr>
        <p:spPr>
          <a:xfrm>
            <a:off x="1703388" y="1052514"/>
            <a:ext cx="9144000" cy="5113337"/>
          </a:xfrm>
        </p:spPr>
        <p:txBody>
          <a:bodyPr>
            <a:noAutofit/>
          </a:bodyPr>
          <a:lstStyle/>
          <a:p>
            <a:pPr algn="ctr" eaLnBrk="1" hangingPunct="1">
              <a:buFont typeface="Georgia" panose="02040502050405020303" pitchFamily="18" charset="0"/>
              <a:buNone/>
              <a:defRPr/>
            </a:pPr>
            <a:endParaRPr lang="fr-FR" b="1" i="1" u="sng" noProof="0" dirty="0">
              <a:solidFill>
                <a:srgbClr val="8588A2"/>
              </a:solidFill>
              <a:effectLst>
                <a:outerShdw blurRad="38100" dist="38100" dir="2700000" algn="tl">
                  <a:srgbClr val="C0C0C0"/>
                </a:outerShdw>
              </a:effectLst>
              <a:ea typeface="ＭＳ Ｐゴシック" panose="020B0600070205080204" pitchFamily="34" charset="-128"/>
            </a:endParaRPr>
          </a:p>
          <a:p>
            <a:pPr eaLnBrk="1" hangingPunct="1">
              <a:buFont typeface="Georgia" panose="02040502050405020303" pitchFamily="18" charset="0"/>
              <a:buNone/>
              <a:defRPr/>
            </a:pPr>
            <a:r>
              <a:rPr lang="fr-FR" sz="1600" noProof="0" dirty="0">
                <a:latin typeface="Cambria" panose="02040503050406030204" pitchFamily="18" charset="0"/>
                <a:ea typeface="ＭＳ Ｐゴシック" panose="020B0600070205080204" pitchFamily="34" charset="-128"/>
              </a:rPr>
              <a:t>Au terme de ces quatre étapes on doit obtenir le tableau suivant:</a:t>
            </a:r>
          </a:p>
          <a:p>
            <a:pPr algn="ctr" eaLnBrk="1" hangingPunct="1">
              <a:buFont typeface="Georgia" panose="02040502050405020303" pitchFamily="18" charset="0"/>
              <a:buNone/>
              <a:defRPr/>
            </a:pPr>
            <a:endParaRPr lang="fr-FR" b="1" i="1" u="sng" noProof="0" dirty="0">
              <a:solidFill>
                <a:srgbClr val="8588A2"/>
              </a:solidFill>
              <a:effectLst>
                <a:outerShdw blurRad="38100" dist="38100" dir="2700000" algn="tl">
                  <a:srgbClr val="C0C0C0"/>
                </a:outerShdw>
              </a:effectLst>
              <a:ea typeface="ＭＳ Ｐゴシック" panose="020B0600070205080204" pitchFamily="34" charset="-128"/>
            </a:endParaRPr>
          </a:p>
          <a:p>
            <a:pPr algn="ctr" eaLnBrk="1" hangingPunct="1">
              <a:buFont typeface="Georgia" panose="02040502050405020303" pitchFamily="18" charset="0"/>
              <a:buNone/>
              <a:defRPr/>
            </a:pPr>
            <a:endParaRPr lang="fr-FR" b="1" i="1" u="sng" noProof="0" dirty="0">
              <a:solidFill>
                <a:srgbClr val="8588A2"/>
              </a:solidFill>
              <a:effectLst>
                <a:outerShdw blurRad="38100" dist="38100" dir="2700000" algn="tl">
                  <a:srgbClr val="C0C0C0"/>
                </a:outerShdw>
              </a:effectLst>
              <a:ea typeface="ＭＳ Ｐゴシック" panose="020B0600070205080204" pitchFamily="34" charset="-128"/>
            </a:endParaRPr>
          </a:p>
          <a:p>
            <a:pPr eaLnBrk="1" hangingPunct="1">
              <a:buFont typeface="Georgia" panose="02040502050405020303" pitchFamily="18" charset="0"/>
              <a:buNone/>
              <a:defRPr/>
            </a:pPr>
            <a:endParaRPr lang="fr-FR" sz="400" b="1" i="1" u="sng" noProof="0" dirty="0">
              <a:latin typeface="Cambria" panose="02040503050406030204" pitchFamily="18" charset="0"/>
              <a:ea typeface="ＭＳ Ｐゴシック" panose="020B0600070205080204" pitchFamily="34" charset="-128"/>
            </a:endParaRPr>
          </a:p>
        </p:txBody>
      </p:sp>
      <p:sp>
        <p:nvSpPr>
          <p:cNvPr id="129026" name="Espace réservé du numéro de diapositive 4">
            <a:extLst>
              <a:ext uri="{FF2B5EF4-FFF2-40B4-BE49-F238E27FC236}">
                <a16:creationId xmlns:a16="http://schemas.microsoft.com/office/drawing/2014/main" id="{DFD76AAF-F143-894F-9F0B-DD3055D63A1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534F339-FD33-AE4B-A707-A136EA6C95C7}" type="slidenum">
              <a:rPr lang="fr-FR" noProof="0" smtClean="0">
                <a:solidFill>
                  <a:srgbClr val="FFFFFF"/>
                </a:solidFill>
                <a:latin typeface="Georgia" panose="02040502050405020303" pitchFamily="18" charset="0"/>
              </a:rPr>
              <a:pPr/>
              <a:t>112</a:t>
            </a:fld>
            <a:endParaRPr lang="fr-FR" noProof="0" dirty="0">
              <a:solidFill>
                <a:srgbClr val="FFFFFF"/>
              </a:solidFill>
              <a:latin typeface="Georgia" panose="02040502050405020303" pitchFamily="18" charset="0"/>
            </a:endParaRPr>
          </a:p>
        </p:txBody>
      </p:sp>
      <p:pic>
        <p:nvPicPr>
          <p:cNvPr id="129027" name="Picture 2">
            <a:extLst>
              <a:ext uri="{FF2B5EF4-FFF2-40B4-BE49-F238E27FC236}">
                <a16:creationId xmlns:a16="http://schemas.microsoft.com/office/drawing/2014/main" id="{E883CB29-1E18-1D48-B63C-B740293FD6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1700214"/>
            <a:ext cx="8913812"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382414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Espace réservé du numéro de diapositive 4">
            <a:extLst>
              <a:ext uri="{FF2B5EF4-FFF2-40B4-BE49-F238E27FC236}">
                <a16:creationId xmlns:a16="http://schemas.microsoft.com/office/drawing/2014/main" id="{4F1A343E-0F09-C043-B76E-DA3FB23EE4A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9719964-95FD-D647-919C-4A7BBADBB682}" type="slidenum">
              <a:rPr lang="fr-FR" noProof="0" smtClean="0">
                <a:solidFill>
                  <a:srgbClr val="FFFFFF"/>
                </a:solidFill>
                <a:latin typeface="Georgia" panose="02040502050405020303" pitchFamily="18" charset="0"/>
              </a:rPr>
              <a:pPr/>
              <a:t>113</a:t>
            </a:fld>
            <a:endParaRPr lang="fr-FR" noProof="0" dirty="0">
              <a:solidFill>
                <a:srgbClr val="FFFFFF"/>
              </a:solidFill>
              <a:latin typeface="Georgia" panose="02040502050405020303" pitchFamily="18" charset="0"/>
            </a:endParaRPr>
          </a:p>
        </p:txBody>
      </p:sp>
      <p:sp>
        <p:nvSpPr>
          <p:cNvPr id="130050" name="ZoneTexte 6">
            <a:extLst>
              <a:ext uri="{FF2B5EF4-FFF2-40B4-BE49-F238E27FC236}">
                <a16:creationId xmlns:a16="http://schemas.microsoft.com/office/drawing/2014/main" id="{D26B39DA-0869-7441-ABB3-8CA406792E54}"/>
              </a:ext>
            </a:extLst>
          </p:cNvPr>
          <p:cNvSpPr txBox="1">
            <a:spLocks noChangeArrowheads="1"/>
          </p:cNvSpPr>
          <p:nvPr/>
        </p:nvSpPr>
        <p:spPr bwMode="auto">
          <a:xfrm>
            <a:off x="731520" y="1628775"/>
            <a:ext cx="111252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Wingdings" pitchFamily="2" charset="2"/>
              <a:buChar char="v"/>
            </a:pPr>
            <a:r>
              <a:rPr lang="fr-FR" b="1" i="1" u="sng" noProof="0" dirty="0">
                <a:latin typeface="Times New Roman" panose="02020603050405020304" pitchFamily="18" charset="0"/>
              </a:rPr>
              <a:t>Récapitulons </a:t>
            </a:r>
          </a:p>
          <a:p>
            <a:pPr algn="just" eaLnBrk="1" hangingPunct="1">
              <a:buFont typeface="Wingdings" pitchFamily="2" charset="2"/>
              <a:buChar char="v"/>
            </a:pPr>
            <a:r>
              <a:rPr lang="fr-FR" noProof="0" dirty="0">
                <a:latin typeface="Times New Roman" panose="02020603050405020304" pitchFamily="18" charset="0"/>
              </a:rPr>
              <a:t>Le contrôle interne est un dispositif de la société, défini et mis en œuvre sous sa responsabilité. Il comprend un ensemble de moyens, de politiques, de comportements, de procédures et d’actions adaptés aux caractéristiques propres de chaque société qui :</a:t>
            </a:r>
          </a:p>
          <a:p>
            <a:pPr lvl="2" algn="just">
              <a:buFont typeface="Arial" panose="020B0604020202020204" pitchFamily="34" charset="0"/>
              <a:buChar char="•"/>
            </a:pPr>
            <a:r>
              <a:rPr lang="fr-FR" noProof="0" dirty="0">
                <a:latin typeface="Times New Roman" panose="02020603050405020304" pitchFamily="18" charset="0"/>
              </a:rPr>
              <a:t>contribue à la maîtrise (gestion rigoureuse) de ses activités, à l’efficacité de ses opérations et à l’utilisation efficiente de ses ressources,</a:t>
            </a:r>
          </a:p>
          <a:p>
            <a:pPr lvl="2" algn="just">
              <a:buFont typeface="Arial" panose="020B0604020202020204" pitchFamily="34" charset="0"/>
              <a:buChar char="•"/>
            </a:pPr>
            <a:r>
              <a:rPr lang="fr-FR" noProof="0" dirty="0">
                <a:latin typeface="Times New Roman" panose="02020603050405020304" pitchFamily="18" charset="0"/>
              </a:rPr>
              <a:t>doit lui permettre de prendre en compte de manière appropriée les risques significatifs, qu’ils soient opérationnels, financiers ou de conformité.</a:t>
            </a:r>
          </a:p>
          <a:p>
            <a:pPr algn="just" eaLnBrk="1" hangingPunct="1"/>
            <a:endParaRPr lang="fr-FR" noProof="0" dirty="0">
              <a:latin typeface="Times New Roman" panose="02020603050405020304" pitchFamily="18" charset="0"/>
            </a:endParaRPr>
          </a:p>
          <a:p>
            <a:pPr algn="just" eaLnBrk="1" hangingPunct="1">
              <a:buFont typeface="Wingdings" pitchFamily="2" charset="2"/>
              <a:buChar char="v"/>
            </a:pPr>
            <a:r>
              <a:rPr lang="fr-FR" noProof="0" dirty="0">
                <a:latin typeface="Times New Roman" panose="02020603050405020304" pitchFamily="18" charset="0"/>
              </a:rPr>
              <a:t>Le dispositif vise plus particulièrement à assurer :</a:t>
            </a:r>
          </a:p>
          <a:p>
            <a:pPr lvl="2" algn="just">
              <a:buFont typeface="Arial" panose="020B0604020202020204" pitchFamily="34" charset="0"/>
              <a:buChar char="•"/>
            </a:pPr>
            <a:r>
              <a:rPr lang="fr-FR" noProof="0" dirty="0">
                <a:latin typeface="Times New Roman" panose="02020603050405020304" pitchFamily="18" charset="0"/>
              </a:rPr>
              <a:t>la conformité aux lois et règlements ;</a:t>
            </a:r>
          </a:p>
          <a:p>
            <a:pPr lvl="2" algn="just">
              <a:buFont typeface="Arial" panose="020B0604020202020204" pitchFamily="34" charset="0"/>
              <a:buChar char="•"/>
            </a:pPr>
            <a:r>
              <a:rPr lang="fr-FR" noProof="0" dirty="0">
                <a:latin typeface="Times New Roman" panose="02020603050405020304" pitchFamily="18" charset="0"/>
              </a:rPr>
              <a:t>l’application des instructions et des orientations fixées par la direction générale ou le directoire ;</a:t>
            </a:r>
          </a:p>
          <a:p>
            <a:pPr lvl="2" algn="just">
              <a:buFont typeface="Arial" panose="020B0604020202020204" pitchFamily="34" charset="0"/>
              <a:buChar char="•"/>
            </a:pPr>
            <a:r>
              <a:rPr lang="fr-FR" noProof="0" dirty="0">
                <a:latin typeface="Times New Roman" panose="02020603050405020304" pitchFamily="18" charset="0"/>
              </a:rPr>
              <a:t>le bon fonctionnement des processus internes de la société, notamment ceux concourant à la sauvegarde de ses actifs ;</a:t>
            </a:r>
          </a:p>
          <a:p>
            <a:pPr lvl="2" algn="just">
              <a:buFont typeface="Arial" panose="020B0604020202020204" pitchFamily="34" charset="0"/>
              <a:buChar char="•"/>
            </a:pPr>
            <a:r>
              <a:rPr lang="fr-FR" noProof="0" dirty="0">
                <a:latin typeface="Times New Roman" panose="02020603050405020304" pitchFamily="18" charset="0"/>
              </a:rPr>
              <a:t>la fiabilité des informations financières.</a:t>
            </a:r>
          </a:p>
          <a:p>
            <a:pPr algn="just" eaLnBrk="1" hangingPunct="1"/>
            <a:endParaRPr lang="fr-FR" noProof="0" dirty="0">
              <a:latin typeface="Times New Roman" panose="02020603050405020304" pitchFamily="18" charset="0"/>
            </a:endParaRPr>
          </a:p>
          <a:p>
            <a:pPr eaLnBrk="1" hangingPunct="1"/>
            <a:endParaRPr lang="fr-FR" noProof="0" dirty="0">
              <a:latin typeface="Times New Roman" panose="02020603050405020304" pitchFamily="18" charset="0"/>
            </a:endParaRPr>
          </a:p>
        </p:txBody>
      </p:sp>
      <p:sp>
        <p:nvSpPr>
          <p:cNvPr id="5" name="Titre 1">
            <a:extLst>
              <a:ext uri="{FF2B5EF4-FFF2-40B4-BE49-F238E27FC236}">
                <a16:creationId xmlns:a16="http://schemas.microsoft.com/office/drawing/2014/main" id="{584798FF-1684-3A43-8F81-8754222A4229}"/>
              </a:ext>
            </a:extLst>
          </p:cNvPr>
          <p:cNvSpPr>
            <a:spLocks noGrp="1"/>
          </p:cNvSpPr>
          <p:nvPr>
            <p:ph type="title"/>
          </p:nvPr>
        </p:nvSpPr>
        <p:spPr>
          <a:xfrm>
            <a:off x="2231136" y="428625"/>
            <a:ext cx="7729728" cy="1188720"/>
          </a:xfrm>
        </p:spPr>
        <p:txBody>
          <a:bodyPr/>
          <a:lstStyle/>
          <a:p>
            <a:r>
              <a:rPr lang="fr-FR" noProof="0" dirty="0"/>
              <a:t>contrôle interne </a:t>
            </a:r>
          </a:p>
        </p:txBody>
      </p:sp>
    </p:spTree>
    <p:extLst>
      <p:ext uri="{BB962C8B-B14F-4D97-AF65-F5344CB8AC3E}">
        <p14:creationId xmlns:p14="http://schemas.microsoft.com/office/powerpoint/2010/main" val="19813116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re 1">
            <a:extLst>
              <a:ext uri="{FF2B5EF4-FFF2-40B4-BE49-F238E27FC236}">
                <a16:creationId xmlns:a16="http://schemas.microsoft.com/office/drawing/2014/main" id="{E728131B-7940-EE46-A939-2AA95D15E9DD}"/>
              </a:ext>
            </a:extLst>
          </p:cNvPr>
          <p:cNvSpPr>
            <a:spLocks noGrp="1"/>
          </p:cNvSpPr>
          <p:nvPr>
            <p:ph type="title"/>
          </p:nvPr>
        </p:nvSpPr>
        <p:spPr>
          <a:xfrm>
            <a:off x="1524000" y="260350"/>
            <a:ext cx="9144000" cy="1143000"/>
          </a:xfrm>
        </p:spPr>
        <p:txBody>
          <a:bodyPr>
            <a:noAutofit/>
          </a:bodyPr>
          <a:lstStyle/>
          <a:p>
            <a:pPr algn="ctr" eaLnBrk="1" hangingPunct="1">
              <a:defRPr/>
            </a:pPr>
            <a:r>
              <a:rPr lang="fr-FR" b="1"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Déroulement d’une mission d’audit</a:t>
            </a:r>
            <a:endParaRPr lang="fr-FR"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p:txBody>
      </p:sp>
      <p:sp>
        <p:nvSpPr>
          <p:cNvPr id="3" name="Espace réservé du contenu 2">
            <a:extLst>
              <a:ext uri="{FF2B5EF4-FFF2-40B4-BE49-F238E27FC236}">
                <a16:creationId xmlns:a16="http://schemas.microsoft.com/office/drawing/2014/main" id="{C9BAC9D1-2631-0C4E-9851-AFE8DE5D0108}"/>
              </a:ext>
            </a:extLst>
          </p:cNvPr>
          <p:cNvSpPr>
            <a:spLocks noGrp="1"/>
          </p:cNvSpPr>
          <p:nvPr>
            <p:ph idx="1"/>
          </p:nvPr>
        </p:nvSpPr>
        <p:spPr>
          <a:xfrm>
            <a:off x="693420" y="1717676"/>
            <a:ext cx="10805160" cy="4683124"/>
          </a:xfrm>
        </p:spPr>
        <p:txBody>
          <a:bodyPr>
            <a:noAutofit/>
          </a:bodyPr>
          <a:lstStyle/>
          <a:p>
            <a:pPr algn="just" eaLnBrk="1" hangingPunct="1">
              <a:lnSpc>
                <a:spcPct val="150000"/>
              </a:lnSpc>
              <a:defRPr/>
            </a:pPr>
            <a:r>
              <a:rPr lang="fr-FR" sz="2000" noProof="0" dirty="0">
                <a:latin typeface="Times New Roman" panose="02020603050405020304" pitchFamily="18" charset="0"/>
                <a:ea typeface="ＭＳ Ｐゴシック" panose="020B0600070205080204" pitchFamily="34" charset="-128"/>
              </a:rPr>
              <a:t>Que quel que soit l’objet de la mission, la méthode est toujours la même.</a:t>
            </a:r>
          </a:p>
          <a:p>
            <a:pPr algn="just" eaLnBrk="1" hangingPunct="1">
              <a:lnSpc>
                <a:spcPct val="150000"/>
              </a:lnSpc>
              <a:defRPr/>
            </a:pPr>
            <a:r>
              <a:rPr lang="fr-FR" sz="2000" noProof="0" dirty="0">
                <a:latin typeface="Times New Roman" panose="02020603050405020304" pitchFamily="18" charset="0"/>
                <a:ea typeface="ＭＳ Ｐゴシック" panose="020B0600070205080204" pitchFamily="34" charset="-128"/>
              </a:rPr>
              <a:t>Tout  comme  la  technique  comptable  ou comme celle de production, la technique de l’audit interne obéit donc à des règles précises, qui doivent être respectées si on veut fournir un travail clair, complet et efficace. Et ce dans le respect des Quatre principes fondamentaux qui ne sont autres que :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La simplicité, la rigueur, l’adaptabilité et la transparence.</a:t>
            </a:r>
          </a:p>
          <a:p>
            <a:pPr algn="just" eaLnBrk="1" hangingPunct="1">
              <a:lnSpc>
                <a:spcPct val="150000"/>
              </a:lnSpc>
              <a:defRPr/>
            </a:pPr>
            <a:r>
              <a:rPr lang="fr-FR" sz="2000" noProof="0" dirty="0">
                <a:latin typeface="Times New Roman" panose="02020603050405020304" pitchFamily="18" charset="0"/>
                <a:ea typeface="ＭＳ Ｐゴシック" panose="020B0600070205080204" pitchFamily="34" charset="-128"/>
              </a:rPr>
              <a:t> Une mission d’audit interne se définit comme un  travail « temporaire » que l’auditeur interne sera « chargé d’accomplir dans l’intention sous le mandat de la direction générale ».</a:t>
            </a:r>
          </a:p>
          <a:p>
            <a:pPr algn="just" eaLnBrk="1" hangingPunct="1">
              <a:lnSpc>
                <a:spcPct val="150000"/>
              </a:lnSpc>
              <a:defRPr/>
            </a:pPr>
            <a:r>
              <a:rPr lang="fr-FR" sz="2000" noProof="0" dirty="0">
                <a:latin typeface="Times New Roman" panose="02020603050405020304" pitchFamily="18" charset="0"/>
                <a:ea typeface="ＭＳ Ｐゴシック" panose="020B0600070205080204" pitchFamily="34" charset="-128"/>
              </a:rPr>
              <a:t>On peut distinguer les missions Spécifiques Vs Générales, Plurifonctionnelles Vs Uni-fonctionnelle.</a:t>
            </a:r>
          </a:p>
        </p:txBody>
      </p:sp>
      <p:sp>
        <p:nvSpPr>
          <p:cNvPr id="131075" name="Espace réservé du numéro de diapositive 4">
            <a:extLst>
              <a:ext uri="{FF2B5EF4-FFF2-40B4-BE49-F238E27FC236}">
                <a16:creationId xmlns:a16="http://schemas.microsoft.com/office/drawing/2014/main" id="{0D9768A7-6A20-954F-98D7-FCD70B60154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0C392B5-1162-1141-97A7-BEDC565000A7}" type="slidenum">
              <a:rPr lang="fr-FR" noProof="0" smtClean="0">
                <a:solidFill>
                  <a:srgbClr val="FFFFFF"/>
                </a:solidFill>
                <a:latin typeface="Georgia" panose="02040502050405020303" pitchFamily="18" charset="0"/>
              </a:rPr>
              <a:pPr/>
              <a:t>114</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23127725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31BDFA3-7922-194F-AA16-DABD8B8E7594}"/>
              </a:ext>
            </a:extLst>
          </p:cNvPr>
          <p:cNvSpPr>
            <a:spLocks noGrp="1"/>
          </p:cNvSpPr>
          <p:nvPr>
            <p:ph idx="1"/>
          </p:nvPr>
        </p:nvSpPr>
        <p:spPr>
          <a:xfrm>
            <a:off x="990600" y="1770881"/>
            <a:ext cx="10530840" cy="4324350"/>
          </a:xfrm>
        </p:spPr>
        <p:txBody>
          <a:bodyPr>
            <a:normAutofit/>
          </a:bodyPr>
          <a:lstStyle/>
          <a:p>
            <a:pPr algn="just" eaLnBrk="1" hangingPunct="1">
              <a:lnSpc>
                <a:spcPct val="150000"/>
              </a:lnSpc>
              <a:defRPr/>
            </a:pPr>
            <a:r>
              <a:rPr lang="fr-FR" sz="2000" b="1" u="sng" noProof="0" dirty="0">
                <a:solidFill>
                  <a:srgbClr val="000000"/>
                </a:solidFill>
                <a:latin typeface="Times New Roman" panose="02020603050405020304" pitchFamily="18" charset="0"/>
                <a:ea typeface="ＭＳ Ｐゴシック" panose="020B0600070205080204" pitchFamily="34" charset="-128"/>
                <a:hlinkClick r:id="rId2" action="ppaction://hlinkfile"/>
              </a:rPr>
              <a:t>Ordre de mission (Acte de naissance de la mission)  </a:t>
            </a:r>
            <a:r>
              <a:rPr lang="fr-FR" sz="2000" b="1" noProof="0" dirty="0">
                <a:latin typeface="Times New Roman" panose="02020603050405020304" pitchFamily="18" charset="0"/>
                <a:ea typeface="ＭＳ Ｐゴシック" panose="020B0600070205080204" pitchFamily="34" charset="-128"/>
              </a:rPr>
              <a:t>= </a:t>
            </a:r>
            <a:r>
              <a:rPr lang="fr-FR" sz="2000" noProof="0" dirty="0">
                <a:latin typeface="Times New Roman" panose="02020603050405020304" pitchFamily="18" charset="0"/>
                <a:ea typeface="ＭＳ Ｐゴシック" panose="020B0600070205080204" pitchFamily="34" charset="-128"/>
              </a:rPr>
              <a:t>Document d'information court qui déclenche une mission d’audit, qui indique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champs d’investigation </a:t>
            </a:r>
            <a:r>
              <a:rPr lang="fr-FR" sz="2000" noProof="0" dirty="0">
                <a:latin typeface="Times New Roman" panose="02020603050405020304" pitchFamily="18" charset="0"/>
                <a:ea typeface="ＭＳ Ｐゴシック" panose="020B0600070205080204" pitchFamily="34" charset="-128"/>
              </a:rPr>
              <a:t>(Lieu et périmètre),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l'objet de la mission</a:t>
            </a: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objectifs généraux</a:t>
            </a: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responsabilités</a:t>
            </a: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la date du début </a:t>
            </a:r>
            <a:r>
              <a:rPr lang="fr-FR" sz="2000" noProof="0" dirty="0">
                <a:latin typeface="Times New Roman" panose="02020603050405020304" pitchFamily="18" charset="0"/>
                <a:ea typeface="ＭＳ Ｐゴシック" panose="020B0600070205080204" pitchFamily="34" charset="-128"/>
              </a:rPr>
              <a:t>et de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la fin de la mission</a:t>
            </a:r>
            <a:r>
              <a:rPr lang="fr-FR" sz="2000" noProof="0" dirty="0">
                <a:latin typeface="Times New Roman" panose="02020603050405020304" pitchFamily="18" charset="0"/>
                <a:ea typeface="ＭＳ Ｐゴシック" panose="020B0600070205080204" pitchFamily="34" charset="-128"/>
              </a:rPr>
              <a:t>.</a:t>
            </a:r>
          </a:p>
          <a:p>
            <a:pPr algn="just" eaLnBrk="1" hangingPunct="1">
              <a:lnSpc>
                <a:spcPct val="150000"/>
              </a:lnSpc>
              <a:defRPr/>
            </a:pPr>
            <a:r>
              <a:rPr lang="fr-FR" sz="2000" noProof="0" dirty="0">
                <a:latin typeface="Times New Roman" panose="02020603050405020304" pitchFamily="18" charset="0"/>
                <a:ea typeface="ＭＳ Ｐゴシック" panose="020B0600070205080204" pitchFamily="34" charset="-128"/>
              </a:rPr>
              <a:t>La singularité d’une mission d’audit est qu'elle se découpe en périodes précises et  identifiables,  qui sont toujours les mêmes à savoir:</a:t>
            </a:r>
          </a:p>
          <a:p>
            <a:pPr eaLnBrk="1" hangingPunct="1">
              <a:lnSpc>
                <a:spcPct val="150000"/>
              </a:lnSpc>
              <a:defRPr/>
            </a:pPr>
            <a:endParaRPr lang="fr-FR" sz="2000" noProof="0" dirty="0">
              <a:latin typeface="Times New Roman" panose="02020603050405020304" pitchFamily="18" charset="0"/>
              <a:ea typeface="ＭＳ Ｐゴシック" panose="020B0600070205080204" pitchFamily="34" charset="-128"/>
            </a:endParaRPr>
          </a:p>
        </p:txBody>
      </p:sp>
      <p:sp>
        <p:nvSpPr>
          <p:cNvPr id="132098" name="Espace réservé du numéro de diapositive 4">
            <a:extLst>
              <a:ext uri="{FF2B5EF4-FFF2-40B4-BE49-F238E27FC236}">
                <a16:creationId xmlns:a16="http://schemas.microsoft.com/office/drawing/2014/main" id="{B6312EEA-F277-E248-AC1A-1C0E14A3635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7496A98-87A3-7440-898D-9100E73AA74A}" type="slidenum">
              <a:rPr lang="fr-FR" noProof="0" smtClean="0">
                <a:solidFill>
                  <a:srgbClr val="FFFFFF"/>
                </a:solidFill>
                <a:latin typeface="Georgia" panose="02040502050405020303" pitchFamily="18" charset="0"/>
              </a:rPr>
              <a:pPr/>
              <a:t>115</a:t>
            </a:fld>
            <a:endParaRPr lang="fr-FR" noProof="0" dirty="0">
              <a:solidFill>
                <a:srgbClr val="FFFFFF"/>
              </a:solidFill>
              <a:latin typeface="Georgia" panose="02040502050405020303" pitchFamily="18" charset="0"/>
            </a:endParaRPr>
          </a:p>
        </p:txBody>
      </p:sp>
      <p:graphicFrame>
        <p:nvGraphicFramePr>
          <p:cNvPr id="6" name="Diagramme 5">
            <a:extLst>
              <a:ext uri="{FF2B5EF4-FFF2-40B4-BE49-F238E27FC236}">
                <a16:creationId xmlns:a16="http://schemas.microsoft.com/office/drawing/2014/main" id="{2988A681-CB85-6845-ADE1-DCAB71902ABC}"/>
              </a:ext>
            </a:extLst>
          </p:cNvPr>
          <p:cNvGraphicFramePr/>
          <p:nvPr>
            <p:extLst>
              <p:ext uri="{D42A27DB-BD31-4B8C-83A1-F6EECF244321}">
                <p14:modId xmlns:p14="http://schemas.microsoft.com/office/powerpoint/2010/main" val="2936694417"/>
              </p:ext>
            </p:extLst>
          </p:nvPr>
        </p:nvGraphicFramePr>
        <p:xfrm>
          <a:off x="1950720" y="4069080"/>
          <a:ext cx="9173962" cy="25285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re 1">
            <a:extLst>
              <a:ext uri="{FF2B5EF4-FFF2-40B4-BE49-F238E27FC236}">
                <a16:creationId xmlns:a16="http://schemas.microsoft.com/office/drawing/2014/main" id="{00CD380D-2046-AE40-B378-714359AEA807}"/>
              </a:ext>
            </a:extLst>
          </p:cNvPr>
          <p:cNvSpPr>
            <a:spLocks noGrp="1"/>
          </p:cNvSpPr>
          <p:nvPr>
            <p:ph type="title"/>
          </p:nvPr>
        </p:nvSpPr>
        <p:spPr>
          <a:xfrm>
            <a:off x="1524000" y="260350"/>
            <a:ext cx="9144000" cy="1143000"/>
          </a:xfrm>
        </p:spPr>
        <p:txBody>
          <a:bodyPr>
            <a:noAutofit/>
          </a:bodyPr>
          <a:lstStyle/>
          <a:p>
            <a:pPr algn="ctr" eaLnBrk="1" hangingPunct="1">
              <a:defRPr/>
            </a:pPr>
            <a:r>
              <a:rPr lang="fr-FR" b="1"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Déroulement d’une mission d’audit</a:t>
            </a:r>
            <a:endParaRPr lang="fr-FR"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5853140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6F2FF0F-610A-3E4B-B08B-6C596E0E662E}"/>
              </a:ext>
            </a:extLst>
          </p:cNvPr>
          <p:cNvSpPr>
            <a:spLocks noGrp="1"/>
          </p:cNvSpPr>
          <p:nvPr>
            <p:ph idx="1"/>
          </p:nvPr>
        </p:nvSpPr>
        <p:spPr>
          <a:xfrm>
            <a:off x="447554" y="175419"/>
            <a:ext cx="11296891" cy="6507162"/>
          </a:xfrm>
        </p:spPr>
        <p:txBody>
          <a:bodyPr>
            <a:noAutofit/>
          </a:bodyPr>
          <a:lstStyle/>
          <a:p>
            <a:pPr eaLnBrk="1" hangingPunct="1">
              <a:lnSpc>
                <a:spcPct val="150000"/>
              </a:lnSpc>
              <a:buFont typeface="Georgia" panose="02040502050405020303" pitchFamily="18" charset="0"/>
              <a:buNone/>
              <a:defRPr/>
            </a:pPr>
            <a:r>
              <a:rPr lang="fr-FR" b="1" i="1" u="sng" noProof="0" dirty="0">
                <a:latin typeface="Times New Roman" panose="02020603050405020304" pitchFamily="18" charset="0"/>
                <a:ea typeface="ＭＳ Ｐゴシック" panose="020B0600070205080204" pitchFamily="34" charset="-128"/>
              </a:rPr>
              <a:t> Les outils de l’auditeur interne:</a:t>
            </a:r>
          </a:p>
          <a:p>
            <a:pPr algn="just" eaLnBrk="1" hangingPunct="1">
              <a:lnSpc>
                <a:spcPct val="150000"/>
              </a:lnSpc>
              <a:buFont typeface="Wingdings" pitchFamily="2" charset="2"/>
              <a:buChar char="ü"/>
              <a:defRPr/>
            </a:pPr>
            <a:r>
              <a:rPr lang="fr-FR"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outils d’interrogation</a:t>
            </a:r>
            <a:r>
              <a:rPr lang="fr-FR" noProof="0" dirty="0">
                <a:latin typeface="Times New Roman" panose="02020603050405020304" pitchFamily="18" charset="0"/>
                <a:ea typeface="ＭＳ Ｐゴシック" panose="020B0600070205080204" pitchFamily="34" charset="-128"/>
              </a:rPr>
              <a:t> qui vont aider l’auditeur à formuler des questions ou à répondre à des questions qu'’il se pose, exemples :</a:t>
            </a:r>
          </a:p>
          <a:p>
            <a:pPr lvl="3" algn="just">
              <a:buNone/>
              <a:defRPr/>
            </a:pPr>
            <a:r>
              <a:rPr lang="fr-FR" noProof="0" dirty="0">
                <a:latin typeface="Times New Roman" panose="02020603050405020304" pitchFamily="18" charset="0"/>
                <a:ea typeface="ＭＳ Ｐゴシック" panose="020B0600070205080204" pitchFamily="34" charset="-128"/>
              </a:rPr>
              <a:t>– les sondages statistiques ou échantillonnages ;</a:t>
            </a:r>
          </a:p>
          <a:p>
            <a:pPr lvl="3" algn="just">
              <a:buNone/>
              <a:defRPr/>
            </a:pPr>
            <a:r>
              <a:rPr lang="fr-FR" noProof="0" dirty="0">
                <a:latin typeface="Times New Roman" panose="02020603050405020304" pitchFamily="18" charset="0"/>
                <a:ea typeface="ＭＳ Ｐゴシック" panose="020B0600070205080204" pitchFamily="34" charset="-128"/>
              </a:rPr>
              <a:t>– les interviews et questions écrites ;</a:t>
            </a:r>
          </a:p>
          <a:p>
            <a:pPr lvl="3" algn="just">
              <a:buNone/>
              <a:defRPr/>
            </a:pPr>
            <a:r>
              <a:rPr lang="fr-FR" noProof="0" dirty="0">
                <a:latin typeface="Times New Roman" panose="02020603050405020304" pitchFamily="18" charset="0"/>
                <a:ea typeface="ＭＳ Ｐゴシック" panose="020B0600070205080204" pitchFamily="34" charset="-128"/>
              </a:rPr>
              <a:t>– les outils informatiques ;</a:t>
            </a:r>
          </a:p>
          <a:p>
            <a:pPr lvl="3" algn="just">
              <a:buNone/>
              <a:defRPr/>
            </a:pPr>
            <a:r>
              <a:rPr lang="fr-FR" noProof="0" dirty="0">
                <a:latin typeface="Times New Roman" panose="02020603050405020304" pitchFamily="18" charset="0"/>
                <a:ea typeface="ＭＳ Ｐゴシック" panose="020B0600070205080204" pitchFamily="34" charset="-128"/>
              </a:rPr>
              <a:t>– les vérifications et rapprochements divers.</a:t>
            </a:r>
          </a:p>
          <a:p>
            <a:pPr algn="just" eaLnBrk="1" hangingPunct="1">
              <a:lnSpc>
                <a:spcPct val="150000"/>
              </a:lnSpc>
              <a:buFont typeface="Wingdings" pitchFamily="2" charset="2"/>
              <a:buChar char="ü"/>
              <a:defRPr/>
            </a:pPr>
            <a:r>
              <a:rPr lang="fr-FR"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outils de description,</a:t>
            </a:r>
            <a:r>
              <a:rPr lang="fr-FR" noProof="0" dirty="0">
                <a:latin typeface="Times New Roman" panose="02020603050405020304" pitchFamily="18" charset="0"/>
                <a:ea typeface="ＭＳ Ｐゴシック" panose="020B0600070205080204" pitchFamily="34" charset="-128"/>
              </a:rPr>
              <a:t> on pourrait presque dire de « révélation », qui ne présupposent pas de questions particulières,  mais vont aider à mettre en relief les spécificités des situations rencontrées, exemples:</a:t>
            </a:r>
          </a:p>
          <a:p>
            <a:pPr lvl="3" algn="just">
              <a:buNone/>
              <a:defRPr/>
            </a:pPr>
            <a:r>
              <a:rPr lang="fr-FR" noProof="0" dirty="0">
                <a:latin typeface="Times New Roman" panose="02020603050405020304" pitchFamily="18" charset="0"/>
                <a:ea typeface="ＭＳ Ｐゴシック" panose="020B0600070205080204" pitchFamily="34" charset="-128"/>
              </a:rPr>
              <a:t>– l’observation physique ;</a:t>
            </a:r>
          </a:p>
          <a:p>
            <a:pPr lvl="3" algn="just">
              <a:buNone/>
              <a:defRPr/>
            </a:pPr>
            <a:r>
              <a:rPr lang="fr-FR" noProof="0" dirty="0">
                <a:latin typeface="Times New Roman" panose="02020603050405020304" pitchFamily="18" charset="0"/>
                <a:ea typeface="ＭＳ Ｐゴシック" panose="020B0600070205080204" pitchFamily="34" charset="-128"/>
              </a:rPr>
              <a:t>– la narration ;</a:t>
            </a:r>
          </a:p>
          <a:p>
            <a:pPr lvl="3" algn="just">
              <a:buNone/>
              <a:defRPr/>
            </a:pPr>
            <a:r>
              <a:rPr lang="fr-FR" noProof="0" dirty="0">
                <a:latin typeface="Times New Roman" panose="02020603050405020304" pitchFamily="18" charset="0"/>
                <a:ea typeface="ＭＳ Ｐゴシック" panose="020B0600070205080204" pitchFamily="34" charset="-128"/>
              </a:rPr>
              <a:t>– l’organigramme fonctionnel ;</a:t>
            </a:r>
          </a:p>
          <a:p>
            <a:pPr lvl="3" algn="just">
              <a:buNone/>
              <a:defRPr/>
            </a:pPr>
            <a:r>
              <a:rPr lang="fr-FR" noProof="0" dirty="0">
                <a:latin typeface="Times New Roman" panose="02020603050405020304" pitchFamily="18" charset="0"/>
                <a:ea typeface="ＭＳ Ｐゴシック" panose="020B0600070205080204" pitchFamily="34" charset="-128"/>
              </a:rPr>
              <a:t>– la grille d’analyse des tâches ;</a:t>
            </a:r>
          </a:p>
          <a:p>
            <a:pPr lvl="3" algn="just">
              <a:buNone/>
              <a:defRPr/>
            </a:pPr>
            <a:r>
              <a:rPr lang="fr-FR" noProof="0" dirty="0">
                <a:latin typeface="Times New Roman" panose="02020603050405020304" pitchFamily="18" charset="0"/>
                <a:ea typeface="ＭＳ Ｐゴシック" panose="020B0600070205080204" pitchFamily="34" charset="-128"/>
              </a:rPr>
              <a:t>– le diagramme de circulation ;</a:t>
            </a:r>
          </a:p>
          <a:p>
            <a:pPr lvl="3" algn="just">
              <a:buNone/>
              <a:defRPr/>
            </a:pPr>
            <a:r>
              <a:rPr lang="fr-FR" noProof="0" dirty="0">
                <a:latin typeface="Times New Roman" panose="02020603050405020304" pitchFamily="18" charset="0"/>
                <a:ea typeface="ＭＳ Ｐゴシック" panose="020B0600070205080204" pitchFamily="34" charset="-128"/>
              </a:rPr>
              <a:t>– la piste d’audit.</a:t>
            </a:r>
          </a:p>
        </p:txBody>
      </p:sp>
      <p:sp>
        <p:nvSpPr>
          <p:cNvPr id="133122" name="Espace réservé du numéro de diapositive 4">
            <a:extLst>
              <a:ext uri="{FF2B5EF4-FFF2-40B4-BE49-F238E27FC236}">
                <a16:creationId xmlns:a16="http://schemas.microsoft.com/office/drawing/2014/main" id="{BAADAB5E-7081-BF42-B45B-4E9BF180A05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CF2DC43-CA91-504D-B56E-2CE34B6D961D}" type="slidenum">
              <a:rPr lang="fr-FR" noProof="0" smtClean="0">
                <a:solidFill>
                  <a:srgbClr val="FFFFFF"/>
                </a:solidFill>
                <a:latin typeface="Georgia" panose="02040502050405020303" pitchFamily="18" charset="0"/>
              </a:rPr>
              <a:pPr/>
              <a:t>116</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99839801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391B0BA-CE00-C84E-B833-7120CB3E6BE9}"/>
              </a:ext>
            </a:extLst>
          </p:cNvPr>
          <p:cNvSpPr>
            <a:spLocks noGrp="1"/>
          </p:cNvSpPr>
          <p:nvPr>
            <p:ph idx="1"/>
          </p:nvPr>
        </p:nvSpPr>
        <p:spPr>
          <a:xfrm>
            <a:off x="800100" y="1557338"/>
            <a:ext cx="10426700" cy="5111750"/>
          </a:xfrm>
        </p:spPr>
        <p:txBody>
          <a:bodyPr>
            <a:noAutofit/>
          </a:bodyPr>
          <a:lstStyle/>
          <a:p>
            <a:pPr marL="0" indent="442913" algn="just">
              <a:buNone/>
              <a:defRPr/>
            </a:pPr>
            <a:r>
              <a:rPr lang="fr-FR" sz="2000" noProof="0" dirty="0">
                <a:latin typeface="Times New Roman" panose="02020603050405020304" pitchFamily="18" charset="0"/>
                <a:ea typeface="ＭＳ Ｐゴシック" panose="020B0600070205080204" pitchFamily="34" charset="-128"/>
              </a:rPr>
              <a:t>La phase de préparation ouvre la mission d’audit, exige des auditeurs une capacité importante de </a:t>
            </a:r>
            <a:r>
              <a:rPr lang="fr-FR" sz="2000"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lecture,</a:t>
            </a:r>
            <a:r>
              <a:rPr lang="fr-FR" sz="2000" noProof="0" dirty="0">
                <a:latin typeface="Times New Roman" panose="02020603050405020304" pitchFamily="18" charset="0"/>
                <a:ea typeface="ＭＳ Ｐゴシック" panose="020B0600070205080204" pitchFamily="34" charset="-128"/>
              </a:rPr>
              <a:t> d’</a:t>
            </a:r>
            <a:r>
              <a:rPr lang="fr-FR" sz="2000"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attention</a:t>
            </a:r>
            <a:r>
              <a:rPr lang="fr-FR" sz="2000" noProof="0" dirty="0">
                <a:latin typeface="Times New Roman" panose="02020603050405020304" pitchFamily="18" charset="0"/>
                <a:ea typeface="ＭＳ Ｐゴシック" panose="020B0600070205080204" pitchFamily="34" charset="-128"/>
              </a:rPr>
              <a:t> et d’</a:t>
            </a:r>
            <a:r>
              <a:rPr lang="fr-FR" sz="2000"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apprentissage</a:t>
            </a:r>
            <a:r>
              <a:rPr lang="fr-FR" sz="2000" noProof="0" dirty="0">
                <a:latin typeface="Times New Roman" panose="02020603050405020304" pitchFamily="18" charset="0"/>
                <a:ea typeface="ＭＳ Ｐゴシック" panose="020B0600070205080204" pitchFamily="34" charset="-128"/>
              </a:rPr>
              <a:t> car il faut savoir où trouver la bonne information et à qui la demander.</a:t>
            </a:r>
          </a:p>
          <a:p>
            <a:pPr marL="0" indent="442913" algn="just">
              <a:buNone/>
              <a:defRPr/>
            </a:pPr>
            <a:endParaRPr lang="fr-FR" sz="2000" noProof="0" dirty="0">
              <a:latin typeface="Times New Roman" panose="02020603050405020304" pitchFamily="18" charset="0"/>
              <a:ea typeface="ＭＳ Ｐゴシック" panose="020B0600070205080204" pitchFamily="34" charset="-128"/>
            </a:endParaRPr>
          </a:p>
          <a:p>
            <a:pPr marL="0" indent="442913" algn="just">
              <a:buNone/>
              <a:defRPr/>
            </a:pPr>
            <a:r>
              <a:rPr lang="fr-FR" sz="2000" noProof="0" dirty="0">
                <a:latin typeface="Times New Roman" panose="02020603050405020304" pitchFamily="18" charset="0"/>
                <a:ea typeface="ＭＳ Ｐゴシック" panose="020B0600070205080204" pitchFamily="34" charset="-128"/>
              </a:rPr>
              <a:t> Elle peut se définir comme la période au cours de laquelle vont être réalisés tous les travaux préparatoires avant de passer à l’action. </a:t>
            </a:r>
          </a:p>
          <a:p>
            <a:pPr marL="0" indent="442913" algn="just">
              <a:buNone/>
              <a:defRPr/>
            </a:pPr>
            <a:endParaRPr lang="fr-FR" sz="2000" noProof="0" dirty="0">
              <a:latin typeface="Times New Roman" panose="02020603050405020304" pitchFamily="18" charset="0"/>
              <a:ea typeface="ＭＳ Ｐゴシック" panose="020B0600070205080204" pitchFamily="34" charset="-128"/>
            </a:endParaRPr>
          </a:p>
          <a:p>
            <a:pPr marL="0" indent="442913" algn="just">
              <a:buNone/>
              <a:defRPr/>
            </a:pPr>
            <a:r>
              <a:rPr lang="fr-FR" sz="2000" noProof="0" dirty="0">
                <a:latin typeface="Times New Roman" panose="02020603050405020304" pitchFamily="18" charset="0"/>
                <a:ea typeface="ＭＳ Ｐゴシック" panose="020B0600070205080204" pitchFamily="34" charset="-128"/>
              </a:rPr>
              <a:t>C’est au cours de cette phase que l’auditeur interne va construire son référentiel, c’est-à-dire le modèle vers  lequel doit tendre le résultat de sa mission.</a:t>
            </a:r>
          </a:p>
          <a:p>
            <a:pPr marL="0" indent="442913" algn="just">
              <a:defRPr/>
            </a:pPr>
            <a:r>
              <a:rPr lang="fr-FR" sz="2000" noProof="0" dirty="0">
                <a:latin typeface="Times New Roman" panose="02020603050405020304" pitchFamily="18" charset="0"/>
                <a:ea typeface="ＭＳ Ｐゴシック" panose="020B0600070205080204" pitchFamily="34" charset="-128"/>
              </a:rPr>
              <a:t>L’objectif de cette phase est d’appréhender le sujet à auditer (entité, processus, thématique, …) et de fixer des objectifs d’audit précis.</a:t>
            </a:r>
          </a:p>
          <a:p>
            <a:pPr marL="0" indent="442913" algn="just">
              <a:defRPr/>
            </a:pPr>
            <a:r>
              <a:rPr lang="fr-FR" sz="2000" noProof="0" dirty="0">
                <a:latin typeface="Times New Roman" panose="02020603050405020304" pitchFamily="18" charset="0"/>
                <a:ea typeface="ＭＳ Ｐゴシック" panose="020B0600070205080204" pitchFamily="34" charset="-128"/>
              </a:rPr>
              <a:t>Les auditeurs prennent connaissance du référentiel applicable (procédures de travail, budget, réglementation, bonnes pratiques, environnement de contrôle, ….) relatif au thème de la mission.</a:t>
            </a:r>
          </a:p>
          <a:p>
            <a:pPr marL="0" indent="442913" algn="just">
              <a:buNone/>
              <a:defRPr/>
            </a:pPr>
            <a:endParaRPr lang="fr-FR" noProof="0" dirty="0">
              <a:latin typeface="Times New Roman" panose="02020603050405020304" pitchFamily="18" charset="0"/>
              <a:ea typeface="ＭＳ Ｐゴシック" panose="020B0600070205080204" pitchFamily="34" charset="-128"/>
            </a:endParaRPr>
          </a:p>
        </p:txBody>
      </p:sp>
      <p:sp>
        <p:nvSpPr>
          <p:cNvPr id="134146" name="Espace réservé du numéro de diapositive 4">
            <a:extLst>
              <a:ext uri="{FF2B5EF4-FFF2-40B4-BE49-F238E27FC236}">
                <a16:creationId xmlns:a16="http://schemas.microsoft.com/office/drawing/2014/main" id="{EACF90BE-5896-9A46-8461-4E1CDAD3F78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65FB0F6-571E-3D4B-A051-312267EAAC8C}" type="slidenum">
              <a:rPr lang="fr-FR" noProof="0" smtClean="0">
                <a:solidFill>
                  <a:srgbClr val="FFFFFF"/>
                </a:solidFill>
                <a:latin typeface="Georgia" panose="02040502050405020303" pitchFamily="18" charset="0"/>
              </a:rPr>
              <a:pPr/>
              <a:t>117</a:t>
            </a:fld>
            <a:endParaRPr lang="fr-FR" noProof="0" dirty="0">
              <a:solidFill>
                <a:srgbClr val="FFFFFF"/>
              </a:solidFill>
              <a:latin typeface="Georgia" panose="02040502050405020303" pitchFamily="18" charset="0"/>
            </a:endParaRPr>
          </a:p>
        </p:txBody>
      </p:sp>
      <p:sp>
        <p:nvSpPr>
          <p:cNvPr id="7" name="Titre 1">
            <a:extLst>
              <a:ext uri="{FF2B5EF4-FFF2-40B4-BE49-F238E27FC236}">
                <a16:creationId xmlns:a16="http://schemas.microsoft.com/office/drawing/2014/main" id="{3B32D0DB-B497-8F45-B22D-A07CC4374E31}"/>
              </a:ext>
            </a:extLst>
          </p:cNvPr>
          <p:cNvSpPr txBox="1">
            <a:spLocks/>
          </p:cNvSpPr>
          <p:nvPr/>
        </p:nvSpPr>
        <p:spPr>
          <a:xfrm>
            <a:off x="1524000" y="500063"/>
            <a:ext cx="9144000" cy="696912"/>
          </a:xfrm>
          <a:prstGeom prst="rect">
            <a:avLst/>
          </a:prstGeom>
          <a:solidFill>
            <a:schemeClr val="accent3">
              <a:lumMod val="20000"/>
              <a:lumOff val="80000"/>
            </a:schemeClr>
          </a:solidFill>
        </p:spPr>
        <p:txBody>
          <a:bodyPr lIns="0" rIns="0" bIns="0" anchor="b"/>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2800" b="1" noProof="0" dirty="0">
                <a:solidFill>
                  <a:schemeClr val="tx2"/>
                </a:solidFill>
                <a:effectLst>
                  <a:outerShdw blurRad="38100" dist="38100" dir="2700000" algn="tl">
                    <a:srgbClr val="000000"/>
                  </a:outerShdw>
                </a:effectLst>
                <a:latin typeface="Times New Roman" panose="02020603050405020304" pitchFamily="18" charset="0"/>
              </a:rPr>
              <a:t>1. Phase de Préparation</a:t>
            </a:r>
          </a:p>
        </p:txBody>
      </p:sp>
    </p:spTree>
    <p:extLst>
      <p:ext uri="{BB962C8B-B14F-4D97-AF65-F5344CB8AC3E}">
        <p14:creationId xmlns:p14="http://schemas.microsoft.com/office/powerpoint/2010/main" val="15061721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Espace réservé du numéro de diapositive 4">
            <a:extLst>
              <a:ext uri="{FF2B5EF4-FFF2-40B4-BE49-F238E27FC236}">
                <a16:creationId xmlns:a16="http://schemas.microsoft.com/office/drawing/2014/main" id="{6808C916-7F27-9440-ADFF-C27D2ACA342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21FE409-2CA1-784C-8A99-46F50968AFAC}" type="slidenum">
              <a:rPr lang="fr-FR" noProof="0" smtClean="0">
                <a:solidFill>
                  <a:srgbClr val="FFFFFF"/>
                </a:solidFill>
                <a:latin typeface="Georgia" panose="02040502050405020303" pitchFamily="18" charset="0"/>
              </a:rPr>
              <a:pPr/>
              <a:t>118</a:t>
            </a:fld>
            <a:endParaRPr lang="fr-FR" noProof="0" dirty="0">
              <a:solidFill>
                <a:srgbClr val="FFFFFF"/>
              </a:solidFill>
              <a:latin typeface="Georgia" panose="02040502050405020303" pitchFamily="18" charset="0"/>
            </a:endParaRPr>
          </a:p>
        </p:txBody>
      </p:sp>
      <p:graphicFrame>
        <p:nvGraphicFramePr>
          <p:cNvPr id="8" name="Diagramme 7">
            <a:extLst>
              <a:ext uri="{FF2B5EF4-FFF2-40B4-BE49-F238E27FC236}">
                <a16:creationId xmlns:a16="http://schemas.microsoft.com/office/drawing/2014/main" id="{362BCD1B-3D5E-754E-8F25-1786A7AE77F8}"/>
              </a:ext>
            </a:extLst>
          </p:cNvPr>
          <p:cNvGraphicFramePr/>
          <p:nvPr>
            <p:extLst>
              <p:ext uri="{D42A27DB-BD31-4B8C-83A1-F6EECF244321}">
                <p14:modId xmlns:p14="http://schemas.microsoft.com/office/powerpoint/2010/main" val="1625636003"/>
              </p:ext>
            </p:extLst>
          </p:nvPr>
        </p:nvGraphicFramePr>
        <p:xfrm>
          <a:off x="1270000" y="1916832"/>
          <a:ext cx="919003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Organigramme : Document 10">
            <a:extLst>
              <a:ext uri="{FF2B5EF4-FFF2-40B4-BE49-F238E27FC236}">
                <a16:creationId xmlns:a16="http://schemas.microsoft.com/office/drawing/2014/main" id="{D03F02FA-6E70-5645-BB12-47F8C22461AC}"/>
              </a:ext>
            </a:extLst>
          </p:cNvPr>
          <p:cNvSpPr/>
          <p:nvPr/>
        </p:nvSpPr>
        <p:spPr>
          <a:xfrm>
            <a:off x="1446214" y="6092825"/>
            <a:ext cx="1554163" cy="649288"/>
          </a:xfrm>
          <a:prstGeom prst="flowChartDocument">
            <a:avLst/>
          </a:prstGeom>
          <a:solidFill>
            <a:schemeClr val="accent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endParaRPr lang="fr-FR" sz="1600" noProof="0" dirty="0">
              <a:solidFill>
                <a:srgbClr val="FFFFFF"/>
              </a:solidFill>
              <a:latin typeface="Times New Roman" panose="02020603050405020304" pitchFamily="18" charset="0"/>
            </a:endParaRPr>
          </a:p>
          <a:p>
            <a:pPr algn="ctr" eaLnBrk="1" hangingPunct="1">
              <a:defRPr/>
            </a:pPr>
            <a:r>
              <a:rPr lang="fr-FR" sz="1600" noProof="0" dirty="0">
                <a:solidFill>
                  <a:srgbClr val="FFFFFF"/>
                </a:solidFill>
                <a:latin typeface="Times New Roman" panose="02020603050405020304" pitchFamily="18" charset="0"/>
              </a:rPr>
              <a:t>Note/Rapport d’orientation</a:t>
            </a:r>
          </a:p>
          <a:p>
            <a:pPr algn="ctr" eaLnBrk="1" hangingPunct="1">
              <a:defRPr/>
            </a:pPr>
            <a:endParaRPr lang="fr-FR" sz="1600" noProof="0" dirty="0">
              <a:solidFill>
                <a:srgbClr val="FFFFFF"/>
              </a:solidFill>
              <a:latin typeface="Times New Roman" panose="02020603050405020304" pitchFamily="18" charset="0"/>
            </a:endParaRPr>
          </a:p>
        </p:txBody>
      </p:sp>
      <p:sp>
        <p:nvSpPr>
          <p:cNvPr id="10" name="Rectangle à coins arrondis 9">
            <a:extLst>
              <a:ext uri="{FF2B5EF4-FFF2-40B4-BE49-F238E27FC236}">
                <a16:creationId xmlns:a16="http://schemas.microsoft.com/office/drawing/2014/main" id="{CA5D7B22-5CC5-0149-8E6C-084BEC87174F}"/>
              </a:ext>
            </a:extLst>
          </p:cNvPr>
          <p:cNvSpPr/>
          <p:nvPr/>
        </p:nvSpPr>
        <p:spPr>
          <a:xfrm>
            <a:off x="1446214" y="1228577"/>
            <a:ext cx="1554162" cy="576262"/>
          </a:xfrm>
          <a:prstGeom prst="wedgeRoundRectCallout">
            <a:avLst>
              <a:gd name="adj1" fmla="val -32331"/>
              <a:gd name="adj2" fmla="val 84857"/>
              <a:gd name="adj3" fmla="val 16667"/>
            </a:avLst>
          </a:prstGeom>
          <a:solidFill>
            <a:schemeClr val="accent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600" noProof="0" dirty="0">
                <a:solidFill>
                  <a:srgbClr val="FFFFFF"/>
                </a:solidFill>
                <a:latin typeface="Times New Roman" panose="02020603050405020304" pitchFamily="18" charset="0"/>
              </a:rPr>
              <a:t>Réunion de présentation</a:t>
            </a:r>
          </a:p>
        </p:txBody>
      </p:sp>
    </p:spTree>
    <p:extLst>
      <p:ext uri="{BB962C8B-B14F-4D97-AF65-F5344CB8AC3E}">
        <p14:creationId xmlns:p14="http://schemas.microsoft.com/office/powerpoint/2010/main" val="139010619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Espace réservé du numéro de diapositive 4">
            <a:extLst>
              <a:ext uri="{FF2B5EF4-FFF2-40B4-BE49-F238E27FC236}">
                <a16:creationId xmlns:a16="http://schemas.microsoft.com/office/drawing/2014/main" id="{B85949EF-E233-5646-9891-1AAF881C3DA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40F6D95-B07F-1947-87F4-B20FCA5BCBDB}" type="slidenum">
              <a:rPr lang="fr-FR" noProof="0" smtClean="0">
                <a:solidFill>
                  <a:srgbClr val="FFFFFF"/>
                </a:solidFill>
                <a:latin typeface="Georgia" panose="02040502050405020303" pitchFamily="18" charset="0"/>
              </a:rPr>
              <a:pPr/>
              <a:t>119</a:t>
            </a:fld>
            <a:endParaRPr lang="fr-FR" noProof="0" dirty="0">
              <a:solidFill>
                <a:srgbClr val="FFFFFF"/>
              </a:solidFill>
              <a:latin typeface="Georgia" panose="02040502050405020303" pitchFamily="18" charset="0"/>
            </a:endParaRPr>
          </a:p>
        </p:txBody>
      </p:sp>
      <p:graphicFrame>
        <p:nvGraphicFramePr>
          <p:cNvPr id="10" name="Diagramme 9">
            <a:extLst>
              <a:ext uri="{FF2B5EF4-FFF2-40B4-BE49-F238E27FC236}">
                <a16:creationId xmlns:a16="http://schemas.microsoft.com/office/drawing/2014/main" id="{E23DDFFB-A40D-C047-A003-136F7D59A673}"/>
              </a:ext>
            </a:extLst>
          </p:cNvPr>
          <p:cNvGraphicFramePr/>
          <p:nvPr>
            <p:extLst>
              <p:ext uri="{D42A27DB-BD31-4B8C-83A1-F6EECF244321}">
                <p14:modId xmlns:p14="http://schemas.microsoft.com/office/powerpoint/2010/main" val="784914126"/>
              </p:ext>
            </p:extLst>
          </p:nvPr>
        </p:nvGraphicFramePr>
        <p:xfrm>
          <a:off x="1513731" y="180181"/>
          <a:ext cx="6096000"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6195" name="ZoneTexte 5">
            <a:extLst>
              <a:ext uri="{FF2B5EF4-FFF2-40B4-BE49-F238E27FC236}">
                <a16:creationId xmlns:a16="http://schemas.microsoft.com/office/drawing/2014/main" id="{280E594F-2D2C-5A40-AC04-5BDB4B49512D}"/>
              </a:ext>
            </a:extLst>
          </p:cNvPr>
          <p:cNvSpPr txBox="1">
            <a:spLocks noChangeArrowheads="1"/>
          </p:cNvSpPr>
          <p:nvPr/>
        </p:nvSpPr>
        <p:spPr bwMode="auto">
          <a:xfrm>
            <a:off x="469900" y="2359026"/>
            <a:ext cx="112522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noProof="0" dirty="0">
                <a:latin typeface="Times New Roman" panose="02020603050405020304" pitchFamily="18" charset="0"/>
              </a:rPr>
              <a:t>L'auditeur doit disposer des documents, d'informations et d'éléments suffisants et pertinents pour acquérir une meilleure connaissance de l'environnement, du domaine et des risques susceptibles de menacer l'atteinte des objectifs de la société.</a:t>
            </a:r>
          </a:p>
          <a:p>
            <a:pPr algn="just" eaLnBrk="1" hangingPunct="1"/>
            <a:r>
              <a:rPr lang="fr-FR" noProof="0" dirty="0">
                <a:latin typeface="Times New Roman" panose="02020603050405020304" pitchFamily="18" charset="0"/>
              </a:rPr>
              <a:t>La durée de la prise de connaissance varie en fonction de différents éléments : complexité du sujet, profil de l'auditeur, existence d'audits antérieurs, qualité des dossiers d’audit</a:t>
            </a:r>
          </a:p>
          <a:p>
            <a:pPr algn="just" eaLnBrk="1" hangingPunct="1"/>
            <a:endParaRPr lang="fr-FR" noProof="0" dirty="0">
              <a:latin typeface="Times New Roman" panose="02020603050405020304" pitchFamily="18" charset="0"/>
            </a:endParaRPr>
          </a:p>
          <a:p>
            <a:pPr algn="just" eaLnBrk="1" hangingPunct="1"/>
            <a:r>
              <a:rPr lang="fr-FR" noProof="0" dirty="0">
                <a:latin typeface="Times New Roman" panose="02020603050405020304" pitchFamily="18" charset="0"/>
              </a:rPr>
              <a:t>Cette prise de connaissance ne doit pas se faire au hasard, en glanant dans le désordre  les  informations  nécessaires. L’auditeur interne va donc planifier sa prise de connaissance en ayant soin de prévoir les informations nécessaires au bon déroulement de cette phase, à savoir:</a:t>
            </a:r>
          </a:p>
          <a:p>
            <a:pPr lvl="2" algn="just">
              <a:buFont typeface="Arial" panose="020B0604020202020204" pitchFamily="34" charset="0"/>
              <a:buChar char="•"/>
            </a:pPr>
            <a:r>
              <a:rPr lang="fr-FR" noProof="0" dirty="0">
                <a:latin typeface="Times New Roman" panose="02020603050405020304" pitchFamily="18" charset="0"/>
              </a:rPr>
              <a:t> L’Organigramme</a:t>
            </a:r>
          </a:p>
          <a:p>
            <a:pPr lvl="2" algn="just">
              <a:buFont typeface="Arial" panose="020B0604020202020204" pitchFamily="34" charset="0"/>
              <a:buChar char="•"/>
            </a:pPr>
            <a:r>
              <a:rPr lang="fr-FR" noProof="0" dirty="0">
                <a:latin typeface="Times New Roman" panose="02020603050405020304" pitchFamily="18" charset="0"/>
              </a:rPr>
              <a:t> L’Effectif  </a:t>
            </a:r>
          </a:p>
          <a:p>
            <a:pPr lvl="2" algn="just">
              <a:buFont typeface="Arial" panose="020B0604020202020204" pitchFamily="34" charset="0"/>
              <a:buChar char="•"/>
            </a:pPr>
            <a:r>
              <a:rPr lang="fr-FR" noProof="0" dirty="0">
                <a:latin typeface="Times New Roman" panose="02020603050405020304" pitchFamily="18" charset="0"/>
              </a:rPr>
              <a:t> Les objectifs, les budgets, les Résultats , les Investissements</a:t>
            </a:r>
          </a:p>
          <a:p>
            <a:pPr lvl="2" algn="just">
              <a:buFont typeface="Arial" panose="020B0604020202020204" pitchFamily="34" charset="0"/>
              <a:buChar char="•"/>
            </a:pPr>
            <a:r>
              <a:rPr lang="fr-FR" noProof="0" dirty="0">
                <a:latin typeface="Times New Roman" panose="02020603050405020304" pitchFamily="18" charset="0"/>
              </a:rPr>
              <a:t> Procédures de travail </a:t>
            </a:r>
          </a:p>
          <a:p>
            <a:pPr lvl="2" algn="just">
              <a:buFont typeface="Arial" panose="020B0604020202020204" pitchFamily="34" charset="0"/>
              <a:buChar char="•"/>
            </a:pPr>
            <a:r>
              <a:rPr lang="fr-FR" noProof="0" dirty="0">
                <a:latin typeface="Times New Roman" panose="02020603050405020304" pitchFamily="18" charset="0"/>
              </a:rPr>
              <a:t> Les techniques et méthodes de travail</a:t>
            </a:r>
          </a:p>
          <a:p>
            <a:pPr lvl="2" algn="just">
              <a:buFont typeface="Arial" panose="020B0604020202020204" pitchFamily="34" charset="0"/>
              <a:buChar char="•"/>
            </a:pPr>
            <a:r>
              <a:rPr lang="fr-FR" noProof="0" dirty="0">
                <a:latin typeface="Times New Roman" panose="02020603050405020304" pitchFamily="18" charset="0"/>
              </a:rPr>
              <a:t> Etc…</a:t>
            </a:r>
          </a:p>
        </p:txBody>
      </p:sp>
    </p:spTree>
    <p:extLst>
      <p:ext uri="{BB962C8B-B14F-4D97-AF65-F5344CB8AC3E}">
        <p14:creationId xmlns:p14="http://schemas.microsoft.com/office/powerpoint/2010/main" val="198303522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2290102B-5911-D947-8DAA-E46C71E338D0}"/>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2AA78FE5-CF19-4D48-9673-29736048B62B}"/>
              </a:ext>
            </a:extLst>
          </p:cNvPr>
          <p:cNvSpPr>
            <a:spLocks noGrp="1"/>
          </p:cNvSpPr>
          <p:nvPr>
            <p:ph idx="1"/>
          </p:nvPr>
        </p:nvSpPr>
        <p:spPr/>
        <p:txBody>
          <a:bodyPr/>
          <a:lstStyle/>
          <a:p>
            <a:pPr algn="just"/>
            <a:r>
              <a:rPr lang="fr-FR" noProof="0" dirty="0">
                <a:latin typeface="Times New Roman" panose="02020603050405020304" pitchFamily="18" charset="0"/>
                <a:cs typeface="Times New Roman" panose="02020603050405020304" pitchFamily="18" charset="0"/>
              </a:rPr>
              <a:t>Aider une organisation ou une entreprise à  atteindre les objectifs fixés en évaluant l’efficacité des moyens mise en œuvre </a:t>
            </a:r>
          </a:p>
          <a:p>
            <a:pPr algn="just"/>
            <a:r>
              <a:rPr lang="fr-FR" noProof="0" dirty="0">
                <a:latin typeface="Times New Roman" panose="02020603050405020304" pitchFamily="18" charset="0"/>
                <a:cs typeface="Times New Roman" panose="02020603050405020304" pitchFamily="18" charset="0"/>
              </a:rPr>
              <a:t>Améliorer les performances de l’entreprise en mesurant les processus de management des risques, de surveillance et de gouvernance </a:t>
            </a:r>
          </a:p>
          <a:p>
            <a:pPr algn="just"/>
            <a:r>
              <a:rPr lang="fr-FR" noProof="0" dirty="0">
                <a:latin typeface="Times New Roman" panose="02020603050405020304" pitchFamily="18" charset="0"/>
                <a:cs typeface="Times New Roman" panose="02020603050405020304" pitchFamily="18" charset="0"/>
              </a:rPr>
              <a:t>Anticiper les dysfonctionnements, les éventuels futurs problèmes et de renforcer l’efficacité de l’entreprise  </a:t>
            </a:r>
          </a:p>
        </p:txBody>
      </p:sp>
    </p:spTree>
    <p:extLst>
      <p:ext uri="{BB962C8B-B14F-4D97-AF65-F5344CB8AC3E}">
        <p14:creationId xmlns:p14="http://schemas.microsoft.com/office/powerpoint/2010/main" val="404392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Espace réservé du numéro de diapositive 4">
            <a:extLst>
              <a:ext uri="{FF2B5EF4-FFF2-40B4-BE49-F238E27FC236}">
                <a16:creationId xmlns:a16="http://schemas.microsoft.com/office/drawing/2014/main" id="{B5E3213C-AE42-1942-A89C-D6BD4B69981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95D0824-9EB7-B449-A452-E31870DE6B89}" type="slidenum">
              <a:rPr lang="fr-FR" noProof="0" smtClean="0">
                <a:solidFill>
                  <a:srgbClr val="FFFFFF"/>
                </a:solidFill>
                <a:latin typeface="Georgia" panose="02040502050405020303" pitchFamily="18" charset="0"/>
              </a:rPr>
              <a:pPr/>
              <a:t>120</a:t>
            </a:fld>
            <a:endParaRPr lang="fr-FR" noProof="0" dirty="0">
              <a:solidFill>
                <a:srgbClr val="FFFFFF"/>
              </a:solidFill>
              <a:latin typeface="Georgia" panose="02040502050405020303" pitchFamily="18" charset="0"/>
            </a:endParaRPr>
          </a:p>
        </p:txBody>
      </p:sp>
      <p:sp>
        <p:nvSpPr>
          <p:cNvPr id="6" name="ZoneTexte 5">
            <a:extLst>
              <a:ext uri="{FF2B5EF4-FFF2-40B4-BE49-F238E27FC236}">
                <a16:creationId xmlns:a16="http://schemas.microsoft.com/office/drawing/2014/main" id="{39B175F7-994A-9C4F-83B6-E2D21666F6B8}"/>
              </a:ext>
            </a:extLst>
          </p:cNvPr>
          <p:cNvSpPr txBox="1"/>
          <p:nvPr/>
        </p:nvSpPr>
        <p:spPr>
          <a:xfrm>
            <a:off x="520700" y="836614"/>
            <a:ext cx="11303000" cy="4524315"/>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1800" noProof="0" dirty="0">
                <a:latin typeface="Times New Roman" panose="02020603050405020304" pitchFamily="18" charset="0"/>
              </a:rPr>
              <a:t>Les auditeurs utilisent différents outils (moyens) pour</a:t>
            </a:r>
          </a:p>
          <a:p>
            <a:pPr algn="just" eaLnBrk="1" hangingPunct="1">
              <a:defRPr/>
            </a:pPr>
            <a:r>
              <a:rPr lang="fr-FR" sz="1800" noProof="0" dirty="0">
                <a:latin typeface="Times New Roman" panose="02020603050405020304" pitchFamily="18" charset="0"/>
              </a:rPr>
              <a:t> acquérir des connaissances à savoir:</a:t>
            </a:r>
          </a:p>
          <a:p>
            <a:pPr algn="just" eaLnBrk="1" hangingPunct="1">
              <a:defRPr/>
            </a:pPr>
            <a:endParaRPr lang="fr-FR" sz="1800" noProof="0" dirty="0">
              <a:latin typeface="Times New Roman" panose="02020603050405020304" pitchFamily="18" charset="0"/>
            </a:endParaRPr>
          </a:p>
          <a:p>
            <a:pPr algn="just" eaLnBrk="1" hangingPunct="1">
              <a:defRPr/>
            </a:pPr>
            <a:r>
              <a:rPr lang="fr-FR" sz="1800" i="1" u="sng" noProof="0" dirty="0">
                <a:effectLst>
                  <a:outerShdw blurRad="38100" dist="38100" dir="2700000" algn="tl">
                    <a:srgbClr val="C0C0C0"/>
                  </a:outerShdw>
                </a:effectLst>
                <a:latin typeface="Times New Roman" panose="02020603050405020304" pitchFamily="18" charset="0"/>
                <a:hlinkClick r:id="rId2" action="ppaction://hlinksldjump"/>
              </a:rPr>
              <a:t>1- Questionnaire de prise de connaissance (QPC)</a:t>
            </a:r>
            <a:r>
              <a:rPr lang="fr-FR" sz="1800" i="1" u="sng" noProof="0" dirty="0">
                <a:effectLst>
                  <a:outerShdw blurRad="38100" dist="38100" dir="2700000" algn="tl">
                    <a:srgbClr val="C0C0C0"/>
                  </a:outerShdw>
                </a:effectLst>
                <a:latin typeface="Times New Roman" panose="02020603050405020304" pitchFamily="18" charset="0"/>
              </a:rPr>
              <a:t>:</a:t>
            </a:r>
            <a:r>
              <a:rPr lang="fr-FR" sz="1800" noProof="0" dirty="0">
                <a:latin typeface="Times New Roman" panose="02020603050405020304" pitchFamily="18" charset="0"/>
              </a:rPr>
              <a:t> permet d’organiser la </a:t>
            </a:r>
            <a:r>
              <a:rPr lang="fr-FR" sz="1800" dirty="0">
                <a:latin typeface="Times New Roman" panose="02020603050405020304" pitchFamily="18" charset="0"/>
              </a:rPr>
              <a:t>réflexion</a:t>
            </a:r>
            <a:r>
              <a:rPr lang="fr-FR" sz="1800" noProof="0" dirty="0">
                <a:latin typeface="Times New Roman" panose="02020603050405020304" pitchFamily="18" charset="0"/>
              </a:rPr>
              <a:t> et les recherches,  se sont des questions que l’auditeur se pose et auxquelles il va répondre en utilisant tous les outils appropriés :interviews, observations, documents.</a:t>
            </a:r>
          </a:p>
          <a:p>
            <a:pPr algn="just" eaLnBrk="1" hangingPunct="1">
              <a:defRPr/>
            </a:pPr>
            <a:r>
              <a:rPr lang="fr-FR" sz="1800" noProof="0" dirty="0">
                <a:latin typeface="Times New Roman" panose="02020603050405020304" pitchFamily="18" charset="0"/>
              </a:rPr>
              <a:t>Ce document est indispensable :</a:t>
            </a:r>
          </a:p>
          <a:p>
            <a:pPr lvl="2" algn="just">
              <a:defRPr/>
            </a:pPr>
            <a:r>
              <a:rPr lang="fr-FR" sz="1800" noProof="0" dirty="0">
                <a:latin typeface="Times New Roman" panose="02020603050405020304" pitchFamily="18" charset="0"/>
              </a:rPr>
              <a:t>• pour bien définir le champ d’application de sa mission ;</a:t>
            </a:r>
          </a:p>
          <a:p>
            <a:pPr lvl="2" algn="just">
              <a:defRPr/>
            </a:pPr>
            <a:r>
              <a:rPr lang="fr-FR" sz="1800" noProof="0" dirty="0">
                <a:latin typeface="Times New Roman" panose="02020603050405020304" pitchFamily="18" charset="0"/>
              </a:rPr>
              <a:t>• pour prévoir en conséquence l’organisation du travail et en particulier en mesurer l’importance ;</a:t>
            </a:r>
          </a:p>
          <a:p>
            <a:pPr lvl="2" algn="just">
              <a:defRPr/>
            </a:pPr>
            <a:r>
              <a:rPr lang="fr-FR" sz="1800" noProof="0" dirty="0">
                <a:latin typeface="Times New Roman" panose="02020603050405020304" pitchFamily="18" charset="0"/>
              </a:rPr>
              <a:t>• pour préparer l’élaboration des questionnaires de contrôle interne.</a:t>
            </a:r>
          </a:p>
          <a:p>
            <a:pPr algn="just" eaLnBrk="1" hangingPunct="1">
              <a:defRPr/>
            </a:pPr>
            <a:endParaRPr lang="fr-FR" sz="1800" noProof="0" dirty="0">
              <a:latin typeface="Times New Roman" panose="02020603050405020304" pitchFamily="18" charset="0"/>
            </a:endParaRPr>
          </a:p>
          <a:p>
            <a:pPr algn="just" eaLnBrk="1" hangingPunct="1">
              <a:defRPr/>
            </a:pPr>
            <a:r>
              <a:rPr lang="fr-FR" sz="1800" i="1" u="sng" noProof="0" dirty="0">
                <a:effectLst>
                  <a:outerShdw blurRad="38100" dist="38100" dir="2700000" algn="tl">
                    <a:srgbClr val="C0C0C0"/>
                  </a:outerShdw>
                </a:effectLst>
                <a:latin typeface="Times New Roman" panose="02020603050405020304" pitchFamily="18" charset="0"/>
                <a:hlinkClick r:id="rId2" action="ppaction://hlinksldjump"/>
              </a:rPr>
              <a:t>2- Interviews préliminaires avec les hauts responsables</a:t>
            </a:r>
            <a:r>
              <a:rPr lang="fr-FR" sz="1800" noProof="0" dirty="0">
                <a:latin typeface="Times New Roman" panose="02020603050405020304" pitchFamily="18" charset="0"/>
              </a:rPr>
              <a:t>:  un moyen de connaître et un moyen de se faire connaître. Conduits plus généralement par le chef de mission (ou le chef de service pour les audits importants), ces interviews sont délicates car elles conditionnent très souvent le succès de la mission.</a:t>
            </a:r>
          </a:p>
          <a:p>
            <a:pPr algn="just" eaLnBrk="1" hangingPunct="1">
              <a:defRPr/>
            </a:pPr>
            <a:r>
              <a:rPr lang="fr-FR" sz="1800" noProof="0" dirty="0">
                <a:latin typeface="Times New Roman" panose="02020603050405020304" pitchFamily="18" charset="0"/>
              </a:rPr>
              <a:t> C’est au cours de ces premiers entretiens – qui peuvent être délicats si les responsables sont mal informés sur l’audit interne – que le chef de mission se documente sur les préoccupations et priorités du management.</a:t>
            </a:r>
          </a:p>
        </p:txBody>
      </p:sp>
    </p:spTree>
    <p:extLst>
      <p:ext uri="{BB962C8B-B14F-4D97-AF65-F5344CB8AC3E}">
        <p14:creationId xmlns:p14="http://schemas.microsoft.com/office/powerpoint/2010/main" val="46596829"/>
      </p:ext>
    </p:extLst>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Espace réservé du numéro de diapositive 4">
            <a:extLst>
              <a:ext uri="{FF2B5EF4-FFF2-40B4-BE49-F238E27FC236}">
                <a16:creationId xmlns:a16="http://schemas.microsoft.com/office/drawing/2014/main" id="{0B858636-246D-6641-8E68-48ACDBFED70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A6DCEF7-0C99-124F-A160-06CFF0D36BCB}" type="slidenum">
              <a:rPr lang="fr-FR" noProof="0" smtClean="0">
                <a:solidFill>
                  <a:srgbClr val="FFFFFF"/>
                </a:solidFill>
                <a:latin typeface="Georgia" panose="02040502050405020303" pitchFamily="18" charset="0"/>
              </a:rPr>
              <a:pPr/>
              <a:t>121</a:t>
            </a:fld>
            <a:endParaRPr lang="fr-FR" noProof="0" dirty="0">
              <a:solidFill>
                <a:srgbClr val="FFFFFF"/>
              </a:solidFill>
              <a:latin typeface="Georgia" panose="02040502050405020303" pitchFamily="18" charset="0"/>
            </a:endParaRPr>
          </a:p>
        </p:txBody>
      </p:sp>
      <p:sp>
        <p:nvSpPr>
          <p:cNvPr id="138242" name="ZoneTexte 5">
            <a:extLst>
              <a:ext uri="{FF2B5EF4-FFF2-40B4-BE49-F238E27FC236}">
                <a16:creationId xmlns:a16="http://schemas.microsoft.com/office/drawing/2014/main" id="{A5E5EFD3-8BAE-FB40-B835-1D8533B66B5C}"/>
              </a:ext>
            </a:extLst>
          </p:cNvPr>
          <p:cNvSpPr txBox="1">
            <a:spLocks noChangeArrowheads="1"/>
          </p:cNvSpPr>
          <p:nvPr/>
        </p:nvSpPr>
        <p:spPr bwMode="auto">
          <a:xfrm>
            <a:off x="787400" y="908050"/>
            <a:ext cx="107950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sz="2000" noProof="0" dirty="0">
                <a:latin typeface="Times New Roman" panose="02020603050405020304" pitchFamily="18" charset="0"/>
              </a:rPr>
              <a:t>La structure globale de notre questionnaire se présente donc comme suit :</a:t>
            </a:r>
          </a:p>
          <a:p>
            <a:pPr algn="just" eaLnBrk="1" hangingPunct="1"/>
            <a:r>
              <a:rPr lang="fr-FR" sz="2000" noProof="0" dirty="0">
                <a:latin typeface="Times New Roman" panose="02020603050405020304" pitchFamily="18" charset="0"/>
              </a:rPr>
              <a:t>• </a:t>
            </a:r>
            <a:r>
              <a:rPr lang="fr-FR" sz="2000" b="1" noProof="0" dirty="0">
                <a:latin typeface="Times New Roman" panose="02020603050405020304" pitchFamily="18" charset="0"/>
              </a:rPr>
              <a:t>Connaissance du contexte socio-économique </a:t>
            </a:r>
            <a:r>
              <a:rPr lang="fr-FR" sz="2000" noProof="0" dirty="0">
                <a:latin typeface="Times New Roman" panose="02020603050405020304" pitchFamily="18" charset="0"/>
              </a:rPr>
              <a:t>:</a:t>
            </a:r>
          </a:p>
          <a:p>
            <a:pPr lvl="2" algn="just"/>
            <a:r>
              <a:rPr lang="fr-FR" sz="2000" noProof="0" dirty="0">
                <a:latin typeface="Times New Roman" panose="02020603050405020304" pitchFamily="18" charset="0"/>
              </a:rPr>
              <a:t>– taille et activités du secteur audité ;</a:t>
            </a:r>
          </a:p>
          <a:p>
            <a:pPr lvl="2" algn="just"/>
            <a:r>
              <a:rPr lang="fr-FR" sz="2000" noProof="0" dirty="0">
                <a:latin typeface="Times New Roman" panose="02020603050405020304" pitchFamily="18" charset="0"/>
              </a:rPr>
              <a:t>– situation budgétaire ;</a:t>
            </a:r>
          </a:p>
          <a:p>
            <a:pPr lvl="2" algn="just"/>
            <a:r>
              <a:rPr lang="fr-FR" sz="2000" noProof="0" dirty="0">
                <a:latin typeface="Times New Roman" panose="02020603050405020304" pitchFamily="18" charset="0"/>
              </a:rPr>
              <a:t>– situation commerciale ;</a:t>
            </a:r>
          </a:p>
          <a:p>
            <a:pPr lvl="2" algn="just"/>
            <a:r>
              <a:rPr lang="fr-FR" sz="2000" noProof="0" dirty="0">
                <a:latin typeface="Times New Roman" panose="02020603050405020304" pitchFamily="18" charset="0"/>
              </a:rPr>
              <a:t>– effectifs et environnement de travail.</a:t>
            </a:r>
          </a:p>
          <a:p>
            <a:pPr algn="just" eaLnBrk="1" hangingPunct="1"/>
            <a:r>
              <a:rPr lang="fr-FR" sz="2000" noProof="0" dirty="0">
                <a:latin typeface="Times New Roman" panose="02020603050405020304" pitchFamily="18" charset="0"/>
              </a:rPr>
              <a:t>• </a:t>
            </a:r>
            <a:r>
              <a:rPr lang="fr-FR" sz="2000" b="1" noProof="0" dirty="0">
                <a:latin typeface="Times New Roman" panose="02020603050405020304" pitchFamily="18" charset="0"/>
              </a:rPr>
              <a:t>Connaissance du contexte organisationnel de l’unité </a:t>
            </a:r>
            <a:r>
              <a:rPr lang="fr-FR" sz="2000" noProof="0" dirty="0">
                <a:latin typeface="Times New Roman" panose="02020603050405020304" pitchFamily="18" charset="0"/>
              </a:rPr>
              <a:t>:</a:t>
            </a:r>
          </a:p>
          <a:p>
            <a:pPr lvl="2" algn="just"/>
            <a:r>
              <a:rPr lang="fr-FR" sz="2000" noProof="0" dirty="0">
                <a:latin typeface="Times New Roman" panose="02020603050405020304" pitchFamily="18" charset="0"/>
              </a:rPr>
              <a:t>– organisation générale et structure ;</a:t>
            </a:r>
          </a:p>
          <a:p>
            <a:pPr lvl="2" algn="just"/>
            <a:r>
              <a:rPr lang="fr-FR" sz="2000" noProof="0" dirty="0">
                <a:latin typeface="Times New Roman" panose="02020603050405020304" pitchFamily="18" charset="0"/>
              </a:rPr>
              <a:t>– organigrammes et relations de pouvoirs ;</a:t>
            </a:r>
          </a:p>
          <a:p>
            <a:pPr lvl="2" algn="just"/>
            <a:r>
              <a:rPr lang="fr-FR" sz="2000" noProof="0" dirty="0">
                <a:latin typeface="Times New Roman" panose="02020603050405020304" pitchFamily="18" charset="0"/>
              </a:rPr>
              <a:t>– environnement informatique.</a:t>
            </a:r>
          </a:p>
          <a:p>
            <a:pPr algn="just" eaLnBrk="1" hangingPunct="1"/>
            <a:r>
              <a:rPr lang="fr-FR" sz="2000" noProof="0" dirty="0">
                <a:latin typeface="Times New Roman" panose="02020603050405020304" pitchFamily="18" charset="0"/>
              </a:rPr>
              <a:t>• </a:t>
            </a:r>
            <a:r>
              <a:rPr lang="fr-FR" sz="2000" b="1" noProof="0" dirty="0">
                <a:latin typeface="Times New Roman" panose="02020603050405020304" pitchFamily="18" charset="0"/>
              </a:rPr>
              <a:t>Connaissance du fonctionnement de l’entité auditée </a:t>
            </a:r>
            <a:r>
              <a:rPr lang="fr-FR" sz="2000" noProof="0" dirty="0">
                <a:latin typeface="Times New Roman" panose="02020603050405020304" pitchFamily="18" charset="0"/>
              </a:rPr>
              <a:t>:</a:t>
            </a:r>
          </a:p>
          <a:p>
            <a:pPr lvl="2" algn="just"/>
            <a:r>
              <a:rPr lang="fr-FR" sz="2000" noProof="0" dirty="0">
                <a:latin typeface="Times New Roman" panose="02020603050405020304" pitchFamily="18" charset="0"/>
              </a:rPr>
              <a:t>– méthodes et procédures ;</a:t>
            </a:r>
          </a:p>
          <a:p>
            <a:pPr lvl="2" algn="just"/>
            <a:r>
              <a:rPr lang="fr-FR" sz="2000" noProof="0" dirty="0">
                <a:latin typeface="Times New Roman" panose="02020603050405020304" pitchFamily="18" charset="0"/>
              </a:rPr>
              <a:t>– informations réglementaires – organisation spécifique de l’entité ;– système d’information ;</a:t>
            </a:r>
          </a:p>
          <a:p>
            <a:pPr lvl="2" algn="just"/>
            <a:r>
              <a:rPr lang="fr-FR" sz="2000" noProof="0" dirty="0">
                <a:latin typeface="Times New Roman" panose="02020603050405020304" pitchFamily="18" charset="0"/>
              </a:rPr>
              <a:t>– problèmes passés ou en cours ;</a:t>
            </a:r>
          </a:p>
          <a:p>
            <a:pPr lvl="2" algn="just"/>
            <a:r>
              <a:rPr lang="fr-FR" sz="2000" noProof="0" dirty="0">
                <a:latin typeface="Times New Roman" panose="02020603050405020304" pitchFamily="18" charset="0"/>
              </a:rPr>
              <a:t>– réformes en cours ou prévues.</a:t>
            </a:r>
          </a:p>
        </p:txBody>
      </p:sp>
    </p:spTree>
    <p:extLst>
      <p:ext uri="{BB962C8B-B14F-4D97-AF65-F5344CB8AC3E}">
        <p14:creationId xmlns:p14="http://schemas.microsoft.com/office/powerpoint/2010/main" val="1432291943"/>
      </p:ext>
    </p:extLst>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Espace réservé du numéro de diapositive 4">
            <a:extLst>
              <a:ext uri="{FF2B5EF4-FFF2-40B4-BE49-F238E27FC236}">
                <a16:creationId xmlns:a16="http://schemas.microsoft.com/office/drawing/2014/main" id="{87E14646-2D8A-964C-B900-A6B006D95A9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2643514-8630-D14E-9643-B54B7160C03A}" type="slidenum">
              <a:rPr lang="fr-FR" noProof="0" smtClean="0">
                <a:solidFill>
                  <a:srgbClr val="FFFFFF"/>
                </a:solidFill>
                <a:latin typeface="Georgia" panose="02040502050405020303" pitchFamily="18" charset="0"/>
              </a:rPr>
              <a:pPr/>
              <a:t>122</a:t>
            </a:fld>
            <a:endParaRPr lang="fr-FR" noProof="0" dirty="0">
              <a:solidFill>
                <a:srgbClr val="FFFFFF"/>
              </a:solidFill>
              <a:latin typeface="Georgia" panose="02040502050405020303" pitchFamily="18" charset="0"/>
            </a:endParaRPr>
          </a:p>
        </p:txBody>
      </p:sp>
      <p:graphicFrame>
        <p:nvGraphicFramePr>
          <p:cNvPr id="10" name="Diagramme 9">
            <a:extLst>
              <a:ext uri="{FF2B5EF4-FFF2-40B4-BE49-F238E27FC236}">
                <a16:creationId xmlns:a16="http://schemas.microsoft.com/office/drawing/2014/main" id="{9F026358-2F0C-F347-96F3-50E996A504ED}"/>
              </a:ext>
            </a:extLst>
          </p:cNvPr>
          <p:cNvGraphicFramePr/>
          <p:nvPr>
            <p:extLst>
              <p:ext uri="{D42A27DB-BD31-4B8C-83A1-F6EECF244321}">
                <p14:modId xmlns:p14="http://schemas.microsoft.com/office/powerpoint/2010/main" val="1857387700"/>
              </p:ext>
            </p:extLst>
          </p:nvPr>
        </p:nvGraphicFramePr>
        <p:xfrm>
          <a:off x="5738810" y="332656"/>
          <a:ext cx="6096000"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a:extLst>
              <a:ext uri="{FF2B5EF4-FFF2-40B4-BE49-F238E27FC236}">
                <a16:creationId xmlns:a16="http://schemas.microsoft.com/office/drawing/2014/main" id="{B7367E84-1CEF-994E-8624-DF5D3CD3A7C6}"/>
              </a:ext>
            </a:extLst>
          </p:cNvPr>
          <p:cNvSpPr txBox="1"/>
          <p:nvPr/>
        </p:nvSpPr>
        <p:spPr>
          <a:xfrm>
            <a:off x="1595439" y="2622551"/>
            <a:ext cx="8893175" cy="4278313"/>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endParaRPr lang="fr-FR" sz="1600" noProof="0" dirty="0">
              <a:latin typeface="Times New Roman" panose="02020603050405020304" pitchFamily="18" charset="0"/>
            </a:endParaRPr>
          </a:p>
          <a:p>
            <a:pPr algn="just" eaLnBrk="1" hangingPunct="1">
              <a:defRPr/>
            </a:pPr>
            <a:r>
              <a:rPr lang="fr-FR" sz="1600" noProof="0" dirty="0">
                <a:latin typeface="Times New Roman" panose="02020603050405020304" pitchFamily="18" charset="0"/>
              </a:rPr>
              <a:t>À ce stade, l’auditeur interne va construire un </a:t>
            </a:r>
            <a:r>
              <a:rPr lang="fr-FR" sz="1600" i="1" noProof="0" dirty="0">
                <a:effectLst>
                  <a:outerShdw blurRad="38100" dist="38100" dir="2700000" algn="tl">
                    <a:srgbClr val="C0C0C0"/>
                  </a:outerShdw>
                </a:effectLst>
                <a:latin typeface="Times New Roman" panose="02020603050405020304" pitchFamily="18" charset="0"/>
              </a:rPr>
              <a:t>tableau de risques </a:t>
            </a:r>
            <a:r>
              <a:rPr lang="fr-FR" sz="1600" noProof="0" dirty="0">
                <a:latin typeface="Times New Roman" panose="02020603050405020304" pitchFamily="18" charset="0"/>
              </a:rPr>
              <a:t>(appelé à ce stade aussi </a:t>
            </a:r>
            <a:r>
              <a:rPr lang="fr-FR" sz="1600" i="1" noProof="0" dirty="0">
                <a:effectLst>
                  <a:outerShdw blurRad="38100" dist="38100" dir="2700000" algn="tl">
                    <a:srgbClr val="C0C0C0"/>
                  </a:outerShdw>
                </a:effectLst>
                <a:latin typeface="Times New Roman" panose="02020603050405020304" pitchFamily="18" charset="0"/>
              </a:rPr>
              <a:t>Tableau des Forces et Faiblesses Apparentes) </a:t>
            </a:r>
            <a:r>
              <a:rPr lang="fr-FR" sz="1600" noProof="0" dirty="0">
                <a:latin typeface="Times New Roman" panose="02020603050405020304" pitchFamily="18" charset="0"/>
              </a:rPr>
              <a:t>qui va consister :</a:t>
            </a:r>
          </a:p>
          <a:p>
            <a:pPr algn="just" eaLnBrk="1" hangingPunct="1">
              <a:defRPr/>
            </a:pPr>
            <a:r>
              <a:rPr lang="fr-FR" sz="1600" noProof="0" dirty="0">
                <a:latin typeface="Times New Roman" panose="02020603050405020304" pitchFamily="18" charset="0"/>
              </a:rPr>
              <a:t>• à découper l’activité en tâches ou opérations élémentaires </a:t>
            </a:r>
            <a:r>
              <a:rPr lang="fr-FR" sz="1600" i="1" noProof="0" dirty="0">
                <a:effectLst>
                  <a:outerShdw blurRad="38100" dist="38100" dir="2700000" algn="tl">
                    <a:srgbClr val="C0C0C0"/>
                  </a:outerShdw>
                </a:effectLst>
                <a:latin typeface="Times New Roman" panose="02020603050405020304" pitchFamily="18" charset="0"/>
              </a:rPr>
              <a:t>(</a:t>
            </a:r>
            <a:r>
              <a:rPr lang="fr-FR" sz="1600" i="1" noProof="0" dirty="0">
                <a:solidFill>
                  <a:srgbClr val="0D0D0D"/>
                </a:solidFill>
                <a:effectLst>
                  <a:outerShdw blurRad="38100" dist="38100" dir="2700000" algn="tl">
                    <a:srgbClr val="C0C0C0"/>
                  </a:outerShdw>
                </a:effectLst>
                <a:latin typeface="Times New Roman" panose="02020603050405020304" pitchFamily="18" charset="0"/>
                <a:hlinkClick r:id="rId7" action="ppaction://hlinkfile"/>
              </a:rPr>
              <a:t>Grille d’analyse des tâches</a:t>
            </a:r>
            <a:r>
              <a:rPr lang="fr-FR" sz="1600" i="1" noProof="0" dirty="0">
                <a:effectLst>
                  <a:outerShdw blurRad="38100" dist="38100" dir="2700000" algn="tl">
                    <a:srgbClr val="C0C0C0"/>
                  </a:outerShdw>
                </a:effectLst>
                <a:latin typeface="Times New Roman" panose="02020603050405020304" pitchFamily="18" charset="0"/>
              </a:rPr>
              <a:t>)</a:t>
            </a:r>
            <a:r>
              <a:rPr lang="fr-FR" sz="1600" noProof="0" dirty="0">
                <a:latin typeface="Times New Roman" panose="02020603050405020304" pitchFamily="18" charset="0"/>
              </a:rPr>
              <a:t> ;</a:t>
            </a:r>
          </a:p>
          <a:p>
            <a:pPr algn="just" eaLnBrk="1" hangingPunct="1">
              <a:defRPr/>
            </a:pPr>
            <a:r>
              <a:rPr lang="fr-FR" sz="1600" noProof="0" dirty="0">
                <a:latin typeface="Times New Roman" panose="02020603050405020304" pitchFamily="18" charset="0"/>
              </a:rPr>
              <a:t>• à indiquer en face de chacune de ces tâches quel est son objectif. À quoi sert-elle ? </a:t>
            </a:r>
            <a:r>
              <a:rPr lang="fr-FR" sz="1600" i="1" noProof="0" dirty="0">
                <a:effectLst>
                  <a:outerShdw blurRad="38100" dist="38100" dir="2700000" algn="tl">
                    <a:srgbClr val="C0C0C0"/>
                  </a:outerShdw>
                </a:effectLst>
                <a:latin typeface="Times New Roman" panose="02020603050405020304" pitchFamily="18" charset="0"/>
              </a:rPr>
              <a:t>(</a:t>
            </a:r>
            <a:r>
              <a:rPr lang="fr-FR" sz="1600" i="1" noProof="0" dirty="0">
                <a:effectLst>
                  <a:outerShdw blurRad="38100" dist="38100" dir="2700000" algn="tl">
                    <a:srgbClr val="C0C0C0"/>
                  </a:outerShdw>
                </a:effectLst>
                <a:latin typeface="Times New Roman" panose="02020603050405020304" pitchFamily="18" charset="0"/>
                <a:hlinkClick r:id="rId7" action="ppaction://hlinkfile"/>
              </a:rPr>
              <a:t>Diagramme de circulation</a:t>
            </a:r>
            <a:r>
              <a:rPr lang="fr-FR" sz="1600" i="1" noProof="0" dirty="0">
                <a:effectLst>
                  <a:outerShdw blurRad="38100" dist="38100" dir="2700000" algn="tl">
                    <a:srgbClr val="C0C0C0"/>
                  </a:outerShdw>
                </a:effectLst>
                <a:latin typeface="Times New Roman" panose="02020603050405020304" pitchFamily="18" charset="0"/>
              </a:rPr>
              <a:t>)</a:t>
            </a:r>
          </a:p>
          <a:p>
            <a:pPr algn="just" eaLnBrk="1" hangingPunct="1">
              <a:defRPr/>
            </a:pPr>
            <a:r>
              <a:rPr lang="fr-FR" sz="1600" noProof="0" dirty="0">
                <a:latin typeface="Times New Roman" panose="02020603050405020304" pitchFamily="18" charset="0"/>
              </a:rPr>
              <a:t>• En face de chaque tâche et des objectifs qui lui sont assignés l’auditeur interne va estimer les risques encourus. Que peut-il se passer si les objectifs ne sont pas réalisés, si la tâche est mal faite ou n’est pas faite ? </a:t>
            </a:r>
          </a:p>
          <a:p>
            <a:pPr algn="just" eaLnBrk="1" hangingPunct="1">
              <a:defRPr/>
            </a:pPr>
            <a:r>
              <a:rPr lang="fr-FR" sz="1600" noProof="0" dirty="0">
                <a:latin typeface="Times New Roman" panose="02020603050405020304" pitchFamily="18" charset="0"/>
              </a:rPr>
              <a:t>• L’auditeur interne va procéder ensuite à une évaluation sommaire du risque attaché à chaque tâche (Faible, Moyen, Important).</a:t>
            </a:r>
          </a:p>
          <a:p>
            <a:pPr algn="just" eaLnBrk="1" hangingPunct="1">
              <a:defRPr/>
            </a:pPr>
            <a:r>
              <a:rPr lang="fr-FR" sz="1600" noProof="0" dirty="0">
                <a:latin typeface="Times New Roman" panose="02020603050405020304" pitchFamily="18" charset="0"/>
              </a:rPr>
              <a:t>• En face de chacun de ces risques, l’auditeur interne va identifier quel est le(s) dispositif(de contrôle interne que l’on devrait en bonne logique normalement trouver pour faire échec au risque identifié. </a:t>
            </a:r>
          </a:p>
          <a:p>
            <a:pPr algn="just" eaLnBrk="1" hangingPunct="1">
              <a:defRPr/>
            </a:pPr>
            <a:r>
              <a:rPr lang="fr-FR" sz="1600" noProof="0" dirty="0">
                <a:latin typeface="Times New Roman" panose="02020603050405020304" pitchFamily="18" charset="0"/>
              </a:rPr>
              <a:t>• Et enfin l’auditeur interne indiquera si le dispositif  identifié  comme  important  existe  (oui)  ou  n'existe pas  (non).                                                                                </a:t>
            </a:r>
            <a:r>
              <a:rPr lang="fr-FR" sz="1600" b="1" noProof="0" dirty="0">
                <a:latin typeface="Times New Roman" panose="02020603050405020304" pitchFamily="18" charset="0"/>
              </a:rPr>
              <a:t> </a:t>
            </a:r>
            <a:r>
              <a:rPr lang="fr-FR" sz="1600" u="sng" noProof="0" dirty="0">
                <a:latin typeface="Times New Roman" panose="02020603050405020304" pitchFamily="18" charset="0"/>
                <a:hlinkClick r:id="rId8" action="ppaction://hlinksldjump"/>
              </a:rPr>
              <a:t>*Rappel de la démarche</a:t>
            </a:r>
            <a:endParaRPr lang="fr-FR" sz="1600" u="sng" noProof="0" dirty="0">
              <a:latin typeface="Times New Roman" panose="02020603050405020304" pitchFamily="18" charset="0"/>
            </a:endParaRPr>
          </a:p>
          <a:p>
            <a:pPr algn="just" eaLnBrk="1" hangingPunct="1">
              <a:defRPr/>
            </a:pPr>
            <a:r>
              <a:rPr lang="fr-FR" sz="1600" noProof="0" dirty="0">
                <a:latin typeface="Times New Roman" panose="02020603050405020304" pitchFamily="18" charset="0"/>
              </a:rPr>
              <a:t>                                                                                                                 </a:t>
            </a:r>
            <a:r>
              <a:rPr lang="fr-FR" sz="1600" noProof="0" dirty="0">
                <a:latin typeface="Times New Roman" panose="02020603050405020304" pitchFamily="18" charset="0"/>
                <a:hlinkClick r:id="rId9" action="ppaction://hlinksldjump"/>
              </a:rPr>
              <a:t>*Résultat ( Tableau à obtenir)</a:t>
            </a:r>
            <a:endParaRPr lang="fr-FR" sz="1600" noProof="0" dirty="0">
              <a:latin typeface="Times New Roman" panose="02020603050405020304" pitchFamily="18" charset="0"/>
            </a:endParaRPr>
          </a:p>
          <a:p>
            <a:pPr algn="just" eaLnBrk="1" hangingPunct="1">
              <a:defRPr/>
            </a:pPr>
            <a:r>
              <a:rPr lang="fr-FR" sz="1600" noProof="0" dirty="0">
                <a:latin typeface="Times New Roman" panose="02020603050405020304" pitchFamily="18" charset="0"/>
              </a:rPr>
              <a:t> </a:t>
            </a:r>
          </a:p>
        </p:txBody>
      </p:sp>
      <p:sp>
        <p:nvSpPr>
          <p:cNvPr id="8" name="ZoneTexte 7">
            <a:extLst>
              <a:ext uri="{FF2B5EF4-FFF2-40B4-BE49-F238E27FC236}">
                <a16:creationId xmlns:a16="http://schemas.microsoft.com/office/drawing/2014/main" id="{856A49E6-C7CA-FF49-9DFB-5DD926BF4B6E}"/>
              </a:ext>
            </a:extLst>
          </p:cNvPr>
          <p:cNvSpPr txBox="1">
            <a:spLocks noChangeArrowheads="1"/>
          </p:cNvSpPr>
          <p:nvPr/>
        </p:nvSpPr>
        <p:spPr bwMode="auto">
          <a:xfrm>
            <a:off x="1631951" y="927100"/>
            <a:ext cx="5400675" cy="1384300"/>
          </a:xfrm>
          <a:prstGeom prst="rect">
            <a:avLst/>
          </a:prstGeom>
          <a:noFill/>
          <a:ln w="9525">
            <a:solidFill>
              <a:schemeClr val="accent1"/>
            </a:solidFill>
            <a:miter lim="800000"/>
            <a:headEnd/>
            <a:tailEnd/>
          </a:ln>
          <a:effectLst>
            <a:outerShdw blurRad="50800" dist="38100" dir="2700000" algn="tl" rotWithShape="0">
              <a:srgbClr val="808080">
                <a:alpha val="39998"/>
              </a:srgbClr>
            </a:outerShdw>
          </a:effec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1400" noProof="0" dirty="0">
                <a:latin typeface="Times New Roman" panose="02020603050405020304" pitchFamily="18" charset="0"/>
              </a:rPr>
              <a:t>C’est plutôt l’«  identification des zones à risques », c.-à-d. qu'’il s’agit beaucoup plus d’identifier les endroits où les risques les plus dommageables sont susceptibles de se produire, que d’analyser les risques eux-mêmes.	</a:t>
            </a:r>
          </a:p>
          <a:p>
            <a:pPr algn="just" eaLnBrk="1" hangingPunct="1">
              <a:defRPr/>
            </a:pPr>
            <a:r>
              <a:rPr lang="fr-FR" sz="1400" noProof="0" dirty="0">
                <a:latin typeface="Times New Roman" panose="02020603050405020304" pitchFamily="18" charset="0"/>
              </a:rPr>
              <a:t>Il s’agit en fait essentiellement de voir où ils se situent et non pas de les analyser dans le détail de leurs causes et conséquences. </a:t>
            </a:r>
          </a:p>
        </p:txBody>
      </p:sp>
    </p:spTree>
    <p:extLst>
      <p:ext uri="{BB962C8B-B14F-4D97-AF65-F5344CB8AC3E}">
        <p14:creationId xmlns:p14="http://schemas.microsoft.com/office/powerpoint/2010/main" val="1075699679"/>
      </p:ext>
    </p:ext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Espace réservé du numéro de diapositive 4">
            <a:extLst>
              <a:ext uri="{FF2B5EF4-FFF2-40B4-BE49-F238E27FC236}">
                <a16:creationId xmlns:a16="http://schemas.microsoft.com/office/drawing/2014/main" id="{33406D7A-0F6A-8C45-A015-7516847C905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93E8963-890C-A743-9B92-CCE5CF2E90A9}" type="slidenum">
              <a:rPr lang="fr-FR" noProof="0" smtClean="0">
                <a:solidFill>
                  <a:srgbClr val="FFFFFF"/>
                </a:solidFill>
                <a:latin typeface="Georgia" panose="02040502050405020303" pitchFamily="18" charset="0"/>
              </a:rPr>
              <a:pPr/>
              <a:t>123</a:t>
            </a:fld>
            <a:endParaRPr lang="fr-FR" noProof="0" dirty="0">
              <a:solidFill>
                <a:srgbClr val="FFFFFF"/>
              </a:solidFill>
              <a:latin typeface="Georgia" panose="02040502050405020303" pitchFamily="18" charset="0"/>
            </a:endParaRPr>
          </a:p>
        </p:txBody>
      </p:sp>
      <p:graphicFrame>
        <p:nvGraphicFramePr>
          <p:cNvPr id="10" name="Diagramme 9">
            <a:extLst>
              <a:ext uri="{FF2B5EF4-FFF2-40B4-BE49-F238E27FC236}">
                <a16:creationId xmlns:a16="http://schemas.microsoft.com/office/drawing/2014/main" id="{09769212-F1CA-264C-8DFE-0895CB2245D5}"/>
              </a:ext>
            </a:extLst>
          </p:cNvPr>
          <p:cNvGraphicFramePr/>
          <p:nvPr>
            <p:extLst>
              <p:ext uri="{D42A27DB-BD31-4B8C-83A1-F6EECF244321}">
                <p14:modId xmlns:p14="http://schemas.microsoft.com/office/powerpoint/2010/main" val="4183985008"/>
              </p:ext>
            </p:extLst>
          </p:nvPr>
        </p:nvGraphicFramePr>
        <p:xfrm>
          <a:off x="4572000" y="500042"/>
          <a:ext cx="6096000"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0291" name="ZoneTexte 5">
            <a:extLst>
              <a:ext uri="{FF2B5EF4-FFF2-40B4-BE49-F238E27FC236}">
                <a16:creationId xmlns:a16="http://schemas.microsoft.com/office/drawing/2014/main" id="{4CCBC244-738B-B64B-AE23-2004EBD7CB05}"/>
              </a:ext>
            </a:extLst>
          </p:cNvPr>
          <p:cNvSpPr txBox="1">
            <a:spLocks noChangeArrowheads="1"/>
          </p:cNvSpPr>
          <p:nvPr/>
        </p:nvSpPr>
        <p:spPr bwMode="auto">
          <a:xfrm>
            <a:off x="1631950" y="2289176"/>
            <a:ext cx="90360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fr-FR" noProof="0" dirty="0">
              <a:latin typeface="Times New Roman" panose="02020603050405020304" pitchFamily="18" charset="0"/>
            </a:endParaRPr>
          </a:p>
          <a:p>
            <a:pPr algn="just" eaLnBrk="1" hangingPunct="1">
              <a:buFont typeface="Wingdings" pitchFamily="2" charset="2"/>
              <a:buChar char="Ø"/>
            </a:pPr>
            <a:r>
              <a:rPr lang="fr-FR" noProof="0" dirty="0">
                <a:latin typeface="Times New Roman" panose="02020603050405020304" pitchFamily="18" charset="0"/>
              </a:rPr>
              <a:t> C’est un contrat entre auditeur et audités, élaboré par l’audit interne : il est porté à la connaissance de l’autre partie et soumis à son approbation lors de la réunion d’ouverture. </a:t>
            </a:r>
          </a:p>
          <a:p>
            <a:pPr algn="just" eaLnBrk="1" hangingPunct="1"/>
            <a:endParaRPr lang="fr-FR" noProof="0" dirty="0">
              <a:latin typeface="Times New Roman" panose="02020603050405020304" pitchFamily="18" charset="0"/>
            </a:endParaRPr>
          </a:p>
          <a:p>
            <a:pPr algn="just" eaLnBrk="1" hangingPunct="1">
              <a:buFont typeface="Wingdings" pitchFamily="2" charset="2"/>
              <a:buChar char="Ø"/>
            </a:pPr>
            <a:r>
              <a:rPr lang="fr-FR" noProof="0" dirty="0">
                <a:latin typeface="Times New Roman" panose="02020603050405020304" pitchFamily="18" charset="0"/>
              </a:rPr>
              <a:t>C’est un document dans lequel l'auditeur synthétise les conclusions qu'il a pu faire sur les zones de risques, les difficultés envisagées, rappelle les objectifs généraux et spécifiques.</a:t>
            </a:r>
          </a:p>
          <a:p>
            <a:pPr algn="just" eaLnBrk="1" hangingPunct="1">
              <a:buFont typeface="Wingdings" pitchFamily="2" charset="2"/>
              <a:buChar char="Ø"/>
            </a:pPr>
            <a:endParaRPr lang="fr-FR" noProof="0" dirty="0">
              <a:latin typeface="Times New Roman" panose="02020603050405020304" pitchFamily="18" charset="0"/>
            </a:endParaRPr>
          </a:p>
          <a:p>
            <a:pPr algn="just" eaLnBrk="1" hangingPunct="1">
              <a:buFont typeface="Wingdings" pitchFamily="2" charset="2"/>
              <a:buChar char="Ø"/>
            </a:pPr>
            <a:r>
              <a:rPr lang="fr-FR" noProof="0" dirty="0">
                <a:latin typeface="Times New Roman" panose="02020603050405020304" pitchFamily="18" charset="0"/>
              </a:rPr>
              <a:t>Le rapport d'orientation fera l'objet d'une validation par l'entité auditée, et ce, afin de canaliser leur adhésion positive et active au travail du service d'audit. </a:t>
            </a:r>
          </a:p>
          <a:p>
            <a:pPr algn="just" eaLnBrk="1" hangingPunct="1">
              <a:buFont typeface="Wingdings" pitchFamily="2" charset="2"/>
              <a:buChar char="Ø"/>
            </a:pPr>
            <a:endParaRPr lang="fr-FR" noProof="0" dirty="0">
              <a:latin typeface="Times New Roman" panose="02020603050405020304" pitchFamily="18" charset="0"/>
            </a:endParaRPr>
          </a:p>
          <a:p>
            <a:pPr algn="just" eaLnBrk="1" hangingPunct="1">
              <a:buFont typeface="Wingdings" pitchFamily="2" charset="2"/>
              <a:buChar char="Ø"/>
            </a:pPr>
            <a:r>
              <a:rPr lang="fr-FR" noProof="0" dirty="0">
                <a:latin typeface="Times New Roman" panose="02020603050405020304" pitchFamily="18" charset="0"/>
              </a:rPr>
              <a:t>Ce document va devenir le référentiel de l'auditeur, le document auquel il doit se référer à chaque fois.</a:t>
            </a:r>
          </a:p>
          <a:p>
            <a:pPr algn="just" eaLnBrk="1" hangingPunct="1">
              <a:buFont typeface="Wingdings" pitchFamily="2" charset="2"/>
              <a:buChar char="Ø"/>
            </a:pPr>
            <a:endParaRPr lang="fr-FR" noProof="0" dirty="0">
              <a:latin typeface="Times New Roman" panose="02020603050405020304" pitchFamily="18" charset="0"/>
            </a:endParaRPr>
          </a:p>
          <a:p>
            <a:pPr algn="just" eaLnBrk="1" hangingPunct="1">
              <a:buFont typeface="Wingdings" pitchFamily="2" charset="2"/>
              <a:buChar char="Ø"/>
            </a:pPr>
            <a:r>
              <a:rPr lang="fr-FR" noProof="0" dirty="0">
                <a:latin typeface="Times New Roman" panose="02020603050405020304" pitchFamily="18" charset="0"/>
              </a:rPr>
              <a:t>La démarche doit permettre à l'auditeur d'organiser sa mission en identifiant les points qu'il devra approfondir et à contrario ceux sur lesquels il pourra passer rapidement voire même faire l'impasse.</a:t>
            </a:r>
          </a:p>
        </p:txBody>
      </p:sp>
      <p:sp>
        <p:nvSpPr>
          <p:cNvPr id="8" name="ZoneTexte 7">
            <a:extLst>
              <a:ext uri="{FF2B5EF4-FFF2-40B4-BE49-F238E27FC236}">
                <a16:creationId xmlns:a16="http://schemas.microsoft.com/office/drawing/2014/main" id="{C97B2F95-44EC-7246-BB51-39FDB014A665}"/>
              </a:ext>
            </a:extLst>
          </p:cNvPr>
          <p:cNvSpPr txBox="1">
            <a:spLocks noChangeArrowheads="1"/>
          </p:cNvSpPr>
          <p:nvPr/>
        </p:nvSpPr>
        <p:spPr bwMode="auto">
          <a:xfrm>
            <a:off x="1824038" y="836613"/>
            <a:ext cx="5040312" cy="584200"/>
          </a:xfrm>
          <a:prstGeom prst="rect">
            <a:avLst/>
          </a:prstGeom>
          <a:noFill/>
          <a:ln w="9525">
            <a:solidFill>
              <a:schemeClr val="accent1"/>
            </a:solidFill>
            <a:miter lim="800000"/>
            <a:headEnd/>
            <a:tailEnd/>
          </a:ln>
          <a:effectLst>
            <a:outerShdw blurRad="50800" dist="38100" dir="2700000" algn="tl" rotWithShape="0">
              <a:srgbClr val="808080">
                <a:alpha val="39998"/>
              </a:srgbClr>
            </a:outerShdw>
          </a:effec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1600" noProof="0" dirty="0">
                <a:latin typeface="Cambria" panose="02040503050406030204" pitchFamily="18" charset="0"/>
                <a:cs typeface="Arial" panose="020B0604020202020204" pitchFamily="34" charset="0"/>
              </a:rPr>
              <a:t>On l’appelle aussi: « rapport d’orientation »ou encore</a:t>
            </a:r>
          </a:p>
          <a:p>
            <a:pPr eaLnBrk="1" hangingPunct="1">
              <a:defRPr/>
            </a:pPr>
            <a:r>
              <a:rPr lang="fr-FR" sz="1600" noProof="0" dirty="0">
                <a:latin typeface="Cambria" panose="02040503050406030204" pitchFamily="18" charset="0"/>
                <a:cs typeface="Arial" panose="020B0604020202020204" pitchFamily="34" charset="0"/>
              </a:rPr>
              <a:t> « plan de mission » ou « élaboration du référentiel ».</a:t>
            </a:r>
            <a:endParaRPr lang="fr-FR" sz="1600" noProof="0" dirty="0">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2268761118"/>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Espace réservé du numéro de diapositive 4">
            <a:extLst>
              <a:ext uri="{FF2B5EF4-FFF2-40B4-BE49-F238E27FC236}">
                <a16:creationId xmlns:a16="http://schemas.microsoft.com/office/drawing/2014/main" id="{ADDED547-98CF-124E-A4F5-8FF39FDE75F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A14A11E-03D7-384E-A1CC-6642C940201C}" type="slidenum">
              <a:rPr lang="fr-FR" noProof="0" smtClean="0">
                <a:solidFill>
                  <a:srgbClr val="FFFFFF"/>
                </a:solidFill>
                <a:latin typeface="Georgia" panose="02040502050405020303" pitchFamily="18" charset="0"/>
              </a:rPr>
              <a:pPr/>
              <a:t>124</a:t>
            </a:fld>
            <a:endParaRPr lang="fr-FR" noProof="0" dirty="0">
              <a:solidFill>
                <a:srgbClr val="FFFFFF"/>
              </a:solidFill>
              <a:latin typeface="Georgia" panose="02040502050405020303" pitchFamily="18" charset="0"/>
            </a:endParaRPr>
          </a:p>
        </p:txBody>
      </p:sp>
      <p:sp>
        <p:nvSpPr>
          <p:cNvPr id="141314" name="ZoneTexte 5">
            <a:extLst>
              <a:ext uri="{FF2B5EF4-FFF2-40B4-BE49-F238E27FC236}">
                <a16:creationId xmlns:a16="http://schemas.microsoft.com/office/drawing/2014/main" id="{933D8C78-B852-B749-9F5D-E31059BDAF1D}"/>
              </a:ext>
            </a:extLst>
          </p:cNvPr>
          <p:cNvSpPr txBox="1">
            <a:spLocks noChangeArrowheads="1"/>
          </p:cNvSpPr>
          <p:nvPr/>
        </p:nvSpPr>
        <p:spPr bwMode="auto">
          <a:xfrm>
            <a:off x="355600" y="333375"/>
            <a:ext cx="11455400"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fr-FR" sz="2000" noProof="0" dirty="0">
              <a:latin typeface="Times New Roman" panose="02020603050405020304" pitchFamily="18" charset="0"/>
            </a:endParaRPr>
          </a:p>
          <a:p>
            <a:pPr algn="just" eaLnBrk="1" hangingPunct="1"/>
            <a:r>
              <a:rPr lang="fr-FR" sz="2000" noProof="0" dirty="0">
                <a:latin typeface="Times New Roman" panose="02020603050405020304" pitchFamily="18" charset="0"/>
              </a:rPr>
              <a:t>Le document se présente comme suit :</a:t>
            </a:r>
          </a:p>
          <a:p>
            <a:pPr algn="just" eaLnBrk="1" hangingPunct="1"/>
            <a:r>
              <a:rPr lang="fr-FR" sz="2000" noProof="0" dirty="0">
                <a:latin typeface="Times New Roman" panose="02020603050405020304" pitchFamily="18" charset="0"/>
              </a:rPr>
              <a:t>– </a:t>
            </a:r>
            <a:r>
              <a:rPr lang="fr-FR" sz="2000" i="1" u="sng" noProof="0" dirty="0">
                <a:latin typeface="Times New Roman" panose="02020603050405020304" pitchFamily="18" charset="0"/>
              </a:rPr>
              <a:t>Objectifs généraux :</a:t>
            </a:r>
          </a:p>
          <a:p>
            <a:pPr algn="just" eaLnBrk="1" hangingPunct="1"/>
            <a:r>
              <a:rPr lang="fr-FR" sz="2000" noProof="0" dirty="0">
                <a:latin typeface="Times New Roman" panose="02020603050405020304" pitchFamily="18" charset="0"/>
              </a:rPr>
              <a:t>Rappel des quatre objectifs généraux du contrôle interne, auxquels on ajoute le suivi du dernier audit réalisé sur le sujet.</a:t>
            </a:r>
          </a:p>
          <a:p>
            <a:pPr algn="just" eaLnBrk="1" hangingPunct="1"/>
            <a:r>
              <a:rPr lang="fr-FR" sz="2000" noProof="0" dirty="0">
                <a:latin typeface="Times New Roman" panose="02020603050405020304" pitchFamily="18" charset="0"/>
              </a:rPr>
              <a:t>– </a:t>
            </a:r>
            <a:r>
              <a:rPr lang="fr-FR" sz="2000" i="1" u="sng" noProof="0" dirty="0">
                <a:latin typeface="Times New Roman" panose="02020603050405020304" pitchFamily="18" charset="0"/>
              </a:rPr>
              <a:t>Objectifs spécifiques </a:t>
            </a:r>
            <a:r>
              <a:rPr lang="fr-FR" sz="2000" noProof="0" dirty="0">
                <a:latin typeface="Times New Roman" panose="02020603050405020304" pitchFamily="18" charset="0"/>
              </a:rPr>
              <a:t>:</a:t>
            </a:r>
          </a:p>
          <a:p>
            <a:pPr algn="just" eaLnBrk="1" hangingPunct="1"/>
            <a:r>
              <a:rPr lang="fr-FR" sz="2000" noProof="0" dirty="0">
                <a:latin typeface="Times New Roman" panose="02020603050405020304" pitchFamily="18" charset="0"/>
              </a:rPr>
              <a:t>On retrouve ici les zones à risques identifiées lors de la phase d’identification des risques apparents :</a:t>
            </a:r>
          </a:p>
          <a:p>
            <a:pPr lvl="2" algn="just"/>
            <a:r>
              <a:rPr lang="fr-FR" sz="2000" noProof="0" dirty="0">
                <a:latin typeface="Times New Roman" panose="02020603050405020304" pitchFamily="18" charset="0"/>
              </a:rPr>
              <a:t>- existence et connaissance de leur mission par les responsables;</a:t>
            </a:r>
          </a:p>
          <a:p>
            <a:pPr lvl="2" algn="just"/>
            <a:r>
              <a:rPr lang="fr-FR" sz="2000" noProof="0" dirty="0">
                <a:latin typeface="Times New Roman" panose="02020603050405020304" pitchFamily="18" charset="0"/>
              </a:rPr>
              <a:t>- compréhension des plans d’action par les exécutants (problème de formation et d’information) ;</a:t>
            </a:r>
          </a:p>
          <a:p>
            <a:pPr lvl="2" algn="just"/>
            <a:r>
              <a:rPr lang="fr-FR" sz="2000" noProof="0" dirty="0">
                <a:latin typeface="Times New Roman" panose="02020603050405020304" pitchFamily="18" charset="0"/>
              </a:rPr>
              <a:t>- respect des dispositions réglementaires en matière de sécurité ;</a:t>
            </a:r>
          </a:p>
          <a:p>
            <a:pPr lvl="2" algn="just"/>
            <a:r>
              <a:rPr lang="fr-FR" sz="2000" noProof="0" dirty="0">
                <a:latin typeface="Times New Roman" panose="02020603050405020304" pitchFamily="18" charset="0"/>
              </a:rPr>
              <a:t>- respect des règles internes en matière de contrats et d’appels d’offres ;</a:t>
            </a:r>
          </a:p>
          <a:p>
            <a:pPr lvl="2" algn="just"/>
            <a:r>
              <a:rPr lang="fr-FR" sz="2000" noProof="0" dirty="0">
                <a:latin typeface="Times New Roman" panose="02020603050405020304" pitchFamily="18" charset="0"/>
              </a:rPr>
              <a:t>- fonctionnement du suivi budgétaire ;</a:t>
            </a:r>
          </a:p>
          <a:p>
            <a:pPr lvl="2" algn="just"/>
            <a:r>
              <a:rPr lang="fr-FR" sz="2000" noProof="0" dirty="0">
                <a:latin typeface="Times New Roman" panose="02020603050405020304" pitchFamily="18" charset="0"/>
              </a:rPr>
              <a:t>- fiabilité des fichiers informatiques;</a:t>
            </a:r>
          </a:p>
          <a:p>
            <a:pPr lvl="2" algn="just">
              <a:buFontTx/>
              <a:buChar char="-"/>
            </a:pPr>
            <a:r>
              <a:rPr lang="fr-FR" sz="2000" noProof="0" dirty="0">
                <a:latin typeface="Times New Roman" panose="02020603050405020304" pitchFamily="18" charset="0"/>
              </a:rPr>
              <a:t>contrôle de la qualité des prestations fournies par les entreprises extérieures.</a:t>
            </a:r>
          </a:p>
          <a:p>
            <a:pPr algn="just" eaLnBrk="1" hangingPunct="1"/>
            <a:endParaRPr lang="fr-FR" sz="2000" noProof="0" dirty="0">
              <a:latin typeface="Times New Roman" panose="02020603050405020304" pitchFamily="18" charset="0"/>
            </a:endParaRPr>
          </a:p>
          <a:p>
            <a:pPr algn="just" eaLnBrk="1" hangingPunct="1"/>
            <a:r>
              <a:rPr lang="fr-FR" sz="2000" noProof="0" dirty="0">
                <a:latin typeface="Times New Roman" panose="02020603050405020304" pitchFamily="18" charset="0"/>
              </a:rPr>
              <a:t>Toutes ces zones, éléments du découpage logique de la fonction, avaient donc été identifiées dans la phase antérieure comme présentant des points faibles exigeant</a:t>
            </a:r>
          </a:p>
          <a:p>
            <a:pPr algn="just" eaLnBrk="1" hangingPunct="1"/>
            <a:r>
              <a:rPr lang="fr-FR" sz="2000" noProof="0" dirty="0">
                <a:latin typeface="Times New Roman" panose="02020603050405020304" pitchFamily="18" charset="0"/>
              </a:rPr>
              <a:t>un examen approfondi.</a:t>
            </a:r>
          </a:p>
          <a:p>
            <a:pPr eaLnBrk="1" hangingPunct="1"/>
            <a:endParaRPr lang="fr-FR" sz="2000" noProof="0" dirty="0">
              <a:latin typeface="Times New Roman" panose="02020603050405020304" pitchFamily="18" charset="0"/>
            </a:endParaRPr>
          </a:p>
          <a:p>
            <a:pPr eaLnBrk="1" hangingPunct="1"/>
            <a:endParaRPr lang="fr-FR" sz="2000" noProof="0" dirty="0">
              <a:latin typeface="Times New Roman" panose="02020603050405020304" pitchFamily="18" charset="0"/>
            </a:endParaRPr>
          </a:p>
          <a:p>
            <a:pPr eaLnBrk="1" hangingPunct="1"/>
            <a:endParaRPr lang="fr-FR" sz="2000" noProof="0" dirty="0">
              <a:latin typeface="Times New Roman" panose="02020603050405020304" pitchFamily="18" charset="0"/>
            </a:endParaRPr>
          </a:p>
        </p:txBody>
      </p:sp>
    </p:spTree>
    <p:extLst>
      <p:ext uri="{BB962C8B-B14F-4D97-AF65-F5344CB8AC3E}">
        <p14:creationId xmlns:p14="http://schemas.microsoft.com/office/powerpoint/2010/main" val="4104966941"/>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5D395AF-5A7F-2847-923D-42C4572D79FB}"/>
              </a:ext>
            </a:extLst>
          </p:cNvPr>
          <p:cNvSpPr>
            <a:spLocks noGrp="1"/>
          </p:cNvSpPr>
          <p:nvPr>
            <p:ph idx="1"/>
          </p:nvPr>
        </p:nvSpPr>
        <p:spPr>
          <a:xfrm>
            <a:off x="565150" y="1571942"/>
            <a:ext cx="11061699" cy="4422458"/>
          </a:xfrm>
        </p:spPr>
        <p:txBody>
          <a:bodyPr>
            <a:noAutofit/>
          </a:bodyPr>
          <a:lstStyle/>
          <a:p>
            <a:pPr marL="85725" indent="457200" algn="just">
              <a:buNone/>
              <a:defRPr/>
            </a:pPr>
            <a:r>
              <a:rPr lang="fr-FR" sz="2000" noProof="0" dirty="0">
                <a:latin typeface="Times New Roman" panose="02020603050405020304" pitchFamily="18" charset="0"/>
                <a:ea typeface="ＭＳ Ｐゴシック" panose="020B0600070205080204" pitchFamily="34" charset="-128"/>
              </a:rPr>
              <a:t>La phase de réalisation fait beaucoup plus appel aux capacités d’</a:t>
            </a:r>
            <a:r>
              <a:rPr lang="fr-FR" sz="2000"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observation</a:t>
            </a:r>
            <a:r>
              <a:rPr lang="fr-FR" sz="2000" noProof="0" dirty="0">
                <a:latin typeface="Times New Roman" panose="02020603050405020304" pitchFamily="18" charset="0"/>
                <a:ea typeface="ＭＳ Ｐゴシック" panose="020B0600070205080204" pitchFamily="34" charset="-128"/>
              </a:rPr>
              <a:t>, de </a:t>
            </a:r>
            <a:r>
              <a:rPr lang="fr-FR" sz="2000"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dialogue </a:t>
            </a:r>
            <a:r>
              <a:rPr lang="fr-FR" sz="2000" noProof="0" dirty="0">
                <a:latin typeface="Times New Roman" panose="02020603050405020304" pitchFamily="18" charset="0"/>
                <a:ea typeface="ＭＳ Ｐゴシック" panose="020B0600070205080204" pitchFamily="34" charset="-128"/>
              </a:rPr>
              <a:t>et de </a:t>
            </a:r>
            <a:r>
              <a:rPr lang="fr-FR" sz="2000"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communication</a:t>
            </a:r>
            <a:r>
              <a:rPr lang="fr-FR" sz="2000" noProof="0" dirty="0">
                <a:latin typeface="Times New Roman" panose="02020603050405020304" pitchFamily="18" charset="0"/>
                <a:ea typeface="ＭＳ Ｐゴシック" panose="020B0600070205080204" pitchFamily="34" charset="-128"/>
              </a:rPr>
              <a:t>. Se faire accepter est le premier impératif de l’auditeur.</a:t>
            </a:r>
          </a:p>
          <a:p>
            <a:pPr marL="85725" indent="457200">
              <a:buNone/>
              <a:defRPr/>
            </a:pPr>
            <a:endParaRPr lang="fr-FR" sz="2000" noProof="0" dirty="0">
              <a:latin typeface="Times New Roman" panose="02020603050405020304" pitchFamily="18" charset="0"/>
              <a:ea typeface="ＭＳ Ｐゴシック" panose="020B0600070205080204" pitchFamily="34" charset="-128"/>
            </a:endParaRPr>
          </a:p>
          <a:p>
            <a:pPr marL="85725" indent="457200" algn="just">
              <a:buNone/>
              <a:defRPr/>
            </a:pPr>
            <a:r>
              <a:rPr lang="fr-FR" sz="2000" noProof="0" dirty="0">
                <a:latin typeface="Times New Roman" panose="02020603050405020304" pitchFamily="18" charset="0"/>
                <a:ea typeface="ＭＳ Ｐゴシック" panose="020B0600070205080204" pitchFamily="34" charset="-128"/>
              </a:rPr>
              <a:t>C’est à ce stade  que  l’on  fait  le  plus  appel  aux  </a:t>
            </a:r>
            <a:r>
              <a:rPr lang="fr-FR" sz="2000"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capacités  d’analyse  </a:t>
            </a:r>
            <a:r>
              <a:rPr lang="fr-FR" sz="2000" noProof="0" dirty="0">
                <a:latin typeface="Times New Roman" panose="02020603050405020304" pitchFamily="18" charset="0"/>
                <a:ea typeface="ＭＳ Ｐゴシック" panose="020B0600070205080204" pitchFamily="34" charset="-128"/>
              </a:rPr>
              <a:t>et  au  </a:t>
            </a:r>
            <a:r>
              <a:rPr lang="fr-FR" sz="2000"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sens  de  la déduction</a:t>
            </a:r>
            <a:r>
              <a:rPr lang="fr-FR" sz="2000" noProof="0" dirty="0">
                <a:latin typeface="Times New Roman" panose="02020603050405020304" pitchFamily="18" charset="0"/>
                <a:ea typeface="ＭＳ Ｐゴシック" panose="020B0600070205080204" pitchFamily="34" charset="-128"/>
              </a:rPr>
              <a:t>. </a:t>
            </a:r>
          </a:p>
          <a:p>
            <a:pPr marL="85725" indent="457200" algn="just">
              <a:buNone/>
              <a:defRPr/>
            </a:pPr>
            <a:endParaRPr lang="fr-FR" sz="2000" noProof="0" dirty="0">
              <a:latin typeface="Times New Roman" panose="02020603050405020304" pitchFamily="18" charset="0"/>
              <a:ea typeface="ＭＳ Ｐゴシック" panose="020B0600070205080204" pitchFamily="34" charset="-128"/>
            </a:endParaRPr>
          </a:p>
          <a:p>
            <a:pPr marL="85725" indent="457200" algn="just">
              <a:buNone/>
              <a:defRPr/>
            </a:pPr>
            <a:r>
              <a:rPr lang="fr-FR" sz="2000" noProof="0" dirty="0">
                <a:latin typeface="Times New Roman" panose="02020603050405020304" pitchFamily="18" charset="0"/>
                <a:ea typeface="ＭＳ Ｐゴシック" panose="020B0600070205080204" pitchFamily="34" charset="-128"/>
              </a:rPr>
              <a:t>C’est, en effet, à ce moment que l’auditeur va procéder aux observations et constats qui vont lui permettre d’élaborer la thérapeutique. </a:t>
            </a:r>
          </a:p>
          <a:p>
            <a:pPr marL="542925" lvl="2" indent="457200" algn="just">
              <a:defRPr/>
            </a:pPr>
            <a:r>
              <a:rPr lang="fr-FR" sz="1800" noProof="0" dirty="0">
                <a:latin typeface="Times New Roman" panose="02020603050405020304" pitchFamily="18" charset="0"/>
                <a:ea typeface="ＭＳ Ｐゴシック" panose="020B0600070205080204" pitchFamily="34" charset="-128"/>
              </a:rPr>
              <a:t>Les auditeurs vont tester les objectifs d’audit définis dans la phase de préparation.</a:t>
            </a:r>
          </a:p>
          <a:p>
            <a:pPr marL="542925" lvl="2" indent="457200" algn="just">
              <a:defRPr/>
            </a:pPr>
            <a:r>
              <a:rPr lang="fr-FR" sz="1800" noProof="0" dirty="0">
                <a:latin typeface="Times New Roman" panose="02020603050405020304" pitchFamily="18" charset="0"/>
                <a:ea typeface="ＭＳ Ｐゴシック" panose="020B0600070205080204" pitchFamily="34" charset="-128"/>
              </a:rPr>
              <a:t>Les tests peuvent être de nature diverse : observations, analyse de bases de données, inventaires physiques, entretiens, envoi de questionnaires, …</a:t>
            </a:r>
          </a:p>
          <a:p>
            <a:pPr marL="85725" indent="457200">
              <a:buNone/>
              <a:defRPr/>
            </a:pPr>
            <a:endParaRPr lang="fr-FR" sz="2000" noProof="0" dirty="0">
              <a:latin typeface="Times New Roman" panose="02020603050405020304" pitchFamily="18" charset="0"/>
              <a:ea typeface="ＭＳ Ｐゴシック" panose="020B0600070205080204" pitchFamily="34" charset="-128"/>
            </a:endParaRPr>
          </a:p>
        </p:txBody>
      </p:sp>
      <p:sp>
        <p:nvSpPr>
          <p:cNvPr id="143362" name="Espace réservé du numéro de diapositive 4">
            <a:extLst>
              <a:ext uri="{FF2B5EF4-FFF2-40B4-BE49-F238E27FC236}">
                <a16:creationId xmlns:a16="http://schemas.microsoft.com/office/drawing/2014/main" id="{5DCF3A9A-BAAB-6A4C-B72B-5C2C5E3AA66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EE4FCE1-826B-BE42-9A9B-049C0DE23D0F}" type="slidenum">
              <a:rPr lang="fr-FR" noProof="0" smtClean="0">
                <a:solidFill>
                  <a:srgbClr val="FFFFFF"/>
                </a:solidFill>
                <a:latin typeface="Georgia" panose="02040502050405020303" pitchFamily="18" charset="0"/>
              </a:rPr>
              <a:pPr/>
              <a:t>125</a:t>
            </a:fld>
            <a:endParaRPr lang="fr-FR" noProof="0" dirty="0">
              <a:solidFill>
                <a:srgbClr val="FFFFFF"/>
              </a:solidFill>
              <a:latin typeface="Georgia" panose="02040502050405020303" pitchFamily="18" charset="0"/>
            </a:endParaRPr>
          </a:p>
        </p:txBody>
      </p:sp>
      <p:sp>
        <p:nvSpPr>
          <p:cNvPr id="7" name="Titre 1">
            <a:extLst>
              <a:ext uri="{FF2B5EF4-FFF2-40B4-BE49-F238E27FC236}">
                <a16:creationId xmlns:a16="http://schemas.microsoft.com/office/drawing/2014/main" id="{BAC4F303-EFCD-4A46-A9FC-54AD93EADB3A}"/>
              </a:ext>
            </a:extLst>
          </p:cNvPr>
          <p:cNvSpPr txBox="1">
            <a:spLocks/>
          </p:cNvSpPr>
          <p:nvPr/>
        </p:nvSpPr>
        <p:spPr>
          <a:xfrm>
            <a:off x="1558925" y="620714"/>
            <a:ext cx="9074150" cy="782637"/>
          </a:xfrm>
          <a:prstGeom prst="rect">
            <a:avLst/>
          </a:prstGeom>
          <a:solidFill>
            <a:schemeClr val="accent3">
              <a:lumMod val="20000"/>
              <a:lumOff val="80000"/>
            </a:schemeClr>
          </a:solidFill>
        </p:spPr>
        <p:txBody>
          <a:bodyPr lIns="0" rIns="0" bIns="0" anchor="b"/>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2800" b="1" noProof="0" dirty="0">
                <a:solidFill>
                  <a:schemeClr val="tx2"/>
                </a:solidFill>
                <a:effectLst>
                  <a:outerShdw blurRad="38100" dist="38100" dir="2700000" algn="tl">
                    <a:srgbClr val="000000"/>
                  </a:outerShdw>
                </a:effectLst>
                <a:latin typeface="Times New Roman" panose="02020603050405020304" pitchFamily="18" charset="0"/>
              </a:rPr>
              <a:t>2. Phase de Réalisation</a:t>
            </a:r>
          </a:p>
        </p:txBody>
      </p:sp>
    </p:spTree>
    <p:extLst>
      <p:ext uri="{BB962C8B-B14F-4D97-AF65-F5344CB8AC3E}">
        <p14:creationId xmlns:p14="http://schemas.microsoft.com/office/powerpoint/2010/main" val="150677617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Espace réservé du numéro de diapositive 4">
            <a:extLst>
              <a:ext uri="{FF2B5EF4-FFF2-40B4-BE49-F238E27FC236}">
                <a16:creationId xmlns:a16="http://schemas.microsoft.com/office/drawing/2014/main" id="{6E7FCA74-CB2A-5E4D-A2AD-E5BDA32CD92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038EAE2-1212-0149-8C66-5E4BF08636C8}" type="slidenum">
              <a:rPr lang="fr-FR" noProof="0" smtClean="0">
                <a:solidFill>
                  <a:srgbClr val="FFFFFF"/>
                </a:solidFill>
                <a:latin typeface="Georgia" panose="02040502050405020303" pitchFamily="18" charset="0"/>
              </a:rPr>
              <a:pPr/>
              <a:t>126</a:t>
            </a:fld>
            <a:endParaRPr lang="fr-FR" noProof="0" dirty="0">
              <a:solidFill>
                <a:srgbClr val="FFFFFF"/>
              </a:solidFill>
              <a:latin typeface="Georgia" panose="02040502050405020303" pitchFamily="18" charset="0"/>
            </a:endParaRPr>
          </a:p>
        </p:txBody>
      </p:sp>
      <p:graphicFrame>
        <p:nvGraphicFramePr>
          <p:cNvPr id="8" name="Diagramme 7">
            <a:extLst>
              <a:ext uri="{FF2B5EF4-FFF2-40B4-BE49-F238E27FC236}">
                <a16:creationId xmlns:a16="http://schemas.microsoft.com/office/drawing/2014/main" id="{2BE52D0B-31E6-E447-871A-1F1F34684616}"/>
              </a:ext>
            </a:extLst>
          </p:cNvPr>
          <p:cNvGraphicFramePr/>
          <p:nvPr>
            <p:extLst>
              <p:ext uri="{D42A27DB-BD31-4B8C-83A1-F6EECF244321}">
                <p14:modId xmlns:p14="http://schemas.microsoft.com/office/powerpoint/2010/main" val="2540962692"/>
              </p:ext>
            </p:extLst>
          </p:nvPr>
        </p:nvGraphicFramePr>
        <p:xfrm>
          <a:off x="2135560" y="1916832"/>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Organigramme : Document 10">
            <a:extLst>
              <a:ext uri="{FF2B5EF4-FFF2-40B4-BE49-F238E27FC236}">
                <a16:creationId xmlns:a16="http://schemas.microsoft.com/office/drawing/2014/main" id="{7465D325-5273-D745-9442-1AE4A2267A4D}"/>
              </a:ext>
            </a:extLst>
          </p:cNvPr>
          <p:cNvSpPr/>
          <p:nvPr/>
        </p:nvSpPr>
        <p:spPr>
          <a:xfrm>
            <a:off x="2293939" y="5980113"/>
            <a:ext cx="1366837" cy="647700"/>
          </a:xfrm>
          <a:prstGeom prst="flowChartDocument">
            <a:avLst/>
          </a:prstGeom>
          <a:solidFill>
            <a:schemeClr val="accent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600" noProof="0" dirty="0"/>
          </a:p>
          <a:p>
            <a:pPr algn="ctr">
              <a:defRPr/>
            </a:pPr>
            <a:r>
              <a:rPr lang="fr-FR" sz="1600" noProof="0" dirty="0"/>
              <a:t>Compte rendu</a:t>
            </a:r>
          </a:p>
          <a:p>
            <a:pPr algn="ctr">
              <a:defRPr/>
            </a:pPr>
            <a:endParaRPr lang="fr-FR" sz="1600" noProof="0" dirty="0"/>
          </a:p>
        </p:txBody>
      </p:sp>
      <p:sp>
        <p:nvSpPr>
          <p:cNvPr id="9" name="Rectangle à coins arrondis 8">
            <a:extLst>
              <a:ext uri="{FF2B5EF4-FFF2-40B4-BE49-F238E27FC236}">
                <a16:creationId xmlns:a16="http://schemas.microsoft.com/office/drawing/2014/main" id="{CADDA91A-608C-8042-A786-F21143D85853}"/>
              </a:ext>
            </a:extLst>
          </p:cNvPr>
          <p:cNvSpPr/>
          <p:nvPr/>
        </p:nvSpPr>
        <p:spPr>
          <a:xfrm>
            <a:off x="2293939" y="1031876"/>
            <a:ext cx="1366837" cy="576263"/>
          </a:xfrm>
          <a:prstGeom prst="wedgeRoundRectCallout">
            <a:avLst>
              <a:gd name="adj1" fmla="val -32331"/>
              <a:gd name="adj2" fmla="val 84857"/>
              <a:gd name="adj3" fmla="val 16667"/>
            </a:avLst>
          </a:prstGeom>
          <a:solidFill>
            <a:schemeClr val="accent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600" noProof="0" dirty="0">
                <a:solidFill>
                  <a:srgbClr val="FFFFFF"/>
                </a:solidFill>
                <a:latin typeface="Georgia" panose="02040502050405020303" pitchFamily="18" charset="0"/>
                <a:cs typeface="Arial" panose="020B0604020202020204" pitchFamily="34" charset="0"/>
              </a:rPr>
              <a:t>Réunion d’ouverture</a:t>
            </a:r>
            <a:endParaRPr lang="fr-FR" sz="1800" noProof="0" dirty="0">
              <a:solidFill>
                <a:srgbClr val="FFFFFF"/>
              </a:solidFill>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346945799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14A1E42-438E-A04A-940A-E91F9FB3D3F9}"/>
              </a:ext>
            </a:extLst>
          </p:cNvPr>
          <p:cNvSpPr>
            <a:spLocks noGrp="1"/>
          </p:cNvSpPr>
          <p:nvPr>
            <p:ph idx="1"/>
          </p:nvPr>
        </p:nvSpPr>
        <p:spPr>
          <a:xfrm>
            <a:off x="355600" y="440531"/>
            <a:ext cx="11734799" cy="5976938"/>
          </a:xfrm>
        </p:spPr>
        <p:txBody>
          <a:bodyPr>
            <a:noAutofit/>
          </a:bodyPr>
          <a:lstStyle/>
          <a:p>
            <a:pPr algn="just" eaLnBrk="1" hangingPunct="1">
              <a:buFont typeface="Georgia" panose="02040502050405020303" pitchFamily="18" charset="0"/>
              <a:buNone/>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Réunion d’ouverture (</a:t>
            </a:r>
            <a:r>
              <a:rPr lang="fr-FR" b="1" i="1" u="sng" noProof="0" dirty="0" err="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Kickoff</a:t>
            </a: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 Meeting):</a:t>
            </a:r>
          </a:p>
          <a:p>
            <a:pPr eaLnBrk="1" hangingPunct="1">
              <a:buFont typeface="Georgia" panose="02040502050405020303" pitchFamily="18" charset="0"/>
              <a:buNone/>
              <a:defRPr/>
            </a:pPr>
            <a:endPar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C’est  que  cette  réunion marque non pas le début de la mission mais le commencement des opérations de réalisation et on ne peut la tenir tant qu'’il n’y a pas de « programme » à présenter à l’audité.</a:t>
            </a:r>
          </a:p>
          <a:p>
            <a:pPr algn="just" eaLnBrk="1" hangingPunct="1">
              <a:buFont typeface="Georgia" panose="02040502050405020303" pitchFamily="18" charset="0"/>
              <a:buNone/>
              <a:defRPr/>
            </a:pPr>
            <a:r>
              <a:rPr lang="fr-FR" i="1" u="sng" noProof="0" dirty="0">
                <a:latin typeface="Times New Roman" panose="02020603050405020304" pitchFamily="18" charset="0"/>
                <a:ea typeface="ＭＳ Ｐゴシック" panose="020B0600070205080204" pitchFamily="34" charset="-128"/>
              </a:rPr>
              <a:t>Quels vont être les participants à cette réunion ?</a:t>
            </a:r>
          </a:p>
          <a:p>
            <a:pPr algn="just" eaLnBrk="1" hangingPunct="1">
              <a:buClrTx/>
              <a:buFont typeface="Arial" panose="020B0604020202020204" pitchFamily="34" charset="0"/>
              <a:buChar char="•"/>
              <a:defRPr/>
            </a:pPr>
            <a:r>
              <a:rPr lang="fr-FR" noProof="0" dirty="0">
                <a:latin typeface="Times New Roman" panose="02020603050405020304" pitchFamily="18" charset="0"/>
                <a:ea typeface="ＭＳ Ｐゴシック" panose="020B0600070205080204" pitchFamily="34" charset="-128"/>
              </a:rPr>
              <a:t>Les auditeurs en charge de la mission , le chef de mission ou le responsable du service d’audit interne le cas échéant.</a:t>
            </a:r>
          </a:p>
          <a:p>
            <a:pPr algn="just" eaLnBrk="1" hangingPunct="1">
              <a:buClrTx/>
              <a:defRPr/>
            </a:pPr>
            <a:r>
              <a:rPr lang="fr-FR" noProof="0" dirty="0">
                <a:latin typeface="Times New Roman" panose="02020603050405020304" pitchFamily="18" charset="0"/>
                <a:ea typeface="ＭＳ Ｐゴシック" panose="020B0600070205080204" pitchFamily="34" charset="-128"/>
              </a:rPr>
              <a:t>Les audités: le responsable du service ou de la fonction en question, assisté par son supérieur hiérarchique et ses collaborateurs directs.</a:t>
            </a:r>
          </a:p>
          <a:p>
            <a:pPr algn="just" eaLnBrk="1" hangingPunct="1">
              <a:buFont typeface="Georgia" panose="02040502050405020303" pitchFamily="18" charset="0"/>
              <a:buNone/>
              <a:defRPr/>
            </a:pPr>
            <a:r>
              <a:rPr lang="fr-FR" i="1" u="sng" noProof="0" dirty="0">
                <a:latin typeface="Times New Roman" panose="02020603050405020304" pitchFamily="18" charset="0"/>
                <a:ea typeface="ＭＳ Ｐゴシック" panose="020B0600070205080204" pitchFamily="34" charset="-128"/>
              </a:rPr>
              <a:t>Quel est l’ordre du jour de cette réunion ?</a:t>
            </a:r>
          </a:p>
          <a:p>
            <a:pPr algn="just" eaLnBrk="1" hangingPunct="1">
              <a:buClrTx/>
              <a:buFontTx/>
              <a:buChar char="-"/>
              <a:defRPr/>
            </a:pPr>
            <a:r>
              <a:rPr lang="fr-FR" u="sng" noProof="0" dirty="0">
                <a:latin typeface="Times New Roman" panose="02020603050405020304" pitchFamily="18" charset="0"/>
                <a:ea typeface="ＭＳ Ｐゴシック" panose="020B0600070205080204" pitchFamily="34" charset="-128"/>
              </a:rPr>
              <a:t>Présentation:</a:t>
            </a:r>
            <a:r>
              <a:rPr lang="fr-FR" noProof="0" dirty="0">
                <a:latin typeface="Times New Roman" panose="02020603050405020304" pitchFamily="18" charset="0"/>
                <a:ea typeface="ＭＳ Ｐゴシック" panose="020B0600070205080204" pitchFamily="34" charset="-128"/>
              </a:rPr>
              <a:t> Présenter  l’équipe  des  auditeurs  en  charge  de  la  mission</a:t>
            </a:r>
          </a:p>
          <a:p>
            <a:pPr algn="just" eaLnBrk="1" hangingPunct="1">
              <a:buClrTx/>
              <a:buFontTx/>
              <a:buChar char="-"/>
              <a:defRPr/>
            </a:pPr>
            <a:r>
              <a:rPr lang="fr-FR" u="sng" noProof="0" dirty="0">
                <a:latin typeface="Times New Roman" panose="02020603050405020304" pitchFamily="18" charset="0"/>
                <a:ea typeface="ＭＳ Ｐゴシック" panose="020B0600070205080204" pitchFamily="34" charset="-128"/>
              </a:rPr>
              <a:t>Rappel sur l’audit interne:</a:t>
            </a:r>
            <a:r>
              <a:rPr lang="fr-FR" noProof="0" dirty="0">
                <a:latin typeface="Times New Roman" panose="02020603050405020304" pitchFamily="18" charset="0"/>
                <a:ea typeface="ＭＳ Ｐゴシック" panose="020B0600070205080204" pitchFamily="34" charset="-128"/>
              </a:rPr>
              <a:t> Les objectifs généraux de l’audit interne</a:t>
            </a:r>
          </a:p>
          <a:p>
            <a:pPr algn="just" eaLnBrk="1" hangingPunct="1">
              <a:buClrTx/>
              <a:buFontTx/>
              <a:buChar char="-"/>
              <a:defRPr/>
            </a:pPr>
            <a:r>
              <a:rPr lang="fr-FR" b="1" u="sng" noProof="0" dirty="0">
                <a:latin typeface="Times New Roman" panose="02020603050405020304" pitchFamily="18" charset="0"/>
                <a:ea typeface="ＭＳ Ｐゴシック" panose="020B0600070205080204" pitchFamily="34" charset="-128"/>
              </a:rPr>
              <a:t>Rapport d’orientation</a:t>
            </a:r>
            <a:r>
              <a:rPr lang="fr-FR" u="sng" noProof="0" dirty="0">
                <a:latin typeface="Times New Roman" panose="02020603050405020304" pitchFamily="18" charset="0"/>
                <a:ea typeface="ＭＳ Ｐゴシック" panose="020B0600070205080204" pitchFamily="34" charset="-128"/>
              </a:rPr>
              <a:t> :</a:t>
            </a:r>
          </a:p>
          <a:p>
            <a:pPr algn="just" eaLnBrk="1" hangingPunct="1">
              <a:buClrTx/>
              <a:buFontTx/>
              <a:buChar char="-"/>
              <a:defRPr/>
            </a:pPr>
            <a:r>
              <a:rPr lang="fr-FR" u="sng" noProof="0" dirty="0">
                <a:latin typeface="Times New Roman" panose="02020603050405020304" pitchFamily="18" charset="0"/>
                <a:ea typeface="ＭＳ Ｐゴシック" panose="020B0600070205080204" pitchFamily="34" charset="-128"/>
              </a:rPr>
              <a:t>Rendez-vous et contacts:</a:t>
            </a:r>
          </a:p>
          <a:p>
            <a:pPr algn="just" eaLnBrk="1" hangingPunct="1">
              <a:buClrTx/>
              <a:buFontTx/>
              <a:buChar char="-"/>
              <a:defRPr/>
            </a:pPr>
            <a:r>
              <a:rPr lang="fr-FR" u="sng" noProof="0" dirty="0">
                <a:latin typeface="Times New Roman" panose="02020603050405020304" pitchFamily="18" charset="0"/>
                <a:ea typeface="ＭＳ Ｐゴシック" panose="020B0600070205080204" pitchFamily="34" charset="-128"/>
              </a:rPr>
              <a:t>Logistique de la mission:</a:t>
            </a:r>
            <a:r>
              <a:rPr lang="fr-FR" noProof="0" dirty="0">
                <a:latin typeface="Times New Roman" panose="02020603050405020304" pitchFamily="18" charset="0"/>
                <a:ea typeface="ＭＳ Ｐゴシック" panose="020B0600070205080204" pitchFamily="34" charset="-128"/>
              </a:rPr>
              <a:t> Transport, cantine, bureau, autorisations d’accès, photocopies…</a:t>
            </a:r>
          </a:p>
          <a:p>
            <a:pPr algn="just" eaLnBrk="1" hangingPunct="1">
              <a:buClrTx/>
              <a:buFontTx/>
              <a:buChar char="-"/>
              <a:defRPr/>
            </a:pPr>
            <a:r>
              <a:rPr lang="fr-FR" u="sng" noProof="0" dirty="0">
                <a:latin typeface="Times New Roman" panose="02020603050405020304" pitchFamily="18" charset="0"/>
                <a:ea typeface="ＭＳ Ｐゴシック" panose="020B0600070205080204" pitchFamily="34" charset="-128"/>
              </a:rPr>
              <a:t>Rappel sur la procédure d’audit:</a:t>
            </a:r>
            <a:r>
              <a:rPr lang="fr-FR" noProof="0" dirty="0">
                <a:latin typeface="Times New Roman" panose="02020603050405020304" pitchFamily="18" charset="0"/>
                <a:ea typeface="ＭＳ Ｐゴシック" panose="020B0600070205080204" pitchFamily="34" charset="-128"/>
              </a:rPr>
              <a:t> Réunions , informations, procédures</a:t>
            </a:r>
          </a:p>
          <a:p>
            <a:pPr eaLnBrk="1" hangingPunct="1">
              <a:buFont typeface="Georgia" panose="02040502050405020303" pitchFamily="18" charset="0"/>
              <a:buNone/>
              <a:defRPr/>
            </a:pPr>
            <a:endParaRPr lang="fr-FR" noProof="0" dirty="0">
              <a:latin typeface="Times New Roman" panose="02020603050405020304" pitchFamily="18" charset="0"/>
              <a:ea typeface="ＭＳ Ｐゴシック" panose="020B0600070205080204" pitchFamily="34" charset="-128"/>
            </a:endParaRPr>
          </a:p>
        </p:txBody>
      </p:sp>
      <p:sp>
        <p:nvSpPr>
          <p:cNvPr id="145410" name="Espace réservé du numéro de diapositive 4">
            <a:extLst>
              <a:ext uri="{FF2B5EF4-FFF2-40B4-BE49-F238E27FC236}">
                <a16:creationId xmlns:a16="http://schemas.microsoft.com/office/drawing/2014/main" id="{7C768EEE-515A-4B40-AC7A-E6B4DA8B638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21C7207-A2E8-0F48-8962-44EFD337C7BB}" type="slidenum">
              <a:rPr lang="fr-FR" noProof="0" smtClean="0">
                <a:solidFill>
                  <a:srgbClr val="FFFFFF"/>
                </a:solidFill>
                <a:latin typeface="Georgia" panose="02040502050405020303" pitchFamily="18" charset="0"/>
              </a:rPr>
              <a:pPr/>
              <a:t>127</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20499838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Espace réservé du numéro de diapositive 4">
            <a:extLst>
              <a:ext uri="{FF2B5EF4-FFF2-40B4-BE49-F238E27FC236}">
                <a16:creationId xmlns:a16="http://schemas.microsoft.com/office/drawing/2014/main" id="{FEE833F2-8C16-004D-8035-629A2EDDAE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AE4A14E-6F8B-064C-8EF5-6258012F8413}" type="slidenum">
              <a:rPr lang="fr-FR" noProof="0" smtClean="0">
                <a:solidFill>
                  <a:srgbClr val="FFFFFF"/>
                </a:solidFill>
                <a:latin typeface="Georgia" panose="02040502050405020303" pitchFamily="18" charset="0"/>
              </a:rPr>
              <a:pPr/>
              <a:t>128</a:t>
            </a:fld>
            <a:endParaRPr lang="fr-FR" noProof="0" dirty="0">
              <a:solidFill>
                <a:srgbClr val="FFFFFF"/>
              </a:solidFill>
              <a:latin typeface="Georgia" panose="02040502050405020303" pitchFamily="18" charset="0"/>
            </a:endParaRPr>
          </a:p>
        </p:txBody>
      </p:sp>
      <p:graphicFrame>
        <p:nvGraphicFramePr>
          <p:cNvPr id="10" name="Diagramme 9">
            <a:extLst>
              <a:ext uri="{FF2B5EF4-FFF2-40B4-BE49-F238E27FC236}">
                <a16:creationId xmlns:a16="http://schemas.microsoft.com/office/drawing/2014/main" id="{D37B3142-32D3-784B-82D2-E8ED945182B1}"/>
              </a:ext>
            </a:extLst>
          </p:cNvPr>
          <p:cNvGraphicFramePr/>
          <p:nvPr>
            <p:extLst>
              <p:ext uri="{D42A27DB-BD31-4B8C-83A1-F6EECF244321}">
                <p14:modId xmlns:p14="http://schemas.microsoft.com/office/powerpoint/2010/main" val="4092626296"/>
              </p:ext>
            </p:extLst>
          </p:nvPr>
        </p:nvGraphicFramePr>
        <p:xfrm>
          <a:off x="5544616" y="571480"/>
          <a:ext cx="6096000"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6435" name="ZoneTexte 5">
            <a:extLst>
              <a:ext uri="{FF2B5EF4-FFF2-40B4-BE49-F238E27FC236}">
                <a16:creationId xmlns:a16="http://schemas.microsoft.com/office/drawing/2014/main" id="{216E28DF-3D18-8249-92C3-0B6EC580FC61}"/>
              </a:ext>
            </a:extLst>
          </p:cNvPr>
          <p:cNvSpPr txBox="1">
            <a:spLocks noChangeArrowheads="1"/>
          </p:cNvSpPr>
          <p:nvPr/>
        </p:nvSpPr>
        <p:spPr bwMode="auto">
          <a:xfrm>
            <a:off x="977900" y="2673351"/>
            <a:ext cx="100076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150000"/>
              </a:lnSpc>
            </a:pPr>
            <a:endParaRPr lang="fr-FR" sz="2000" noProof="0" dirty="0">
              <a:latin typeface="Times New Roman" panose="02020603050405020304" pitchFamily="18" charset="0"/>
            </a:endParaRPr>
          </a:p>
          <a:p>
            <a:pPr algn="just" eaLnBrk="1" hangingPunct="1">
              <a:lnSpc>
                <a:spcPct val="150000"/>
              </a:lnSpc>
              <a:buFont typeface="Wingdings" pitchFamily="2" charset="2"/>
              <a:buChar char="ü"/>
            </a:pPr>
            <a:r>
              <a:rPr lang="fr-FR" sz="2000" noProof="0" dirty="0">
                <a:latin typeface="Times New Roman" panose="02020603050405020304" pitchFamily="18" charset="0"/>
              </a:rPr>
              <a:t> C’est un document interne où l’on procédera à la détermination, la répartition et la planification des tâches qui permettront aux auditeurs d'atteindre les objectifs du rapport d'orientation.</a:t>
            </a:r>
          </a:p>
          <a:p>
            <a:pPr algn="just" eaLnBrk="1" hangingPunct="1">
              <a:lnSpc>
                <a:spcPct val="150000"/>
              </a:lnSpc>
            </a:pPr>
            <a:endParaRPr lang="fr-FR" sz="2000" noProof="0" dirty="0">
              <a:latin typeface="Times New Roman" panose="02020603050405020304" pitchFamily="18" charset="0"/>
            </a:endParaRPr>
          </a:p>
          <a:p>
            <a:pPr algn="just" eaLnBrk="1" hangingPunct="1">
              <a:lnSpc>
                <a:spcPct val="150000"/>
              </a:lnSpc>
              <a:buFont typeface="Wingdings" pitchFamily="2" charset="2"/>
              <a:buChar char="ü"/>
            </a:pPr>
            <a:r>
              <a:rPr lang="fr-FR" sz="2000" noProof="0" dirty="0">
                <a:latin typeface="Times New Roman" panose="02020603050405020304" pitchFamily="18" charset="0"/>
              </a:rPr>
              <a:t> C’est un document qui va indiquer le détail de ce qu’il convient de faire pour explorer les différentes zones à risque identifiées lors de la phase préparatoire.</a:t>
            </a:r>
          </a:p>
        </p:txBody>
      </p:sp>
      <p:sp>
        <p:nvSpPr>
          <p:cNvPr id="8" name="ZoneTexte 7">
            <a:extLst>
              <a:ext uri="{FF2B5EF4-FFF2-40B4-BE49-F238E27FC236}">
                <a16:creationId xmlns:a16="http://schemas.microsoft.com/office/drawing/2014/main" id="{2441CA82-58C0-7949-B090-CC5F52887E26}"/>
              </a:ext>
            </a:extLst>
          </p:cNvPr>
          <p:cNvSpPr txBox="1"/>
          <p:nvPr/>
        </p:nvSpPr>
        <p:spPr>
          <a:xfrm>
            <a:off x="1992313" y="1268414"/>
            <a:ext cx="5040312" cy="708025"/>
          </a:xfrm>
          <a:prstGeom prst="rect">
            <a:avLst/>
          </a:prstGeom>
          <a:noFill/>
          <a:ln w="19050">
            <a:solidFill>
              <a:schemeClr val="accent1">
                <a:lumMod val="75000"/>
              </a:schemeClr>
            </a:solid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2000" noProof="0" dirty="0">
                <a:effectLst>
                  <a:outerShdw blurRad="38100" dist="38100" dir="2700000" algn="tl">
                    <a:srgbClr val="C0C0C0"/>
                  </a:outerShdw>
                </a:effectLst>
                <a:latin typeface="Times New Roman" panose="02020603050405020304" pitchFamily="18" charset="0"/>
              </a:rPr>
              <a:t>Appelé aussi « Programme de vérification » ou</a:t>
            </a:r>
          </a:p>
          <a:p>
            <a:pPr algn="ctr" eaLnBrk="1" hangingPunct="1">
              <a:defRPr/>
            </a:pPr>
            <a:r>
              <a:rPr lang="fr-FR" sz="2000" noProof="0" dirty="0">
                <a:effectLst>
                  <a:outerShdw blurRad="38100" dist="38100" dir="2700000" algn="tl">
                    <a:srgbClr val="C0C0C0"/>
                  </a:outerShdw>
                </a:effectLst>
                <a:latin typeface="Times New Roman" panose="02020603050405020304" pitchFamily="18" charset="0"/>
              </a:rPr>
              <a:t>« planning de réalisation ».</a:t>
            </a:r>
          </a:p>
        </p:txBody>
      </p:sp>
    </p:spTree>
    <p:extLst>
      <p:ext uri="{BB962C8B-B14F-4D97-AF65-F5344CB8AC3E}">
        <p14:creationId xmlns:p14="http://schemas.microsoft.com/office/powerpoint/2010/main" val="3798411536"/>
      </p:ext>
    </p:ext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Espace réservé du numéro de diapositive 4">
            <a:extLst>
              <a:ext uri="{FF2B5EF4-FFF2-40B4-BE49-F238E27FC236}">
                <a16:creationId xmlns:a16="http://schemas.microsoft.com/office/drawing/2014/main" id="{76C04CEA-EB8D-C744-901B-4C3149D9D1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60E4805-8278-F34A-960C-E0465605C545}" type="slidenum">
              <a:rPr lang="fr-FR" noProof="0" smtClean="0">
                <a:solidFill>
                  <a:srgbClr val="FFFFFF"/>
                </a:solidFill>
                <a:latin typeface="Georgia" panose="02040502050405020303" pitchFamily="18" charset="0"/>
              </a:rPr>
              <a:pPr/>
              <a:t>129</a:t>
            </a:fld>
            <a:endParaRPr lang="fr-FR" noProof="0" dirty="0">
              <a:solidFill>
                <a:srgbClr val="FFFFFF"/>
              </a:solidFill>
              <a:latin typeface="Georgia" panose="02040502050405020303" pitchFamily="18" charset="0"/>
            </a:endParaRPr>
          </a:p>
        </p:txBody>
      </p:sp>
      <p:sp>
        <p:nvSpPr>
          <p:cNvPr id="6" name="ZoneTexte 5">
            <a:extLst>
              <a:ext uri="{FF2B5EF4-FFF2-40B4-BE49-F238E27FC236}">
                <a16:creationId xmlns:a16="http://schemas.microsoft.com/office/drawing/2014/main" id="{B722B83C-C99B-814F-BC7F-D355F2D6EBD1}"/>
              </a:ext>
            </a:extLst>
          </p:cNvPr>
          <p:cNvSpPr txBox="1"/>
          <p:nvPr/>
        </p:nvSpPr>
        <p:spPr>
          <a:xfrm>
            <a:off x="2001838" y="671513"/>
            <a:ext cx="8666162" cy="5355312"/>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1800" i="1" u="sng" noProof="0" dirty="0">
                <a:latin typeface="Times New Roman" panose="02020603050405020304" pitchFamily="18" charset="0"/>
              </a:rPr>
              <a:t>Le contenu:</a:t>
            </a:r>
          </a:p>
          <a:p>
            <a:pPr eaLnBrk="1" hangingPunct="1">
              <a:defRPr/>
            </a:pPr>
            <a:endParaRPr lang="fr-FR" sz="1800" i="1" u="sng" noProof="0" dirty="0">
              <a:latin typeface="Times New Roman" panose="02020603050405020304" pitchFamily="18" charset="0"/>
            </a:endParaRPr>
          </a:p>
          <a:p>
            <a:pPr eaLnBrk="1" hangingPunct="1">
              <a:defRPr/>
            </a:pPr>
            <a:r>
              <a:rPr lang="fr-FR" sz="1800" noProof="0" dirty="0">
                <a:latin typeface="Times New Roman" panose="02020603050405020304" pitchFamily="18" charset="0"/>
              </a:rPr>
              <a:t>C’est l’énoncé précis et détaillé de deux points essentiels :</a:t>
            </a:r>
          </a:p>
          <a:p>
            <a:pPr eaLnBrk="1" hangingPunct="1">
              <a:defRPr/>
            </a:pPr>
            <a:endParaRPr lang="fr-FR" sz="1800" noProof="0" dirty="0">
              <a:latin typeface="Times New Roman" panose="02020603050405020304" pitchFamily="18" charset="0"/>
            </a:endParaRPr>
          </a:p>
          <a:p>
            <a:pPr eaLnBrk="1" hangingPunct="1">
              <a:buFont typeface="Trebuchet MS" panose="020B0703020202090204" pitchFamily="34" charset="0"/>
              <a:buAutoNum type="arabicPeriod"/>
              <a:defRPr/>
            </a:pPr>
            <a:r>
              <a:rPr lang="fr-FR" sz="1800" noProof="0" dirty="0">
                <a:latin typeface="Times New Roman" panose="02020603050405020304" pitchFamily="18" charset="0"/>
              </a:rPr>
              <a:t>L’indication  des  travaux  préliminaires  à  accomplir  pour mettre en œuvre les techniques et outils (Inventaire, rassemblement de documents, de fichiers informatiques…).</a:t>
            </a:r>
          </a:p>
          <a:p>
            <a:pPr eaLnBrk="1" hangingPunct="1">
              <a:buFont typeface="Trebuchet MS" panose="020B0703020202090204" pitchFamily="34" charset="0"/>
              <a:buAutoNum type="arabicPeriod"/>
              <a:defRPr/>
            </a:pPr>
            <a:r>
              <a:rPr lang="fr-FR" sz="1800" noProof="0" dirty="0">
                <a:latin typeface="Times New Roman" panose="02020603050405020304" pitchFamily="18" charset="0"/>
              </a:rPr>
              <a:t> L’indication de quelle technique, de quel outil, il faut envisager l’utilisation. Pour chaque tâche à accomplir et bien identifiée, le chef de mission et ses auditeurs définissent s’il y a lieu :</a:t>
            </a:r>
          </a:p>
          <a:p>
            <a:pPr eaLnBrk="1" hangingPunct="1">
              <a:defRPr/>
            </a:pPr>
            <a:r>
              <a:rPr lang="fr-FR" sz="1800" noProof="0" dirty="0">
                <a:latin typeface="Times New Roman" panose="02020603050405020304" pitchFamily="18" charset="0"/>
              </a:rPr>
              <a:t>       – d’établir un diagramme de circulation ;</a:t>
            </a:r>
          </a:p>
          <a:p>
            <a:pPr eaLnBrk="1" hangingPunct="1">
              <a:defRPr/>
            </a:pPr>
            <a:r>
              <a:rPr lang="fr-FR" sz="1800" noProof="0" dirty="0">
                <a:latin typeface="Times New Roman" panose="02020603050405020304" pitchFamily="18" charset="0"/>
              </a:rPr>
              <a:t>       – de faire un sondage statistique ;</a:t>
            </a:r>
          </a:p>
          <a:p>
            <a:pPr eaLnBrk="1" hangingPunct="1">
              <a:defRPr/>
            </a:pPr>
            <a:r>
              <a:rPr lang="fr-FR" sz="1800" noProof="0" dirty="0">
                <a:latin typeface="Times New Roman" panose="02020603050405020304" pitchFamily="18" charset="0"/>
              </a:rPr>
              <a:t>       – de suivre une piste d’audit ;</a:t>
            </a:r>
          </a:p>
          <a:p>
            <a:pPr eaLnBrk="1" hangingPunct="1">
              <a:defRPr/>
            </a:pPr>
            <a:r>
              <a:rPr lang="fr-FR" sz="1800" noProof="0" dirty="0">
                <a:latin typeface="Times New Roman" panose="02020603050405020304" pitchFamily="18" charset="0"/>
              </a:rPr>
              <a:t>       – d’interviewer un opérationnel ;</a:t>
            </a:r>
          </a:p>
          <a:p>
            <a:pPr eaLnBrk="1" hangingPunct="1">
              <a:defRPr/>
            </a:pPr>
            <a:r>
              <a:rPr lang="fr-FR" sz="1800" noProof="0" dirty="0">
                <a:latin typeface="Times New Roman" panose="02020603050405020304" pitchFamily="18" charset="0"/>
              </a:rPr>
              <a:t>       – de réaliser telle observation sur le terrain ;</a:t>
            </a:r>
          </a:p>
          <a:p>
            <a:pPr eaLnBrk="1" hangingPunct="1">
              <a:defRPr/>
            </a:pPr>
            <a:r>
              <a:rPr lang="fr-FR" sz="1800" noProof="0" dirty="0">
                <a:latin typeface="Times New Roman" panose="02020603050405020304" pitchFamily="18" charset="0"/>
              </a:rPr>
              <a:t>Ainsi, non seulement l’auditeur sait quelles tâches il doit accomplir (Quoi ?) selon  quel</a:t>
            </a:r>
          </a:p>
          <a:p>
            <a:pPr eaLnBrk="1" hangingPunct="1">
              <a:defRPr/>
            </a:pPr>
            <a:r>
              <a:rPr lang="fr-FR" sz="1800" noProof="0" dirty="0">
                <a:latin typeface="Times New Roman" panose="02020603050405020304" pitchFamily="18" charset="0"/>
              </a:rPr>
              <a:t>planning  (Quand ?)  mais  également  avec  quels  outils (Comment ?).</a:t>
            </a:r>
          </a:p>
          <a:p>
            <a:pPr eaLnBrk="1" hangingPunct="1">
              <a:defRPr/>
            </a:pPr>
            <a:endParaRPr lang="fr-FR" sz="1800" noProof="0" dirty="0">
              <a:latin typeface="Times New Roman" panose="02020603050405020304" pitchFamily="18" charset="0"/>
            </a:endParaRPr>
          </a:p>
          <a:p>
            <a:pPr eaLnBrk="1" hangingPunct="1">
              <a:defRPr/>
            </a:pPr>
            <a:r>
              <a:rPr lang="fr-FR" sz="1800" noProof="0" dirty="0">
                <a:latin typeface="Times New Roman" panose="02020603050405020304" pitchFamily="18" charset="0"/>
              </a:rPr>
              <a:t>                      </a:t>
            </a:r>
            <a:endParaRPr lang="fr-FR" sz="1800" b="1" noProof="0" dirty="0">
              <a:solidFill>
                <a:srgbClr val="3E3F68"/>
              </a:solidFill>
              <a:effectLst>
                <a:outerShdw blurRad="38100" dist="38100" dir="2700000" algn="tl">
                  <a:srgbClr val="C0C0C0"/>
                </a:outerShdw>
              </a:effectLst>
              <a:latin typeface="Times New Roman" panose="02020603050405020304" pitchFamily="18" charset="0"/>
            </a:endParaRPr>
          </a:p>
          <a:p>
            <a:pPr eaLnBrk="1" hangingPunct="1">
              <a:defRPr/>
            </a:pPr>
            <a:endParaRPr lang="fr-FR" sz="1800" noProof="0" dirty="0">
              <a:latin typeface="Times New Roman" panose="02020603050405020304" pitchFamily="18" charset="0"/>
            </a:endParaRPr>
          </a:p>
        </p:txBody>
      </p:sp>
      <p:sp>
        <p:nvSpPr>
          <p:cNvPr id="9" name="Flèche courbée vers la droite 8">
            <a:extLst>
              <a:ext uri="{FF2B5EF4-FFF2-40B4-BE49-F238E27FC236}">
                <a16:creationId xmlns:a16="http://schemas.microsoft.com/office/drawing/2014/main" id="{96003DFD-80B4-8F43-85A9-77F83728C7E4}"/>
              </a:ext>
            </a:extLst>
          </p:cNvPr>
          <p:cNvSpPr/>
          <p:nvPr/>
        </p:nvSpPr>
        <p:spPr>
          <a:xfrm>
            <a:off x="3216276" y="5727701"/>
            <a:ext cx="792163" cy="57626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solidFill>
                <a:schemeClr val="tx1"/>
              </a:solidFill>
            </a:endParaRPr>
          </a:p>
        </p:txBody>
      </p:sp>
      <p:sp>
        <p:nvSpPr>
          <p:cNvPr id="11" name="ZoneTexte 10">
            <a:extLst>
              <a:ext uri="{FF2B5EF4-FFF2-40B4-BE49-F238E27FC236}">
                <a16:creationId xmlns:a16="http://schemas.microsoft.com/office/drawing/2014/main" id="{94A065A9-B6E5-CE4E-9EBE-A6DA2B218C45}"/>
              </a:ext>
            </a:extLst>
          </p:cNvPr>
          <p:cNvSpPr txBox="1"/>
          <p:nvPr/>
        </p:nvSpPr>
        <p:spPr>
          <a:xfrm>
            <a:off x="4224338" y="6118225"/>
            <a:ext cx="3744912" cy="369888"/>
          </a:xfrm>
          <a:prstGeom prst="rect">
            <a:avLst/>
          </a:prstGeom>
          <a:noFill/>
          <a:ln w="19050">
            <a:solidFill>
              <a:schemeClr val="accent1">
                <a:lumMod val="60000"/>
                <a:lumOff val="40000"/>
              </a:schemeClr>
            </a:solid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1800" b="1" noProof="0" dirty="0">
                <a:solidFill>
                  <a:srgbClr val="3E3F68"/>
                </a:solidFill>
                <a:effectLst>
                  <a:outerShdw blurRad="38100" dist="38100" dir="2700000" algn="tl">
                    <a:srgbClr val="C0C0C0"/>
                  </a:outerShdw>
                </a:effectLst>
                <a:latin typeface="Georgia" panose="02040502050405020303" pitchFamily="18" charset="0"/>
                <a:cs typeface="Arial" panose="020B0604020202020204" pitchFamily="34" charset="0"/>
              </a:rPr>
              <a:t>Début du travail sur le terrain</a:t>
            </a:r>
            <a:endParaRPr lang="fr-FR" sz="1800" noProof="0" dirty="0">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411047231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noProof="0" dirty="0">
              <a:latin typeface="Times New Roman" panose="02020603050405020304" pitchFamily="18" charset="0"/>
              <a:cs typeface="Times New Roman" panose="02020603050405020304" pitchFamily="18" charset="0"/>
            </a:endParaRPr>
          </a:p>
          <a:p>
            <a:pPr marL="0" indent="0" algn="ctr">
              <a:buNone/>
            </a:pPr>
            <a:r>
              <a:rPr lang="fr-FR" sz="3600" b="1" i="1" noProof="0" dirty="0">
                <a:latin typeface="Times New Roman" panose="02020603050405020304" pitchFamily="18" charset="0"/>
                <a:cs typeface="Times New Roman" panose="02020603050405020304" pitchFamily="18" charset="0"/>
              </a:rPr>
              <a:t>Qui doit Auditer? </a:t>
            </a:r>
          </a:p>
        </p:txBody>
      </p:sp>
    </p:spTree>
    <p:extLst>
      <p:ext uri="{BB962C8B-B14F-4D97-AF65-F5344CB8AC3E}">
        <p14:creationId xmlns:p14="http://schemas.microsoft.com/office/powerpoint/2010/main" val="90776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Espace réservé du numéro de diapositive 4">
            <a:extLst>
              <a:ext uri="{FF2B5EF4-FFF2-40B4-BE49-F238E27FC236}">
                <a16:creationId xmlns:a16="http://schemas.microsoft.com/office/drawing/2014/main" id="{3E0F4A20-FD29-9949-85C0-5778ABF710E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BCABDB9-972F-F940-A3AC-36885E4ACD02}" type="slidenum">
              <a:rPr lang="fr-FR" noProof="0" smtClean="0">
                <a:solidFill>
                  <a:srgbClr val="FFFFFF"/>
                </a:solidFill>
                <a:latin typeface="Georgia" panose="02040502050405020303" pitchFamily="18" charset="0"/>
              </a:rPr>
              <a:pPr/>
              <a:t>130</a:t>
            </a:fld>
            <a:endParaRPr lang="fr-FR" noProof="0" dirty="0">
              <a:solidFill>
                <a:srgbClr val="FFFFFF"/>
              </a:solidFill>
              <a:latin typeface="Georgia" panose="02040502050405020303" pitchFamily="18" charset="0"/>
            </a:endParaRPr>
          </a:p>
        </p:txBody>
      </p:sp>
      <p:graphicFrame>
        <p:nvGraphicFramePr>
          <p:cNvPr id="10" name="Diagramme 9">
            <a:extLst>
              <a:ext uri="{FF2B5EF4-FFF2-40B4-BE49-F238E27FC236}">
                <a16:creationId xmlns:a16="http://schemas.microsoft.com/office/drawing/2014/main" id="{E062AA5D-7286-B946-961E-311C41B01069}"/>
              </a:ext>
            </a:extLst>
          </p:cNvPr>
          <p:cNvGraphicFramePr/>
          <p:nvPr>
            <p:extLst>
              <p:ext uri="{D42A27DB-BD31-4B8C-83A1-F6EECF244321}">
                <p14:modId xmlns:p14="http://schemas.microsoft.com/office/powerpoint/2010/main" val="1244125254"/>
              </p:ext>
            </p:extLst>
          </p:nvPr>
        </p:nvGraphicFramePr>
        <p:xfrm>
          <a:off x="4572000" y="571480"/>
          <a:ext cx="6096000" cy="2176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ZoneTexte 5">
            <a:extLst>
              <a:ext uri="{FF2B5EF4-FFF2-40B4-BE49-F238E27FC236}">
                <a16:creationId xmlns:a16="http://schemas.microsoft.com/office/drawing/2014/main" id="{0759570A-1F13-784B-9F18-2330BDE7D0C6}"/>
              </a:ext>
            </a:extLst>
          </p:cNvPr>
          <p:cNvSpPr txBox="1"/>
          <p:nvPr/>
        </p:nvSpPr>
        <p:spPr>
          <a:xfrm>
            <a:off x="850900" y="2084388"/>
            <a:ext cx="10706100" cy="4524315"/>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endParaRPr lang="fr-FR" sz="1800" noProof="0" dirty="0">
              <a:latin typeface="Times New Roman" panose="02020603050405020304" pitchFamily="18" charset="0"/>
            </a:endParaRPr>
          </a:p>
          <a:p>
            <a:pPr algn="just" eaLnBrk="1" hangingPunct="1">
              <a:defRPr/>
            </a:pPr>
            <a:endParaRPr lang="fr-FR" sz="1800" noProof="0" dirty="0">
              <a:latin typeface="Times New Roman" panose="02020603050405020304" pitchFamily="18" charset="0"/>
            </a:endParaRPr>
          </a:p>
          <a:p>
            <a:pPr algn="just" eaLnBrk="1" hangingPunct="1">
              <a:defRPr/>
            </a:pPr>
            <a:r>
              <a:rPr lang="fr-FR" sz="1800" b="1" i="1" u="sng" noProof="0" dirty="0">
                <a:effectLst>
                  <a:outerShdw blurRad="38100" dist="38100" dir="2700000" algn="tl">
                    <a:srgbClr val="C0C0C0"/>
                  </a:outerShdw>
                </a:effectLst>
                <a:latin typeface="Times New Roman" panose="02020603050405020304" pitchFamily="18" charset="0"/>
              </a:rPr>
              <a:t>Rappel de la démarche logique:</a:t>
            </a:r>
          </a:p>
          <a:p>
            <a:pPr algn="just" eaLnBrk="1" hangingPunct="1">
              <a:defRPr/>
            </a:pPr>
            <a:endParaRPr lang="fr-FR" sz="1800" noProof="0" dirty="0">
              <a:latin typeface="Times New Roman" panose="02020603050405020304" pitchFamily="18" charset="0"/>
            </a:endParaRPr>
          </a:p>
          <a:p>
            <a:pPr algn="just" eaLnBrk="1" hangingPunct="1">
              <a:defRPr/>
            </a:pPr>
            <a:r>
              <a:rPr lang="fr-FR" sz="1800" noProof="0" dirty="0">
                <a:latin typeface="Times New Roman" panose="02020603050405020304" pitchFamily="18" charset="0"/>
              </a:rPr>
              <a:t>• L’auditeur procède à un découpage séquentiel ou logique des opérations, préalable nécessaire à l’identification des risques.</a:t>
            </a:r>
          </a:p>
          <a:p>
            <a:pPr algn="just" eaLnBrk="1" hangingPunct="1">
              <a:defRPr/>
            </a:pPr>
            <a:r>
              <a:rPr lang="fr-FR" sz="1800" noProof="0" dirty="0">
                <a:latin typeface="Times New Roman" panose="02020603050405020304" pitchFamily="18" charset="0"/>
              </a:rPr>
              <a:t>• À partir de cette identification, il définit ses objectifs (rapport d’orientation) et établit un programme de travail.</a:t>
            </a:r>
          </a:p>
          <a:p>
            <a:pPr algn="just" eaLnBrk="1" hangingPunct="1">
              <a:defRPr/>
            </a:pPr>
            <a:r>
              <a:rPr lang="fr-FR" sz="1800" noProof="0" dirty="0">
                <a:latin typeface="Times New Roman" panose="02020603050405020304" pitchFamily="18" charset="0"/>
              </a:rPr>
              <a:t>• Pour chaque point de ce programme, il élabore (ou met à jour) un questionnaire de contrôle interne.</a:t>
            </a:r>
          </a:p>
          <a:p>
            <a:pPr algn="just" eaLnBrk="1" hangingPunct="1">
              <a:defRPr/>
            </a:pPr>
            <a:r>
              <a:rPr lang="fr-FR" sz="1800" noProof="0" dirty="0">
                <a:latin typeface="Times New Roman" panose="02020603050405020304" pitchFamily="18" charset="0"/>
              </a:rPr>
              <a:t>• Pour chacun des points de contrôle, il se pose – si jugé nécessaire – les questions : qui ? quoi ? où ? quand ? comment ?</a:t>
            </a:r>
          </a:p>
          <a:p>
            <a:pPr algn="just" eaLnBrk="1" hangingPunct="1">
              <a:defRPr/>
            </a:pPr>
            <a:r>
              <a:rPr lang="fr-FR" sz="1800" noProof="0" dirty="0">
                <a:latin typeface="Times New Roman" panose="02020603050405020304" pitchFamily="18" charset="0"/>
              </a:rPr>
              <a:t>• Il procède éventuellement à un affinement de son questionnaire.</a:t>
            </a:r>
          </a:p>
          <a:p>
            <a:pPr algn="just" eaLnBrk="1" hangingPunct="1">
              <a:defRPr/>
            </a:pPr>
            <a:r>
              <a:rPr lang="fr-FR" sz="1800" noProof="0" dirty="0">
                <a:latin typeface="Times New Roman" panose="02020603050405020304" pitchFamily="18" charset="0"/>
              </a:rPr>
              <a:t>• Il répond à ces questions – et c’est la phase terrain qui nous intéresse – en réalisant des tests avec l’aide des outils qui sont à sa disposition.</a:t>
            </a:r>
          </a:p>
          <a:p>
            <a:pPr algn="just" eaLnBrk="1" hangingPunct="1">
              <a:defRPr/>
            </a:pPr>
            <a:r>
              <a:rPr lang="fr-FR" sz="1800" noProof="0" dirty="0">
                <a:latin typeface="Times New Roman" panose="02020603050405020304" pitchFamily="18" charset="0"/>
              </a:rPr>
              <a:t>• Chaque dysfonctionnement, chaque anomalie va donner lieu à l’établissement d’une FRAP.</a:t>
            </a:r>
          </a:p>
          <a:p>
            <a:pPr algn="just" eaLnBrk="1" hangingPunct="1">
              <a:defRPr/>
            </a:pPr>
            <a:r>
              <a:rPr lang="fr-FR" sz="1800" noProof="0" dirty="0">
                <a:latin typeface="Times New Roman" panose="02020603050405020304" pitchFamily="18" charset="0"/>
              </a:rPr>
              <a:t>                      </a:t>
            </a:r>
            <a:endParaRPr lang="fr-FR" sz="1800" b="1" noProof="0" dirty="0">
              <a:solidFill>
                <a:srgbClr val="3E3F68"/>
              </a:solidFill>
              <a:effectLst>
                <a:outerShdw blurRad="38100" dist="38100" dir="2700000" algn="tl">
                  <a:srgbClr val="C0C0C0"/>
                </a:outerShdw>
              </a:effectLst>
              <a:latin typeface="Times New Roman" panose="02020603050405020304" pitchFamily="18" charset="0"/>
            </a:endParaRPr>
          </a:p>
          <a:p>
            <a:pPr algn="just" eaLnBrk="1" hangingPunct="1">
              <a:defRPr/>
            </a:pPr>
            <a:endParaRPr lang="fr-FR" sz="1800" noProof="0" dirty="0">
              <a:latin typeface="Times New Roman" panose="02020603050405020304" pitchFamily="18" charset="0"/>
            </a:endParaRPr>
          </a:p>
        </p:txBody>
      </p:sp>
      <p:sp>
        <p:nvSpPr>
          <p:cNvPr id="11" name="ZoneTexte 10">
            <a:extLst>
              <a:ext uri="{FF2B5EF4-FFF2-40B4-BE49-F238E27FC236}">
                <a16:creationId xmlns:a16="http://schemas.microsoft.com/office/drawing/2014/main" id="{AC0B4EB0-2355-F346-8151-A5602CE021FA}"/>
              </a:ext>
            </a:extLst>
          </p:cNvPr>
          <p:cNvSpPr txBox="1"/>
          <p:nvPr/>
        </p:nvSpPr>
        <p:spPr>
          <a:xfrm>
            <a:off x="2640014" y="1700214"/>
            <a:ext cx="3743325" cy="369887"/>
          </a:xfrm>
          <a:prstGeom prst="rect">
            <a:avLst/>
          </a:prstGeom>
          <a:noFill/>
          <a:ln w="19050">
            <a:solidFill>
              <a:schemeClr val="accent1">
                <a:lumMod val="60000"/>
                <a:lumOff val="40000"/>
              </a:schemeClr>
            </a:solidFill>
          </a:ln>
        </p:spPr>
        <p:txBody>
          <a:bodyPr>
            <a:spAutoFit/>
          </a:bodyPr>
          <a:lstStyle/>
          <a:p>
            <a:pPr algn="ctr">
              <a:defRPr/>
            </a:pPr>
            <a:r>
              <a:rPr lang="fr-FR" b="1" noProof="0" dirty="0">
                <a:solidFill>
                  <a:schemeClr val="accent1">
                    <a:lumMod val="75000"/>
                  </a:schemeClr>
                </a:solidFill>
                <a:effectLst>
                  <a:outerShdw blurRad="38100" dist="38100" dir="2700000" algn="tl">
                    <a:srgbClr val="000000">
                      <a:alpha val="43137"/>
                    </a:srgbClr>
                  </a:outerShdw>
                </a:effectLst>
              </a:rPr>
              <a:t>Travail sur le terrain</a:t>
            </a:r>
            <a:endParaRPr lang="fr-FR" noProof="0" dirty="0"/>
          </a:p>
        </p:txBody>
      </p:sp>
    </p:spTree>
    <p:extLst>
      <p:ext uri="{BB962C8B-B14F-4D97-AF65-F5344CB8AC3E}">
        <p14:creationId xmlns:p14="http://schemas.microsoft.com/office/powerpoint/2010/main" val="1438370569"/>
      </p:ext>
    </p:ext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Espace réservé du numéro de diapositive 4">
            <a:extLst>
              <a:ext uri="{FF2B5EF4-FFF2-40B4-BE49-F238E27FC236}">
                <a16:creationId xmlns:a16="http://schemas.microsoft.com/office/drawing/2014/main" id="{09CA5302-D540-B94A-9E55-80AF53B7658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B9E13DB-7C39-5D42-B408-CE78F839B13A}" type="slidenum">
              <a:rPr lang="fr-FR" noProof="0" smtClean="0">
                <a:solidFill>
                  <a:srgbClr val="FFFFFF"/>
                </a:solidFill>
                <a:latin typeface="Georgia" panose="02040502050405020303" pitchFamily="18" charset="0"/>
              </a:rPr>
              <a:pPr/>
              <a:t>131</a:t>
            </a:fld>
            <a:endParaRPr lang="fr-FR" noProof="0" dirty="0">
              <a:solidFill>
                <a:srgbClr val="FFFFFF"/>
              </a:solidFill>
              <a:latin typeface="Georgia" panose="02040502050405020303" pitchFamily="18" charset="0"/>
            </a:endParaRPr>
          </a:p>
        </p:txBody>
      </p:sp>
      <p:graphicFrame>
        <p:nvGraphicFramePr>
          <p:cNvPr id="8" name="Diagramme 7">
            <a:extLst>
              <a:ext uri="{FF2B5EF4-FFF2-40B4-BE49-F238E27FC236}">
                <a16:creationId xmlns:a16="http://schemas.microsoft.com/office/drawing/2014/main" id="{9A9D12FC-ECA5-944A-9980-35A900E2CCC1}"/>
              </a:ext>
            </a:extLst>
          </p:cNvPr>
          <p:cNvGraphicFramePr/>
          <p:nvPr>
            <p:extLst>
              <p:ext uri="{D42A27DB-BD31-4B8C-83A1-F6EECF244321}">
                <p14:modId xmlns:p14="http://schemas.microsoft.com/office/powerpoint/2010/main" val="398612241"/>
              </p:ext>
            </p:extLst>
          </p:nvPr>
        </p:nvGraphicFramePr>
        <p:xfrm>
          <a:off x="5807968" y="392881"/>
          <a:ext cx="6096000"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a:extLst>
              <a:ext uri="{FF2B5EF4-FFF2-40B4-BE49-F238E27FC236}">
                <a16:creationId xmlns:a16="http://schemas.microsoft.com/office/drawing/2014/main" id="{EA70E9EE-E949-C143-88E3-CAB4CE3CF7E6}"/>
              </a:ext>
            </a:extLst>
          </p:cNvPr>
          <p:cNvSpPr txBox="1"/>
          <p:nvPr/>
        </p:nvSpPr>
        <p:spPr>
          <a:xfrm>
            <a:off x="1847850" y="2205038"/>
            <a:ext cx="8675688" cy="4748212"/>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1800" b="1" i="1" u="sng" noProof="0" dirty="0">
                <a:effectLst>
                  <a:outerShdw blurRad="38100" dist="38100" dir="2700000" algn="tl">
                    <a:srgbClr val="C0C0C0"/>
                  </a:outerShdw>
                </a:effectLst>
                <a:latin typeface="Times New Roman" panose="02020603050405020304" pitchFamily="18" charset="0"/>
                <a:hlinkClick r:id="rId7" action="ppaction://hlinkfile"/>
              </a:rPr>
              <a:t>1- Questionnaire du Contrôle Interne:</a:t>
            </a:r>
            <a:endParaRPr lang="fr-FR" sz="1800" b="1" i="1" u="sng" noProof="0" dirty="0">
              <a:effectLst>
                <a:outerShdw blurRad="38100" dist="38100" dir="2700000" algn="tl">
                  <a:srgbClr val="C0C0C0"/>
                </a:outerShdw>
              </a:effectLst>
              <a:latin typeface="Times New Roman" panose="02020603050405020304" pitchFamily="18" charset="0"/>
            </a:endParaRPr>
          </a:p>
          <a:p>
            <a:pPr algn="just" eaLnBrk="1" hangingPunct="1">
              <a:defRPr/>
            </a:pPr>
            <a:endParaRPr lang="fr-FR" sz="1800" b="1" i="1" u="sng" noProof="0" dirty="0">
              <a:effectLst>
                <a:outerShdw blurRad="38100" dist="38100" dir="2700000" algn="tl">
                  <a:srgbClr val="C0C0C0"/>
                </a:outerShdw>
              </a:effectLst>
              <a:latin typeface="Times New Roman" panose="02020603050405020304" pitchFamily="18" charset="0"/>
            </a:endParaRPr>
          </a:p>
          <a:p>
            <a:pPr algn="just" eaLnBrk="1" hangingPunct="1">
              <a:buFont typeface="Wingdings" pitchFamily="2" charset="2"/>
              <a:buChar char="ü"/>
              <a:defRPr/>
            </a:pPr>
            <a:r>
              <a:rPr lang="fr-FR" sz="1800" noProof="0" dirty="0">
                <a:latin typeface="Times New Roman" panose="02020603050405020304" pitchFamily="18" charset="0"/>
              </a:rPr>
              <a:t>Permet à l’auditeur de réaliser sur chacun des points soumis à son jugement critique, une observation qui soit la plus complète possible. Pour ce faire le questionnaire devrait être spécifique à la mission et se composer de toutes les bonnes questions à se poser pour réaliser une observation complète. L'objectif est d'évaluer le dispositif de contrôle interne pour chaque opération " à risques ". </a:t>
            </a:r>
          </a:p>
          <a:p>
            <a:pPr algn="just" eaLnBrk="1" hangingPunct="1">
              <a:buFont typeface="Wingdings" pitchFamily="2" charset="2"/>
              <a:buChar char="ü"/>
              <a:defRPr/>
            </a:pPr>
            <a:r>
              <a:rPr lang="fr-FR" sz="1800" i="1" u="sng" noProof="0" dirty="0">
                <a:latin typeface="Times New Roman" panose="02020603050405020304" pitchFamily="18" charset="0"/>
              </a:rPr>
              <a:t>Les cinq questions fondamentales d’un QCI</a:t>
            </a:r>
            <a:r>
              <a:rPr lang="fr-FR" sz="1800" noProof="0" dirty="0">
                <a:latin typeface="Times New Roman" panose="02020603050405020304" pitchFamily="18" charset="0"/>
              </a:rPr>
              <a:t>:   permettent  de  regrouper  l’ensemble  des interrogations  concernant  les  points  de  Contrôle,  en  couvrant  tous  les aspects :</a:t>
            </a:r>
          </a:p>
          <a:p>
            <a:pPr lvl="3" algn="just">
              <a:lnSpc>
                <a:spcPct val="93000"/>
              </a:lnSpc>
              <a:spcBef>
                <a:spcPts val="500"/>
              </a:spcBef>
              <a:buClr>
                <a:srgbClr val="CCECFF"/>
              </a:buClr>
              <a:buSzPct val="90000"/>
              <a:defRPr/>
            </a:pPr>
            <a:r>
              <a:rPr lang="fr-FR" sz="1800" b="1" noProof="0" dirty="0">
                <a:latin typeface="Times New Roman" panose="02020603050405020304" pitchFamily="18" charset="0"/>
              </a:rPr>
              <a:t>1</a:t>
            </a:r>
            <a:r>
              <a:rPr lang="fr-FR" sz="1800" noProof="0" dirty="0">
                <a:latin typeface="Times New Roman" panose="02020603050405020304" pitchFamily="18" charset="0"/>
              </a:rPr>
              <a:t>- </a:t>
            </a:r>
            <a:r>
              <a:rPr lang="fr-FR" sz="1800" b="1" noProof="0" dirty="0">
                <a:latin typeface="Times New Roman" panose="02020603050405020304" pitchFamily="18" charset="0"/>
              </a:rPr>
              <a:t>Qui?</a:t>
            </a:r>
          </a:p>
          <a:p>
            <a:pPr lvl="3" algn="just">
              <a:lnSpc>
                <a:spcPct val="93000"/>
              </a:lnSpc>
              <a:spcBef>
                <a:spcPts val="500"/>
              </a:spcBef>
              <a:buClr>
                <a:srgbClr val="CCECFF"/>
              </a:buClr>
              <a:buSzPct val="90000"/>
              <a:defRPr/>
            </a:pPr>
            <a:r>
              <a:rPr lang="fr-FR" sz="1800" b="1" noProof="0" dirty="0">
                <a:latin typeface="Times New Roman" panose="02020603050405020304" pitchFamily="18" charset="0"/>
              </a:rPr>
              <a:t>2- Quoi?</a:t>
            </a:r>
          </a:p>
          <a:p>
            <a:pPr lvl="3" algn="just">
              <a:lnSpc>
                <a:spcPct val="93000"/>
              </a:lnSpc>
              <a:spcBef>
                <a:spcPts val="500"/>
              </a:spcBef>
              <a:buClr>
                <a:srgbClr val="CCECFF"/>
              </a:buClr>
              <a:buSzPct val="90000"/>
              <a:defRPr/>
            </a:pPr>
            <a:r>
              <a:rPr lang="fr-FR" sz="1800" b="1" noProof="0" dirty="0">
                <a:latin typeface="Times New Roman" panose="02020603050405020304" pitchFamily="18" charset="0"/>
              </a:rPr>
              <a:t>3- Où?</a:t>
            </a:r>
          </a:p>
          <a:p>
            <a:pPr lvl="3" algn="just">
              <a:lnSpc>
                <a:spcPct val="93000"/>
              </a:lnSpc>
              <a:spcBef>
                <a:spcPts val="500"/>
              </a:spcBef>
              <a:buClr>
                <a:srgbClr val="CCECFF"/>
              </a:buClr>
              <a:buSzPct val="90000"/>
              <a:defRPr/>
            </a:pPr>
            <a:r>
              <a:rPr lang="fr-FR" sz="1800" b="1" noProof="0" dirty="0">
                <a:latin typeface="Times New Roman" panose="02020603050405020304" pitchFamily="18" charset="0"/>
              </a:rPr>
              <a:t>4- Quand?</a:t>
            </a:r>
          </a:p>
          <a:p>
            <a:pPr lvl="3" algn="just">
              <a:lnSpc>
                <a:spcPct val="93000"/>
              </a:lnSpc>
              <a:spcBef>
                <a:spcPts val="500"/>
              </a:spcBef>
              <a:buClr>
                <a:srgbClr val="CCECFF"/>
              </a:buClr>
              <a:buSzPct val="90000"/>
              <a:defRPr/>
            </a:pPr>
            <a:r>
              <a:rPr lang="fr-FR" sz="1800" b="1" noProof="0" dirty="0">
                <a:latin typeface="Times New Roman" panose="02020603050405020304" pitchFamily="18" charset="0"/>
              </a:rPr>
              <a:t>5- Comment?</a:t>
            </a:r>
          </a:p>
          <a:p>
            <a:pPr algn="just" eaLnBrk="1" hangingPunct="1">
              <a:defRPr/>
            </a:pPr>
            <a:endParaRPr lang="fr-FR" sz="1800" noProof="0" dirty="0">
              <a:latin typeface="Times New Roman" panose="02020603050405020304" pitchFamily="18" charset="0"/>
            </a:endParaRPr>
          </a:p>
          <a:p>
            <a:pPr algn="just" eaLnBrk="1" hangingPunct="1">
              <a:defRPr/>
            </a:pPr>
            <a:endParaRPr lang="fr-FR" sz="1800" noProof="0" dirty="0">
              <a:latin typeface="Times New Roman" panose="02020603050405020304" pitchFamily="18" charset="0"/>
            </a:endParaRPr>
          </a:p>
        </p:txBody>
      </p:sp>
    </p:spTree>
    <p:extLst>
      <p:ext uri="{BB962C8B-B14F-4D97-AF65-F5344CB8AC3E}">
        <p14:creationId xmlns:p14="http://schemas.microsoft.com/office/powerpoint/2010/main" val="10283027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Espace réservé du numéro de diapositive 4">
            <a:extLst>
              <a:ext uri="{FF2B5EF4-FFF2-40B4-BE49-F238E27FC236}">
                <a16:creationId xmlns:a16="http://schemas.microsoft.com/office/drawing/2014/main" id="{1455158F-1C3C-8E43-BDDE-8375CDB48A9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22D932B-5795-BE44-ABE1-BC5B2EE3D790}" type="slidenum">
              <a:rPr lang="fr-FR" noProof="0" smtClean="0">
                <a:solidFill>
                  <a:srgbClr val="FFFFFF"/>
                </a:solidFill>
                <a:latin typeface="Georgia" panose="02040502050405020303" pitchFamily="18" charset="0"/>
              </a:rPr>
              <a:pPr/>
              <a:t>132</a:t>
            </a:fld>
            <a:endParaRPr lang="fr-FR" noProof="0" dirty="0">
              <a:solidFill>
                <a:srgbClr val="FFFFFF"/>
              </a:solidFill>
              <a:latin typeface="Georgia" panose="02040502050405020303" pitchFamily="18" charset="0"/>
            </a:endParaRPr>
          </a:p>
        </p:txBody>
      </p:sp>
      <p:sp>
        <p:nvSpPr>
          <p:cNvPr id="6" name="ZoneTexte 5">
            <a:extLst>
              <a:ext uri="{FF2B5EF4-FFF2-40B4-BE49-F238E27FC236}">
                <a16:creationId xmlns:a16="http://schemas.microsoft.com/office/drawing/2014/main" id="{C870A28C-04B8-3F46-8518-48FFBC0B1277}"/>
              </a:ext>
            </a:extLst>
          </p:cNvPr>
          <p:cNvSpPr txBox="1"/>
          <p:nvPr/>
        </p:nvSpPr>
        <p:spPr>
          <a:xfrm>
            <a:off x="1631950" y="692150"/>
            <a:ext cx="8955088" cy="5018088"/>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2000" b="1" i="1" u="sng" noProof="0" dirty="0">
                <a:effectLst>
                  <a:outerShdw blurRad="38100" dist="38100" dir="2700000" algn="tl">
                    <a:srgbClr val="C0C0C0"/>
                  </a:outerShdw>
                </a:effectLst>
                <a:latin typeface="Times New Roman" panose="02020603050405020304" pitchFamily="18" charset="0"/>
              </a:rPr>
              <a:t>2-Le test de vérification des objectifs du contrôle interne (Travail sur le terrain):</a:t>
            </a:r>
          </a:p>
          <a:p>
            <a:pPr algn="just" eaLnBrk="1" hangingPunct="1">
              <a:defRPr/>
            </a:pPr>
            <a:endParaRPr lang="fr-FR" sz="2000" b="1" i="1" u="sng" noProof="0" dirty="0">
              <a:effectLst>
                <a:outerShdw blurRad="38100" dist="38100" dir="2700000" algn="tl">
                  <a:srgbClr val="C0C0C0"/>
                </a:outerShdw>
              </a:effectLst>
              <a:latin typeface="Times New Roman" panose="02020603050405020304" pitchFamily="18" charset="0"/>
            </a:endParaRPr>
          </a:p>
          <a:p>
            <a:pPr algn="just" eaLnBrk="1" hangingPunct="1">
              <a:defRPr/>
            </a:pPr>
            <a:r>
              <a:rPr lang="fr-FR" sz="2000" i="1" u="sng" noProof="0" dirty="0">
                <a:latin typeface="Times New Roman" panose="02020603050405020304" pitchFamily="18" charset="0"/>
              </a:rPr>
              <a:t>a- L’observation immédiate</a:t>
            </a:r>
            <a:r>
              <a:rPr lang="fr-FR" sz="2000" noProof="0" dirty="0">
                <a:latin typeface="Times New Roman" panose="02020603050405020304" pitchFamily="18" charset="0"/>
              </a:rPr>
              <a:t>:« immédiate » ne signifiant pas nécessairement « courte », elle  permet éventuellement de compléter le questionnaire de contrôle interne et la gamme des tests individuels que l’on s’apprête à réaliser car elle peut révéler des situations imprévues.</a:t>
            </a:r>
          </a:p>
          <a:p>
            <a:pPr algn="just" eaLnBrk="1" hangingPunct="1">
              <a:defRPr/>
            </a:pPr>
            <a:endParaRPr lang="fr-FR" sz="2000" noProof="0" dirty="0">
              <a:latin typeface="Times New Roman" panose="02020603050405020304" pitchFamily="18" charset="0"/>
            </a:endParaRPr>
          </a:p>
          <a:p>
            <a:pPr algn="just" eaLnBrk="1" hangingPunct="1">
              <a:defRPr/>
            </a:pPr>
            <a:r>
              <a:rPr lang="fr-FR" sz="2000" i="1" u="sng" noProof="0" dirty="0">
                <a:latin typeface="Times New Roman" panose="02020603050405020304" pitchFamily="18" charset="0"/>
              </a:rPr>
              <a:t>b- Les tests</a:t>
            </a:r>
            <a:r>
              <a:rPr lang="fr-FR" sz="2000" noProof="0" dirty="0">
                <a:latin typeface="Times New Roman" panose="02020603050405020304" pitchFamily="18" charset="0"/>
              </a:rPr>
              <a:t>: À partir de l’identification des zones à risque et du questionnaire de contrôle interne, les auditeurs vont réaliser des tests car est exclue l’analyse exhaustive de toutes les opérations </a:t>
            </a:r>
            <a:r>
              <a:rPr lang="fr-FR" sz="2000" noProof="0" dirty="0">
                <a:latin typeface="Times New Roman" panose="02020603050405020304" pitchFamily="18" charset="0"/>
                <a:sym typeface="Wingdings" pitchFamily="2" charset="2"/>
              </a:rPr>
              <a:t>Test de conformité, Identification des Forces et Faiblesses, Test de permanence,</a:t>
            </a:r>
            <a:endParaRPr lang="fr-FR" sz="2000" noProof="0" dirty="0">
              <a:latin typeface="Times New Roman" panose="02020603050405020304" pitchFamily="18" charset="0"/>
            </a:endParaRPr>
          </a:p>
          <a:p>
            <a:pPr algn="just" eaLnBrk="1" hangingPunct="1">
              <a:defRPr/>
            </a:pPr>
            <a:endParaRPr lang="fr-FR" sz="2000" i="1" u="sng" noProof="0" dirty="0">
              <a:latin typeface="Times New Roman" panose="02020603050405020304" pitchFamily="18" charset="0"/>
            </a:endParaRPr>
          </a:p>
          <a:p>
            <a:pPr lvl="3" algn="just">
              <a:defRPr/>
            </a:pPr>
            <a:r>
              <a:rPr lang="fr-FR" sz="2000" i="1" u="sng" noProof="0" dirty="0">
                <a:latin typeface="Times New Roman" panose="02020603050405020304" pitchFamily="18" charset="0"/>
              </a:rPr>
              <a:t>c- Les interviews:</a:t>
            </a:r>
          </a:p>
          <a:p>
            <a:pPr lvl="3" algn="just">
              <a:defRPr/>
            </a:pPr>
            <a:r>
              <a:rPr lang="fr-FR" sz="2000" i="1" u="sng" noProof="0" dirty="0">
                <a:latin typeface="Times New Roman" panose="02020603050405020304" pitchFamily="18" charset="0"/>
              </a:rPr>
              <a:t>d- Les rapprochements: </a:t>
            </a:r>
          </a:p>
          <a:p>
            <a:pPr lvl="3" algn="just">
              <a:defRPr/>
            </a:pPr>
            <a:r>
              <a:rPr lang="fr-FR" sz="2000" i="1" u="sng" noProof="0" dirty="0">
                <a:latin typeface="Times New Roman" panose="02020603050405020304" pitchFamily="18" charset="0"/>
              </a:rPr>
              <a:t>e- La confirmation par les tiers:</a:t>
            </a:r>
          </a:p>
          <a:p>
            <a:pPr lvl="3" algn="just">
              <a:defRPr/>
            </a:pPr>
            <a:r>
              <a:rPr lang="fr-FR" sz="2000" i="1" u="sng" noProof="0" dirty="0">
                <a:latin typeface="Times New Roman" panose="02020603050405020304" pitchFamily="18" charset="0"/>
              </a:rPr>
              <a:t>f -Inventaire physique:</a:t>
            </a:r>
          </a:p>
        </p:txBody>
      </p:sp>
    </p:spTree>
    <p:extLst>
      <p:ext uri="{BB962C8B-B14F-4D97-AF65-F5344CB8AC3E}">
        <p14:creationId xmlns:p14="http://schemas.microsoft.com/office/powerpoint/2010/main" val="285818950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Espace réservé du numéro de diapositive 4">
            <a:extLst>
              <a:ext uri="{FF2B5EF4-FFF2-40B4-BE49-F238E27FC236}">
                <a16:creationId xmlns:a16="http://schemas.microsoft.com/office/drawing/2014/main" id="{885B1403-9D2A-664D-A313-B234AE357D7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AB335B2-FE26-6C4B-9DF3-D1F98ABD8A14}" type="slidenum">
              <a:rPr lang="fr-FR" noProof="0" smtClean="0">
                <a:solidFill>
                  <a:srgbClr val="FFFFFF"/>
                </a:solidFill>
                <a:latin typeface="Georgia" panose="02040502050405020303" pitchFamily="18" charset="0"/>
              </a:rPr>
              <a:pPr/>
              <a:t>133</a:t>
            </a:fld>
            <a:endParaRPr lang="fr-FR" noProof="0" dirty="0">
              <a:solidFill>
                <a:srgbClr val="FFFFFF"/>
              </a:solidFill>
              <a:latin typeface="Georgia" panose="02040502050405020303" pitchFamily="18" charset="0"/>
            </a:endParaRPr>
          </a:p>
        </p:txBody>
      </p:sp>
      <p:graphicFrame>
        <p:nvGraphicFramePr>
          <p:cNvPr id="10" name="Diagramme 9">
            <a:extLst>
              <a:ext uri="{FF2B5EF4-FFF2-40B4-BE49-F238E27FC236}">
                <a16:creationId xmlns:a16="http://schemas.microsoft.com/office/drawing/2014/main" id="{A805472E-FC30-F84B-AED6-68BA9C934E7B}"/>
              </a:ext>
            </a:extLst>
          </p:cNvPr>
          <p:cNvGraphicFramePr/>
          <p:nvPr>
            <p:extLst>
              <p:ext uri="{D42A27DB-BD31-4B8C-83A1-F6EECF244321}">
                <p14:modId xmlns:p14="http://schemas.microsoft.com/office/powerpoint/2010/main" val="1441417482"/>
              </p:ext>
            </p:extLst>
          </p:nvPr>
        </p:nvGraphicFramePr>
        <p:xfrm>
          <a:off x="5760640" y="404664"/>
          <a:ext cx="6096000"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2579" name="Picture 2">
            <a:extLst>
              <a:ext uri="{FF2B5EF4-FFF2-40B4-BE49-F238E27FC236}">
                <a16:creationId xmlns:a16="http://schemas.microsoft.com/office/drawing/2014/main" id="{A9F6332C-5304-B449-A4A7-9CBFFABCD9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19288" y="2349501"/>
            <a:ext cx="657225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oneTexte 7">
            <a:extLst>
              <a:ext uri="{FF2B5EF4-FFF2-40B4-BE49-F238E27FC236}">
                <a16:creationId xmlns:a16="http://schemas.microsoft.com/office/drawing/2014/main" id="{ABE0B307-92C8-0144-84CD-417547200E5F}"/>
              </a:ext>
            </a:extLst>
          </p:cNvPr>
          <p:cNvSpPr txBox="1">
            <a:spLocks noChangeArrowheads="1"/>
          </p:cNvSpPr>
          <p:nvPr/>
        </p:nvSpPr>
        <p:spPr bwMode="auto">
          <a:xfrm>
            <a:off x="1630364" y="719138"/>
            <a:ext cx="5761037" cy="1054100"/>
          </a:xfrm>
          <a:prstGeom prst="rect">
            <a:avLst/>
          </a:prstGeom>
          <a:solidFill>
            <a:schemeClr val="bg1"/>
          </a:solidFill>
          <a:ln w="19050">
            <a:solidFill>
              <a:srgbClr val="5C92B5"/>
            </a:solidFill>
            <a:miter lim="800000"/>
            <a:headEnd/>
            <a:tailEnd/>
          </a:ln>
          <a:effectLst>
            <a:outerShdw blurRad="50800" dist="38100" dir="2700000" algn="tl" rotWithShape="0">
              <a:srgbClr val="808080">
                <a:alpha val="39998"/>
              </a:srgbClr>
            </a:outerShdw>
          </a:effectLst>
        </p:spPr>
        <p:txBody>
          <a:bodyPr>
            <a:spAutoFit/>
          </a:bodyPr>
          <a:lstStyle>
            <a:lvl1pPr marL="476250" indent="-47625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nSpc>
                <a:spcPts val="1500"/>
              </a:lnSpc>
              <a:buFont typeface="Wingdings" pitchFamily="2" charset="2"/>
              <a:buChar char="ü"/>
              <a:defRPr/>
            </a:pPr>
            <a:r>
              <a:rPr lang="fr-FR" sz="1800" noProof="0" dirty="0">
                <a:solidFill>
                  <a:srgbClr val="050507"/>
                </a:solidFill>
                <a:effectLst>
                  <a:outerShdw blurRad="38100" dist="38100" dir="2700000" algn="tl">
                    <a:srgbClr val="C0C0C0"/>
                  </a:outerShdw>
                </a:effectLst>
                <a:latin typeface="Times New Roman" panose="02020603050405020304" pitchFamily="18" charset="0"/>
              </a:rPr>
              <a:t>Le </a:t>
            </a:r>
            <a:r>
              <a:rPr lang="fr-FR" sz="1800" noProof="0" dirty="0">
                <a:solidFill>
                  <a:srgbClr val="3E3F68"/>
                </a:solidFill>
                <a:effectLst>
                  <a:outerShdw blurRad="38100" dist="38100" dir="2700000" algn="tl">
                    <a:srgbClr val="C0C0C0"/>
                  </a:outerShdw>
                </a:effectLst>
                <a:latin typeface="Times New Roman" panose="02020603050405020304" pitchFamily="18" charset="0"/>
              </a:rPr>
              <a:t>problème</a:t>
            </a:r>
            <a:r>
              <a:rPr lang="fr-FR" sz="1800" noProof="0" dirty="0">
                <a:solidFill>
                  <a:srgbClr val="050507"/>
                </a:solidFill>
                <a:effectLst>
                  <a:outerShdw blurRad="38100" dist="38100" dir="2700000" algn="tl">
                    <a:srgbClr val="C0C0C0"/>
                  </a:outerShdw>
                </a:effectLst>
                <a:latin typeface="Times New Roman" panose="02020603050405020304" pitchFamily="18" charset="0"/>
              </a:rPr>
              <a:t> résumant le dysfonctionnement</a:t>
            </a:r>
          </a:p>
          <a:p>
            <a:pPr>
              <a:lnSpc>
                <a:spcPts val="1500"/>
              </a:lnSpc>
              <a:buFont typeface="Wingdings" pitchFamily="2" charset="2"/>
              <a:buChar char="ü"/>
              <a:defRPr/>
            </a:pPr>
            <a:r>
              <a:rPr lang="fr-FR" sz="1800" noProof="0" dirty="0">
                <a:solidFill>
                  <a:srgbClr val="050507"/>
                </a:solidFill>
                <a:effectLst>
                  <a:outerShdw blurRad="38100" dist="38100" dir="2700000" algn="tl">
                    <a:srgbClr val="C0C0C0"/>
                  </a:outerShdw>
                </a:effectLst>
                <a:latin typeface="Times New Roman" panose="02020603050405020304" pitchFamily="18" charset="0"/>
              </a:rPr>
              <a:t>Les </a:t>
            </a:r>
            <a:r>
              <a:rPr lang="fr-FR" sz="1800" noProof="0" dirty="0">
                <a:solidFill>
                  <a:srgbClr val="3E3F68"/>
                </a:solidFill>
                <a:effectLst>
                  <a:outerShdw blurRad="38100" dist="38100" dir="2700000" algn="tl">
                    <a:srgbClr val="C0C0C0"/>
                  </a:outerShdw>
                </a:effectLst>
                <a:latin typeface="Times New Roman" panose="02020603050405020304" pitchFamily="18" charset="0"/>
              </a:rPr>
              <a:t>faits</a:t>
            </a:r>
            <a:r>
              <a:rPr lang="fr-FR" sz="1800" noProof="0" dirty="0">
                <a:solidFill>
                  <a:srgbClr val="050507"/>
                </a:solidFill>
                <a:effectLst>
                  <a:outerShdw blurRad="38100" dist="38100" dir="2700000" algn="tl">
                    <a:srgbClr val="C0C0C0"/>
                  </a:outerShdw>
                </a:effectLst>
                <a:latin typeface="Times New Roman" panose="02020603050405020304" pitchFamily="18" charset="0"/>
              </a:rPr>
              <a:t> qui le prouvent</a:t>
            </a:r>
          </a:p>
          <a:p>
            <a:pPr>
              <a:lnSpc>
                <a:spcPts val="1500"/>
              </a:lnSpc>
              <a:buFont typeface="Wingdings" pitchFamily="2" charset="2"/>
              <a:buChar char="ü"/>
              <a:defRPr/>
            </a:pPr>
            <a:r>
              <a:rPr lang="fr-FR" sz="1800" noProof="0" dirty="0">
                <a:solidFill>
                  <a:srgbClr val="050507"/>
                </a:solidFill>
                <a:effectLst>
                  <a:outerShdw blurRad="38100" dist="38100" dir="2700000" algn="tl">
                    <a:srgbClr val="C0C0C0"/>
                  </a:outerShdw>
                </a:effectLst>
                <a:latin typeface="Times New Roman" panose="02020603050405020304" pitchFamily="18" charset="0"/>
              </a:rPr>
              <a:t>Les </a:t>
            </a:r>
            <a:r>
              <a:rPr lang="fr-FR" sz="1800" noProof="0" dirty="0">
                <a:solidFill>
                  <a:srgbClr val="3E3F68"/>
                </a:solidFill>
                <a:effectLst>
                  <a:outerShdw blurRad="38100" dist="38100" dir="2700000" algn="tl">
                    <a:srgbClr val="C0C0C0"/>
                  </a:outerShdw>
                </a:effectLst>
                <a:latin typeface="Times New Roman" panose="02020603050405020304" pitchFamily="18" charset="0"/>
              </a:rPr>
              <a:t>causes</a:t>
            </a:r>
            <a:r>
              <a:rPr lang="fr-FR" sz="1800" noProof="0" dirty="0">
                <a:solidFill>
                  <a:srgbClr val="050507"/>
                </a:solidFill>
                <a:effectLst>
                  <a:outerShdw blurRad="38100" dist="38100" dir="2700000" algn="tl">
                    <a:srgbClr val="C0C0C0"/>
                  </a:outerShdw>
                </a:effectLst>
                <a:latin typeface="Times New Roman" panose="02020603050405020304" pitchFamily="18" charset="0"/>
              </a:rPr>
              <a:t> qui l’expliquent</a:t>
            </a:r>
          </a:p>
          <a:p>
            <a:pPr>
              <a:lnSpc>
                <a:spcPts val="1500"/>
              </a:lnSpc>
              <a:buFont typeface="Wingdings" pitchFamily="2" charset="2"/>
              <a:buChar char="ü"/>
              <a:defRPr/>
            </a:pPr>
            <a:r>
              <a:rPr lang="fr-FR" sz="1800" noProof="0" dirty="0">
                <a:solidFill>
                  <a:srgbClr val="050507"/>
                </a:solidFill>
                <a:effectLst>
                  <a:outerShdw blurRad="38100" dist="38100" dir="2700000" algn="tl">
                    <a:srgbClr val="C0C0C0"/>
                  </a:outerShdw>
                </a:effectLst>
                <a:latin typeface="Times New Roman" panose="02020603050405020304" pitchFamily="18" charset="0"/>
              </a:rPr>
              <a:t>Les </a:t>
            </a:r>
            <a:r>
              <a:rPr lang="fr-FR" sz="1800" noProof="0" dirty="0">
                <a:solidFill>
                  <a:srgbClr val="3E3F68"/>
                </a:solidFill>
                <a:effectLst>
                  <a:outerShdw blurRad="38100" dist="38100" dir="2700000" algn="tl">
                    <a:srgbClr val="C0C0C0"/>
                  </a:outerShdw>
                </a:effectLst>
                <a:latin typeface="Times New Roman" panose="02020603050405020304" pitchFamily="18" charset="0"/>
              </a:rPr>
              <a:t>conséquences</a:t>
            </a:r>
            <a:r>
              <a:rPr lang="fr-FR" sz="1800" noProof="0" dirty="0">
                <a:solidFill>
                  <a:srgbClr val="050507"/>
                </a:solidFill>
                <a:effectLst>
                  <a:outerShdw blurRad="38100" dist="38100" dir="2700000" algn="tl">
                    <a:srgbClr val="C0C0C0"/>
                  </a:outerShdw>
                </a:effectLst>
                <a:latin typeface="Times New Roman" panose="02020603050405020304" pitchFamily="18" charset="0"/>
              </a:rPr>
              <a:t> qu'’il entraîne ou risque d’entraîner</a:t>
            </a:r>
          </a:p>
          <a:p>
            <a:pPr>
              <a:lnSpc>
                <a:spcPts val="1500"/>
              </a:lnSpc>
              <a:buFont typeface="Wingdings" pitchFamily="2" charset="2"/>
              <a:buChar char="ü"/>
              <a:defRPr/>
            </a:pPr>
            <a:r>
              <a:rPr lang="fr-FR" sz="1800" noProof="0" dirty="0">
                <a:solidFill>
                  <a:srgbClr val="050507"/>
                </a:solidFill>
                <a:effectLst>
                  <a:outerShdw blurRad="38100" dist="38100" dir="2700000" algn="tl">
                    <a:srgbClr val="C0C0C0"/>
                  </a:outerShdw>
                </a:effectLst>
                <a:latin typeface="Times New Roman" panose="02020603050405020304" pitchFamily="18" charset="0"/>
              </a:rPr>
              <a:t>Les </a:t>
            </a:r>
            <a:r>
              <a:rPr lang="fr-FR" sz="1800" noProof="0" dirty="0">
                <a:solidFill>
                  <a:srgbClr val="3E3F68"/>
                </a:solidFill>
                <a:effectLst>
                  <a:outerShdw blurRad="38100" dist="38100" dir="2700000" algn="tl">
                    <a:srgbClr val="C0C0C0"/>
                  </a:outerShdw>
                </a:effectLst>
                <a:latin typeface="Times New Roman" panose="02020603050405020304" pitchFamily="18" charset="0"/>
              </a:rPr>
              <a:t>recommandations</a:t>
            </a:r>
            <a:r>
              <a:rPr lang="fr-FR" sz="1800" noProof="0" dirty="0">
                <a:solidFill>
                  <a:srgbClr val="050507"/>
                </a:solidFill>
                <a:effectLst>
                  <a:outerShdw blurRad="38100" dist="38100" dir="2700000" algn="tl">
                    <a:srgbClr val="C0C0C0"/>
                  </a:outerShdw>
                </a:effectLst>
                <a:latin typeface="Times New Roman" panose="02020603050405020304" pitchFamily="18" charset="0"/>
              </a:rPr>
              <a:t> qui le résolvent</a:t>
            </a:r>
          </a:p>
        </p:txBody>
      </p:sp>
    </p:spTree>
    <p:extLst>
      <p:ext uri="{BB962C8B-B14F-4D97-AF65-F5344CB8AC3E}">
        <p14:creationId xmlns:p14="http://schemas.microsoft.com/office/powerpoint/2010/main" val="3765492932"/>
      </p:ext>
    </p:extLst>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Espace réservé du numéro de diapositive 4">
            <a:extLst>
              <a:ext uri="{FF2B5EF4-FFF2-40B4-BE49-F238E27FC236}">
                <a16:creationId xmlns:a16="http://schemas.microsoft.com/office/drawing/2014/main" id="{B9FF2607-4B5A-D145-892F-8D38025D6AA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6B9AD89-2167-434E-B4C9-ED2BAB615727}" type="slidenum">
              <a:rPr lang="fr-FR" noProof="0" smtClean="0">
                <a:solidFill>
                  <a:srgbClr val="FFFFFF"/>
                </a:solidFill>
                <a:latin typeface="Georgia" panose="02040502050405020303" pitchFamily="18" charset="0"/>
              </a:rPr>
              <a:pPr/>
              <a:t>134</a:t>
            </a:fld>
            <a:endParaRPr lang="fr-FR" noProof="0" dirty="0">
              <a:solidFill>
                <a:srgbClr val="FFFFFF"/>
              </a:solidFill>
              <a:latin typeface="Georgia" panose="02040502050405020303" pitchFamily="18" charset="0"/>
            </a:endParaRPr>
          </a:p>
        </p:txBody>
      </p:sp>
      <p:sp>
        <p:nvSpPr>
          <p:cNvPr id="153602" name="ZoneTexte 5">
            <a:extLst>
              <a:ext uri="{FF2B5EF4-FFF2-40B4-BE49-F238E27FC236}">
                <a16:creationId xmlns:a16="http://schemas.microsoft.com/office/drawing/2014/main" id="{0BE29F0B-F1C2-384D-A2B3-04032CB15D91}"/>
              </a:ext>
            </a:extLst>
          </p:cNvPr>
          <p:cNvSpPr txBox="1">
            <a:spLocks noChangeArrowheads="1"/>
          </p:cNvSpPr>
          <p:nvPr/>
        </p:nvSpPr>
        <p:spPr bwMode="auto">
          <a:xfrm>
            <a:off x="520700" y="836614"/>
            <a:ext cx="11239500" cy="5576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150000"/>
              </a:lnSpc>
            </a:pPr>
            <a:r>
              <a:rPr lang="fr-FR" sz="2000" noProof="0" dirty="0">
                <a:latin typeface="Times New Roman" panose="02020603050405020304" pitchFamily="18" charset="0"/>
              </a:rPr>
              <a:t>La FRAP est remplie par l’auditeur à chaque fois qu’il rencontre un dysfonctionnement, une erreur, une malversation, une insuffisance… bref, à chaque fois qu’une observation révèle un problème, une difficulté, l’auditeur utilise ce moyen pour conduire son raisonnement. </a:t>
            </a:r>
          </a:p>
          <a:p>
            <a:pPr algn="just" eaLnBrk="1" hangingPunct="1">
              <a:lnSpc>
                <a:spcPct val="150000"/>
              </a:lnSpc>
            </a:pPr>
            <a:r>
              <a:rPr lang="fr-FR" sz="2000" noProof="0" dirty="0">
                <a:latin typeface="Times New Roman" panose="02020603050405020304" pitchFamily="18" charset="0"/>
              </a:rPr>
              <a:t>À la fin de son audit, il est alors en possession d’une grande quantité de FRAP, relatives à tous les domaines explorés dans l’ordre chronologique et logique du questionnaire de contrôle interne et d’importance plus ou moins grande selon les conséquences du phénomène analysé.</a:t>
            </a:r>
          </a:p>
          <a:p>
            <a:pPr algn="just" eaLnBrk="1" hangingPunct="1">
              <a:lnSpc>
                <a:spcPct val="150000"/>
              </a:lnSpc>
            </a:pPr>
            <a:r>
              <a:rPr lang="fr-FR" sz="2000" noProof="0" dirty="0">
                <a:latin typeface="Times New Roman" panose="02020603050405020304" pitchFamily="18" charset="0"/>
              </a:rPr>
              <a:t>Cette feuille doit comporter trois éléments :</a:t>
            </a:r>
          </a:p>
          <a:p>
            <a:pPr algn="just" eaLnBrk="1" hangingPunct="1">
              <a:lnSpc>
                <a:spcPct val="150000"/>
              </a:lnSpc>
            </a:pPr>
            <a:r>
              <a:rPr lang="fr-FR" sz="2000" noProof="0" dirty="0">
                <a:latin typeface="Times New Roman" panose="02020603050405020304" pitchFamily="18" charset="0"/>
              </a:rPr>
              <a:t>– l’objectif du test : que cherche-t-on ?</a:t>
            </a:r>
          </a:p>
          <a:p>
            <a:pPr algn="just" eaLnBrk="1" hangingPunct="1">
              <a:lnSpc>
                <a:spcPct val="150000"/>
              </a:lnSpc>
            </a:pPr>
            <a:r>
              <a:rPr lang="fr-FR" sz="2000" noProof="0" dirty="0">
                <a:latin typeface="Times New Roman" panose="02020603050405020304" pitchFamily="18" charset="0"/>
              </a:rPr>
              <a:t>– la méthode employée : quels outils ?</a:t>
            </a:r>
          </a:p>
          <a:p>
            <a:pPr algn="just" eaLnBrk="1" hangingPunct="1">
              <a:lnSpc>
                <a:spcPct val="150000"/>
              </a:lnSpc>
            </a:pPr>
            <a:r>
              <a:rPr lang="fr-FR" sz="2000" noProof="0" dirty="0">
                <a:latin typeface="Times New Roman" panose="02020603050405020304" pitchFamily="18" charset="0"/>
              </a:rPr>
              <a:t>– le résultat qui, le cas échéant, renvoie à la FRAP.</a:t>
            </a:r>
          </a:p>
          <a:p>
            <a:pPr algn="just" eaLnBrk="1" hangingPunct="1">
              <a:lnSpc>
                <a:spcPct val="150000"/>
              </a:lnSpc>
            </a:pPr>
            <a:endParaRPr lang="fr-FR" sz="2000" noProof="0" dirty="0">
              <a:latin typeface="Times New Roman" panose="02020603050405020304" pitchFamily="18" charset="0"/>
            </a:endParaRPr>
          </a:p>
          <a:p>
            <a:pPr algn="just" eaLnBrk="1" hangingPunct="1">
              <a:lnSpc>
                <a:spcPct val="150000"/>
              </a:lnSpc>
            </a:pPr>
            <a:endParaRPr lang="fr-FR" sz="2000" noProof="0" dirty="0">
              <a:latin typeface="Times New Roman" panose="02020603050405020304" pitchFamily="18" charset="0"/>
            </a:endParaRPr>
          </a:p>
        </p:txBody>
      </p:sp>
    </p:spTree>
    <p:extLst>
      <p:ext uri="{BB962C8B-B14F-4D97-AF65-F5344CB8AC3E}">
        <p14:creationId xmlns:p14="http://schemas.microsoft.com/office/powerpoint/2010/main" val="2766215428"/>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Espace réservé du numéro de diapositive 4">
            <a:extLst>
              <a:ext uri="{FF2B5EF4-FFF2-40B4-BE49-F238E27FC236}">
                <a16:creationId xmlns:a16="http://schemas.microsoft.com/office/drawing/2014/main" id="{0106BEBB-7504-FE45-9893-F3EF6A9D4C2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43ED37C-2D39-C14F-9D6D-15CC508DD3FB}" type="slidenum">
              <a:rPr lang="fr-FR" noProof="0" smtClean="0">
                <a:solidFill>
                  <a:srgbClr val="FFFFFF"/>
                </a:solidFill>
                <a:latin typeface="Georgia" panose="02040502050405020303" pitchFamily="18" charset="0"/>
              </a:rPr>
              <a:pPr/>
              <a:t>135</a:t>
            </a:fld>
            <a:endParaRPr lang="fr-FR" noProof="0" dirty="0">
              <a:solidFill>
                <a:srgbClr val="FFFFFF"/>
              </a:solidFill>
              <a:latin typeface="Georgia" panose="02040502050405020303" pitchFamily="18" charset="0"/>
            </a:endParaRPr>
          </a:p>
        </p:txBody>
      </p:sp>
      <p:graphicFrame>
        <p:nvGraphicFramePr>
          <p:cNvPr id="9" name="Diagramme 8">
            <a:extLst>
              <a:ext uri="{FF2B5EF4-FFF2-40B4-BE49-F238E27FC236}">
                <a16:creationId xmlns:a16="http://schemas.microsoft.com/office/drawing/2014/main" id="{683D34CD-F838-4940-A8F7-9CB509F55BE6}"/>
              </a:ext>
            </a:extLst>
          </p:cNvPr>
          <p:cNvGraphicFramePr/>
          <p:nvPr>
            <p:extLst>
              <p:ext uri="{D42A27DB-BD31-4B8C-83A1-F6EECF244321}">
                <p14:modId xmlns:p14="http://schemas.microsoft.com/office/powerpoint/2010/main" val="1473161056"/>
              </p:ext>
            </p:extLst>
          </p:nvPr>
        </p:nvGraphicFramePr>
        <p:xfrm>
          <a:off x="1703512" y="908720"/>
          <a:ext cx="8712968" cy="5832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3146256"/>
      </p:ext>
    </p:extLst>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EEE8F6-F02D-F545-B391-175B5A539F58}"/>
              </a:ext>
            </a:extLst>
          </p:cNvPr>
          <p:cNvSpPr>
            <a:spLocks noGrp="1"/>
          </p:cNvSpPr>
          <p:nvPr>
            <p:ph type="title"/>
          </p:nvPr>
        </p:nvSpPr>
        <p:spPr>
          <a:xfrm>
            <a:off x="1919288" y="185738"/>
            <a:ext cx="8229600" cy="1143000"/>
          </a:xfrm>
        </p:spPr>
        <p:txBody>
          <a:bodyPr>
            <a:noAutofit/>
          </a:bodyPr>
          <a:lstStyle/>
          <a:p>
            <a:pPr algn="ctr" eaLnBrk="1" hangingPunct="1">
              <a:defRPr/>
            </a:pPr>
            <a:r>
              <a:rPr lang="fr-FR" sz="2400" b="1" u="sng" noProof="0" dirty="0">
                <a:solidFill>
                  <a:schemeClr val="tx1"/>
                </a:solidFill>
                <a:effectLst>
                  <a:outerShdw blurRad="38100" dist="38100" dir="2700000" algn="tl">
                    <a:srgbClr val="C0C0C0"/>
                  </a:outerShdw>
                </a:effectLst>
                <a:ea typeface="ＭＳ Ｐゴシック" panose="020B0600070205080204" pitchFamily="34" charset="-128"/>
              </a:rPr>
              <a:t>Processus d’appréciation du Contrôle Interne</a:t>
            </a:r>
          </a:p>
        </p:txBody>
      </p:sp>
      <p:sp>
        <p:nvSpPr>
          <p:cNvPr id="156674" name="Espace réservé du numéro de diapositive 4">
            <a:extLst>
              <a:ext uri="{FF2B5EF4-FFF2-40B4-BE49-F238E27FC236}">
                <a16:creationId xmlns:a16="http://schemas.microsoft.com/office/drawing/2014/main" id="{440A157D-3757-7040-8B0D-D67737A5A4C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6CAB8AD-187E-774D-B454-7E6429412F47}" type="slidenum">
              <a:rPr lang="fr-FR" noProof="0" smtClean="0">
                <a:solidFill>
                  <a:srgbClr val="FFFFFF"/>
                </a:solidFill>
                <a:latin typeface="Georgia" panose="02040502050405020303" pitchFamily="18" charset="0"/>
              </a:rPr>
              <a:pPr/>
              <a:t>136</a:t>
            </a:fld>
            <a:endParaRPr lang="fr-FR" noProof="0" dirty="0">
              <a:solidFill>
                <a:srgbClr val="FFFFFF"/>
              </a:solidFill>
              <a:latin typeface="Georgia" panose="02040502050405020303" pitchFamily="18" charset="0"/>
            </a:endParaRPr>
          </a:p>
        </p:txBody>
      </p:sp>
      <p:pic>
        <p:nvPicPr>
          <p:cNvPr id="156675" name="Picture 2">
            <a:extLst>
              <a:ext uri="{FF2B5EF4-FFF2-40B4-BE49-F238E27FC236}">
                <a16:creationId xmlns:a16="http://schemas.microsoft.com/office/drawing/2014/main" id="{8D28CBB9-0B08-BE4A-BBFD-CE686A581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1196976"/>
            <a:ext cx="8064500"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699345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Espace réservé du contenu 2">
            <a:extLst>
              <a:ext uri="{FF2B5EF4-FFF2-40B4-BE49-F238E27FC236}">
                <a16:creationId xmlns:a16="http://schemas.microsoft.com/office/drawing/2014/main" id="{1C5FE659-8254-5142-BD73-F3B0312D7657}"/>
              </a:ext>
            </a:extLst>
          </p:cNvPr>
          <p:cNvSpPr>
            <a:spLocks noGrp="1"/>
          </p:cNvSpPr>
          <p:nvPr>
            <p:ph idx="1"/>
          </p:nvPr>
        </p:nvSpPr>
        <p:spPr>
          <a:xfrm>
            <a:off x="241300" y="765175"/>
            <a:ext cx="10218739" cy="4389438"/>
          </a:xfrm>
        </p:spPr>
        <p:txBody>
          <a:bodyPr>
            <a:normAutofit fontScale="77500" lnSpcReduction="20000"/>
          </a:bodyPr>
          <a:lstStyle/>
          <a:p>
            <a:pPr algn="just" eaLnBrk="1" hangingPunct="1">
              <a:buFont typeface="Wingdings" pitchFamily="2" charset="2"/>
              <a:buChar char="ü"/>
            </a:pPr>
            <a:endParaRPr lang="fr-FR" sz="2000" u="sng" noProof="0" dirty="0">
              <a:latin typeface="Times New Roman" panose="02020603050405020304" pitchFamily="18" charset="0"/>
              <a:ea typeface="ＭＳ Ｐゴシック" panose="020B0600070205080204" pitchFamily="34" charset="-128"/>
            </a:endParaRPr>
          </a:p>
          <a:p>
            <a:pPr algn="just" eaLnBrk="1" hangingPunct="1">
              <a:buFont typeface="Wingdings" pitchFamily="2" charset="2"/>
              <a:buChar char="ü"/>
            </a:pPr>
            <a:r>
              <a:rPr lang="fr-FR" sz="2000" noProof="0" dirty="0">
                <a:latin typeface="Times New Roman" panose="02020603050405020304" pitchFamily="18" charset="0"/>
                <a:ea typeface="ＭＳ Ｐゴシック" panose="020B0600070205080204" pitchFamily="34" charset="-128"/>
              </a:rPr>
              <a:t>La phase de réalisation (de vérification) passe par 4 étapes :</a:t>
            </a:r>
          </a:p>
          <a:p>
            <a:pPr lvl="2" algn="just">
              <a:buNone/>
            </a:pPr>
            <a:r>
              <a:rPr lang="fr-FR" sz="1800" noProof="0" dirty="0">
                <a:latin typeface="Times New Roman" panose="02020603050405020304" pitchFamily="18" charset="0"/>
                <a:ea typeface="ＭＳ Ｐゴシック" panose="020B0600070205080204" pitchFamily="34" charset="-128"/>
              </a:rPr>
              <a:t>1- Détermination  des vérifications à effectuer ;</a:t>
            </a:r>
          </a:p>
          <a:p>
            <a:pPr lvl="2" algn="just">
              <a:buNone/>
            </a:pPr>
            <a:r>
              <a:rPr lang="fr-FR" sz="1800" noProof="0" dirty="0">
                <a:latin typeface="Times New Roman" panose="02020603050405020304" pitchFamily="18" charset="0"/>
                <a:ea typeface="ＭＳ Ｐゴシック" panose="020B0600070205080204" pitchFamily="34" charset="-128"/>
              </a:rPr>
              <a:t>2- Estimation des charges (planning), affectation des tâches aux auditeurs (allocation), puis suivi et ajustement ;</a:t>
            </a:r>
          </a:p>
          <a:p>
            <a:pPr lvl="2" algn="just">
              <a:buNone/>
            </a:pPr>
            <a:r>
              <a:rPr lang="fr-FR" sz="1800" noProof="0" dirty="0">
                <a:latin typeface="Times New Roman" panose="02020603050405020304" pitchFamily="18" charset="0"/>
                <a:ea typeface="ＭＳ Ｐゴシック" panose="020B0600070205080204" pitchFamily="34" charset="-128"/>
              </a:rPr>
              <a:t>3- Exécution d’une tâche (test/entretien), compte-rendu et conclusion sur ce point ;</a:t>
            </a:r>
          </a:p>
          <a:p>
            <a:pPr lvl="2" algn="just">
              <a:buNone/>
            </a:pPr>
            <a:r>
              <a:rPr lang="fr-FR" sz="1800" noProof="0" dirty="0">
                <a:latin typeface="Times New Roman" panose="02020603050405020304" pitchFamily="18" charset="0"/>
                <a:ea typeface="ＭＳ Ｐゴシック" panose="020B0600070205080204" pitchFamily="34" charset="-128"/>
              </a:rPr>
              <a:t>4- Exploitation de ce qu’on constaté :</a:t>
            </a:r>
          </a:p>
          <a:p>
            <a:pPr lvl="4" algn="just"/>
            <a:r>
              <a:rPr lang="fr-FR" sz="1800" noProof="0" dirty="0">
                <a:latin typeface="Times New Roman" panose="02020603050405020304" pitchFamily="18" charset="0"/>
                <a:ea typeface="ＭＳ Ｐゴシック" panose="020B0600070205080204" pitchFamily="34" charset="-128"/>
              </a:rPr>
              <a:t>Transformation du constat en trouvailles : Faits, causes et conséquences</a:t>
            </a:r>
          </a:p>
          <a:p>
            <a:pPr lvl="4" algn="just"/>
            <a:r>
              <a:rPr lang="fr-FR" sz="1800" noProof="0" dirty="0">
                <a:latin typeface="Times New Roman" panose="02020603050405020304" pitchFamily="18" charset="0"/>
                <a:ea typeface="ＭＳ Ｐゴシック" panose="020B0600070205080204" pitchFamily="34" charset="-128"/>
              </a:rPr>
              <a:t>Formulation du problème pour communiquer avec l’audit concerné</a:t>
            </a:r>
          </a:p>
          <a:p>
            <a:pPr lvl="4" algn="just"/>
            <a:r>
              <a:rPr lang="fr-FR" sz="1800" noProof="0" dirty="0">
                <a:latin typeface="Times New Roman" panose="02020603050405020304" pitchFamily="18" charset="0"/>
                <a:ea typeface="ＭＳ Ｐゴシック" panose="020B0600070205080204" pitchFamily="34" charset="-128"/>
              </a:rPr>
              <a:t>Elaboration de la recommandation avec lui.</a:t>
            </a:r>
          </a:p>
          <a:p>
            <a:pPr algn="just" eaLnBrk="1" hangingPunct="1">
              <a:buFont typeface="Georgia" panose="02040502050405020303" pitchFamily="18" charset="0"/>
              <a:buNone/>
            </a:pPr>
            <a:endParaRPr lang="fr-FR" sz="2000" u="sng" noProof="0" dirty="0">
              <a:latin typeface="Times New Roman" panose="02020603050405020304" pitchFamily="18" charset="0"/>
              <a:ea typeface="ＭＳ Ｐゴシック" panose="020B0600070205080204" pitchFamily="34" charset="-128"/>
            </a:endParaRPr>
          </a:p>
          <a:p>
            <a:pPr algn="just" eaLnBrk="1" hangingPunct="1">
              <a:buFont typeface="Wingdings" pitchFamily="2" charset="2"/>
              <a:buChar char="ü"/>
            </a:pPr>
            <a:r>
              <a:rPr lang="fr-FR" sz="2000" u="sng" noProof="0" dirty="0">
                <a:latin typeface="Times New Roman" panose="02020603050405020304" pitchFamily="18" charset="0"/>
                <a:ea typeface="ＭＳ Ｐゴシック" panose="020B0600070205080204" pitchFamily="34" charset="-128"/>
              </a:rPr>
              <a:t>Appréciation du Contrôle Interne</a:t>
            </a:r>
            <a:endParaRPr lang="fr-FR" sz="2000"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pPr>
            <a:r>
              <a:rPr lang="fr-FR" sz="2000" noProof="0" dirty="0">
                <a:latin typeface="Times New Roman" panose="02020603050405020304" pitchFamily="18" charset="0"/>
                <a:ea typeface="ＭＳ Ｐゴシック" panose="020B0600070205080204" pitchFamily="34" charset="-128"/>
              </a:rPr>
              <a:t>- Contrôle interne adapté ;</a:t>
            </a:r>
          </a:p>
          <a:p>
            <a:pPr algn="just" eaLnBrk="1" hangingPunct="1">
              <a:buFont typeface="Georgia" panose="02040502050405020303" pitchFamily="18" charset="0"/>
              <a:buNone/>
            </a:pPr>
            <a:r>
              <a:rPr lang="fr-FR" sz="2000" noProof="0" dirty="0">
                <a:latin typeface="Times New Roman" panose="02020603050405020304" pitchFamily="18" charset="0"/>
                <a:ea typeface="ＭＳ Ｐゴシック" panose="020B0600070205080204" pitchFamily="34" charset="-128"/>
              </a:rPr>
              <a:t>- Contrôle interne insuffisant ;</a:t>
            </a:r>
          </a:p>
          <a:p>
            <a:pPr algn="just" eaLnBrk="1" hangingPunct="1">
              <a:buFont typeface="Georgia" panose="02040502050405020303" pitchFamily="18" charset="0"/>
              <a:buNone/>
            </a:pPr>
            <a:r>
              <a:rPr lang="fr-FR" sz="2000" noProof="0" dirty="0">
                <a:latin typeface="Times New Roman" panose="02020603050405020304" pitchFamily="18" charset="0"/>
                <a:ea typeface="ＭＳ Ｐゴシック" panose="020B0600070205080204" pitchFamily="34" charset="-128"/>
              </a:rPr>
              <a:t>- Contrôle interne avec lacunes graves.</a:t>
            </a:r>
          </a:p>
        </p:txBody>
      </p:sp>
      <p:sp>
        <p:nvSpPr>
          <p:cNvPr id="157698" name="Espace réservé du numéro de diapositive 4">
            <a:extLst>
              <a:ext uri="{FF2B5EF4-FFF2-40B4-BE49-F238E27FC236}">
                <a16:creationId xmlns:a16="http://schemas.microsoft.com/office/drawing/2014/main" id="{783EA9AB-91DF-8647-8207-ED3D7973612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D73F1FA-FA18-DF40-8C1C-383C8A741A7B}" type="slidenum">
              <a:rPr lang="fr-FR" noProof="0" smtClean="0">
                <a:solidFill>
                  <a:srgbClr val="FFFFFF"/>
                </a:solidFill>
                <a:latin typeface="Georgia" panose="02040502050405020303" pitchFamily="18" charset="0"/>
              </a:rPr>
              <a:pPr/>
              <a:t>137</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346771972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Espace réservé du contenu 2">
            <a:extLst>
              <a:ext uri="{FF2B5EF4-FFF2-40B4-BE49-F238E27FC236}">
                <a16:creationId xmlns:a16="http://schemas.microsoft.com/office/drawing/2014/main" id="{9193040B-F17E-5D48-9599-8C4639BE90CB}"/>
              </a:ext>
            </a:extLst>
          </p:cNvPr>
          <p:cNvSpPr>
            <a:spLocks noGrp="1"/>
          </p:cNvSpPr>
          <p:nvPr>
            <p:ph idx="1"/>
          </p:nvPr>
        </p:nvSpPr>
        <p:spPr>
          <a:xfrm>
            <a:off x="469900" y="1557338"/>
            <a:ext cx="10807699" cy="5111750"/>
          </a:xfrm>
        </p:spPr>
        <p:txBody>
          <a:bodyPr/>
          <a:lstStyle/>
          <a:p>
            <a:pPr marL="85725" indent="542925" algn="just">
              <a:buNone/>
            </a:pPr>
            <a:r>
              <a:rPr lang="fr-FR" noProof="0" dirty="0">
                <a:latin typeface="Times New Roman" panose="02020603050405020304" pitchFamily="18" charset="0"/>
                <a:ea typeface="ＭＳ Ｐゴシック" panose="020B0600070205080204" pitchFamily="34" charset="-128"/>
              </a:rPr>
              <a:t>La phase de conclusion exige également et avant tout une grande faculté de synthèse et une aptitude certaine à la rédaction, encore que le dialogue ne soit pas absent dans cette dernière période. L’auditeur va cette fois élaborer et présenter son produit après avoir rassemblé les éléments de sa récolte : c’est le temps des engrangements et de la planification.</a:t>
            </a:r>
          </a:p>
          <a:p>
            <a:pPr marL="85725" indent="542925" algn="just">
              <a:buNone/>
            </a:pPr>
            <a:endParaRPr lang="fr-FR" noProof="0" dirty="0">
              <a:latin typeface="Times New Roman" panose="02020603050405020304" pitchFamily="18" charset="0"/>
              <a:ea typeface="ＭＳ Ｐゴシック" panose="020B0600070205080204" pitchFamily="34" charset="-128"/>
            </a:endParaRPr>
          </a:p>
          <a:p>
            <a:pPr marL="85725" indent="542925" algn="just">
              <a:buNone/>
            </a:pPr>
            <a:r>
              <a:rPr lang="fr-FR" noProof="0" dirty="0">
                <a:latin typeface="Times New Roman" panose="02020603050405020304" pitchFamily="18" charset="0"/>
                <a:ea typeface="ＭＳ Ｐゴシック" panose="020B0600070205080204" pitchFamily="34" charset="-128"/>
              </a:rPr>
              <a:t> C’est à la fin de cette phase que le travail de l’auditeur s’achève et se limite dans la structuration des conclusions et des futurs rapports, la réorganisation des FRAP en un projet de rapport puis validation, la modification et diffusion du rapport définitif et enfin l’obtention des plans d’action des audités en réponse aux recommandations.</a:t>
            </a:r>
          </a:p>
          <a:p>
            <a:pPr marL="85725" indent="542925" algn="just">
              <a:buNone/>
            </a:pPr>
            <a:endParaRPr lang="fr-FR" noProof="0" dirty="0">
              <a:latin typeface="Times New Roman" panose="02020603050405020304" pitchFamily="18" charset="0"/>
              <a:ea typeface="ＭＳ Ｐゴシック" panose="020B0600070205080204" pitchFamily="34" charset="-128"/>
            </a:endParaRPr>
          </a:p>
          <a:p>
            <a:pPr marL="85725" indent="542925" algn="just">
              <a:buNone/>
            </a:pPr>
            <a:endParaRPr lang="fr-FR" noProof="0" dirty="0">
              <a:latin typeface="Times New Roman" panose="02020603050405020304" pitchFamily="18" charset="0"/>
              <a:ea typeface="ＭＳ Ｐゴシック" panose="020B0600070205080204" pitchFamily="34" charset="-128"/>
            </a:endParaRPr>
          </a:p>
          <a:p>
            <a:pPr marL="85725" indent="542925" algn="just">
              <a:buFont typeface="Wingdings" pitchFamily="2" charset="2"/>
              <a:buChar char="§"/>
            </a:pPr>
            <a:r>
              <a:rPr lang="fr-FR" noProof="0" dirty="0">
                <a:latin typeface="Times New Roman" panose="02020603050405020304" pitchFamily="18" charset="0"/>
                <a:ea typeface="ＭＳ Ｐゴシック" panose="020B0600070205080204" pitchFamily="34" charset="-128"/>
              </a:rPr>
              <a:t>Les auditeurs organisent les résultats de leurs tests de manière structurée dans un rapport.</a:t>
            </a:r>
          </a:p>
          <a:p>
            <a:pPr marL="85725" indent="542925" algn="just">
              <a:buFont typeface="Wingdings" pitchFamily="2" charset="2"/>
              <a:buChar char="§"/>
            </a:pPr>
            <a:r>
              <a:rPr lang="fr-FR" noProof="0" dirty="0">
                <a:latin typeface="Times New Roman" panose="02020603050405020304" pitchFamily="18" charset="0"/>
                <a:ea typeface="ＭＳ Ｐゴシック" panose="020B0600070205080204" pitchFamily="34" charset="-128"/>
              </a:rPr>
              <a:t>Ils émettent une opinion à l’attention du management quant au degré de maîtrise des opérations auditées et élaborent des recommandations afin d’optimiser les processus.</a:t>
            </a:r>
          </a:p>
          <a:p>
            <a:pPr marL="85725" indent="542925" algn="just">
              <a:buNone/>
            </a:pPr>
            <a:endParaRPr lang="fr-FR" noProof="0" dirty="0">
              <a:latin typeface="Times New Roman" panose="02020603050405020304" pitchFamily="18" charset="0"/>
              <a:ea typeface="ＭＳ Ｐゴシック" panose="020B0600070205080204" pitchFamily="34" charset="-128"/>
            </a:endParaRPr>
          </a:p>
          <a:p>
            <a:pPr marL="85725" indent="542925" algn="just">
              <a:buNone/>
            </a:pPr>
            <a:endParaRPr lang="fr-FR" noProof="0" dirty="0">
              <a:latin typeface="Times New Roman" panose="02020603050405020304" pitchFamily="18" charset="0"/>
              <a:ea typeface="ＭＳ Ｐゴシック" panose="020B0600070205080204" pitchFamily="34" charset="-128"/>
            </a:endParaRPr>
          </a:p>
        </p:txBody>
      </p:sp>
      <p:sp>
        <p:nvSpPr>
          <p:cNvPr id="158722" name="Espace réservé du numéro de diapositive 4">
            <a:extLst>
              <a:ext uri="{FF2B5EF4-FFF2-40B4-BE49-F238E27FC236}">
                <a16:creationId xmlns:a16="http://schemas.microsoft.com/office/drawing/2014/main" id="{820827FB-07EF-9F41-8EA0-34E714EAF51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647A4D8-0973-154F-BE13-0BB4BE2058C1}" type="slidenum">
              <a:rPr lang="fr-FR" noProof="0" smtClean="0">
                <a:solidFill>
                  <a:srgbClr val="FFFFFF"/>
                </a:solidFill>
                <a:latin typeface="Georgia" panose="02040502050405020303" pitchFamily="18" charset="0"/>
              </a:rPr>
              <a:pPr/>
              <a:t>138</a:t>
            </a:fld>
            <a:endParaRPr lang="fr-FR" noProof="0" dirty="0">
              <a:solidFill>
                <a:srgbClr val="FFFFFF"/>
              </a:solidFill>
              <a:latin typeface="Georgia" panose="02040502050405020303" pitchFamily="18" charset="0"/>
            </a:endParaRPr>
          </a:p>
        </p:txBody>
      </p:sp>
      <p:sp>
        <p:nvSpPr>
          <p:cNvPr id="7" name="Titre 1">
            <a:extLst>
              <a:ext uri="{FF2B5EF4-FFF2-40B4-BE49-F238E27FC236}">
                <a16:creationId xmlns:a16="http://schemas.microsoft.com/office/drawing/2014/main" id="{225DFFFC-76CC-594A-A0D9-B2795A476B8B}"/>
              </a:ext>
            </a:extLst>
          </p:cNvPr>
          <p:cNvSpPr txBox="1">
            <a:spLocks/>
          </p:cNvSpPr>
          <p:nvPr/>
        </p:nvSpPr>
        <p:spPr>
          <a:xfrm>
            <a:off x="1524000" y="620714"/>
            <a:ext cx="9144000" cy="782637"/>
          </a:xfrm>
          <a:prstGeom prst="rect">
            <a:avLst/>
          </a:prstGeom>
          <a:solidFill>
            <a:schemeClr val="accent3">
              <a:lumMod val="20000"/>
              <a:lumOff val="80000"/>
            </a:schemeClr>
          </a:solidFill>
        </p:spPr>
        <p:txBody>
          <a:bodyPr lIns="0" rIns="0" bIns="0" anchor="b"/>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3600" b="1" noProof="0" dirty="0">
                <a:solidFill>
                  <a:schemeClr val="tx2"/>
                </a:solidFill>
                <a:effectLst>
                  <a:outerShdw blurRad="38100" dist="38100" dir="2700000" algn="tl">
                    <a:srgbClr val="000000"/>
                  </a:outerShdw>
                </a:effectLst>
                <a:latin typeface="Times New Roman" panose="02020603050405020304" pitchFamily="18" charset="0"/>
              </a:rPr>
              <a:t>3. Phase de Conclusion:</a:t>
            </a:r>
          </a:p>
        </p:txBody>
      </p:sp>
      <p:sp>
        <p:nvSpPr>
          <p:cNvPr id="6" name="Flèche courbée vers la droite 5">
            <a:extLst>
              <a:ext uri="{FF2B5EF4-FFF2-40B4-BE49-F238E27FC236}">
                <a16:creationId xmlns:a16="http://schemas.microsoft.com/office/drawing/2014/main" id="{B6A91D04-D5C1-8841-8C1D-351BA282A0A7}"/>
              </a:ext>
            </a:extLst>
          </p:cNvPr>
          <p:cNvSpPr/>
          <p:nvPr/>
        </p:nvSpPr>
        <p:spPr>
          <a:xfrm>
            <a:off x="876302" y="4394199"/>
            <a:ext cx="539750" cy="79216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solidFill>
                <a:schemeClr val="tx1"/>
              </a:solidFill>
            </a:endParaRPr>
          </a:p>
        </p:txBody>
      </p:sp>
    </p:spTree>
    <p:extLst>
      <p:ext uri="{BB962C8B-B14F-4D97-AF65-F5344CB8AC3E}">
        <p14:creationId xmlns:p14="http://schemas.microsoft.com/office/powerpoint/2010/main" val="228179094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Espace réservé du numéro de diapositive 4">
            <a:extLst>
              <a:ext uri="{FF2B5EF4-FFF2-40B4-BE49-F238E27FC236}">
                <a16:creationId xmlns:a16="http://schemas.microsoft.com/office/drawing/2014/main" id="{EE865074-2A76-A444-8487-3A1DF507A09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B326F1E-8976-CA46-8260-1A019CAF6160}" type="slidenum">
              <a:rPr lang="fr-FR" noProof="0" smtClean="0">
                <a:solidFill>
                  <a:srgbClr val="FFFFFF"/>
                </a:solidFill>
                <a:latin typeface="Georgia" panose="02040502050405020303" pitchFamily="18" charset="0"/>
              </a:rPr>
              <a:pPr/>
              <a:t>139</a:t>
            </a:fld>
            <a:endParaRPr lang="fr-FR" noProof="0" dirty="0">
              <a:solidFill>
                <a:srgbClr val="FFFFFF"/>
              </a:solidFill>
              <a:latin typeface="Georgia" panose="02040502050405020303" pitchFamily="18" charset="0"/>
            </a:endParaRPr>
          </a:p>
        </p:txBody>
      </p:sp>
      <p:graphicFrame>
        <p:nvGraphicFramePr>
          <p:cNvPr id="8" name="Diagramme 7">
            <a:extLst>
              <a:ext uri="{FF2B5EF4-FFF2-40B4-BE49-F238E27FC236}">
                <a16:creationId xmlns:a16="http://schemas.microsoft.com/office/drawing/2014/main" id="{21D6B6B9-F684-B542-9B1C-BA945E6800BC}"/>
              </a:ext>
            </a:extLst>
          </p:cNvPr>
          <p:cNvGraphicFramePr/>
          <p:nvPr>
            <p:extLst>
              <p:ext uri="{D42A27DB-BD31-4B8C-83A1-F6EECF244321}">
                <p14:modId xmlns:p14="http://schemas.microsoft.com/office/powerpoint/2010/main" val="4082545089"/>
              </p:ext>
            </p:extLst>
          </p:nvPr>
        </p:nvGraphicFramePr>
        <p:xfrm>
          <a:off x="711200" y="825500"/>
          <a:ext cx="10629900" cy="386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à coins arrondis 9">
            <a:extLst>
              <a:ext uri="{FF2B5EF4-FFF2-40B4-BE49-F238E27FC236}">
                <a16:creationId xmlns:a16="http://schemas.microsoft.com/office/drawing/2014/main" id="{2BF0373B-752B-E148-A567-B97F7EDDAEB9}"/>
              </a:ext>
            </a:extLst>
          </p:cNvPr>
          <p:cNvSpPr/>
          <p:nvPr/>
        </p:nvSpPr>
        <p:spPr>
          <a:xfrm>
            <a:off x="920751" y="5122863"/>
            <a:ext cx="1439863" cy="576262"/>
          </a:xfrm>
          <a:prstGeom prst="wedgeRoundRectCallout">
            <a:avLst>
              <a:gd name="adj1" fmla="val -32331"/>
              <a:gd name="adj2" fmla="val 84857"/>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600" noProof="0" dirty="0"/>
              <a:t>Rapport final</a:t>
            </a:r>
          </a:p>
        </p:txBody>
      </p:sp>
    </p:spTree>
    <p:extLst>
      <p:ext uri="{BB962C8B-B14F-4D97-AF65-F5344CB8AC3E}">
        <p14:creationId xmlns:p14="http://schemas.microsoft.com/office/powerpoint/2010/main" val="2002960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28B612FB-E9A4-574A-905E-90299283678E}"/>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6B4EEF44-93C7-9041-B9EC-681C060BE74C}"/>
              </a:ext>
            </a:extLst>
          </p:cNvPr>
          <p:cNvSpPr>
            <a:spLocks noGrp="1"/>
          </p:cNvSpPr>
          <p:nvPr>
            <p:ph idx="1"/>
          </p:nvPr>
        </p:nvSpPr>
        <p:spPr/>
        <p:txBody>
          <a:bodyPr/>
          <a:lstStyle/>
          <a:p>
            <a:pPr algn="just"/>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L’audit interne permet d’aider une organisation ou une entreprise à atteindre les objectifs fixés en évaluant l’efficacité des moyens mis en œuvre. Il vise donc à améliorer les performances de l’entreprise en mesurant les processus de management des risques, de surveillance et de gouvernance</a:t>
            </a:r>
          </a:p>
          <a:p>
            <a:pPr algn="just"/>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La fonction d’audit est rattachée directement à la direction générale de l’organisation  ou aux conseils d’administration</a:t>
            </a:r>
            <a:endParaRPr lang="fr-FR" noProof="0" dirty="0">
              <a:latin typeface="Times New Roman" panose="02020603050405020304" pitchFamily="18" charset="0"/>
              <a:cs typeface="Times New Roman" panose="02020603050405020304" pitchFamily="18" charset="0"/>
            </a:endParaRPr>
          </a:p>
          <a:p>
            <a:pPr algn="just"/>
            <a:r>
              <a:rPr lang="fr-FR" noProof="0" dirty="0">
                <a:latin typeface="Times New Roman" panose="02020603050405020304" pitchFamily="18" charset="0"/>
                <a:cs typeface="Times New Roman" panose="02020603050405020304" pitchFamily="18" charset="0"/>
              </a:rPr>
              <a:t>L’audit est conduit par des professionnels compétents et indépendants</a:t>
            </a:r>
          </a:p>
        </p:txBody>
      </p:sp>
    </p:spTree>
    <p:extLst>
      <p:ext uri="{BB962C8B-B14F-4D97-AF65-F5344CB8AC3E}">
        <p14:creationId xmlns:p14="http://schemas.microsoft.com/office/powerpoint/2010/main" val="2127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Espace réservé du numéro de diapositive 4">
            <a:extLst>
              <a:ext uri="{FF2B5EF4-FFF2-40B4-BE49-F238E27FC236}">
                <a16:creationId xmlns:a16="http://schemas.microsoft.com/office/drawing/2014/main" id="{99B14E68-BA82-BE4E-8FD9-86C4D1010D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11FCA2-525F-5949-A109-169F6044C6D7}" type="slidenum">
              <a:rPr lang="fr-FR" noProof="0" smtClean="0">
                <a:solidFill>
                  <a:srgbClr val="FFFFFF"/>
                </a:solidFill>
                <a:latin typeface="Georgia" panose="02040502050405020303" pitchFamily="18" charset="0"/>
              </a:rPr>
              <a:pPr/>
              <a:t>140</a:t>
            </a:fld>
            <a:endParaRPr lang="fr-FR" noProof="0" dirty="0">
              <a:solidFill>
                <a:srgbClr val="FFFFFF"/>
              </a:solidFill>
              <a:latin typeface="Georgia" panose="02040502050405020303" pitchFamily="18" charset="0"/>
            </a:endParaRPr>
          </a:p>
        </p:txBody>
      </p:sp>
      <p:graphicFrame>
        <p:nvGraphicFramePr>
          <p:cNvPr id="10" name="Diagramme 9">
            <a:extLst>
              <a:ext uri="{FF2B5EF4-FFF2-40B4-BE49-F238E27FC236}">
                <a16:creationId xmlns:a16="http://schemas.microsoft.com/office/drawing/2014/main" id="{B66F5B2E-1119-8148-AC50-DDF799CD2A7A}"/>
              </a:ext>
            </a:extLst>
          </p:cNvPr>
          <p:cNvGraphicFramePr/>
          <p:nvPr>
            <p:extLst>
              <p:ext uri="{D42A27DB-BD31-4B8C-83A1-F6EECF244321}">
                <p14:modId xmlns:p14="http://schemas.microsoft.com/office/powerpoint/2010/main" val="2989081566"/>
              </p:ext>
            </p:extLst>
          </p:nvPr>
        </p:nvGraphicFramePr>
        <p:xfrm>
          <a:off x="5688632" y="332656"/>
          <a:ext cx="6096000"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0771" name="ZoneTexte 5">
            <a:extLst>
              <a:ext uri="{FF2B5EF4-FFF2-40B4-BE49-F238E27FC236}">
                <a16:creationId xmlns:a16="http://schemas.microsoft.com/office/drawing/2014/main" id="{D213A40B-1786-7D41-B8BA-5171315DC575}"/>
              </a:ext>
            </a:extLst>
          </p:cNvPr>
          <p:cNvSpPr txBox="1">
            <a:spLocks noChangeArrowheads="1"/>
          </p:cNvSpPr>
          <p:nvPr/>
        </p:nvSpPr>
        <p:spPr bwMode="auto">
          <a:xfrm>
            <a:off x="1847851" y="2349500"/>
            <a:ext cx="8424863"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sz="2000" noProof="0" dirty="0">
                <a:latin typeface="Times New Roman" panose="02020603050405020304" pitchFamily="18" charset="0"/>
              </a:rPr>
              <a:t>C’est donc un document qui n’est pas encore complet (pas encore définitif) et qui peut se présenter sous deux aspects :</a:t>
            </a:r>
          </a:p>
          <a:p>
            <a:pPr algn="just" eaLnBrk="1" hangingPunct="1"/>
            <a:endParaRPr lang="fr-FR" sz="2000" noProof="0" dirty="0">
              <a:latin typeface="Times New Roman" panose="02020603050405020304" pitchFamily="18" charset="0"/>
            </a:endParaRPr>
          </a:p>
          <a:p>
            <a:pPr algn="just" eaLnBrk="1" hangingPunct="1"/>
            <a:r>
              <a:rPr lang="fr-FR" sz="2000" noProof="0" dirty="0">
                <a:latin typeface="Times New Roman" panose="02020603050405020304" pitchFamily="18" charset="0"/>
              </a:rPr>
              <a:t>• ou bien il est constitué par le rassemblement de l’ensemble des FRAP que l’on a pris soin de classer de façon logique et par ordre d’importance. Un sommaire est rédigé qui résume les différents chapitres abordés et renvoie aux FRAP concernées. Cette forme de projet de rapport présente donc la totalité des constats, assortis des causes, conséquences et recommandations.</a:t>
            </a:r>
          </a:p>
          <a:p>
            <a:pPr algn="just" eaLnBrk="1" hangingPunct="1"/>
            <a:endParaRPr lang="fr-FR" sz="2000" noProof="0" dirty="0">
              <a:latin typeface="Times New Roman" panose="02020603050405020304" pitchFamily="18" charset="0"/>
            </a:endParaRPr>
          </a:p>
          <a:p>
            <a:pPr algn="just" eaLnBrk="1" hangingPunct="1"/>
            <a:r>
              <a:rPr lang="fr-FR" sz="2000" noProof="0" dirty="0">
                <a:latin typeface="Times New Roman" panose="02020603050405020304" pitchFamily="18" charset="0"/>
              </a:rPr>
              <a:t>• ou bien – et c’est le cas le plus fréquent – le projet se présente déjà en une forme relativement élaborée. On y trouve un sommaire, une introduction, une synthèse, la mention des destinataires.</a:t>
            </a:r>
          </a:p>
          <a:p>
            <a:pPr algn="just" eaLnBrk="1" hangingPunct="1"/>
            <a:r>
              <a:rPr lang="fr-FR" sz="2000" noProof="0" dirty="0">
                <a:latin typeface="Times New Roman" panose="02020603050405020304" pitchFamily="18" charset="0"/>
              </a:rPr>
              <a:t>Et surtout c’est un document déjà rédigé : il reprend certes les différentes FRAP mais avec un effort de rédaction.</a:t>
            </a:r>
          </a:p>
        </p:txBody>
      </p:sp>
    </p:spTree>
    <p:extLst>
      <p:ext uri="{BB962C8B-B14F-4D97-AF65-F5344CB8AC3E}">
        <p14:creationId xmlns:p14="http://schemas.microsoft.com/office/powerpoint/2010/main" val="1877398689"/>
      </p:ext>
    </p:extLst>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Espace réservé du numéro de diapositive 4">
            <a:extLst>
              <a:ext uri="{FF2B5EF4-FFF2-40B4-BE49-F238E27FC236}">
                <a16:creationId xmlns:a16="http://schemas.microsoft.com/office/drawing/2014/main" id="{A8E4AAA3-4428-7940-8896-B0CFB0784FB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0C6E876-6576-D04C-88CA-18DF23F593B5}" type="slidenum">
              <a:rPr lang="fr-FR" noProof="0" smtClean="0">
                <a:solidFill>
                  <a:srgbClr val="FFFFFF"/>
                </a:solidFill>
                <a:latin typeface="Georgia" panose="02040502050405020303" pitchFamily="18" charset="0"/>
              </a:rPr>
              <a:pPr/>
              <a:t>141</a:t>
            </a:fld>
            <a:endParaRPr lang="fr-FR" noProof="0" dirty="0">
              <a:solidFill>
                <a:srgbClr val="FFFFFF"/>
              </a:solidFill>
              <a:latin typeface="Georgia" panose="02040502050405020303" pitchFamily="18" charset="0"/>
            </a:endParaRPr>
          </a:p>
        </p:txBody>
      </p:sp>
      <p:sp>
        <p:nvSpPr>
          <p:cNvPr id="161794" name="ZoneTexte 5">
            <a:extLst>
              <a:ext uri="{FF2B5EF4-FFF2-40B4-BE49-F238E27FC236}">
                <a16:creationId xmlns:a16="http://schemas.microsoft.com/office/drawing/2014/main" id="{198AB220-0044-4E48-A498-BC69B0793B83}"/>
              </a:ext>
            </a:extLst>
          </p:cNvPr>
          <p:cNvSpPr txBox="1">
            <a:spLocks noChangeArrowheads="1"/>
          </p:cNvSpPr>
          <p:nvPr/>
        </p:nvSpPr>
        <p:spPr bwMode="auto">
          <a:xfrm>
            <a:off x="323850" y="382588"/>
            <a:ext cx="1154430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noProof="0" dirty="0">
                <a:latin typeface="Times New Roman" panose="02020603050405020304" pitchFamily="18" charset="0"/>
              </a:rPr>
              <a:t>C’est un rapport provisoire  appelé  projet pour l’une  des raisons suivantes: </a:t>
            </a:r>
          </a:p>
          <a:p>
            <a:pPr algn="just" eaLnBrk="1" hangingPunct="1"/>
            <a:endParaRPr lang="fr-FR" noProof="0" dirty="0">
              <a:latin typeface="Times New Roman" panose="02020603050405020304" pitchFamily="18" charset="0"/>
            </a:endParaRPr>
          </a:p>
          <a:p>
            <a:pPr algn="just" eaLnBrk="1" hangingPunct="1"/>
            <a:r>
              <a:rPr lang="fr-FR" b="1" noProof="0" dirty="0">
                <a:latin typeface="Times New Roman" panose="02020603050405020304" pitchFamily="18" charset="0"/>
              </a:rPr>
              <a:t>1re raison</a:t>
            </a:r>
          </a:p>
          <a:p>
            <a:pPr algn="just" eaLnBrk="1" hangingPunct="1"/>
            <a:r>
              <a:rPr lang="fr-FR" noProof="0" dirty="0">
                <a:latin typeface="Times New Roman" panose="02020603050405020304" pitchFamily="18" charset="0"/>
              </a:rPr>
              <a:t>Les observations qu’il contient n’ont pas encore fait l’objet d’une validation générale ; elles ne peuvent donc pas être considérées comme définitives, même si chaque FRAP a fait l’objet d’une validation spécifique.</a:t>
            </a:r>
          </a:p>
          <a:p>
            <a:pPr algn="just" eaLnBrk="1" hangingPunct="1"/>
            <a:endParaRPr lang="fr-FR" noProof="0" dirty="0">
              <a:latin typeface="Times New Roman" panose="02020603050405020304" pitchFamily="18" charset="0"/>
            </a:endParaRPr>
          </a:p>
          <a:p>
            <a:pPr algn="just" eaLnBrk="1" hangingPunct="1"/>
            <a:r>
              <a:rPr lang="fr-FR" b="1" noProof="0" dirty="0">
                <a:latin typeface="Times New Roman" panose="02020603050405020304" pitchFamily="18" charset="0"/>
              </a:rPr>
              <a:t>2e raison</a:t>
            </a:r>
          </a:p>
          <a:p>
            <a:pPr algn="just" eaLnBrk="1" hangingPunct="1"/>
            <a:r>
              <a:rPr lang="fr-FR" noProof="0" dirty="0">
                <a:latin typeface="Times New Roman" panose="02020603050405020304" pitchFamily="18" charset="0"/>
              </a:rPr>
              <a:t>Ce document, s’il comporte déjà les recommandations des auditeurs, ne comprend pas les réponses des audités à ces recommandations.</a:t>
            </a:r>
          </a:p>
          <a:p>
            <a:pPr algn="just" eaLnBrk="1" hangingPunct="1"/>
            <a:endParaRPr lang="fr-FR" noProof="0" dirty="0">
              <a:latin typeface="Times New Roman" panose="02020603050405020304" pitchFamily="18" charset="0"/>
            </a:endParaRPr>
          </a:p>
          <a:p>
            <a:pPr algn="just" eaLnBrk="1" hangingPunct="1"/>
            <a:r>
              <a:rPr lang="fr-FR" b="1" noProof="0" dirty="0">
                <a:latin typeface="Times New Roman" panose="02020603050405020304" pitchFamily="18" charset="0"/>
              </a:rPr>
              <a:t>3e raison</a:t>
            </a:r>
            <a:endParaRPr lang="fr-FR" noProof="0" dirty="0">
              <a:latin typeface="Times New Roman" panose="02020603050405020304" pitchFamily="18" charset="0"/>
            </a:endParaRPr>
          </a:p>
          <a:p>
            <a:pPr algn="just" eaLnBrk="1" hangingPunct="1"/>
            <a:r>
              <a:rPr lang="fr-FR" noProof="0" dirty="0">
                <a:latin typeface="Times New Roman" panose="02020603050405020304" pitchFamily="18" charset="0"/>
              </a:rPr>
              <a:t>Il ne comporte pas encore </a:t>
            </a:r>
            <a:r>
              <a:rPr lang="fr-FR" i="1" noProof="0" dirty="0">
                <a:latin typeface="Times New Roman" panose="02020603050405020304" pitchFamily="18" charset="0"/>
              </a:rPr>
              <a:t>le plan d’action</a:t>
            </a:r>
            <a:r>
              <a:rPr lang="fr-FR" noProof="0" dirty="0">
                <a:latin typeface="Times New Roman" panose="02020603050405020304" pitchFamily="18" charset="0"/>
              </a:rPr>
              <a:t> qui est ce document, généralement,  joint au rapport définitif et sur lequel l’audité indique quand et par qui seront mises en œuvre les recommandations qu’il a acceptées. </a:t>
            </a:r>
          </a:p>
          <a:p>
            <a:pPr algn="just" eaLnBrk="1" hangingPunct="1"/>
            <a:endParaRPr lang="fr-FR" noProof="0" dirty="0">
              <a:latin typeface="Times New Roman" panose="02020603050405020304" pitchFamily="18" charset="0"/>
            </a:endParaRPr>
          </a:p>
          <a:p>
            <a:pPr algn="just" eaLnBrk="1" hangingPunct="1"/>
            <a:r>
              <a:rPr lang="fr-FR" noProof="0" dirty="0">
                <a:latin typeface="Times New Roman" panose="02020603050405020304" pitchFamily="18" charset="0"/>
              </a:rPr>
              <a:t>              En l’absence de validation générale, absence de réponses aux recommandations</a:t>
            </a:r>
          </a:p>
          <a:p>
            <a:pPr algn="just" eaLnBrk="1" hangingPunct="1"/>
            <a:r>
              <a:rPr lang="fr-FR" noProof="0" dirty="0">
                <a:latin typeface="Times New Roman" panose="02020603050405020304" pitchFamily="18" charset="0"/>
              </a:rPr>
              <a:t>              et absence de plan d’action. Ce document va constituer l’ordre du jour de la</a:t>
            </a:r>
          </a:p>
          <a:p>
            <a:pPr algn="just" eaLnBrk="1" hangingPunct="1"/>
            <a:r>
              <a:rPr lang="fr-FR" noProof="0" dirty="0">
                <a:latin typeface="Times New Roman" panose="02020603050405020304" pitchFamily="18" charset="0"/>
              </a:rPr>
              <a:t>              réunion de clôture, tout comme le rapport d’orientation était l’ordre du jour</a:t>
            </a:r>
          </a:p>
          <a:p>
            <a:pPr algn="just" eaLnBrk="1" hangingPunct="1"/>
            <a:r>
              <a:rPr lang="fr-FR" noProof="0" dirty="0">
                <a:latin typeface="Times New Roman" panose="02020603050405020304" pitchFamily="18" charset="0"/>
              </a:rPr>
              <a:t>              de la réunion d’ouverture.</a:t>
            </a:r>
          </a:p>
          <a:p>
            <a:pPr algn="just" eaLnBrk="1" hangingPunct="1"/>
            <a:endParaRPr lang="fr-FR" noProof="0" dirty="0">
              <a:latin typeface="Times New Roman" panose="02020603050405020304" pitchFamily="18" charset="0"/>
            </a:endParaRPr>
          </a:p>
        </p:txBody>
      </p:sp>
      <p:sp>
        <p:nvSpPr>
          <p:cNvPr id="8" name="Flèche courbée vers la droite 7">
            <a:extLst>
              <a:ext uri="{FF2B5EF4-FFF2-40B4-BE49-F238E27FC236}">
                <a16:creationId xmlns:a16="http://schemas.microsoft.com/office/drawing/2014/main" id="{7AA8FF4E-25C5-164D-9797-07EBFAB484C6}"/>
              </a:ext>
            </a:extLst>
          </p:cNvPr>
          <p:cNvSpPr/>
          <p:nvPr/>
        </p:nvSpPr>
        <p:spPr>
          <a:xfrm>
            <a:off x="1811338" y="5157788"/>
            <a:ext cx="539750" cy="79216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solidFill>
                <a:schemeClr val="tx1"/>
              </a:solidFill>
            </a:endParaRPr>
          </a:p>
        </p:txBody>
      </p:sp>
    </p:spTree>
    <p:extLst>
      <p:ext uri="{BB962C8B-B14F-4D97-AF65-F5344CB8AC3E}">
        <p14:creationId xmlns:p14="http://schemas.microsoft.com/office/powerpoint/2010/main" val="2741774557"/>
      </p:ext>
    </p:ext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Espace réservé du numéro de diapositive 4">
            <a:extLst>
              <a:ext uri="{FF2B5EF4-FFF2-40B4-BE49-F238E27FC236}">
                <a16:creationId xmlns:a16="http://schemas.microsoft.com/office/drawing/2014/main" id="{05892C25-8CB2-D04F-9726-3709ECBEDFA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4A1FAA6-DCA2-9D49-AC6C-1C973CED3735}" type="slidenum">
              <a:rPr lang="fr-FR" noProof="0" smtClean="0">
                <a:solidFill>
                  <a:srgbClr val="FFFFFF"/>
                </a:solidFill>
                <a:latin typeface="Georgia" panose="02040502050405020303" pitchFamily="18" charset="0"/>
              </a:rPr>
              <a:pPr/>
              <a:t>142</a:t>
            </a:fld>
            <a:endParaRPr lang="fr-FR" noProof="0" dirty="0">
              <a:solidFill>
                <a:srgbClr val="FFFFFF"/>
              </a:solidFill>
              <a:latin typeface="Georgia" panose="02040502050405020303" pitchFamily="18" charset="0"/>
            </a:endParaRPr>
          </a:p>
        </p:txBody>
      </p:sp>
      <p:graphicFrame>
        <p:nvGraphicFramePr>
          <p:cNvPr id="8" name="Diagramme 7">
            <a:extLst>
              <a:ext uri="{FF2B5EF4-FFF2-40B4-BE49-F238E27FC236}">
                <a16:creationId xmlns:a16="http://schemas.microsoft.com/office/drawing/2014/main" id="{026FABC1-4428-924C-821B-3E2DDBCA8857}"/>
              </a:ext>
            </a:extLst>
          </p:cNvPr>
          <p:cNvGraphicFramePr/>
          <p:nvPr>
            <p:extLst>
              <p:ext uri="{D42A27DB-BD31-4B8C-83A1-F6EECF244321}">
                <p14:modId xmlns:p14="http://schemas.microsoft.com/office/powerpoint/2010/main" val="1228370862"/>
              </p:ext>
            </p:extLst>
          </p:nvPr>
        </p:nvGraphicFramePr>
        <p:xfrm>
          <a:off x="5544616" y="404664"/>
          <a:ext cx="6096000"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ZoneTexte 5">
            <a:extLst>
              <a:ext uri="{FF2B5EF4-FFF2-40B4-BE49-F238E27FC236}">
                <a16:creationId xmlns:a16="http://schemas.microsoft.com/office/drawing/2014/main" id="{2BB8345B-E160-2F47-A544-BD475385FFD0}"/>
              </a:ext>
            </a:extLst>
          </p:cNvPr>
          <p:cNvSpPr txBox="1">
            <a:spLocks noChangeArrowheads="1"/>
          </p:cNvSpPr>
          <p:nvPr/>
        </p:nvSpPr>
        <p:spPr bwMode="auto">
          <a:xfrm>
            <a:off x="1703388" y="692150"/>
            <a:ext cx="5472112" cy="1200150"/>
          </a:xfrm>
          <a:prstGeom prst="rect">
            <a:avLst/>
          </a:prstGeom>
          <a:noFill/>
          <a:ln w="19050">
            <a:solidFill>
              <a:srgbClr val="326064"/>
            </a:solidFill>
            <a:miter lim="800000"/>
            <a:headEnd/>
            <a:tailEnd/>
          </a:ln>
          <a:effectLst>
            <a:outerShdw blurRad="50800" dist="38100" dir="2700000" algn="tl" rotWithShape="0">
              <a:srgbClr val="808080">
                <a:alpha val="39998"/>
              </a:srgbClr>
            </a:outerShdw>
          </a:effec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1800" noProof="0" dirty="0">
                <a:effectLst>
                  <a:outerShdw blurRad="38100" dist="38100" dir="2700000" algn="tl">
                    <a:srgbClr val="C0C0C0"/>
                  </a:outerShdw>
                </a:effectLst>
                <a:latin typeface="Times New Roman" panose="02020603050405020304" pitchFamily="18" charset="0"/>
              </a:rPr>
              <a:t>Elle réunit exactement les mêmes participants que la réunion d’ouverture à savoir: l’équipe d’auditeurs chargés de la mission, le responsable du service audité, ses collaborateurs et éventuellement sa hiérarchie.</a:t>
            </a:r>
          </a:p>
        </p:txBody>
      </p:sp>
      <p:sp>
        <p:nvSpPr>
          <p:cNvPr id="162820" name="ZoneTexte 8">
            <a:extLst>
              <a:ext uri="{FF2B5EF4-FFF2-40B4-BE49-F238E27FC236}">
                <a16:creationId xmlns:a16="http://schemas.microsoft.com/office/drawing/2014/main" id="{34CE9AE8-E0B5-724E-B450-2C38BD8FE0FE}"/>
              </a:ext>
            </a:extLst>
          </p:cNvPr>
          <p:cNvSpPr txBox="1">
            <a:spLocks noChangeArrowheads="1"/>
          </p:cNvSpPr>
          <p:nvPr/>
        </p:nvSpPr>
        <p:spPr bwMode="auto">
          <a:xfrm>
            <a:off x="1703388" y="2590800"/>
            <a:ext cx="8756650" cy="407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noProof="0" dirty="0">
                <a:latin typeface="Times New Roman" panose="02020603050405020304" pitchFamily="18" charset="0"/>
              </a:rPr>
              <a:t>Cette réunion de clôture obéit à cinq principes, qui sont:</a:t>
            </a:r>
          </a:p>
          <a:p>
            <a:pPr algn="just">
              <a:spcBef>
                <a:spcPts val="600"/>
              </a:spcBef>
              <a:buFont typeface="Wingdings" pitchFamily="2" charset="2"/>
              <a:buChar char="ü"/>
            </a:pPr>
            <a:r>
              <a:rPr lang="fr-FR" noProof="0" dirty="0">
                <a:latin typeface="Times New Roman" panose="02020603050405020304" pitchFamily="18" charset="0"/>
              </a:rPr>
              <a:t> </a:t>
            </a:r>
            <a:r>
              <a:rPr lang="fr-FR" u="sng" noProof="0" dirty="0">
                <a:latin typeface="Times New Roman" panose="02020603050405020304" pitchFamily="18" charset="0"/>
              </a:rPr>
              <a:t>Principe du </a:t>
            </a:r>
            <a:r>
              <a:rPr lang="fr-FR" i="1" u="sng" noProof="0" dirty="0">
                <a:latin typeface="Times New Roman" panose="02020603050405020304" pitchFamily="18" charset="0"/>
              </a:rPr>
              <a:t>« livre ouvert »</a:t>
            </a:r>
            <a:r>
              <a:rPr lang="fr-FR" u="sng" noProof="0" dirty="0">
                <a:latin typeface="Times New Roman" panose="02020603050405020304" pitchFamily="18" charset="0"/>
              </a:rPr>
              <a:t> </a:t>
            </a:r>
            <a:r>
              <a:rPr lang="fr-FR" noProof="0" dirty="0">
                <a:latin typeface="Times New Roman" panose="02020603050405020304" pitchFamily="18" charset="0"/>
              </a:rPr>
              <a:t>: Transparence (documents; éléments de preuve…) , la validation totale des opérations d’audit.</a:t>
            </a:r>
          </a:p>
          <a:p>
            <a:pPr algn="just">
              <a:spcBef>
                <a:spcPts val="600"/>
              </a:spcBef>
              <a:buFont typeface="Wingdings" pitchFamily="2" charset="2"/>
              <a:buChar char="ü"/>
            </a:pPr>
            <a:r>
              <a:rPr lang="fr-FR" noProof="0" dirty="0">
                <a:latin typeface="Times New Roman" panose="02020603050405020304" pitchFamily="18" charset="0"/>
              </a:rPr>
              <a:t> </a:t>
            </a:r>
            <a:r>
              <a:rPr lang="fr-FR" u="sng" noProof="0" dirty="0">
                <a:latin typeface="Times New Roman" panose="02020603050405020304" pitchFamily="18" charset="0"/>
              </a:rPr>
              <a:t>Principe de la </a:t>
            </a:r>
            <a:r>
              <a:rPr lang="fr-FR" i="1" u="sng" noProof="0" dirty="0">
                <a:latin typeface="Times New Roman" panose="02020603050405020304" pitchFamily="18" charset="0"/>
              </a:rPr>
              <a:t>« file d’attente »: </a:t>
            </a:r>
            <a:r>
              <a:rPr lang="fr-FR" noProof="0" dirty="0">
                <a:latin typeface="Times New Roman" panose="02020603050405020304" pitchFamily="18" charset="0"/>
              </a:rPr>
              <a:t>Le responsable du service audité est le premier à être informé par les résultats de l’Audit </a:t>
            </a:r>
          </a:p>
          <a:p>
            <a:pPr algn="just">
              <a:spcBef>
                <a:spcPts val="600"/>
              </a:spcBef>
              <a:buFont typeface="Wingdings" pitchFamily="2" charset="2"/>
              <a:buChar char="ü"/>
            </a:pPr>
            <a:r>
              <a:rPr lang="fr-FR" noProof="0" dirty="0">
                <a:latin typeface="Times New Roman" panose="02020603050405020304" pitchFamily="18" charset="0"/>
              </a:rPr>
              <a:t> </a:t>
            </a:r>
            <a:r>
              <a:rPr lang="fr-FR" u="sng" noProof="0" dirty="0">
                <a:latin typeface="Times New Roman" panose="02020603050405020304" pitchFamily="18" charset="0"/>
              </a:rPr>
              <a:t>Principe du </a:t>
            </a:r>
            <a:r>
              <a:rPr lang="fr-FR" i="1" u="sng" noProof="0" dirty="0">
                <a:latin typeface="Times New Roman" panose="02020603050405020304" pitchFamily="18" charset="0"/>
              </a:rPr>
              <a:t>« </a:t>
            </a:r>
            <a:r>
              <a:rPr lang="fr-FR" i="1" u="sng" noProof="0" dirty="0" err="1">
                <a:latin typeface="Times New Roman" panose="02020603050405020304" pitchFamily="18" charset="0"/>
              </a:rPr>
              <a:t>Ranking</a:t>
            </a:r>
            <a:r>
              <a:rPr lang="fr-FR" i="1" u="sng" noProof="0" dirty="0">
                <a:latin typeface="Times New Roman" panose="02020603050405020304" pitchFamily="18" charset="0"/>
              </a:rPr>
              <a:t> »: </a:t>
            </a:r>
            <a:r>
              <a:rPr lang="fr-FR" noProof="0" dirty="0">
                <a:latin typeface="Times New Roman" panose="02020603050405020304" pitchFamily="18" charset="0"/>
              </a:rPr>
              <a:t>On effectue un classement des constats énoncés dans les FRAP, classement effectué à partir de l’analyse de l’importance des conséquences.</a:t>
            </a:r>
          </a:p>
          <a:p>
            <a:pPr algn="just">
              <a:spcBef>
                <a:spcPts val="600"/>
              </a:spcBef>
              <a:buFont typeface="Wingdings" pitchFamily="2" charset="2"/>
              <a:buChar char="ü"/>
            </a:pPr>
            <a:r>
              <a:rPr lang="fr-FR" u="sng" noProof="0" dirty="0">
                <a:latin typeface="Times New Roman" panose="02020603050405020304" pitchFamily="18" charset="0"/>
              </a:rPr>
              <a:t> Principe de l’ </a:t>
            </a:r>
            <a:r>
              <a:rPr lang="fr-FR" i="1" u="sng" noProof="0" dirty="0">
                <a:latin typeface="Times New Roman" panose="02020603050405020304" pitchFamily="18" charset="0"/>
              </a:rPr>
              <a:t>« Action immédiate »:</a:t>
            </a:r>
            <a:r>
              <a:rPr lang="fr-FR" noProof="0" dirty="0">
                <a:latin typeface="Times New Roman" panose="02020603050405020304" pitchFamily="18" charset="0"/>
              </a:rPr>
              <a:t>  Dès que l’audité est informé, on va l’encourager – sans attendre la publication du rapport officiel – à prendre immédiatement les mesures correctives, s’il en a les moyens bien évidemment.</a:t>
            </a:r>
          </a:p>
          <a:p>
            <a:pPr algn="just">
              <a:spcBef>
                <a:spcPts val="600"/>
              </a:spcBef>
              <a:buFont typeface="Wingdings" pitchFamily="2" charset="2"/>
              <a:buChar char="ü"/>
            </a:pPr>
            <a:r>
              <a:rPr lang="fr-FR" noProof="0" dirty="0">
                <a:latin typeface="Times New Roman" panose="02020603050405020304" pitchFamily="18" charset="0"/>
              </a:rPr>
              <a:t> </a:t>
            </a:r>
            <a:r>
              <a:rPr lang="fr-FR" u="sng" noProof="0" dirty="0">
                <a:latin typeface="Times New Roman" panose="02020603050405020304" pitchFamily="18" charset="0"/>
              </a:rPr>
              <a:t>Principe de la </a:t>
            </a:r>
            <a:r>
              <a:rPr lang="fr-FR" i="1" u="sng" noProof="0" dirty="0">
                <a:latin typeface="Times New Roman" panose="02020603050405020304" pitchFamily="18" charset="0"/>
              </a:rPr>
              <a:t>« connaissance commune »:</a:t>
            </a:r>
            <a:r>
              <a:rPr lang="fr-FR" noProof="0" dirty="0">
                <a:latin typeface="Times New Roman" panose="02020603050405020304" pitchFamily="18" charset="0"/>
              </a:rPr>
              <a:t>  Les audités et les auditeurs s’assurent alors que chaque participant ait bien conscience du fait que les autres participants sont informés de tout les dysfonctionnements signalés lors de la mission d’audit.</a:t>
            </a:r>
          </a:p>
        </p:txBody>
      </p:sp>
    </p:spTree>
    <p:extLst>
      <p:ext uri="{BB962C8B-B14F-4D97-AF65-F5344CB8AC3E}">
        <p14:creationId xmlns:p14="http://schemas.microsoft.com/office/powerpoint/2010/main" val="273190849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Espace réservé du numéro de diapositive 4">
            <a:extLst>
              <a:ext uri="{FF2B5EF4-FFF2-40B4-BE49-F238E27FC236}">
                <a16:creationId xmlns:a16="http://schemas.microsoft.com/office/drawing/2014/main" id="{C783C9F0-FD54-334A-9454-5AC2F0FC501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CA1B3FE-742B-CD42-AF88-83562E8F9615}" type="slidenum">
              <a:rPr lang="fr-FR" noProof="0" smtClean="0">
                <a:solidFill>
                  <a:srgbClr val="FFFFFF"/>
                </a:solidFill>
                <a:latin typeface="Georgia" panose="02040502050405020303" pitchFamily="18" charset="0"/>
              </a:rPr>
              <a:pPr/>
              <a:t>143</a:t>
            </a:fld>
            <a:endParaRPr lang="fr-FR" noProof="0" dirty="0">
              <a:solidFill>
                <a:srgbClr val="FFFFFF"/>
              </a:solidFill>
              <a:latin typeface="Georgia" panose="02040502050405020303" pitchFamily="18" charset="0"/>
            </a:endParaRPr>
          </a:p>
        </p:txBody>
      </p:sp>
      <p:sp>
        <p:nvSpPr>
          <p:cNvPr id="163842" name="ZoneTexte 8">
            <a:extLst>
              <a:ext uri="{FF2B5EF4-FFF2-40B4-BE49-F238E27FC236}">
                <a16:creationId xmlns:a16="http://schemas.microsoft.com/office/drawing/2014/main" id="{D9A999B1-24F3-954F-B757-41D81E46902A}"/>
              </a:ext>
            </a:extLst>
          </p:cNvPr>
          <p:cNvSpPr txBox="1">
            <a:spLocks noChangeArrowheads="1"/>
          </p:cNvSpPr>
          <p:nvPr/>
        </p:nvSpPr>
        <p:spPr bwMode="auto">
          <a:xfrm>
            <a:off x="1703388" y="981075"/>
            <a:ext cx="875665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Wingdings" pitchFamily="2" charset="2"/>
              <a:buChar char="Ø"/>
            </a:pPr>
            <a:r>
              <a:rPr lang="fr-FR" sz="2000" noProof="0" dirty="0">
                <a:latin typeface="Times New Roman" panose="02020603050405020304" pitchFamily="18" charset="0"/>
              </a:rPr>
              <a:t>L’ordre du jour est constitué par l’examen du projet de rapport qui est distribué  à  chaque  participant,  si  possible  quelques  jours  avant  la  réunion  afin d’en permettre la lecture.</a:t>
            </a:r>
          </a:p>
          <a:p>
            <a:pPr algn="just" eaLnBrk="1" hangingPunct="1">
              <a:buFont typeface="Wingdings" pitchFamily="2" charset="2"/>
              <a:buChar char="Ø"/>
            </a:pPr>
            <a:endParaRPr lang="fr-FR" sz="2000" noProof="0" dirty="0">
              <a:latin typeface="Times New Roman" panose="02020603050405020304" pitchFamily="18" charset="0"/>
            </a:endParaRPr>
          </a:p>
          <a:p>
            <a:pPr algn="just" eaLnBrk="1" hangingPunct="1">
              <a:buFont typeface="Wingdings" pitchFamily="2" charset="2"/>
              <a:buChar char="Ø"/>
            </a:pPr>
            <a:r>
              <a:rPr lang="fr-FR" sz="2000" noProof="0" dirty="0">
                <a:latin typeface="Times New Roman" panose="02020603050405020304" pitchFamily="18" charset="0"/>
              </a:rPr>
              <a:t>Une présentation doit être élaboré pour présenter les opérations d’audit effectuées et résumer les principaux points à évoquer illustrés par des constats précis issus des FRAP (pas d’affirmation ni de jugement sans exemple tiré des opérations d’audit).</a:t>
            </a:r>
          </a:p>
          <a:p>
            <a:pPr algn="just" eaLnBrk="1" hangingPunct="1">
              <a:buFont typeface="Wingdings" pitchFamily="2" charset="2"/>
              <a:buChar char="Ø"/>
            </a:pPr>
            <a:endParaRPr lang="fr-FR" sz="2000" noProof="0" dirty="0">
              <a:latin typeface="Times New Roman" panose="02020603050405020304" pitchFamily="18" charset="0"/>
            </a:endParaRPr>
          </a:p>
          <a:p>
            <a:pPr algn="just" eaLnBrk="1" hangingPunct="1">
              <a:buFont typeface="Wingdings" pitchFamily="2" charset="2"/>
              <a:buChar char="Ø"/>
            </a:pPr>
            <a:r>
              <a:rPr lang="fr-FR" sz="2000" noProof="0" dirty="0">
                <a:latin typeface="Times New Roman" panose="02020603050405020304" pitchFamily="18" charset="0"/>
              </a:rPr>
              <a:t> Le dernier point à évoquer lors de la réunion de clôture est  notamment la présentation des recommandations qui vont être par la suite être : soit mises en œuvre intégralement, partiellement ou carrément contestées par les audités. </a:t>
            </a:r>
          </a:p>
          <a:p>
            <a:pPr algn="just" eaLnBrk="1" hangingPunct="1">
              <a:buFont typeface="Wingdings" pitchFamily="2" charset="2"/>
              <a:buChar char="Ø"/>
            </a:pPr>
            <a:endParaRPr lang="fr-FR" sz="2000" noProof="0" dirty="0">
              <a:latin typeface="Times New Roman" panose="02020603050405020304" pitchFamily="18" charset="0"/>
            </a:endParaRPr>
          </a:p>
          <a:p>
            <a:pPr algn="just" eaLnBrk="1" hangingPunct="1">
              <a:buFont typeface="Wingdings" pitchFamily="2" charset="2"/>
              <a:buChar char="Ø"/>
            </a:pPr>
            <a:r>
              <a:rPr lang="fr-FR" sz="2000" noProof="0" dirty="0">
                <a:latin typeface="Times New Roman" panose="02020603050405020304" pitchFamily="18" charset="0"/>
              </a:rPr>
              <a:t> À la fin de cette réunion, on précise aux audités, les délais qui leur sont laissés pour envoyer à l’audit interne une réponse écrite aux recommandations. </a:t>
            </a:r>
          </a:p>
          <a:p>
            <a:pPr algn="just" eaLnBrk="1" hangingPunct="1">
              <a:buFont typeface="Wingdings" pitchFamily="2" charset="2"/>
              <a:buChar char="Ø"/>
            </a:pPr>
            <a:endParaRPr lang="fr-FR" sz="2000" noProof="0" dirty="0">
              <a:latin typeface="Times New Roman" panose="02020603050405020304" pitchFamily="18" charset="0"/>
            </a:endParaRPr>
          </a:p>
        </p:txBody>
      </p:sp>
    </p:spTree>
    <p:extLst>
      <p:ext uri="{BB962C8B-B14F-4D97-AF65-F5344CB8AC3E}">
        <p14:creationId xmlns:p14="http://schemas.microsoft.com/office/powerpoint/2010/main" val="375165016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Espace réservé du numéro de diapositive 4">
            <a:extLst>
              <a:ext uri="{FF2B5EF4-FFF2-40B4-BE49-F238E27FC236}">
                <a16:creationId xmlns:a16="http://schemas.microsoft.com/office/drawing/2014/main" id="{8B6B9DA5-BD92-FF4B-9338-EEE2FD82714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6847230-352B-7C4A-925B-920BC6F0CF19}" type="slidenum">
              <a:rPr lang="fr-FR" noProof="0" smtClean="0">
                <a:solidFill>
                  <a:srgbClr val="FFFFFF"/>
                </a:solidFill>
                <a:latin typeface="Georgia" panose="02040502050405020303" pitchFamily="18" charset="0"/>
              </a:rPr>
              <a:pPr/>
              <a:t>144</a:t>
            </a:fld>
            <a:endParaRPr lang="fr-FR" noProof="0" dirty="0">
              <a:solidFill>
                <a:srgbClr val="FFFFFF"/>
              </a:solidFill>
              <a:latin typeface="Georgia" panose="02040502050405020303" pitchFamily="18" charset="0"/>
            </a:endParaRPr>
          </a:p>
        </p:txBody>
      </p:sp>
      <p:graphicFrame>
        <p:nvGraphicFramePr>
          <p:cNvPr id="10" name="Diagramme 9">
            <a:extLst>
              <a:ext uri="{FF2B5EF4-FFF2-40B4-BE49-F238E27FC236}">
                <a16:creationId xmlns:a16="http://schemas.microsoft.com/office/drawing/2014/main" id="{BCADAF33-D06B-EB4E-B703-380E35C677E3}"/>
              </a:ext>
            </a:extLst>
          </p:cNvPr>
          <p:cNvGraphicFramePr/>
          <p:nvPr>
            <p:extLst>
              <p:ext uri="{D42A27DB-BD31-4B8C-83A1-F6EECF244321}">
                <p14:modId xmlns:p14="http://schemas.microsoft.com/office/powerpoint/2010/main" val="1481936102"/>
              </p:ext>
            </p:extLst>
          </p:nvPr>
        </p:nvGraphicFramePr>
        <p:xfrm>
          <a:off x="5184576" y="388888"/>
          <a:ext cx="6096000" cy="2176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ZoneTexte 10">
            <a:extLst>
              <a:ext uri="{FF2B5EF4-FFF2-40B4-BE49-F238E27FC236}">
                <a16:creationId xmlns:a16="http://schemas.microsoft.com/office/drawing/2014/main" id="{6EC20E8D-8300-DA48-B483-5BDE0EDC3F46}"/>
              </a:ext>
            </a:extLst>
          </p:cNvPr>
          <p:cNvSpPr txBox="1">
            <a:spLocks noChangeArrowheads="1"/>
          </p:cNvSpPr>
          <p:nvPr/>
        </p:nvSpPr>
        <p:spPr bwMode="auto">
          <a:xfrm>
            <a:off x="1631950" y="836614"/>
            <a:ext cx="5327650" cy="923925"/>
          </a:xfrm>
          <a:prstGeom prst="rect">
            <a:avLst/>
          </a:prstGeom>
          <a:noFill/>
          <a:ln w="19050">
            <a:solidFill>
              <a:srgbClr val="326064"/>
            </a:solidFill>
            <a:miter lim="800000"/>
            <a:headEnd/>
            <a:tailEnd/>
          </a:ln>
          <a:effectLst>
            <a:outerShdw blurRad="50800" dist="38100" dir="2700000" algn="tl" rotWithShape="0">
              <a:srgbClr val="808080">
                <a:alpha val="39998"/>
              </a:srgbClr>
            </a:outerShdw>
          </a:effec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1800" noProof="0" dirty="0">
                <a:effectLst>
                  <a:outerShdw blurRad="38100" dist="38100" dir="2700000" algn="tl">
                    <a:srgbClr val="C0C0C0"/>
                  </a:outerShdw>
                </a:effectLst>
                <a:latin typeface="Times New Roman" panose="02020603050405020304" pitchFamily="18" charset="0"/>
              </a:rPr>
              <a:t>Le rapport d’audit obéit à un certain nombre de </a:t>
            </a:r>
            <a:r>
              <a:rPr lang="fr-FR" sz="1800" i="1" noProof="0" dirty="0">
                <a:effectLst>
                  <a:outerShdw blurRad="38100" dist="38100" dir="2700000" algn="tl">
                    <a:srgbClr val="C0C0C0"/>
                  </a:outerShdw>
                </a:effectLst>
                <a:latin typeface="Times New Roman" panose="02020603050405020304" pitchFamily="18" charset="0"/>
              </a:rPr>
              <a:t>principes</a:t>
            </a:r>
            <a:r>
              <a:rPr lang="fr-FR" sz="1800" noProof="0" dirty="0">
                <a:effectLst>
                  <a:outerShdw blurRad="38100" dist="38100" dir="2700000" algn="tl">
                    <a:srgbClr val="C0C0C0"/>
                  </a:outerShdw>
                </a:effectLst>
                <a:latin typeface="Times New Roman" panose="02020603050405020304" pitchFamily="18" charset="0"/>
              </a:rPr>
              <a:t>, il respecte une certaine </a:t>
            </a:r>
            <a:r>
              <a:rPr lang="fr-FR" sz="1800" i="1" noProof="0" dirty="0">
                <a:effectLst>
                  <a:outerShdw blurRad="38100" dist="38100" dir="2700000" algn="tl">
                    <a:srgbClr val="C0C0C0"/>
                  </a:outerShdw>
                </a:effectLst>
                <a:latin typeface="Times New Roman" panose="02020603050405020304" pitchFamily="18" charset="0"/>
              </a:rPr>
              <a:t>forme</a:t>
            </a:r>
            <a:r>
              <a:rPr lang="fr-FR" sz="1800" noProof="0" dirty="0">
                <a:effectLst>
                  <a:outerShdw blurRad="38100" dist="38100" dir="2700000" algn="tl">
                    <a:srgbClr val="C0C0C0"/>
                  </a:outerShdw>
                </a:effectLst>
                <a:latin typeface="Times New Roman" panose="02020603050405020304" pitchFamily="18" charset="0"/>
              </a:rPr>
              <a:t> et son </a:t>
            </a:r>
            <a:r>
              <a:rPr lang="fr-FR" sz="1800" i="1" noProof="0" dirty="0">
                <a:effectLst>
                  <a:outerShdw blurRad="38100" dist="38100" dir="2700000" algn="tl">
                    <a:srgbClr val="C0C0C0"/>
                  </a:outerShdw>
                </a:effectLst>
                <a:latin typeface="Times New Roman" panose="02020603050405020304" pitchFamily="18" charset="0"/>
              </a:rPr>
              <a:t>contenu</a:t>
            </a:r>
            <a:r>
              <a:rPr lang="fr-FR" sz="1800" noProof="0" dirty="0">
                <a:effectLst>
                  <a:outerShdw blurRad="38100" dist="38100" dir="2700000" algn="tl">
                    <a:srgbClr val="C0C0C0"/>
                  </a:outerShdw>
                </a:effectLst>
                <a:latin typeface="Times New Roman" panose="02020603050405020304" pitchFamily="18" charset="0"/>
              </a:rPr>
              <a:t> obéit à des normes.</a:t>
            </a:r>
          </a:p>
        </p:txBody>
      </p:sp>
      <p:sp>
        <p:nvSpPr>
          <p:cNvPr id="12" name="ZoneTexte 11">
            <a:extLst>
              <a:ext uri="{FF2B5EF4-FFF2-40B4-BE49-F238E27FC236}">
                <a16:creationId xmlns:a16="http://schemas.microsoft.com/office/drawing/2014/main" id="{1024C723-0B8E-F84A-8AEE-0734E49BD329}"/>
              </a:ext>
            </a:extLst>
          </p:cNvPr>
          <p:cNvSpPr txBox="1"/>
          <p:nvPr/>
        </p:nvSpPr>
        <p:spPr>
          <a:xfrm>
            <a:off x="381000" y="2349500"/>
            <a:ext cx="11404600" cy="4042132"/>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1800" noProof="0" dirty="0">
                <a:latin typeface="Times New Roman" panose="02020603050405020304" pitchFamily="18" charset="0"/>
              </a:rPr>
              <a:t>Les </a:t>
            </a:r>
            <a:r>
              <a:rPr lang="fr-FR" sz="1800" b="1" i="1" u="sng" noProof="0" dirty="0">
                <a:effectLst>
                  <a:outerShdw blurRad="38100" dist="38100" dir="2700000" algn="tl">
                    <a:srgbClr val="C0C0C0"/>
                  </a:outerShdw>
                </a:effectLst>
                <a:latin typeface="Times New Roman" panose="02020603050405020304" pitchFamily="18" charset="0"/>
              </a:rPr>
              <a:t>4 principes</a:t>
            </a:r>
            <a:r>
              <a:rPr lang="fr-FR" sz="1800" b="1" i="1" noProof="0" dirty="0">
                <a:effectLst>
                  <a:outerShdw blurRad="38100" dist="38100" dir="2700000" algn="tl">
                    <a:srgbClr val="C0C0C0"/>
                  </a:outerShdw>
                </a:effectLst>
                <a:latin typeface="Times New Roman" panose="02020603050405020304" pitchFamily="18" charset="0"/>
              </a:rPr>
              <a:t> </a:t>
            </a:r>
            <a:r>
              <a:rPr lang="fr-FR" sz="1800" noProof="0" dirty="0">
                <a:latin typeface="Times New Roman" panose="02020603050405020304" pitchFamily="18" charset="0"/>
              </a:rPr>
              <a:t>à respecter lors de l’élaboration d’un rapport d’audit:</a:t>
            </a:r>
          </a:p>
          <a:p>
            <a:pPr algn="just" eaLnBrk="1" hangingPunct="1">
              <a:defRPr/>
            </a:pPr>
            <a:endParaRPr lang="fr-FR" sz="1800" noProof="0" dirty="0">
              <a:latin typeface="Times New Roman" panose="02020603050405020304" pitchFamily="18" charset="0"/>
            </a:endParaRPr>
          </a:p>
          <a:p>
            <a:pPr lvl="1" algn="just">
              <a:lnSpc>
                <a:spcPts val="2300"/>
              </a:lnSpc>
              <a:buFont typeface="Trebuchet MS" panose="020B0703020202090204" pitchFamily="34" charset="0"/>
              <a:buAutoNum type="arabicPeriod"/>
              <a:defRPr/>
            </a:pPr>
            <a:r>
              <a:rPr lang="fr-FR" sz="1800" noProof="0" dirty="0">
                <a:latin typeface="Times New Roman" panose="02020603050405020304" pitchFamily="18" charset="0"/>
              </a:rPr>
              <a:t>Pas d’audit interne sans rapport d’audit interne: « On n’a jamais rien fait tant que l’on n’a pas vendu quelque chose »</a:t>
            </a:r>
          </a:p>
          <a:p>
            <a:pPr lvl="1" algn="just">
              <a:lnSpc>
                <a:spcPts val="2300"/>
              </a:lnSpc>
              <a:buFont typeface="Trebuchet MS" panose="020B0703020202090204" pitchFamily="34" charset="0"/>
              <a:buAutoNum type="arabicPeriod"/>
              <a:defRPr/>
            </a:pPr>
            <a:r>
              <a:rPr lang="fr-FR" sz="1800" noProof="0" dirty="0">
                <a:latin typeface="Times New Roman" panose="02020603050405020304" pitchFamily="18" charset="0"/>
              </a:rPr>
              <a:t>Document final: Ce document est le dernier acte de la mission d’audit</a:t>
            </a:r>
          </a:p>
          <a:p>
            <a:pPr lvl="1" algn="just">
              <a:lnSpc>
                <a:spcPts val="2300"/>
              </a:lnSpc>
              <a:buFont typeface="Trebuchet MS" panose="020B0703020202090204" pitchFamily="34" charset="0"/>
              <a:buAutoNum type="arabicPeriod"/>
              <a:defRPr/>
            </a:pPr>
            <a:r>
              <a:rPr lang="fr-FR" sz="1800" noProof="0" dirty="0">
                <a:latin typeface="Times New Roman" panose="02020603050405020304" pitchFamily="18" charset="0"/>
              </a:rPr>
              <a:t>Présentation préalable aux audités</a:t>
            </a:r>
          </a:p>
          <a:p>
            <a:pPr lvl="1" algn="just">
              <a:buFont typeface="Trebuchet MS" panose="020B0703020202090204" pitchFamily="34" charset="0"/>
              <a:buAutoNum type="arabicPeriod"/>
              <a:defRPr/>
            </a:pPr>
            <a:r>
              <a:rPr lang="fr-FR" sz="1800" noProof="0" dirty="0">
                <a:latin typeface="Times New Roman" panose="02020603050405020304" pitchFamily="18" charset="0"/>
              </a:rPr>
              <a:t>Droit de réponse de l’audité: Le caractère définitif du document et sa présentation impliquent un droit de réponse qui s’exerce d’une double façon :</a:t>
            </a:r>
          </a:p>
          <a:p>
            <a:pPr lvl="3" algn="just">
              <a:buFont typeface="Wingdings" pitchFamily="2" charset="2"/>
              <a:buChar char="§"/>
              <a:defRPr/>
            </a:pPr>
            <a:r>
              <a:rPr lang="fr-FR" sz="1800" noProof="0" dirty="0">
                <a:latin typeface="Times New Roman" panose="02020603050405020304" pitchFamily="18" charset="0"/>
              </a:rPr>
              <a:t>de façon orale et informelle au cours de la réunion de clôture, l’objectif étant de faire admettre le point de vue de l’audité  et de faire apporter des corrections, s’il a pu convaincre les auditeurs. </a:t>
            </a:r>
          </a:p>
          <a:p>
            <a:pPr lvl="3" algn="just">
              <a:buFont typeface="Wingdings" pitchFamily="2" charset="2"/>
              <a:buChar char="§"/>
              <a:defRPr/>
            </a:pPr>
            <a:r>
              <a:rPr lang="fr-FR" sz="1800" noProof="0" dirty="0">
                <a:latin typeface="Times New Roman" panose="02020603050405020304" pitchFamily="18" charset="0"/>
              </a:rPr>
              <a:t>de façon écrite et formelle, sur le rapport lui-même et avant sa diffusion, l’audité est invité à communiquer ses « réponses aux recommandations » : chaque « réponse » est insérée dans le rapport d’audit à la suite de chaque recommandation.</a:t>
            </a:r>
          </a:p>
          <a:p>
            <a:pPr algn="just" eaLnBrk="1" hangingPunct="1">
              <a:defRPr/>
            </a:pPr>
            <a:endParaRPr lang="fr-FR" sz="1800" noProof="0" dirty="0">
              <a:latin typeface="Times New Roman" panose="02020603050405020304" pitchFamily="18" charset="0"/>
            </a:endParaRPr>
          </a:p>
        </p:txBody>
      </p:sp>
    </p:spTree>
    <p:extLst>
      <p:ext uri="{BB962C8B-B14F-4D97-AF65-F5344CB8AC3E}">
        <p14:creationId xmlns:p14="http://schemas.microsoft.com/office/powerpoint/2010/main" val="3370511472"/>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Espace réservé du numéro de diapositive 4">
            <a:extLst>
              <a:ext uri="{FF2B5EF4-FFF2-40B4-BE49-F238E27FC236}">
                <a16:creationId xmlns:a16="http://schemas.microsoft.com/office/drawing/2014/main" id="{E58148C7-BFB8-3E48-AB36-2961CC54F4F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5B00C80-E9C4-AA42-A957-1A4D93087BE2}" type="slidenum">
              <a:rPr lang="fr-FR" noProof="0" smtClean="0">
                <a:solidFill>
                  <a:srgbClr val="FFFFFF"/>
                </a:solidFill>
                <a:latin typeface="Georgia" panose="02040502050405020303" pitchFamily="18" charset="0"/>
              </a:rPr>
              <a:pPr/>
              <a:t>145</a:t>
            </a:fld>
            <a:endParaRPr lang="fr-FR" noProof="0" dirty="0">
              <a:solidFill>
                <a:srgbClr val="FFFFFF"/>
              </a:solidFill>
              <a:latin typeface="Georgia" panose="02040502050405020303" pitchFamily="18" charset="0"/>
            </a:endParaRPr>
          </a:p>
        </p:txBody>
      </p:sp>
      <p:sp>
        <p:nvSpPr>
          <p:cNvPr id="12" name="ZoneTexte 11">
            <a:extLst>
              <a:ext uri="{FF2B5EF4-FFF2-40B4-BE49-F238E27FC236}">
                <a16:creationId xmlns:a16="http://schemas.microsoft.com/office/drawing/2014/main" id="{F8F96EBA-56C2-8546-BEE3-93AF357097E7}"/>
              </a:ext>
            </a:extLst>
          </p:cNvPr>
          <p:cNvSpPr txBox="1"/>
          <p:nvPr/>
        </p:nvSpPr>
        <p:spPr>
          <a:xfrm>
            <a:off x="647700" y="571500"/>
            <a:ext cx="10668000" cy="4653646"/>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150000"/>
              </a:lnSpc>
              <a:defRPr/>
            </a:pPr>
            <a:r>
              <a:rPr lang="fr-FR" sz="2000" b="1" i="1" u="sng" noProof="0" dirty="0">
                <a:effectLst>
                  <a:outerShdw blurRad="38100" dist="38100" dir="2700000" algn="tl">
                    <a:srgbClr val="C0C0C0"/>
                  </a:outerShdw>
                </a:effectLst>
                <a:latin typeface="Times New Roman" panose="02020603050405020304" pitchFamily="18" charset="0"/>
              </a:rPr>
              <a:t>La forme d’un rapport d’audit:</a:t>
            </a:r>
          </a:p>
          <a:p>
            <a:pPr algn="just" eaLnBrk="1" hangingPunct="1">
              <a:lnSpc>
                <a:spcPct val="150000"/>
              </a:lnSpc>
              <a:defRPr/>
            </a:pPr>
            <a:endParaRPr lang="fr-FR" sz="2000" b="1" i="1" u="sng" noProof="0" dirty="0">
              <a:latin typeface="Times New Roman" panose="02020603050405020304" pitchFamily="18" charset="0"/>
            </a:endParaRPr>
          </a:p>
          <a:p>
            <a:pPr algn="just" eaLnBrk="1" hangingPunct="1">
              <a:lnSpc>
                <a:spcPct val="150000"/>
              </a:lnSpc>
              <a:buFont typeface="Wingdings" pitchFamily="2" charset="2"/>
              <a:buChar char="Ø"/>
              <a:defRPr/>
            </a:pPr>
            <a:r>
              <a:rPr lang="fr-FR" sz="2000" noProof="0" dirty="0">
                <a:latin typeface="Times New Roman" panose="02020603050405020304" pitchFamily="18" charset="0"/>
              </a:rPr>
              <a:t> Il n’est pas nécessaire que le rapport d’audit rentre dans le détail des investigations réalisées. Il faut et il suffit qu'’il présente une argumentation claire, reposant sur l’identification précise des risques observés ou révélés et indiquant dans leurs grandes lignes les points de faiblesse et les mesures à prendre </a:t>
            </a:r>
            <a:r>
              <a:rPr lang="fr-FR" sz="2000" i="1" noProof="0" dirty="0">
                <a:effectLst>
                  <a:outerShdw blurRad="38100" dist="38100" dir="2700000" algn="tl">
                    <a:srgbClr val="C0C0C0"/>
                  </a:outerShdw>
                </a:effectLst>
                <a:latin typeface="Times New Roman" panose="02020603050405020304" pitchFamily="18" charset="0"/>
              </a:rPr>
              <a:t>(Document d’information).</a:t>
            </a:r>
          </a:p>
          <a:p>
            <a:pPr algn="just" eaLnBrk="1" hangingPunct="1">
              <a:lnSpc>
                <a:spcPct val="150000"/>
              </a:lnSpc>
              <a:defRPr/>
            </a:pPr>
            <a:endParaRPr lang="fr-FR" sz="2000" i="1" noProof="0" dirty="0">
              <a:effectLst>
                <a:outerShdw blurRad="38100" dist="38100" dir="2700000" algn="tl">
                  <a:srgbClr val="C0C0C0"/>
                </a:outerShdw>
              </a:effectLst>
              <a:latin typeface="Times New Roman" panose="02020603050405020304" pitchFamily="18" charset="0"/>
            </a:endParaRPr>
          </a:p>
          <a:p>
            <a:pPr algn="just" eaLnBrk="1" hangingPunct="1">
              <a:lnSpc>
                <a:spcPct val="150000"/>
              </a:lnSpc>
              <a:buFont typeface="Wingdings" pitchFamily="2" charset="2"/>
              <a:buChar char="Ø"/>
              <a:defRPr/>
            </a:pPr>
            <a:r>
              <a:rPr lang="fr-FR" sz="2000" noProof="0" dirty="0">
                <a:latin typeface="Times New Roman" panose="02020603050405020304" pitchFamily="18" charset="0"/>
              </a:rPr>
              <a:t>Le document doit donc impérativement analyser et présenter le détail des constats et observations, les recommandations  doivent  être  concrètes  et  précises,  afin  que  les  responsables  ne restent pas dans le </a:t>
            </a:r>
            <a:r>
              <a:rPr lang="fr-FR" sz="2000" dirty="0">
                <a:latin typeface="Times New Roman" panose="02020603050405020304" pitchFamily="18" charset="0"/>
              </a:rPr>
              <a:t>flou</a:t>
            </a:r>
            <a:r>
              <a:rPr lang="fr-FR" sz="2000" noProof="0" dirty="0">
                <a:latin typeface="Times New Roman" panose="02020603050405020304" pitchFamily="18" charset="0"/>
              </a:rPr>
              <a:t> et soient en mesure de définir avec précision les actions à entreprendre </a:t>
            </a:r>
            <a:r>
              <a:rPr lang="fr-FR" sz="2000" i="1" noProof="0" dirty="0">
                <a:effectLst>
                  <a:outerShdw blurRad="38100" dist="38100" dir="2700000" algn="tl">
                    <a:srgbClr val="C0C0C0"/>
                  </a:outerShdw>
                </a:effectLst>
                <a:latin typeface="Times New Roman" panose="02020603050405020304" pitchFamily="18" charset="0"/>
              </a:rPr>
              <a:t>(Outil de travail).</a:t>
            </a:r>
            <a:endParaRPr lang="fr-FR" sz="2000" noProof="0" dirty="0">
              <a:latin typeface="Times New Roman" panose="02020603050405020304" pitchFamily="18" charset="0"/>
            </a:endParaRPr>
          </a:p>
        </p:txBody>
      </p:sp>
    </p:spTree>
    <p:extLst>
      <p:ext uri="{BB962C8B-B14F-4D97-AF65-F5344CB8AC3E}">
        <p14:creationId xmlns:p14="http://schemas.microsoft.com/office/powerpoint/2010/main" val="2649056976"/>
      </p:ext>
    </p:extLst>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Espace réservé du numéro de diapositive 4">
            <a:extLst>
              <a:ext uri="{FF2B5EF4-FFF2-40B4-BE49-F238E27FC236}">
                <a16:creationId xmlns:a16="http://schemas.microsoft.com/office/drawing/2014/main" id="{A27C820F-8213-394F-904F-09160B2A272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FE56E82-5DB7-A846-B03C-57849ABD1EA3}" type="slidenum">
              <a:rPr lang="fr-FR" noProof="0" smtClean="0">
                <a:solidFill>
                  <a:srgbClr val="FFFFFF"/>
                </a:solidFill>
                <a:latin typeface="Georgia" panose="02040502050405020303" pitchFamily="18" charset="0"/>
              </a:rPr>
              <a:pPr/>
              <a:t>146</a:t>
            </a:fld>
            <a:endParaRPr lang="fr-FR" noProof="0" dirty="0">
              <a:solidFill>
                <a:srgbClr val="FFFFFF"/>
              </a:solidFill>
              <a:latin typeface="Georgia" panose="02040502050405020303" pitchFamily="18" charset="0"/>
            </a:endParaRPr>
          </a:p>
        </p:txBody>
      </p:sp>
      <p:sp>
        <p:nvSpPr>
          <p:cNvPr id="12" name="ZoneTexte 11">
            <a:extLst>
              <a:ext uri="{FF2B5EF4-FFF2-40B4-BE49-F238E27FC236}">
                <a16:creationId xmlns:a16="http://schemas.microsoft.com/office/drawing/2014/main" id="{2B4ABC9C-BA14-5C49-B13F-E4EFCEB47C1E}"/>
              </a:ext>
            </a:extLst>
          </p:cNvPr>
          <p:cNvSpPr txBox="1"/>
          <p:nvPr/>
        </p:nvSpPr>
        <p:spPr>
          <a:xfrm>
            <a:off x="457200" y="981076"/>
            <a:ext cx="11366500" cy="4401205"/>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2000" b="1" i="1" u="sng" noProof="0" dirty="0">
                <a:effectLst>
                  <a:outerShdw blurRad="38100" dist="38100" dir="2700000" algn="tl">
                    <a:srgbClr val="C0C0C0"/>
                  </a:outerShdw>
                </a:effectLst>
                <a:latin typeface="Times New Roman" panose="02020603050405020304" pitchFamily="18" charset="0"/>
              </a:rPr>
              <a:t>Le contenu d’un rapport d’audit:</a:t>
            </a:r>
          </a:p>
          <a:p>
            <a:pPr algn="just" eaLnBrk="1" hangingPunct="1">
              <a:defRPr/>
            </a:pPr>
            <a:r>
              <a:rPr lang="fr-FR" sz="2000" i="1" u="sng" noProof="0" dirty="0">
                <a:effectLst>
                  <a:outerShdw blurRad="38100" dist="38100" dir="2700000" algn="tl">
                    <a:srgbClr val="C0C0C0"/>
                  </a:outerShdw>
                </a:effectLst>
                <a:latin typeface="Times New Roman" panose="02020603050405020304" pitchFamily="18" charset="0"/>
              </a:rPr>
              <a:t> </a:t>
            </a:r>
            <a:endParaRPr lang="fr-FR" sz="2000" noProof="0" dirty="0">
              <a:latin typeface="Times New Roman" panose="02020603050405020304" pitchFamily="18" charset="0"/>
            </a:endParaRPr>
          </a:p>
          <a:p>
            <a:pPr algn="just" eaLnBrk="1" hangingPunct="1">
              <a:defRPr/>
            </a:pPr>
            <a:r>
              <a:rPr lang="fr-FR" sz="2000" i="1" u="sng" noProof="0" dirty="0">
                <a:effectLst>
                  <a:outerShdw blurRad="38100" dist="38100" dir="2700000" algn="tl">
                    <a:srgbClr val="C0C0C0"/>
                  </a:outerShdw>
                </a:effectLst>
                <a:latin typeface="Times New Roman" panose="02020603050405020304" pitchFamily="18" charset="0"/>
              </a:rPr>
              <a:t>1-Page de Garde et lettre d’envoi: </a:t>
            </a:r>
            <a:r>
              <a:rPr lang="fr-FR" sz="2000" noProof="0" dirty="0">
                <a:latin typeface="Times New Roman" panose="02020603050405020304" pitchFamily="18" charset="0"/>
              </a:rPr>
              <a:t>Selon les règles de l’entreprise et sa culture, le rapport est – ou non – accompagné d’une brève lettre d’envoi contenant (le titre de la mission et la date d’envoi du rapport; les noms des auditeurs ayant participé au travail; les noms des destinataires du rapport d’audit; une mention obligatoire de « confidentialité)</a:t>
            </a:r>
          </a:p>
          <a:p>
            <a:pPr algn="just" eaLnBrk="1" hangingPunct="1">
              <a:defRPr/>
            </a:pPr>
            <a:endParaRPr lang="fr-FR" sz="2000" i="1" u="sng" noProof="0" dirty="0">
              <a:effectLst>
                <a:outerShdw blurRad="38100" dist="38100" dir="2700000" algn="tl">
                  <a:srgbClr val="C0C0C0"/>
                </a:outerShdw>
              </a:effectLst>
              <a:latin typeface="Times New Roman" panose="02020603050405020304" pitchFamily="18" charset="0"/>
            </a:endParaRPr>
          </a:p>
          <a:p>
            <a:pPr algn="just" eaLnBrk="1" hangingPunct="1">
              <a:defRPr/>
            </a:pPr>
            <a:r>
              <a:rPr lang="fr-FR" sz="2000" i="1" u="sng" noProof="0" dirty="0">
                <a:effectLst>
                  <a:outerShdw blurRad="38100" dist="38100" dir="2700000" algn="tl">
                    <a:srgbClr val="C0C0C0"/>
                  </a:outerShdw>
                </a:effectLst>
                <a:latin typeface="Times New Roman" panose="02020603050405020304" pitchFamily="18" charset="0"/>
              </a:rPr>
              <a:t>2- Sommaire , introduction et synthèse: </a:t>
            </a:r>
            <a:r>
              <a:rPr lang="fr-FR" sz="2000" b="1" noProof="0" dirty="0">
                <a:latin typeface="Times New Roman" panose="02020603050405020304" pitchFamily="18" charset="0"/>
              </a:rPr>
              <a:t>Un sommaire </a:t>
            </a:r>
            <a:r>
              <a:rPr lang="fr-FR" sz="2000" noProof="0" dirty="0">
                <a:latin typeface="Times New Roman" panose="02020603050405020304" pitchFamily="18" charset="0"/>
              </a:rPr>
              <a:t>détaillé du rapport afin que l’on puisse aisément se reporter à tel ou tel sujet, </a:t>
            </a:r>
            <a:r>
              <a:rPr lang="fr-FR" sz="2000" b="1" noProof="0" dirty="0">
                <a:latin typeface="Times New Roman" panose="02020603050405020304" pitchFamily="18" charset="0"/>
              </a:rPr>
              <a:t>une introduction </a:t>
            </a:r>
            <a:r>
              <a:rPr lang="fr-FR" sz="2000" noProof="0" dirty="0">
                <a:latin typeface="Times New Roman" panose="02020603050405020304" pitchFamily="18" charset="0"/>
              </a:rPr>
              <a:t>assez brève comportant un rappel du champ d’action et des objectifs de la mission et un très bref descriptif de l’organisation de l’unité ou de la fonction auditée, et </a:t>
            </a:r>
            <a:r>
              <a:rPr lang="fr-FR" sz="2000" b="1" noProof="0" dirty="0">
                <a:latin typeface="Times New Roman" panose="02020603050405020304" pitchFamily="18" charset="0"/>
              </a:rPr>
              <a:t>une synthèse </a:t>
            </a:r>
            <a:r>
              <a:rPr lang="fr-FR" sz="2000" noProof="0" dirty="0">
                <a:latin typeface="Times New Roman" panose="02020603050405020304" pitchFamily="18" charset="0"/>
              </a:rPr>
              <a:t>(appelée aussi LA LETTRE DU PRESIDENT)doit être brève et précise permettant aux hauts responsables d’avoir une idée claire sur les résultats de cet audit.</a:t>
            </a:r>
            <a:endParaRPr lang="fr-FR" sz="2000" i="1" u="sng" noProof="0" dirty="0">
              <a:effectLst>
                <a:outerShdw blurRad="38100" dist="38100" dir="2700000" algn="tl">
                  <a:srgbClr val="C0C0C0"/>
                </a:outerShdw>
              </a:effectLst>
              <a:latin typeface="Times New Roman" panose="02020603050405020304" pitchFamily="18" charset="0"/>
            </a:endParaRPr>
          </a:p>
          <a:p>
            <a:pPr algn="just" eaLnBrk="1" hangingPunct="1">
              <a:defRPr/>
            </a:pPr>
            <a:endParaRPr lang="fr-FR" sz="2000" noProof="0" dirty="0">
              <a:latin typeface="Times New Roman" panose="02020603050405020304" pitchFamily="18" charset="0"/>
            </a:endParaRPr>
          </a:p>
          <a:p>
            <a:pPr algn="just" eaLnBrk="1" hangingPunct="1">
              <a:defRPr/>
            </a:pPr>
            <a:endParaRPr lang="fr-FR" sz="2000" noProof="0" dirty="0">
              <a:latin typeface="Times New Roman" panose="02020603050405020304" pitchFamily="18" charset="0"/>
            </a:endParaRPr>
          </a:p>
        </p:txBody>
      </p:sp>
    </p:spTree>
    <p:extLst>
      <p:ext uri="{BB962C8B-B14F-4D97-AF65-F5344CB8AC3E}">
        <p14:creationId xmlns:p14="http://schemas.microsoft.com/office/powerpoint/2010/main" val="176355569"/>
      </p:ext>
    </p:extLst>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Espace réservé du numéro de diapositive 4">
            <a:extLst>
              <a:ext uri="{FF2B5EF4-FFF2-40B4-BE49-F238E27FC236}">
                <a16:creationId xmlns:a16="http://schemas.microsoft.com/office/drawing/2014/main" id="{49B663EE-2837-A449-88E2-A7A5E1BA03C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5435EDE-1585-5C4D-9B0B-7CAC0D976A49}" type="slidenum">
              <a:rPr lang="fr-FR" noProof="0" smtClean="0">
                <a:solidFill>
                  <a:srgbClr val="FFFFFF"/>
                </a:solidFill>
                <a:latin typeface="Georgia" panose="02040502050405020303" pitchFamily="18" charset="0"/>
              </a:rPr>
              <a:pPr/>
              <a:t>147</a:t>
            </a:fld>
            <a:endParaRPr lang="fr-FR" noProof="0" dirty="0">
              <a:solidFill>
                <a:srgbClr val="FFFFFF"/>
              </a:solidFill>
              <a:latin typeface="Georgia" panose="02040502050405020303" pitchFamily="18" charset="0"/>
            </a:endParaRPr>
          </a:p>
        </p:txBody>
      </p:sp>
      <p:sp>
        <p:nvSpPr>
          <p:cNvPr id="12" name="ZoneTexte 11">
            <a:extLst>
              <a:ext uri="{FF2B5EF4-FFF2-40B4-BE49-F238E27FC236}">
                <a16:creationId xmlns:a16="http://schemas.microsoft.com/office/drawing/2014/main" id="{A7B3DA7E-E338-0741-BA4D-71BA0A947DFA}"/>
              </a:ext>
            </a:extLst>
          </p:cNvPr>
          <p:cNvSpPr txBox="1"/>
          <p:nvPr/>
        </p:nvSpPr>
        <p:spPr>
          <a:xfrm>
            <a:off x="520700" y="612775"/>
            <a:ext cx="11214099" cy="4708981"/>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2000" i="1" u="sng" noProof="0" dirty="0">
                <a:effectLst>
                  <a:outerShdw blurRad="38100" dist="38100" dir="2700000" algn="tl">
                    <a:srgbClr val="C0C0C0"/>
                  </a:outerShdw>
                </a:effectLst>
                <a:latin typeface="Times New Roman" panose="02020603050405020304" pitchFamily="18" charset="0"/>
              </a:rPr>
              <a:t>3- Corps du rapport:</a:t>
            </a:r>
            <a:r>
              <a:rPr lang="fr-FR" sz="2000" noProof="0" dirty="0">
                <a:latin typeface="Times New Roman" panose="02020603050405020304" pitchFamily="18" charset="0"/>
              </a:rPr>
              <a:t> C’est le document intégral destiné en premier lieu à l’audité et qui comporte :constats, recommandations et réponses aux recommandations, le tout présenté dans l’ordre logique et cohérent du sommaire.</a:t>
            </a:r>
          </a:p>
          <a:p>
            <a:pPr algn="just" eaLnBrk="1" hangingPunct="1">
              <a:defRPr/>
            </a:pPr>
            <a:r>
              <a:rPr lang="fr-FR" sz="2000" noProof="0" dirty="0">
                <a:latin typeface="Times New Roman" panose="02020603050405020304" pitchFamily="18" charset="0"/>
              </a:rPr>
              <a:t>Il existe deux possibilités.</a:t>
            </a:r>
          </a:p>
          <a:p>
            <a:pPr algn="just" eaLnBrk="1" hangingPunct="1">
              <a:defRPr/>
            </a:pPr>
            <a:endParaRPr lang="fr-FR" sz="2000" noProof="0" dirty="0">
              <a:latin typeface="Times New Roman" panose="02020603050405020304" pitchFamily="18" charset="0"/>
            </a:endParaRPr>
          </a:p>
          <a:p>
            <a:pPr algn="just" eaLnBrk="1" hangingPunct="1">
              <a:defRPr/>
            </a:pPr>
            <a:r>
              <a:rPr lang="fr-FR" sz="2000" i="1" u="sng" noProof="0" dirty="0">
                <a:effectLst>
                  <a:outerShdw blurRad="38100" dist="38100" dir="2700000" algn="tl">
                    <a:srgbClr val="C0C0C0"/>
                  </a:outerShdw>
                </a:effectLst>
                <a:latin typeface="Times New Roman" panose="02020603050405020304" pitchFamily="18" charset="0"/>
              </a:rPr>
              <a:t>4- Conclusion , plan d’action et Annexes: </a:t>
            </a:r>
            <a:r>
              <a:rPr lang="fr-FR" sz="2000" noProof="0" dirty="0">
                <a:latin typeface="Times New Roman" panose="02020603050405020304" pitchFamily="18" charset="0"/>
              </a:rPr>
              <a:t>On peut prévoir une courte </a:t>
            </a:r>
            <a:r>
              <a:rPr lang="fr-FR" sz="2000" b="1" noProof="0" dirty="0">
                <a:latin typeface="Times New Roman" panose="02020603050405020304" pitchFamily="18" charset="0"/>
              </a:rPr>
              <a:t>conclusion</a:t>
            </a:r>
            <a:r>
              <a:rPr lang="fr-FR" sz="2000" noProof="0" dirty="0">
                <a:latin typeface="Times New Roman" panose="02020603050405020304" pitchFamily="18" charset="0"/>
              </a:rPr>
              <a:t> (15 lignes), non pas pour répéter ce qui est dit dans la synthèse, mais soit pour annoncer – ou suggérer – d’autres missions ou bien pour indiquer à quelle date se situera la prochaine mission de l’audit interne sur le même thème.</a:t>
            </a:r>
          </a:p>
          <a:p>
            <a:pPr algn="just" eaLnBrk="1" hangingPunct="1">
              <a:defRPr/>
            </a:pPr>
            <a:r>
              <a:rPr lang="fr-FR" sz="2000" noProof="0" dirty="0">
                <a:latin typeface="Times New Roman" panose="02020603050405020304" pitchFamily="18" charset="0"/>
              </a:rPr>
              <a:t>Le document suivant cette brève conclusion est un papier qui a été rempli par l’audité, envoyé avec les réponses aux recommandations et joint au rapport : c’est </a:t>
            </a:r>
            <a:r>
              <a:rPr lang="fr-FR" sz="2000" b="1" noProof="0" dirty="0">
                <a:latin typeface="Times New Roman" panose="02020603050405020304" pitchFamily="18" charset="0"/>
              </a:rPr>
              <a:t>le plan d’action</a:t>
            </a:r>
            <a:r>
              <a:rPr lang="fr-FR" sz="2000" noProof="0" dirty="0">
                <a:latin typeface="Times New Roman" panose="02020603050405020304" pitchFamily="18" charset="0"/>
              </a:rPr>
              <a:t>. </a:t>
            </a:r>
          </a:p>
          <a:p>
            <a:pPr algn="just" eaLnBrk="1" hangingPunct="1">
              <a:defRPr/>
            </a:pPr>
            <a:r>
              <a:rPr lang="fr-FR" sz="2000" noProof="0" dirty="0">
                <a:latin typeface="Times New Roman" panose="02020603050405020304" pitchFamily="18" charset="0"/>
              </a:rPr>
              <a:t>Tous les tableaux, graphiques, textes officiels, règles de travail, procédures, schémas, etc., constituent les annexes qui soutiennent la démonstration sont renvoyés en, avec les renvois et références permettant de les identifier sans problème.</a:t>
            </a:r>
            <a:endParaRPr lang="fr-FR" sz="2000" i="1" u="sng" noProof="0" dirty="0">
              <a:effectLst>
                <a:outerShdw blurRad="38100" dist="38100" dir="2700000" algn="tl">
                  <a:srgbClr val="C0C0C0"/>
                </a:outerShdw>
              </a:effectLst>
              <a:latin typeface="Times New Roman" panose="02020603050405020304" pitchFamily="18" charset="0"/>
            </a:endParaRPr>
          </a:p>
          <a:p>
            <a:pPr algn="just" eaLnBrk="1" hangingPunct="1">
              <a:defRPr/>
            </a:pPr>
            <a:endParaRPr lang="fr-FR" sz="2000" noProof="0" dirty="0">
              <a:latin typeface="Times New Roman" panose="02020603050405020304" pitchFamily="18" charset="0"/>
            </a:endParaRPr>
          </a:p>
          <a:p>
            <a:pPr algn="just" eaLnBrk="1" hangingPunct="1">
              <a:defRPr/>
            </a:pPr>
            <a:endParaRPr lang="fr-FR" sz="2000" noProof="0" dirty="0">
              <a:latin typeface="Times New Roman" panose="02020603050405020304" pitchFamily="18" charset="0"/>
            </a:endParaRPr>
          </a:p>
        </p:txBody>
      </p:sp>
    </p:spTree>
    <p:extLst>
      <p:ext uri="{BB962C8B-B14F-4D97-AF65-F5344CB8AC3E}">
        <p14:creationId xmlns:p14="http://schemas.microsoft.com/office/powerpoint/2010/main" val="3010465219"/>
      </p:ext>
    </p:extLst>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Espace réservé du pied de page 3">
            <a:extLst>
              <a:ext uri="{FF2B5EF4-FFF2-40B4-BE49-F238E27FC236}">
                <a16:creationId xmlns:a16="http://schemas.microsoft.com/office/drawing/2014/main" id="{FA476A2D-1EA0-4F42-BD68-9A91DEC4B18F}"/>
              </a:ext>
            </a:extLst>
          </p:cNvPr>
          <p:cNvSpPr>
            <a:spLocks noGrp="1"/>
          </p:cNvSpPr>
          <p:nvPr>
            <p:ph type="ftr" sz="quarter" idx="11"/>
          </p:nvPr>
        </p:nvSpPr>
        <p:spPr bwMode="auto">
          <a:xfrm>
            <a:off x="4151313" y="6519864"/>
            <a:ext cx="3352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fr-FR" noProof="0" dirty="0">
                <a:solidFill>
                  <a:schemeClr val="accent2"/>
                </a:solidFill>
                <a:latin typeface="Georgia" panose="02040502050405020303" pitchFamily="18" charset="0"/>
              </a:rPr>
              <a:t>Préparé par: Mme ALSHAKARCHI ALAE</a:t>
            </a:r>
          </a:p>
        </p:txBody>
      </p:sp>
      <p:sp>
        <p:nvSpPr>
          <p:cNvPr id="168962" name="Espace réservé du numéro de diapositive 4">
            <a:extLst>
              <a:ext uri="{FF2B5EF4-FFF2-40B4-BE49-F238E27FC236}">
                <a16:creationId xmlns:a16="http://schemas.microsoft.com/office/drawing/2014/main" id="{AA21DE99-C0DF-934B-BE89-59632FC906E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043ECB6-E1F4-EA4C-AF1E-9607A2208A16}" type="slidenum">
              <a:rPr lang="fr-FR" noProof="0" smtClean="0">
                <a:solidFill>
                  <a:srgbClr val="FFFFFF"/>
                </a:solidFill>
                <a:latin typeface="Georgia" panose="02040502050405020303" pitchFamily="18" charset="0"/>
              </a:rPr>
              <a:pPr/>
              <a:t>148</a:t>
            </a:fld>
            <a:endParaRPr lang="fr-FR" noProof="0" dirty="0">
              <a:solidFill>
                <a:srgbClr val="FFFFFF"/>
              </a:solidFill>
              <a:latin typeface="Georgia" panose="02040502050405020303" pitchFamily="18" charset="0"/>
            </a:endParaRPr>
          </a:p>
        </p:txBody>
      </p:sp>
      <p:pic>
        <p:nvPicPr>
          <p:cNvPr id="168963" name="Picture 2">
            <a:extLst>
              <a:ext uri="{FF2B5EF4-FFF2-40B4-BE49-F238E27FC236}">
                <a16:creationId xmlns:a16="http://schemas.microsoft.com/office/drawing/2014/main" id="{B93CBF3F-696C-7F41-9F9C-478AE28BF4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549276"/>
            <a:ext cx="712787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5347365"/>
      </p:ext>
    </p:extLst>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Espace réservé du numéro de diapositive 4">
            <a:extLst>
              <a:ext uri="{FF2B5EF4-FFF2-40B4-BE49-F238E27FC236}">
                <a16:creationId xmlns:a16="http://schemas.microsoft.com/office/drawing/2014/main" id="{ED1CC677-DC57-A442-BC02-2707E4CCD7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D09F1BD-F85C-B44F-932D-5840D1BFBF85}" type="slidenum">
              <a:rPr lang="fr-FR" noProof="0" smtClean="0">
                <a:solidFill>
                  <a:srgbClr val="FFFFFF"/>
                </a:solidFill>
                <a:latin typeface="Georgia" panose="02040502050405020303" pitchFamily="18" charset="0"/>
              </a:rPr>
              <a:pPr/>
              <a:t>149</a:t>
            </a:fld>
            <a:endParaRPr lang="fr-FR" noProof="0" dirty="0">
              <a:solidFill>
                <a:srgbClr val="FFFFFF"/>
              </a:solidFill>
              <a:latin typeface="Georgia" panose="02040502050405020303" pitchFamily="18" charset="0"/>
            </a:endParaRPr>
          </a:p>
        </p:txBody>
      </p:sp>
      <p:sp>
        <p:nvSpPr>
          <p:cNvPr id="169986" name="ZoneTexte 7">
            <a:extLst>
              <a:ext uri="{FF2B5EF4-FFF2-40B4-BE49-F238E27FC236}">
                <a16:creationId xmlns:a16="http://schemas.microsoft.com/office/drawing/2014/main" id="{B2A8F1F8-CD9C-924E-B5DA-21A203C732C5}"/>
              </a:ext>
            </a:extLst>
          </p:cNvPr>
          <p:cNvSpPr txBox="1">
            <a:spLocks noChangeArrowheads="1"/>
          </p:cNvSpPr>
          <p:nvPr/>
        </p:nvSpPr>
        <p:spPr bwMode="auto">
          <a:xfrm>
            <a:off x="2135188" y="1484314"/>
            <a:ext cx="7848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fr-FR" noProof="0" dirty="0">
              <a:latin typeface="Georgia" panose="02040502050405020303" pitchFamily="18" charset="0"/>
            </a:endParaRPr>
          </a:p>
        </p:txBody>
      </p:sp>
      <p:sp>
        <p:nvSpPr>
          <p:cNvPr id="9" name="ZoneTexte 8">
            <a:extLst>
              <a:ext uri="{FF2B5EF4-FFF2-40B4-BE49-F238E27FC236}">
                <a16:creationId xmlns:a16="http://schemas.microsoft.com/office/drawing/2014/main" id="{F6B7D727-DDA3-994D-A734-ED8AEA594A3D}"/>
              </a:ext>
            </a:extLst>
          </p:cNvPr>
          <p:cNvSpPr txBox="1"/>
          <p:nvPr/>
        </p:nvSpPr>
        <p:spPr>
          <a:xfrm>
            <a:off x="622300" y="836614"/>
            <a:ext cx="10502382" cy="3939540"/>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2000" b="1" i="1" u="sng" noProof="0" dirty="0">
                <a:effectLst>
                  <a:outerShdw blurRad="38100" dist="38100" dir="2700000" algn="tl">
                    <a:srgbClr val="C0C0C0"/>
                  </a:outerShdw>
                </a:effectLst>
                <a:latin typeface="Times New Roman" panose="02020603050405020304" pitchFamily="18" charset="0"/>
              </a:rPr>
              <a:t>RÉPONSES AUX RECOMMANDATIONS ET SUIVI DU RAPPORT</a:t>
            </a:r>
          </a:p>
          <a:p>
            <a:pPr algn="just" eaLnBrk="1" hangingPunct="1">
              <a:defRPr/>
            </a:pPr>
            <a:endParaRPr lang="fr-FR" sz="2000" b="1" i="1" u="sng" noProof="0" dirty="0">
              <a:effectLst>
                <a:outerShdw blurRad="38100" dist="38100" dir="2700000" algn="tl">
                  <a:srgbClr val="C0C0C0"/>
                </a:outerShdw>
              </a:effectLst>
              <a:latin typeface="Times New Roman" panose="02020603050405020304" pitchFamily="18" charset="0"/>
            </a:endParaRPr>
          </a:p>
          <a:p>
            <a:pPr algn="just" eaLnBrk="1" hangingPunct="1">
              <a:defRPr/>
            </a:pPr>
            <a:r>
              <a:rPr lang="fr-FR" sz="2000" b="1" noProof="0" dirty="0">
                <a:solidFill>
                  <a:srgbClr val="050507"/>
                </a:solidFill>
                <a:latin typeface="Times New Roman" panose="02020603050405020304" pitchFamily="18" charset="0"/>
              </a:rPr>
              <a:t> </a:t>
            </a:r>
            <a:r>
              <a:rPr lang="fr-FR" sz="2000" noProof="0" dirty="0">
                <a:solidFill>
                  <a:srgbClr val="050507"/>
                </a:solidFill>
                <a:latin typeface="Times New Roman" panose="02020603050405020304" pitchFamily="18" charset="0"/>
              </a:rPr>
              <a:t>Un rapport d’audit interne sans suivi des recommandations constitue une action inachevée, sans grand impact et conduisant ainsi à l’inutilité et l’inefficacité de l’audit interne.</a:t>
            </a:r>
          </a:p>
          <a:p>
            <a:pPr algn="just" eaLnBrk="1" hangingPunct="1">
              <a:defRPr/>
            </a:pPr>
            <a:endParaRPr lang="fr-FR" sz="2000" b="1" i="1" u="sng" noProof="0" dirty="0">
              <a:solidFill>
                <a:srgbClr val="050507"/>
              </a:solidFill>
              <a:effectLst>
                <a:outerShdw blurRad="38100" dist="38100" dir="2700000" algn="tl">
                  <a:srgbClr val="C0C0C0"/>
                </a:outerShdw>
              </a:effectLst>
              <a:latin typeface="Times New Roman" panose="02020603050405020304" pitchFamily="18" charset="0"/>
            </a:endParaRPr>
          </a:p>
          <a:p>
            <a:pPr algn="just" eaLnBrk="1" hangingPunct="1">
              <a:defRPr/>
            </a:pPr>
            <a:r>
              <a:rPr lang="fr-FR" sz="2000" i="1" u="sng" noProof="0" dirty="0">
                <a:effectLst>
                  <a:outerShdw blurRad="38100" dist="38100" dir="2700000" algn="tl">
                    <a:srgbClr val="C0C0C0"/>
                  </a:outerShdw>
                </a:effectLst>
                <a:latin typeface="Times New Roman" panose="02020603050405020304" pitchFamily="18" charset="0"/>
              </a:rPr>
              <a:t>1- Les réponses aux recommandations:</a:t>
            </a:r>
          </a:p>
          <a:p>
            <a:pPr algn="just" eaLnBrk="1" hangingPunct="1">
              <a:defRPr/>
            </a:pPr>
            <a:endParaRPr lang="fr-FR" sz="2000" i="1" u="sng" noProof="0" dirty="0">
              <a:effectLst>
                <a:outerShdw blurRad="38100" dist="38100" dir="2700000" algn="tl">
                  <a:srgbClr val="C0C0C0"/>
                </a:outerShdw>
              </a:effectLst>
              <a:latin typeface="Times New Roman" panose="02020603050405020304" pitchFamily="18" charset="0"/>
            </a:endParaRPr>
          </a:p>
          <a:p>
            <a:pPr algn="just">
              <a:lnSpc>
                <a:spcPts val="2200"/>
              </a:lnSpc>
              <a:defRPr/>
            </a:pPr>
            <a:r>
              <a:rPr lang="fr-FR" sz="2000" noProof="0" dirty="0">
                <a:solidFill>
                  <a:srgbClr val="050507"/>
                </a:solidFill>
                <a:latin typeface="Times New Roman" panose="02020603050405020304" pitchFamily="18" charset="0"/>
              </a:rPr>
              <a:t>Rappelons que chaque constat donne lieu à une recommandation de l’auditeur, laquelle est présentée aux audités lors de la réunion de clôture. Si ces derniers ont des </a:t>
            </a:r>
            <a:r>
              <a:rPr lang="fr-FR" sz="2000" noProof="0" dirty="0">
                <a:latin typeface="Times New Roman" panose="02020603050405020304" pitchFamily="18" charset="0"/>
              </a:rPr>
              <a:t>réserves à faire quant à son réalisme ou à son applicabilité, c’est à ce moment que ces réserves sont exprimées. Les auditeurs internes en tiennent compte, </a:t>
            </a:r>
            <a:r>
              <a:rPr lang="fr-FR" sz="2000" noProof="0" dirty="0">
                <a:solidFill>
                  <a:srgbClr val="050507"/>
                </a:solidFill>
                <a:latin typeface="Times New Roman" panose="02020603050405020304" pitchFamily="18" charset="0"/>
              </a:rPr>
              <a:t>ou non, selon leur appréciation des observations qui leur sont faites. La recommandation étant ainsi devenue définitive en la forme, une réponse officielle est demandée aux audités afin que leurs observations puissent être intégrées dans le rapport.</a:t>
            </a:r>
          </a:p>
        </p:txBody>
      </p:sp>
    </p:spTree>
    <p:extLst>
      <p:ext uri="{BB962C8B-B14F-4D97-AF65-F5344CB8AC3E}">
        <p14:creationId xmlns:p14="http://schemas.microsoft.com/office/powerpoint/2010/main" val="279883657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noProof="0" dirty="0">
              <a:latin typeface="Times New Roman" panose="02020603050405020304" pitchFamily="18" charset="0"/>
              <a:cs typeface="Times New Roman" panose="02020603050405020304" pitchFamily="18" charset="0"/>
            </a:endParaRPr>
          </a:p>
          <a:p>
            <a:pPr marL="0" indent="0" algn="ctr">
              <a:buNone/>
            </a:pPr>
            <a:r>
              <a:rPr lang="fr-FR" sz="3600" b="1" i="1" noProof="0" dirty="0">
                <a:latin typeface="Times New Roman" panose="02020603050405020304" pitchFamily="18" charset="0"/>
                <a:cs typeface="Times New Roman" panose="02020603050405020304" pitchFamily="18" charset="0"/>
              </a:rPr>
              <a:t>Comment auditer? </a:t>
            </a:r>
          </a:p>
        </p:txBody>
      </p:sp>
    </p:spTree>
    <p:extLst>
      <p:ext uri="{BB962C8B-B14F-4D97-AF65-F5344CB8AC3E}">
        <p14:creationId xmlns:p14="http://schemas.microsoft.com/office/powerpoint/2010/main" val="275576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Espace réservé du numéro de diapositive 4">
            <a:extLst>
              <a:ext uri="{FF2B5EF4-FFF2-40B4-BE49-F238E27FC236}">
                <a16:creationId xmlns:a16="http://schemas.microsoft.com/office/drawing/2014/main" id="{7D86C20B-963A-3044-8185-1A15F520651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37987FB-9DC5-654D-9860-42F0E8AE80B7}" type="slidenum">
              <a:rPr lang="fr-FR" noProof="0" smtClean="0">
                <a:solidFill>
                  <a:srgbClr val="FFFFFF"/>
                </a:solidFill>
                <a:latin typeface="Georgia" panose="02040502050405020303" pitchFamily="18" charset="0"/>
              </a:rPr>
              <a:pPr/>
              <a:t>150</a:t>
            </a:fld>
            <a:endParaRPr lang="fr-FR" noProof="0" dirty="0">
              <a:solidFill>
                <a:srgbClr val="FFFFFF"/>
              </a:solidFill>
              <a:latin typeface="Georgia" panose="02040502050405020303" pitchFamily="18" charset="0"/>
            </a:endParaRPr>
          </a:p>
        </p:txBody>
      </p:sp>
      <p:sp>
        <p:nvSpPr>
          <p:cNvPr id="171010" name="ZoneTexte 7">
            <a:extLst>
              <a:ext uri="{FF2B5EF4-FFF2-40B4-BE49-F238E27FC236}">
                <a16:creationId xmlns:a16="http://schemas.microsoft.com/office/drawing/2014/main" id="{9F456DFC-BF10-404A-BC56-148FA555C070}"/>
              </a:ext>
            </a:extLst>
          </p:cNvPr>
          <p:cNvSpPr txBox="1">
            <a:spLocks noChangeArrowheads="1"/>
          </p:cNvSpPr>
          <p:nvPr/>
        </p:nvSpPr>
        <p:spPr bwMode="auto">
          <a:xfrm>
            <a:off x="2135188" y="1484314"/>
            <a:ext cx="7848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fr-FR" noProof="0" dirty="0">
              <a:latin typeface="Georgia" panose="02040502050405020303" pitchFamily="18" charset="0"/>
            </a:endParaRPr>
          </a:p>
        </p:txBody>
      </p:sp>
      <p:sp>
        <p:nvSpPr>
          <p:cNvPr id="9" name="ZoneTexte 8">
            <a:extLst>
              <a:ext uri="{FF2B5EF4-FFF2-40B4-BE49-F238E27FC236}">
                <a16:creationId xmlns:a16="http://schemas.microsoft.com/office/drawing/2014/main" id="{5B50F0BA-C82F-3940-A64A-6638001CAE0A}"/>
              </a:ext>
            </a:extLst>
          </p:cNvPr>
          <p:cNvSpPr txBox="1"/>
          <p:nvPr/>
        </p:nvSpPr>
        <p:spPr>
          <a:xfrm>
            <a:off x="1631951" y="692150"/>
            <a:ext cx="9007475" cy="5018088"/>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endParaRPr lang="fr-FR" sz="2000" b="1" i="1" u="sng" noProof="0" dirty="0">
              <a:effectLst>
                <a:outerShdw blurRad="38100" dist="38100" dir="2700000" algn="tl">
                  <a:srgbClr val="C0C0C0"/>
                </a:outerShdw>
              </a:effectLst>
              <a:latin typeface="Times New Roman" panose="02020603050405020304" pitchFamily="18" charset="0"/>
            </a:endParaRPr>
          </a:p>
          <a:p>
            <a:pPr algn="just" eaLnBrk="1" hangingPunct="1">
              <a:defRPr/>
            </a:pPr>
            <a:r>
              <a:rPr lang="fr-FR" sz="2000" b="1" noProof="0" dirty="0">
                <a:solidFill>
                  <a:srgbClr val="050507"/>
                </a:solidFill>
                <a:latin typeface="Times New Roman" panose="02020603050405020304" pitchFamily="18" charset="0"/>
              </a:rPr>
              <a:t> 2</a:t>
            </a:r>
            <a:r>
              <a:rPr lang="fr-FR" sz="2000" i="1" u="sng" noProof="0" dirty="0">
                <a:effectLst>
                  <a:outerShdw blurRad="38100" dist="38100" dir="2700000" algn="tl">
                    <a:srgbClr val="C0C0C0"/>
                  </a:outerShdw>
                </a:effectLst>
                <a:latin typeface="Times New Roman" panose="02020603050405020304" pitchFamily="18" charset="0"/>
              </a:rPr>
              <a:t>- Suivi du rapport:</a:t>
            </a:r>
          </a:p>
          <a:p>
            <a:pPr algn="just" eaLnBrk="1" hangingPunct="1">
              <a:defRPr/>
            </a:pPr>
            <a:endParaRPr lang="fr-FR" sz="2000" i="1" u="sng" noProof="0" dirty="0">
              <a:effectLst>
                <a:outerShdw blurRad="38100" dist="38100" dir="2700000" algn="tl">
                  <a:srgbClr val="C0C0C0"/>
                </a:outerShdw>
              </a:effectLst>
              <a:latin typeface="Times New Roman" panose="02020603050405020304" pitchFamily="18" charset="0"/>
            </a:endParaRPr>
          </a:p>
          <a:p>
            <a:pPr algn="just" eaLnBrk="1" hangingPunct="1">
              <a:defRPr/>
            </a:pPr>
            <a:r>
              <a:rPr lang="fr-FR" sz="2000" noProof="0" dirty="0">
                <a:latin typeface="Times New Roman" panose="02020603050405020304" pitchFamily="18" charset="0"/>
              </a:rPr>
              <a:t>L’audit interne doit être informé de la suite donnée à ses propositions, c’est un droit qui va lui permettre de mesurer l’efficacité, d’alimenter les dossiers et donc de parfaire les audits ultérieurs.</a:t>
            </a:r>
            <a:endParaRPr lang="fr-FR" sz="2000" i="1" u="sng" noProof="0" dirty="0">
              <a:effectLst>
                <a:outerShdw blurRad="38100" dist="38100" dir="2700000" algn="tl">
                  <a:srgbClr val="C0C0C0"/>
                </a:outerShdw>
              </a:effectLst>
              <a:latin typeface="Times New Roman" panose="02020603050405020304" pitchFamily="18" charset="0"/>
            </a:endParaRPr>
          </a:p>
          <a:p>
            <a:pPr algn="just" eaLnBrk="1" hangingPunct="1">
              <a:defRPr/>
            </a:pPr>
            <a:endParaRPr lang="fr-FR" sz="2000" i="1" u="sng" noProof="0" dirty="0">
              <a:effectLst>
                <a:outerShdw blurRad="38100" dist="38100" dir="2700000" algn="tl">
                  <a:srgbClr val="C0C0C0"/>
                </a:outerShdw>
              </a:effectLst>
              <a:latin typeface="Times New Roman" panose="02020603050405020304" pitchFamily="18" charset="0"/>
            </a:endParaRPr>
          </a:p>
          <a:p>
            <a:pPr algn="just" eaLnBrk="1" hangingPunct="1">
              <a:defRPr/>
            </a:pPr>
            <a:r>
              <a:rPr lang="fr-FR" sz="2000" noProof="0" dirty="0">
                <a:latin typeface="Times New Roman" panose="02020603050405020304" pitchFamily="18" charset="0"/>
              </a:rPr>
              <a:t>Ainsi l’auditeur interne ne participe pas à la mise en œuvre de ses propres recommandations. Principe qui part de la définition même de la fonction : l’auditeur interne n’est pas quelqu’un qui fait les choses, c’est quelqu’un qui regarde comment les choses sont faites et apporte des conseils pour les faire progresser.</a:t>
            </a:r>
          </a:p>
          <a:p>
            <a:pPr algn="just" eaLnBrk="1" hangingPunct="1">
              <a:defRPr/>
            </a:pPr>
            <a:endParaRPr lang="fr-FR" sz="2000" i="1" u="sng" noProof="0" dirty="0">
              <a:effectLst>
                <a:outerShdw blurRad="38100" dist="38100" dir="2700000" algn="tl">
                  <a:srgbClr val="C0C0C0"/>
                </a:outerShdw>
              </a:effectLst>
              <a:latin typeface="Times New Roman" panose="02020603050405020304" pitchFamily="18" charset="0"/>
            </a:endParaRPr>
          </a:p>
          <a:p>
            <a:pPr algn="just" eaLnBrk="1" hangingPunct="1">
              <a:defRPr/>
            </a:pPr>
            <a:r>
              <a:rPr lang="fr-FR" sz="2000" i="1" u="sng" noProof="0" dirty="0">
                <a:effectLst>
                  <a:outerShdw blurRad="38100" dist="38100" dir="2700000" algn="tl">
                    <a:srgbClr val="C0C0C0"/>
                  </a:outerShdw>
                </a:effectLst>
                <a:latin typeface="Times New Roman" panose="02020603050405020304" pitchFamily="18" charset="0"/>
              </a:rPr>
              <a:t>Mais comment réaliser ce suivi ?</a:t>
            </a:r>
            <a:endParaRPr lang="fr-FR" sz="2000" noProof="0" dirty="0">
              <a:latin typeface="Times New Roman" panose="02020603050405020304" pitchFamily="18" charset="0"/>
            </a:endParaRPr>
          </a:p>
          <a:p>
            <a:pPr lvl="2" algn="just">
              <a:buFont typeface="Wingdings" pitchFamily="2" charset="2"/>
              <a:buChar char="ü"/>
              <a:defRPr/>
            </a:pPr>
            <a:r>
              <a:rPr lang="fr-FR" sz="2000" noProof="0" dirty="0">
                <a:latin typeface="Times New Roman" panose="02020603050405020304" pitchFamily="18" charset="0"/>
              </a:rPr>
              <a:t> Mini-Audit: visite des lieux</a:t>
            </a:r>
          </a:p>
          <a:p>
            <a:pPr lvl="2" algn="just">
              <a:buFont typeface="Wingdings" pitchFamily="2" charset="2"/>
              <a:buChar char="ü"/>
              <a:defRPr/>
            </a:pPr>
            <a:r>
              <a:rPr lang="fr-FR" sz="2000" noProof="0" dirty="0">
                <a:latin typeface="Times New Roman" panose="02020603050405020304" pitchFamily="18" charset="0"/>
              </a:rPr>
              <a:t> Questionnaire basé sur le plan d’actions</a:t>
            </a:r>
          </a:p>
          <a:p>
            <a:pPr lvl="2" algn="just">
              <a:buFont typeface="Wingdings" pitchFamily="2" charset="2"/>
              <a:buChar char="ü"/>
              <a:defRPr/>
            </a:pPr>
            <a:r>
              <a:rPr lang="fr-FR" sz="2000" noProof="0" dirty="0">
                <a:latin typeface="Times New Roman" panose="02020603050405020304" pitchFamily="18" charset="0"/>
              </a:rPr>
              <a:t>Porter à la connaissance de la direction générale</a:t>
            </a:r>
            <a:endParaRPr lang="fr-FR" sz="2000" i="1" u="sng" noProof="0" dirty="0">
              <a:effectLst>
                <a:outerShdw blurRad="38100" dist="38100" dir="2700000" algn="tl">
                  <a:srgbClr val="C0C0C0"/>
                </a:outerShdw>
              </a:effectLst>
              <a:latin typeface="Times New Roman" panose="02020603050405020304" pitchFamily="18" charset="0"/>
            </a:endParaRPr>
          </a:p>
        </p:txBody>
      </p:sp>
    </p:spTree>
    <p:extLst>
      <p:ext uri="{BB962C8B-B14F-4D97-AF65-F5344CB8AC3E}">
        <p14:creationId xmlns:p14="http://schemas.microsoft.com/office/powerpoint/2010/main" val="3008680170"/>
      </p:ext>
    </p:extLst>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Titre 1">
            <a:extLst>
              <a:ext uri="{FF2B5EF4-FFF2-40B4-BE49-F238E27FC236}">
                <a16:creationId xmlns:a16="http://schemas.microsoft.com/office/drawing/2014/main" id="{0A278CED-FC1D-BB43-9056-0C27B66B1D4B}"/>
              </a:ext>
            </a:extLst>
          </p:cNvPr>
          <p:cNvSpPr>
            <a:spLocks noGrp="1"/>
          </p:cNvSpPr>
          <p:nvPr>
            <p:ph type="title"/>
          </p:nvPr>
        </p:nvSpPr>
        <p:spPr/>
        <p:txBody>
          <a:bodyPr/>
          <a:lstStyle/>
          <a:p>
            <a:pPr eaLnBrk="1" hangingPunct="1"/>
            <a:endParaRPr lang="fr-FR" noProof="0" dirty="0">
              <a:ea typeface="ＭＳ Ｐゴシック" panose="020B0600070205080204" pitchFamily="34" charset="-128"/>
            </a:endParaRPr>
          </a:p>
        </p:txBody>
      </p:sp>
      <p:sp>
        <p:nvSpPr>
          <p:cNvPr id="172034" name="Espace réservé du contenu 2">
            <a:extLst>
              <a:ext uri="{FF2B5EF4-FFF2-40B4-BE49-F238E27FC236}">
                <a16:creationId xmlns:a16="http://schemas.microsoft.com/office/drawing/2014/main" id="{127E70AC-C7A7-2F4B-83DA-01FE8142FA14}"/>
              </a:ext>
            </a:extLst>
          </p:cNvPr>
          <p:cNvSpPr>
            <a:spLocks noGrp="1"/>
          </p:cNvSpPr>
          <p:nvPr>
            <p:ph idx="1"/>
          </p:nvPr>
        </p:nvSpPr>
        <p:spPr/>
        <p:txBody>
          <a:bodyPr/>
          <a:lstStyle/>
          <a:p>
            <a:pPr eaLnBrk="1" hangingPunct="1"/>
            <a:endParaRPr lang="fr-FR" noProof="0" dirty="0">
              <a:ea typeface="ＭＳ Ｐゴシック" panose="020B0600070205080204" pitchFamily="34" charset="-128"/>
            </a:endParaRPr>
          </a:p>
        </p:txBody>
      </p:sp>
      <p:sp>
        <p:nvSpPr>
          <p:cNvPr id="172035" name="Espace réservé du pied de page 3">
            <a:extLst>
              <a:ext uri="{FF2B5EF4-FFF2-40B4-BE49-F238E27FC236}">
                <a16:creationId xmlns:a16="http://schemas.microsoft.com/office/drawing/2014/main" id="{F277B8E7-98C7-714D-89F6-6DD348280C6A}"/>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fr-FR" noProof="0" dirty="0">
                <a:solidFill>
                  <a:schemeClr val="accent2"/>
                </a:solidFill>
                <a:latin typeface="Georgia" panose="02040502050405020303" pitchFamily="18" charset="0"/>
              </a:rPr>
              <a:t>Préparé par: Mme ALSHAKARCHI ALAE</a:t>
            </a:r>
          </a:p>
        </p:txBody>
      </p:sp>
      <p:sp>
        <p:nvSpPr>
          <p:cNvPr id="172036" name="Espace réservé du numéro de diapositive 4">
            <a:extLst>
              <a:ext uri="{FF2B5EF4-FFF2-40B4-BE49-F238E27FC236}">
                <a16:creationId xmlns:a16="http://schemas.microsoft.com/office/drawing/2014/main" id="{074EB748-F45D-CC49-95C6-773CA57F5DB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17C9E02-34AF-6F44-877A-06DA4502BBB1}" type="slidenum">
              <a:rPr lang="fr-FR" noProof="0" smtClean="0">
                <a:solidFill>
                  <a:srgbClr val="FFFFFF"/>
                </a:solidFill>
                <a:latin typeface="Georgia" panose="02040502050405020303" pitchFamily="18" charset="0"/>
              </a:rPr>
              <a:pPr/>
              <a:t>151</a:t>
            </a:fld>
            <a:endParaRPr lang="fr-FR" noProof="0" dirty="0">
              <a:solidFill>
                <a:srgbClr val="FFFFFF"/>
              </a:solidFill>
              <a:latin typeface="Georgia" panose="02040502050405020303" pitchFamily="18" charset="0"/>
            </a:endParaRPr>
          </a:p>
        </p:txBody>
      </p:sp>
      <p:pic>
        <p:nvPicPr>
          <p:cNvPr id="172037" name="Picture 2">
            <a:extLst>
              <a:ext uri="{FF2B5EF4-FFF2-40B4-BE49-F238E27FC236}">
                <a16:creationId xmlns:a16="http://schemas.microsoft.com/office/drawing/2014/main" id="{A86960E1-918F-AD43-9E58-7B0621E338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583925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DD717F7-8072-FA42-8905-E22B0AB2B850}"/>
              </a:ext>
            </a:extLst>
          </p:cNvPr>
          <p:cNvSpPr>
            <a:spLocks noGrp="1"/>
          </p:cNvSpPr>
          <p:nvPr>
            <p:ph idx="1"/>
          </p:nvPr>
        </p:nvSpPr>
        <p:spPr/>
        <p:txBody>
          <a:bodyPr>
            <a:normAutofit fontScale="70000" lnSpcReduction="20000"/>
          </a:bodyPr>
          <a:lstStyle/>
          <a:p>
            <a:r>
              <a:rPr lang="fr-FR" sz="2000" u="sng" noProof="0" dirty="0">
                <a:solidFill>
                  <a:schemeClr val="tx2"/>
                </a:solidFill>
                <a:latin typeface="Times New Roman" panose="02020603050405020304" pitchFamily="18" charset="0"/>
                <a:cs typeface="Times New Roman" panose="02020603050405020304" pitchFamily="18" charset="0"/>
              </a:rPr>
              <a:t>La mission d’audit se déroule en 4 grandes phases</a:t>
            </a:r>
            <a:r>
              <a:rPr lang="fr-FR" sz="2000" noProof="0" dirty="0">
                <a:latin typeface="Times New Roman" panose="02020603050405020304" pitchFamily="18" charset="0"/>
                <a:cs typeface="Times New Roman" panose="02020603050405020304" pitchFamily="18" charset="0"/>
              </a:rPr>
              <a:t>:</a:t>
            </a:r>
          </a:p>
          <a:p>
            <a:endParaRPr lang="fr-FR" noProof="0" dirty="0">
              <a:latin typeface="Times New Roman" panose="02020603050405020304" pitchFamily="18" charset="0"/>
              <a:cs typeface="Times New Roman" panose="02020603050405020304" pitchFamily="18" charset="0"/>
            </a:endParaRPr>
          </a:p>
          <a:p>
            <a:endParaRPr lang="fr-FR" noProof="0" dirty="0">
              <a:latin typeface="Times New Roman" panose="02020603050405020304" pitchFamily="18" charset="0"/>
              <a:cs typeface="Times New Roman" panose="02020603050405020304" pitchFamily="18" charset="0"/>
            </a:endParaRPr>
          </a:p>
          <a:p>
            <a:pPr marL="1866383" lvl="5">
              <a:buFont typeface="Wingdings" pitchFamily="2" charset="2"/>
              <a:buChar char="§"/>
            </a:pPr>
            <a:r>
              <a:rPr lang="fr-FR" sz="2000" b="1" noProof="0" dirty="0">
                <a:latin typeface="Times New Roman" panose="02020603050405020304" pitchFamily="18" charset="0"/>
                <a:cs typeface="Times New Roman" panose="02020603050405020304" pitchFamily="18" charset="0"/>
              </a:rPr>
              <a:t>L’ordre de mission</a:t>
            </a:r>
          </a:p>
          <a:p>
            <a:pPr marL="1866383" lvl="5"/>
            <a:endParaRPr lang="fr-FR" sz="2000" b="1" noProof="0" dirty="0">
              <a:latin typeface="Times New Roman" panose="02020603050405020304" pitchFamily="18" charset="0"/>
              <a:cs typeface="Times New Roman" panose="02020603050405020304" pitchFamily="18" charset="0"/>
            </a:endParaRPr>
          </a:p>
          <a:p>
            <a:pPr marL="1866383" lvl="5">
              <a:buFont typeface="Wingdings" pitchFamily="2" charset="2"/>
              <a:buChar char="§"/>
            </a:pPr>
            <a:r>
              <a:rPr lang="fr-FR" sz="2000" b="1" noProof="0" dirty="0">
                <a:latin typeface="Times New Roman" panose="02020603050405020304" pitchFamily="18" charset="0"/>
                <a:cs typeface="Times New Roman" panose="02020603050405020304" pitchFamily="18" charset="0"/>
              </a:rPr>
              <a:t>La phase de préparation</a:t>
            </a:r>
          </a:p>
          <a:p>
            <a:pPr marL="1866383" lvl="5">
              <a:buFont typeface="Wingdings" pitchFamily="2" charset="2"/>
              <a:buChar char="§"/>
            </a:pPr>
            <a:endParaRPr lang="fr-FR" sz="2000" b="1" noProof="0" dirty="0">
              <a:latin typeface="Times New Roman" panose="02020603050405020304" pitchFamily="18" charset="0"/>
              <a:cs typeface="Times New Roman" panose="02020603050405020304" pitchFamily="18" charset="0"/>
            </a:endParaRPr>
          </a:p>
          <a:p>
            <a:pPr marL="1866383" lvl="5">
              <a:buFont typeface="Wingdings" pitchFamily="2" charset="2"/>
              <a:buChar char="§"/>
            </a:pPr>
            <a:r>
              <a:rPr lang="fr-FR" sz="2000" b="1" noProof="0" dirty="0">
                <a:latin typeface="Times New Roman" panose="02020603050405020304" pitchFamily="18" charset="0"/>
                <a:cs typeface="Times New Roman" panose="02020603050405020304" pitchFamily="18" charset="0"/>
              </a:rPr>
              <a:t>La phase de réalisation</a:t>
            </a:r>
          </a:p>
          <a:p>
            <a:pPr marL="1866383" lvl="5">
              <a:buFont typeface="Wingdings" pitchFamily="2" charset="2"/>
              <a:buChar char="§"/>
            </a:pPr>
            <a:endParaRPr lang="fr-FR" sz="2000" b="1" noProof="0" dirty="0">
              <a:latin typeface="Times New Roman" panose="02020603050405020304" pitchFamily="18" charset="0"/>
              <a:cs typeface="Times New Roman" panose="02020603050405020304" pitchFamily="18" charset="0"/>
            </a:endParaRPr>
          </a:p>
          <a:p>
            <a:pPr marL="1866383" lvl="5">
              <a:buFont typeface="Wingdings" pitchFamily="2" charset="2"/>
              <a:buChar char="§"/>
            </a:pPr>
            <a:r>
              <a:rPr lang="fr-FR" sz="2000" b="1" noProof="0" dirty="0">
                <a:latin typeface="Times New Roman" panose="02020603050405020304" pitchFamily="18" charset="0"/>
                <a:cs typeface="Times New Roman" panose="02020603050405020304" pitchFamily="18" charset="0"/>
              </a:rPr>
              <a:t>La phase de conclusion</a:t>
            </a:r>
          </a:p>
          <a:p>
            <a:endParaRPr lang="fr-FR" noProof="0" dirty="0"/>
          </a:p>
        </p:txBody>
      </p:sp>
      <p:sp>
        <p:nvSpPr>
          <p:cNvPr id="4" name="Titre 1">
            <a:extLst>
              <a:ext uri="{FF2B5EF4-FFF2-40B4-BE49-F238E27FC236}">
                <a16:creationId xmlns:a16="http://schemas.microsoft.com/office/drawing/2014/main" id="{33F9915C-D819-EA4B-8917-4DD276259D6A}"/>
              </a:ext>
            </a:extLst>
          </p:cNvPr>
          <p:cNvSpPr>
            <a:spLocks noGrp="1"/>
          </p:cNvSpPr>
          <p:nvPr>
            <p:ph type="title"/>
          </p:nvPr>
        </p:nvSpPr>
        <p:spPr>
          <a:xfrm>
            <a:off x="1066800" y="593608"/>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Récapitulation  </a:t>
            </a:r>
          </a:p>
        </p:txBody>
      </p:sp>
    </p:spTree>
    <p:extLst>
      <p:ext uri="{BB962C8B-B14F-4D97-AF65-F5344CB8AC3E}">
        <p14:creationId xmlns:p14="http://schemas.microsoft.com/office/powerpoint/2010/main" val="112730948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35D6520-96E5-F248-B8F9-D034AF24E5F0}"/>
              </a:ext>
            </a:extLst>
          </p:cNvPr>
          <p:cNvSpPr>
            <a:spLocks noGrp="1"/>
          </p:cNvSpPr>
          <p:nvPr>
            <p:ph idx="1"/>
          </p:nvPr>
        </p:nvSpPr>
        <p:spPr/>
        <p:txBody>
          <a:bodyPr>
            <a:normAutofit fontScale="92500" lnSpcReduction="10000"/>
          </a:bodyPr>
          <a:lstStyle/>
          <a:p>
            <a:r>
              <a:rPr lang="fr-FR" sz="2000" u="sng" noProof="0" dirty="0">
                <a:solidFill>
                  <a:schemeClr val="tx2"/>
                </a:solidFill>
                <a:latin typeface="Times New Roman" panose="02020603050405020304" pitchFamily="18" charset="0"/>
                <a:cs typeface="Times New Roman" panose="02020603050405020304" pitchFamily="18" charset="0"/>
              </a:rPr>
              <a:t>Un rapport d’audit interne doit répondre à deux fonctions essentielles:</a:t>
            </a:r>
          </a:p>
          <a:p>
            <a:endParaRPr lang="fr-FR" sz="2000" u="sng" noProof="0" dirty="0">
              <a:solidFill>
                <a:schemeClr val="tx2"/>
              </a:solidFill>
              <a:latin typeface="Times New Roman" panose="02020603050405020304" pitchFamily="18" charset="0"/>
              <a:cs typeface="Times New Roman" panose="02020603050405020304" pitchFamily="18" charset="0"/>
            </a:endParaRPr>
          </a:p>
          <a:p>
            <a:endParaRPr lang="fr-FR" sz="2000" noProof="0" dirty="0">
              <a:latin typeface="Times New Roman" panose="02020603050405020304" pitchFamily="18" charset="0"/>
              <a:cs typeface="Times New Roman" panose="02020603050405020304" pitchFamily="18" charset="0"/>
            </a:endParaRPr>
          </a:p>
          <a:p>
            <a:pPr lvl="1" algn="just">
              <a:buFont typeface="Wingdings" pitchFamily="2" charset="2"/>
              <a:buChar char="§"/>
            </a:pPr>
            <a:r>
              <a:rPr lang="fr-FR" sz="1800" b="1" noProof="0" dirty="0">
                <a:latin typeface="Times New Roman" panose="02020603050405020304" pitchFamily="18" charset="0"/>
                <a:cs typeface="Times New Roman" panose="02020603050405020304" pitchFamily="18" charset="0"/>
              </a:rPr>
              <a:t>Le rapport d’audit interne est et doit être un document d’information pour la hiérarchie;</a:t>
            </a:r>
          </a:p>
          <a:p>
            <a:pPr lvl="1" algn="just">
              <a:buFont typeface="Wingdings" pitchFamily="2" charset="2"/>
              <a:buChar char="§"/>
            </a:pPr>
            <a:endParaRPr lang="fr-FR" sz="1800" b="1" noProof="0" dirty="0">
              <a:latin typeface="Times New Roman" panose="02020603050405020304" pitchFamily="18" charset="0"/>
              <a:cs typeface="Times New Roman" panose="02020603050405020304" pitchFamily="18" charset="0"/>
            </a:endParaRPr>
          </a:p>
          <a:p>
            <a:pPr lvl="1" algn="just"/>
            <a:endParaRPr lang="fr-FR" sz="1800" b="1" noProof="0" dirty="0">
              <a:latin typeface="Times New Roman" panose="02020603050405020304" pitchFamily="18" charset="0"/>
              <a:cs typeface="Times New Roman" panose="02020603050405020304" pitchFamily="18" charset="0"/>
            </a:endParaRPr>
          </a:p>
          <a:p>
            <a:pPr lvl="1" algn="just">
              <a:buFont typeface="Wingdings" pitchFamily="2" charset="2"/>
              <a:buChar char="§"/>
            </a:pPr>
            <a:r>
              <a:rPr lang="fr-FR" sz="1800" b="1" noProof="0" dirty="0">
                <a:latin typeface="Times New Roman" panose="02020603050405020304" pitchFamily="18" charset="0"/>
                <a:cs typeface="Times New Roman" panose="02020603050405020304" pitchFamily="18" charset="0"/>
              </a:rPr>
              <a:t>Le rapport d’audit doit être également pour l’audité cette fois un outil de travail pour l’amélioration ;</a:t>
            </a:r>
          </a:p>
          <a:p>
            <a:endParaRPr lang="fr-FR" noProof="0" dirty="0"/>
          </a:p>
        </p:txBody>
      </p:sp>
      <p:sp>
        <p:nvSpPr>
          <p:cNvPr id="4" name="Titre 1">
            <a:extLst>
              <a:ext uri="{FF2B5EF4-FFF2-40B4-BE49-F238E27FC236}">
                <a16:creationId xmlns:a16="http://schemas.microsoft.com/office/drawing/2014/main" id="{79047F2B-2FF8-5C4C-9E1D-921C62A93A7D}"/>
              </a:ext>
            </a:extLst>
          </p:cNvPr>
          <p:cNvSpPr>
            <a:spLocks noGrp="1"/>
          </p:cNvSpPr>
          <p:nvPr>
            <p:ph type="title"/>
          </p:nvPr>
        </p:nvSpPr>
        <p:spPr>
          <a:xfrm>
            <a:off x="1066800" y="593608"/>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375253459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76F16C4-1BCE-2E45-8EA8-1BF4200DEB87}"/>
              </a:ext>
            </a:extLst>
          </p:cNvPr>
          <p:cNvSpPr>
            <a:spLocks noGrp="1"/>
          </p:cNvSpPr>
          <p:nvPr>
            <p:ph idx="1"/>
          </p:nvPr>
        </p:nvSpPr>
        <p:spPr/>
        <p:txBody>
          <a:bodyPr/>
          <a:lstStyle/>
          <a:p>
            <a:r>
              <a:rPr lang="fr-FR" u="sng" noProof="0" dirty="0">
                <a:solidFill>
                  <a:schemeClr val="accent1"/>
                </a:solidFill>
              </a:rPr>
              <a:t>Le rapport d’audit interne est structuré en 3 parties: </a:t>
            </a:r>
          </a:p>
          <a:p>
            <a:endParaRPr lang="fr-FR" noProof="0" dirty="0"/>
          </a:p>
          <a:p>
            <a:endParaRPr lang="fr-FR" noProof="0" dirty="0"/>
          </a:p>
          <a:p>
            <a:endParaRPr lang="fr-FR" noProof="0" dirty="0"/>
          </a:p>
          <a:p>
            <a:endParaRPr lang="fr-FR" noProof="0" dirty="0"/>
          </a:p>
          <a:p>
            <a:endParaRPr lang="fr-FR" noProof="0" dirty="0"/>
          </a:p>
          <a:p>
            <a:pPr marL="0" indent="0">
              <a:buNone/>
            </a:pPr>
            <a:endParaRPr lang="fr-FR" noProof="0" dirty="0"/>
          </a:p>
        </p:txBody>
      </p:sp>
      <p:sp>
        <p:nvSpPr>
          <p:cNvPr id="4" name="Titre 1">
            <a:extLst>
              <a:ext uri="{FF2B5EF4-FFF2-40B4-BE49-F238E27FC236}">
                <a16:creationId xmlns:a16="http://schemas.microsoft.com/office/drawing/2014/main" id="{B8CCFF83-6B89-A24B-BF17-DEE17EB6A4D5}"/>
              </a:ext>
            </a:extLst>
          </p:cNvPr>
          <p:cNvSpPr>
            <a:spLocks noGrp="1"/>
          </p:cNvSpPr>
          <p:nvPr>
            <p:ph type="title"/>
          </p:nvPr>
        </p:nvSpPr>
        <p:spPr>
          <a:xfrm>
            <a:off x="1066800" y="593608"/>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
        <p:nvSpPr>
          <p:cNvPr id="5" name="ZoneTexte 4">
            <a:extLst>
              <a:ext uri="{FF2B5EF4-FFF2-40B4-BE49-F238E27FC236}">
                <a16:creationId xmlns:a16="http://schemas.microsoft.com/office/drawing/2014/main" id="{341AC24F-C0BF-DC48-97AE-E6D7BFDB103B}"/>
              </a:ext>
            </a:extLst>
          </p:cNvPr>
          <p:cNvSpPr txBox="1"/>
          <p:nvPr/>
        </p:nvSpPr>
        <p:spPr>
          <a:xfrm>
            <a:off x="1520078" y="4069080"/>
            <a:ext cx="1728192" cy="147732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b="1" noProof="0" dirty="0">
                <a:latin typeface="Times New Roman" panose="02020603050405020304" pitchFamily="18" charset="0"/>
                <a:cs typeface="Times New Roman" panose="02020603050405020304" pitchFamily="18" charset="0"/>
              </a:rPr>
              <a:t>Les constats  validés par les tests, les conclusions relevés……</a:t>
            </a:r>
          </a:p>
        </p:txBody>
      </p:sp>
      <p:sp>
        <p:nvSpPr>
          <p:cNvPr id="6" name="ZoneTexte 5">
            <a:extLst>
              <a:ext uri="{FF2B5EF4-FFF2-40B4-BE49-F238E27FC236}">
                <a16:creationId xmlns:a16="http://schemas.microsoft.com/office/drawing/2014/main" id="{1308E3EE-028D-ED40-B184-343EBB45E18E}"/>
              </a:ext>
            </a:extLst>
          </p:cNvPr>
          <p:cNvSpPr txBox="1"/>
          <p:nvPr/>
        </p:nvSpPr>
        <p:spPr>
          <a:xfrm>
            <a:off x="4439815" y="3515083"/>
            <a:ext cx="2079517" cy="203132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fr-FR" b="1" noProof="0" dirty="0">
                <a:latin typeface="Times New Roman" panose="02020603050405020304" pitchFamily="18" charset="0"/>
                <a:cs typeface="Times New Roman" panose="02020603050405020304" pitchFamily="18" charset="0"/>
              </a:rPr>
              <a:t>Les points forts ,les faiblesses et les pistes d’amélioration;</a:t>
            </a:r>
          </a:p>
          <a:p>
            <a:endParaRPr lang="fr-FR" noProof="0" dirty="0"/>
          </a:p>
          <a:p>
            <a:endParaRPr lang="fr-FR" noProof="0" dirty="0"/>
          </a:p>
          <a:p>
            <a:endParaRPr lang="fr-FR" noProof="0" dirty="0"/>
          </a:p>
        </p:txBody>
      </p:sp>
      <p:sp>
        <p:nvSpPr>
          <p:cNvPr id="8" name="ZoneTexte 7">
            <a:extLst>
              <a:ext uri="{FF2B5EF4-FFF2-40B4-BE49-F238E27FC236}">
                <a16:creationId xmlns:a16="http://schemas.microsoft.com/office/drawing/2014/main" id="{F636FA7A-4A8D-4742-92D7-F37FFFCAF458}"/>
              </a:ext>
            </a:extLst>
          </p:cNvPr>
          <p:cNvSpPr txBox="1"/>
          <p:nvPr/>
        </p:nvSpPr>
        <p:spPr>
          <a:xfrm>
            <a:off x="8066182" y="2684086"/>
            <a:ext cx="1512168" cy="286232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endParaRPr lang="fr-FR" noProof="0" dirty="0"/>
          </a:p>
          <a:p>
            <a:pPr algn="just"/>
            <a:endParaRPr lang="fr-FR" noProof="0" dirty="0"/>
          </a:p>
          <a:p>
            <a:pPr algn="just"/>
            <a:r>
              <a:rPr lang="fr-FR" noProof="0" dirty="0"/>
              <a:t>Un plan d’action visant à concrétiser les recommandations formulées;</a:t>
            </a:r>
          </a:p>
        </p:txBody>
      </p:sp>
      <p:sp>
        <p:nvSpPr>
          <p:cNvPr id="9" name="Ellipse 8">
            <a:extLst>
              <a:ext uri="{FF2B5EF4-FFF2-40B4-BE49-F238E27FC236}">
                <a16:creationId xmlns:a16="http://schemas.microsoft.com/office/drawing/2014/main" id="{0CCF7E7F-F62B-834C-8C04-1AE22E14E5E3}"/>
              </a:ext>
            </a:extLst>
          </p:cNvPr>
          <p:cNvSpPr/>
          <p:nvPr/>
        </p:nvSpPr>
        <p:spPr>
          <a:xfrm>
            <a:off x="2694282" y="3414536"/>
            <a:ext cx="648072" cy="516632"/>
          </a:xfrm>
          <a:prstGeom prst="ellipse">
            <a:avLst/>
          </a:prstGeom>
          <a:solidFill>
            <a:srgbClr val="002060"/>
          </a:solidFill>
          <a:ln>
            <a:solidFill>
              <a:schemeClr val="tx2">
                <a:lumMod val="40000"/>
                <a:lumOff val="6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noProof="0" dirty="0">
                <a:solidFill>
                  <a:schemeClr val="bg1"/>
                </a:solidFill>
              </a:rPr>
              <a:t>1</a:t>
            </a:r>
          </a:p>
        </p:txBody>
      </p:sp>
      <p:sp>
        <p:nvSpPr>
          <p:cNvPr id="10" name="Ellipse 9">
            <a:extLst>
              <a:ext uri="{FF2B5EF4-FFF2-40B4-BE49-F238E27FC236}">
                <a16:creationId xmlns:a16="http://schemas.microsoft.com/office/drawing/2014/main" id="{C8599D66-C186-4147-A75D-41B2666F88B8}"/>
              </a:ext>
            </a:extLst>
          </p:cNvPr>
          <p:cNvSpPr/>
          <p:nvPr/>
        </p:nvSpPr>
        <p:spPr>
          <a:xfrm>
            <a:off x="6096000" y="2666411"/>
            <a:ext cx="648072" cy="720080"/>
          </a:xfrm>
          <a:prstGeom prst="ellipse">
            <a:avLst/>
          </a:prstGeom>
          <a:solidFill>
            <a:srgbClr val="002060"/>
          </a:solidFill>
          <a:ln>
            <a:solidFill>
              <a:schemeClr val="tx2">
                <a:lumMod val="40000"/>
                <a:lumOff val="6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noProof="0" dirty="0">
                <a:solidFill>
                  <a:schemeClr val="bg1"/>
                </a:solidFill>
              </a:rPr>
              <a:t>2</a:t>
            </a:r>
          </a:p>
        </p:txBody>
      </p:sp>
      <p:sp>
        <p:nvSpPr>
          <p:cNvPr id="11" name="Ellipse 10">
            <a:extLst>
              <a:ext uri="{FF2B5EF4-FFF2-40B4-BE49-F238E27FC236}">
                <a16:creationId xmlns:a16="http://schemas.microsoft.com/office/drawing/2014/main" id="{E5337225-7B5F-6246-B309-3764AC3DB86C}"/>
              </a:ext>
            </a:extLst>
          </p:cNvPr>
          <p:cNvSpPr/>
          <p:nvPr/>
        </p:nvSpPr>
        <p:spPr>
          <a:xfrm>
            <a:off x="9254314" y="1965208"/>
            <a:ext cx="648072" cy="720080"/>
          </a:xfrm>
          <a:prstGeom prst="ellipse">
            <a:avLst/>
          </a:prstGeom>
          <a:solidFill>
            <a:srgbClr val="002060"/>
          </a:solidFill>
          <a:ln>
            <a:solidFill>
              <a:schemeClr val="tx2">
                <a:lumMod val="40000"/>
                <a:lumOff val="6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noProof="0" dirty="0">
                <a:solidFill>
                  <a:schemeClr val="bg1"/>
                </a:solidFill>
              </a:rPr>
              <a:t>3</a:t>
            </a:r>
          </a:p>
        </p:txBody>
      </p:sp>
    </p:spTree>
    <p:extLst>
      <p:ext uri="{BB962C8B-B14F-4D97-AF65-F5344CB8AC3E}">
        <p14:creationId xmlns:p14="http://schemas.microsoft.com/office/powerpoint/2010/main" val="390295097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77772A7-C56E-964B-943A-D5D1F940EF30}"/>
              </a:ext>
            </a:extLst>
          </p:cNvPr>
          <p:cNvSpPr>
            <a:spLocks noGrp="1"/>
          </p:cNvSpPr>
          <p:nvPr>
            <p:ph idx="1"/>
          </p:nvPr>
        </p:nvSpPr>
        <p:spPr/>
        <p:txBody>
          <a:bodyPr>
            <a:normAutofit fontScale="92500" lnSpcReduction="10000"/>
          </a:bodyPr>
          <a:lstStyle/>
          <a:p>
            <a:pPr algn="just"/>
            <a:r>
              <a:rPr lang="fr-FR" sz="2000" u="sng" noProof="0" dirty="0">
                <a:solidFill>
                  <a:schemeClr val="tx2"/>
                </a:solidFill>
                <a:latin typeface="Times New Roman" panose="02020603050405020304" pitchFamily="18" charset="0"/>
                <a:cs typeface="Times New Roman" panose="02020603050405020304" pitchFamily="18" charset="0"/>
              </a:rPr>
              <a:t>Le rapport d’audit interne doit être communiqué :</a:t>
            </a:r>
          </a:p>
          <a:p>
            <a:pPr algn="just"/>
            <a:endParaRPr lang="fr-FR" sz="2000" noProof="0" dirty="0">
              <a:latin typeface="Times New Roman" panose="02020603050405020304" pitchFamily="18" charset="0"/>
              <a:cs typeface="Times New Roman" panose="02020603050405020304" pitchFamily="18" charset="0"/>
            </a:endParaRPr>
          </a:p>
          <a:p>
            <a:pPr marL="801688" indent="546100" algn="just">
              <a:buFont typeface="Wingdings" pitchFamily="2" charset="2"/>
              <a:buChar char="§"/>
            </a:pPr>
            <a:r>
              <a:rPr lang="fr-FR" sz="2000" b="1" noProof="0" dirty="0">
                <a:latin typeface="Times New Roman" panose="02020603050405020304" pitchFamily="18" charset="0"/>
                <a:cs typeface="Times New Roman" panose="02020603050405020304" pitchFamily="18" charset="0"/>
              </a:rPr>
              <a:t>À la direction générale </a:t>
            </a:r>
          </a:p>
          <a:p>
            <a:pPr marL="801688" indent="546100" algn="just">
              <a:buFont typeface="Wingdings" pitchFamily="2" charset="2"/>
              <a:buChar char="§"/>
            </a:pPr>
            <a:endParaRPr lang="fr-FR" sz="2000" b="1" noProof="0" dirty="0">
              <a:latin typeface="Times New Roman" panose="02020603050405020304" pitchFamily="18" charset="0"/>
              <a:cs typeface="Times New Roman" panose="02020603050405020304" pitchFamily="18" charset="0"/>
            </a:endParaRPr>
          </a:p>
          <a:p>
            <a:pPr marL="801688" indent="546100" algn="just">
              <a:buFont typeface="Wingdings" pitchFamily="2" charset="2"/>
              <a:buChar char="§"/>
            </a:pPr>
            <a:r>
              <a:rPr lang="fr-FR" sz="2000" b="1" noProof="0" dirty="0">
                <a:latin typeface="Times New Roman" panose="02020603050405020304" pitchFamily="18" charset="0"/>
                <a:cs typeface="Times New Roman" panose="02020603050405020304" pitchFamily="18" charset="0"/>
              </a:rPr>
              <a:t>Aux audités</a:t>
            </a:r>
          </a:p>
          <a:p>
            <a:pPr marL="801688" indent="546100" algn="just"/>
            <a:endParaRPr lang="fr-FR" sz="2000" b="1" noProof="0" dirty="0">
              <a:latin typeface="Times New Roman" panose="02020603050405020304" pitchFamily="18" charset="0"/>
              <a:cs typeface="Times New Roman" panose="02020603050405020304" pitchFamily="18" charset="0"/>
            </a:endParaRPr>
          </a:p>
          <a:p>
            <a:pPr algn="just"/>
            <a:endParaRPr lang="fr-FR" sz="2000" noProof="0" dirty="0">
              <a:latin typeface="Times New Roman" panose="02020603050405020304" pitchFamily="18" charset="0"/>
              <a:cs typeface="Times New Roman" panose="02020603050405020304" pitchFamily="18" charset="0"/>
            </a:endParaRPr>
          </a:p>
          <a:p>
            <a:pPr algn="just"/>
            <a:r>
              <a:rPr lang="fr-FR" sz="2000" noProof="0" dirty="0">
                <a:latin typeface="Times New Roman" panose="02020603050405020304" pitchFamily="18" charset="0"/>
                <a:cs typeface="Times New Roman" panose="02020603050405020304" pitchFamily="18" charset="0"/>
              </a:rPr>
              <a:t> </a:t>
            </a:r>
            <a:r>
              <a:rPr lang="fr-FR" sz="2000" u="sng" noProof="0" dirty="0">
                <a:solidFill>
                  <a:schemeClr val="tx2"/>
                </a:solidFill>
                <a:latin typeface="Times New Roman" panose="02020603050405020304" pitchFamily="18" charset="0"/>
                <a:cs typeface="Times New Roman" panose="02020603050405020304" pitchFamily="18" charset="0"/>
              </a:rPr>
              <a:t>Le rapport d’audit interne doit faire l’objet d’un suivi rigoureux </a:t>
            </a:r>
            <a:endParaRPr lang="fr-FR" sz="2000" b="1" noProof="0" dirty="0">
              <a:latin typeface="Times New Roman" panose="02020603050405020304" pitchFamily="18" charset="0"/>
              <a:cs typeface="Times New Roman" panose="02020603050405020304" pitchFamily="18" charset="0"/>
            </a:endParaRPr>
          </a:p>
          <a:p>
            <a:endParaRPr lang="fr-FR" noProof="0" dirty="0"/>
          </a:p>
        </p:txBody>
      </p:sp>
      <p:sp>
        <p:nvSpPr>
          <p:cNvPr id="4" name="Titre 1">
            <a:extLst>
              <a:ext uri="{FF2B5EF4-FFF2-40B4-BE49-F238E27FC236}">
                <a16:creationId xmlns:a16="http://schemas.microsoft.com/office/drawing/2014/main" id="{F6E5ECE4-A196-C442-B1A5-1D350014166A}"/>
              </a:ext>
            </a:extLst>
          </p:cNvPr>
          <p:cNvSpPr>
            <a:spLocks noGrp="1"/>
          </p:cNvSpPr>
          <p:nvPr>
            <p:ph type="title"/>
          </p:nvPr>
        </p:nvSpPr>
        <p:spPr>
          <a:xfrm>
            <a:off x="1066800" y="593608"/>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100185487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EBB643EB-30B5-1B4C-9481-535A7207B86C}"/>
              </a:ext>
            </a:extLst>
          </p:cNvPr>
          <p:cNvSpPr>
            <a:spLocks noGrp="1"/>
          </p:cNvSpPr>
          <p:nvPr>
            <p:ph idx="1"/>
          </p:nvPr>
        </p:nvSpPr>
        <p:spPr/>
        <p:txBody>
          <a:bodyPr/>
          <a:lstStyle/>
          <a:p>
            <a:pPr marL="0" indent="0" algn="ctr">
              <a:buNone/>
            </a:pPr>
            <a:endParaRPr lang="fr-FR" b="1" i="1" noProof="0" dirty="0">
              <a:latin typeface="Times New Roman" panose="02020603050405020304" pitchFamily="18" charset="0"/>
              <a:cs typeface="Times New Roman" panose="02020603050405020304" pitchFamily="18" charset="0"/>
            </a:endParaRPr>
          </a:p>
          <a:p>
            <a:pPr marL="0" indent="0" algn="ctr">
              <a:buNone/>
            </a:pPr>
            <a:endParaRPr lang="fr-FR" b="1" i="1" noProof="0" dirty="0">
              <a:latin typeface="Times New Roman" panose="02020603050405020304" pitchFamily="18" charset="0"/>
              <a:cs typeface="Times New Roman" panose="02020603050405020304" pitchFamily="18" charset="0"/>
            </a:endParaRPr>
          </a:p>
          <a:p>
            <a:pPr marL="0" indent="0" algn="ctr">
              <a:buNone/>
            </a:pPr>
            <a:endParaRPr lang="fr-FR" b="1" i="1" noProof="0" dirty="0">
              <a:latin typeface="Times New Roman" panose="02020603050405020304" pitchFamily="18" charset="0"/>
              <a:cs typeface="Times New Roman" panose="02020603050405020304" pitchFamily="18" charset="0"/>
            </a:endParaRPr>
          </a:p>
          <a:p>
            <a:pPr marL="0" indent="0" algn="ctr">
              <a:buNone/>
            </a:pPr>
            <a:endParaRPr lang="fr-FR" b="1" i="1" noProof="0" dirty="0">
              <a:latin typeface="Times New Roman" panose="02020603050405020304" pitchFamily="18" charset="0"/>
              <a:cs typeface="Times New Roman" panose="02020603050405020304" pitchFamily="18" charset="0"/>
            </a:endParaRPr>
          </a:p>
          <a:p>
            <a:pPr marL="0" indent="0" algn="ctr">
              <a:buNone/>
            </a:pPr>
            <a:r>
              <a:rPr lang="fr-FR" sz="2800" b="1" i="1" noProof="0" dirty="0">
                <a:latin typeface="Times New Roman" panose="02020603050405020304" pitchFamily="18" charset="0"/>
                <a:cs typeface="Times New Roman" panose="02020603050405020304" pitchFamily="18" charset="0"/>
              </a:rPr>
              <a:t>Merci De Votre  Attention </a:t>
            </a:r>
          </a:p>
        </p:txBody>
      </p:sp>
    </p:spTree>
    <p:extLst>
      <p:ext uri="{BB962C8B-B14F-4D97-AF65-F5344CB8AC3E}">
        <p14:creationId xmlns:p14="http://schemas.microsoft.com/office/powerpoint/2010/main" val="3002701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E51ED84-F4F8-4C40-BDE2-2E22BA37C7F0}"/>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lstStyle/>
          <a:p>
            <a:pPr algn="just"/>
            <a:r>
              <a:rPr lang="fr-FR" sz="2400" b="1" i="1" noProof="0" dirty="0">
                <a:latin typeface="Times New Roman" panose="02020603050405020304" pitchFamily="18" charset="0"/>
                <a:cs typeface="Times New Roman" panose="02020603050405020304" pitchFamily="18" charset="0"/>
              </a:rPr>
              <a:t>Définir l’objectif de l’audit interne</a:t>
            </a:r>
          </a:p>
          <a:p>
            <a:pPr algn="just"/>
            <a:r>
              <a:rPr lang="fr-FR" sz="2400" b="1" i="1" noProof="0" dirty="0">
                <a:latin typeface="Times New Roman" panose="02020603050405020304" pitchFamily="18" charset="0"/>
                <a:cs typeface="Times New Roman" panose="02020603050405020304" pitchFamily="18" charset="0"/>
              </a:rPr>
              <a:t>Choisir les auditeurs </a:t>
            </a:r>
          </a:p>
          <a:p>
            <a:pPr algn="just"/>
            <a:r>
              <a:rPr lang="fr-FR" sz="2400" b="1" i="1" noProof="0" dirty="0">
                <a:latin typeface="Times New Roman" panose="02020603050405020304" pitchFamily="18" charset="0"/>
                <a:cs typeface="Times New Roman" panose="02020603050405020304" pitchFamily="18" charset="0"/>
              </a:rPr>
              <a:t>Préparer l’Audit  selon les normes du référentiel</a:t>
            </a:r>
          </a:p>
          <a:p>
            <a:pPr algn="just"/>
            <a:r>
              <a:rPr lang="fr-FR" sz="2400" b="1" i="1" noProof="0" dirty="0">
                <a:latin typeface="Times New Roman" panose="02020603050405020304" pitchFamily="18" charset="0"/>
                <a:cs typeface="Times New Roman" panose="02020603050405020304" pitchFamily="18" charset="0"/>
              </a:rPr>
              <a:t>Réaliser l’audit interne </a:t>
            </a:r>
          </a:p>
          <a:p>
            <a:pPr algn="just"/>
            <a:r>
              <a:rPr lang="fr-FR" sz="2400" b="1" i="1" noProof="0" dirty="0">
                <a:latin typeface="Times New Roman" panose="02020603050405020304" pitchFamily="18" charset="0"/>
                <a:cs typeface="Times New Roman" panose="02020603050405020304" pitchFamily="18" charset="0"/>
              </a:rPr>
              <a:t>Mettre en place les actions correctives </a:t>
            </a:r>
          </a:p>
          <a:p>
            <a:pPr algn="just"/>
            <a:r>
              <a:rPr lang="fr-FR" sz="2400" b="1" i="1" noProof="0" dirty="0">
                <a:latin typeface="Times New Roman" panose="02020603050405020304" pitchFamily="18" charset="0"/>
                <a:cs typeface="Times New Roman" panose="02020603050405020304" pitchFamily="18" charset="0"/>
              </a:rPr>
              <a:t>Suivre l’efficacité des actions engagées </a:t>
            </a:r>
            <a:endParaRPr lang="fr-FR" b="1" i="1"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098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E51ED84-F4F8-4C40-BDE2-2E22BA37C7F0}"/>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lstStyle/>
          <a:p>
            <a:r>
              <a:rPr lang="fr-FR" noProof="0" dirty="0">
                <a:latin typeface="Times New Roman" panose="02020603050405020304" pitchFamily="18" charset="0"/>
                <a:cs typeface="Times New Roman" panose="02020603050405020304" pitchFamily="18" charset="0"/>
              </a:rPr>
              <a:t>Choisir les auditeurs: Principes requis </a:t>
            </a:r>
          </a:p>
          <a:p>
            <a:pPr marL="1428750" lvl="2" indent="-514350" algn="just">
              <a:lnSpc>
                <a:spcPct val="200000"/>
              </a:lnSpc>
              <a:buFont typeface="Trebuchet MS" panose="020B0703020202090204" pitchFamily="34" charset="0"/>
              <a:buAutoNum type="alphaLcPeriod"/>
            </a:pPr>
            <a:r>
              <a:rPr lang="fr-FR" sz="1800" i="1" noProof="0" dirty="0">
                <a:latin typeface="Times New Roman" panose="02020603050405020304" pitchFamily="18" charset="0"/>
                <a:ea typeface="ＭＳ Ｐゴシック" panose="020B0600070205080204" pitchFamily="34" charset="-128"/>
              </a:rPr>
              <a:t>Principe de permanence et de continuité </a:t>
            </a:r>
            <a:endParaRPr lang="fr-FR" sz="1800" b="1" i="1" u="sng" noProof="0" dirty="0">
              <a:latin typeface="Times New Roman" panose="02020603050405020304" pitchFamily="18" charset="0"/>
              <a:ea typeface="ＭＳ Ｐゴシック" panose="020B0600070205080204" pitchFamily="34" charset="-128"/>
            </a:endParaRPr>
          </a:p>
          <a:p>
            <a:pPr marL="1428750" lvl="2" indent="-514350" algn="just">
              <a:lnSpc>
                <a:spcPct val="200000"/>
              </a:lnSpc>
              <a:buFont typeface="Trebuchet MS" panose="020B0703020202090204" pitchFamily="34" charset="0"/>
              <a:buAutoNum type="alphaLcPeriod"/>
            </a:pPr>
            <a:r>
              <a:rPr lang="fr-FR" sz="1800" i="1" noProof="0" dirty="0">
                <a:latin typeface="Times New Roman" panose="02020603050405020304" pitchFamily="18" charset="0"/>
                <a:ea typeface="ＭＳ Ｐゴシック" panose="020B0600070205080204" pitchFamily="34" charset="-128"/>
              </a:rPr>
              <a:t>Principe d'indépendance et l’impartialité </a:t>
            </a:r>
            <a:endParaRPr lang="fr-FR" sz="1800" b="1" i="1" u="sng" noProof="0" dirty="0">
              <a:latin typeface="Times New Roman" panose="02020603050405020304" pitchFamily="18" charset="0"/>
              <a:ea typeface="ＭＳ Ｐゴシック" panose="020B0600070205080204" pitchFamily="34" charset="-128"/>
            </a:endParaRPr>
          </a:p>
          <a:p>
            <a:pPr marL="1428750" lvl="2" indent="-514350" algn="just">
              <a:lnSpc>
                <a:spcPct val="200000"/>
              </a:lnSpc>
              <a:buFont typeface="Trebuchet MS" panose="020B0703020202090204" pitchFamily="34" charset="0"/>
              <a:buAutoNum type="alphaLcPeriod"/>
            </a:pPr>
            <a:r>
              <a:rPr lang="fr-FR" sz="1800" i="1" noProof="0" dirty="0">
                <a:latin typeface="Times New Roman" panose="02020603050405020304" pitchFamily="18" charset="0"/>
                <a:ea typeface="ＭＳ Ｐゴシック" panose="020B0600070205080204" pitchFamily="34" charset="-128"/>
              </a:rPr>
              <a:t>Principe d’objectivité </a:t>
            </a:r>
          </a:p>
          <a:p>
            <a:pPr marL="1428750" lvl="2" indent="-514350" algn="just">
              <a:lnSpc>
                <a:spcPct val="200000"/>
              </a:lnSpc>
              <a:buFont typeface="Trebuchet MS" panose="020B0703020202090204" pitchFamily="34" charset="0"/>
              <a:buAutoNum type="alphaLcPeriod"/>
            </a:pPr>
            <a:r>
              <a:rPr lang="fr-FR" sz="1800" i="1" noProof="0" dirty="0">
                <a:latin typeface="Times New Roman" panose="02020603050405020304" pitchFamily="18" charset="0"/>
                <a:ea typeface="ＭＳ Ｐゴシック" panose="020B0600070205080204" pitchFamily="34" charset="-128"/>
              </a:rPr>
              <a:t>Principe d’intégrité et de confidentialité </a:t>
            </a:r>
          </a:p>
          <a:p>
            <a:pPr marL="457200" indent="-457200">
              <a:buFont typeface="+mj-lt"/>
              <a:buAutoNum type="arabicPeriod"/>
            </a:pPr>
            <a:endParaRPr lang="fr-FR" noProof="0" dirty="0"/>
          </a:p>
        </p:txBody>
      </p:sp>
    </p:spTree>
    <p:extLst>
      <p:ext uri="{BB962C8B-B14F-4D97-AF65-F5344CB8AC3E}">
        <p14:creationId xmlns:p14="http://schemas.microsoft.com/office/powerpoint/2010/main" val="747778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B089BB21-49D2-D149-AC89-98BC362187D1}"/>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6" name="Espace réservé du contenu 5">
            <a:extLst>
              <a:ext uri="{FF2B5EF4-FFF2-40B4-BE49-F238E27FC236}">
                <a16:creationId xmlns:a16="http://schemas.microsoft.com/office/drawing/2014/main" id="{20454756-23AF-9844-8EF7-BDBCCD8F4745}"/>
              </a:ext>
            </a:extLst>
          </p:cNvPr>
          <p:cNvSpPr>
            <a:spLocks noGrp="1"/>
          </p:cNvSpPr>
          <p:nvPr>
            <p:ph idx="1"/>
          </p:nvPr>
        </p:nvSpPr>
        <p:spPr>
          <a:xfrm>
            <a:off x="0" y="2598952"/>
            <a:ext cx="11818189" cy="3294356"/>
          </a:xfrm>
        </p:spPr>
        <p:txBody>
          <a:bodyPr>
            <a:noAutofit/>
          </a:bodyPr>
          <a:lstStyle/>
          <a:p>
            <a:pPr algn="just" eaLnBrk="1" hangingPunct="1">
              <a:buFont typeface="Georgia" panose="02040502050405020303" pitchFamily="18" charset="0"/>
              <a:buNone/>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  Principe de permanence et de continuité :</a:t>
            </a:r>
            <a:endParaRPr lang="fr-FR"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Toutes les sociétés doivent disposer d'une fonction </a:t>
            </a:r>
            <a:r>
              <a:rPr lang="fr-FR" b="1" noProof="0" dirty="0">
                <a:latin typeface="Times New Roman" panose="02020603050405020304" pitchFamily="18" charset="0"/>
                <a:ea typeface="ＭＳ Ｐゴシック" panose="020B0600070205080204" pitchFamily="34" charset="-128"/>
              </a:rPr>
              <a:t>permanente</a:t>
            </a:r>
            <a:r>
              <a:rPr lang="fr-FR" noProof="0" dirty="0">
                <a:latin typeface="Times New Roman" panose="02020603050405020304" pitchFamily="18" charset="0"/>
                <a:ea typeface="ＭＳ Ｐゴシック" panose="020B0600070205080204" pitchFamily="34" charset="-128"/>
              </a:rPr>
              <a:t> d'audit interne. Dans l'accomplissement de ses tâches et responsabilités, la Direction Générale devrait prendre toutes les mesures nécessaires pour que la société puisse compter de </a:t>
            </a:r>
            <a:r>
              <a:rPr lang="fr-FR" b="1" noProof="0" dirty="0">
                <a:latin typeface="Times New Roman" panose="02020603050405020304" pitchFamily="18" charset="0"/>
                <a:ea typeface="ＭＳ Ｐゴシック" panose="020B0600070205080204" pitchFamily="34" charset="-128"/>
              </a:rPr>
              <a:t>façon continue </a:t>
            </a:r>
            <a:r>
              <a:rPr lang="fr-FR" noProof="0" dirty="0">
                <a:latin typeface="Times New Roman" panose="02020603050405020304" pitchFamily="18" charset="0"/>
                <a:ea typeface="ＭＳ Ｐゴシック" panose="020B0600070205080204" pitchFamily="34" charset="-128"/>
              </a:rPr>
              <a:t>sur une fonction d'audit interne compétente et appropriée à sa taille et à la nature de ses opérations. Elle doit dégager pour le service d'audit interne les ressources et les moyens humains nécessaires à la réalisation de ses objectifs.</a:t>
            </a: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Dans les sociétés d'une certaine taille et dans les sociétés dont l'activité est complexe, les missions d'audit interne doivent normalement être conduites par un département d'audit interne disposant d’un effectif à plein temps. Dans les sociétés plus petites, l'audit interne peut être externalisé auprès d'un prestataire externe. Certains pays autorisent les petites sociétés à recourir à des évaluations indépendantes des éléments clés de contrôle interne en tant qu'alternative à l'audit interne.</a:t>
            </a:r>
          </a:p>
          <a:p>
            <a:pPr algn="just" eaLnBrk="1" hangingPunct="1">
              <a:buFont typeface="Georgia" panose="02040502050405020303" pitchFamily="18" charset="0"/>
              <a:buNone/>
              <a:defRPr/>
            </a:pPr>
            <a:endParaRPr lang="fr-FR" noProof="0" dirty="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6279079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
                                        <p:tgtEl>
                                          <p:spTgt spid="6">
                                            <p:txEl>
                                              <p:pRg st="0" end="0"/>
                                            </p:txEl>
                                          </p:spTgt>
                                        </p:tgtEl>
                                      </p:cBhvr>
                                    </p:animEffect>
                                    <p:anim calcmode="lin" valueType="num">
                                      <p:cBhvr>
                                        <p:cTn id="8"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100"/>
                                        <p:tgtEl>
                                          <p:spTgt spid="6">
                                            <p:txEl>
                                              <p:pRg st="1" end="1"/>
                                            </p:txEl>
                                          </p:spTgt>
                                        </p:tgtEl>
                                      </p:cBhvr>
                                    </p:animEffect>
                                    <p:anim calcmode="lin" valueType="num">
                                      <p:cBhvr>
                                        <p:cTn id="17" dur="4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6">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100"/>
                                        <p:tgtEl>
                                          <p:spTgt spid="6">
                                            <p:txEl>
                                              <p:pRg st="2" end="2"/>
                                            </p:txEl>
                                          </p:spTgt>
                                        </p:tgtEl>
                                      </p:cBhvr>
                                    </p:animEffect>
                                    <p:anim calcmode="lin" valueType="num">
                                      <p:cBhvr>
                                        <p:cTn id="26" dur="4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6">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21311640-6105-9445-B5D1-D07D902D5197}"/>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5" name="Espace réservé du contenu 2">
            <a:extLst>
              <a:ext uri="{FF2B5EF4-FFF2-40B4-BE49-F238E27FC236}">
                <a16:creationId xmlns:a16="http://schemas.microsoft.com/office/drawing/2014/main" id="{070610F7-9ADE-1945-ACB4-3B331ADB86EE}"/>
              </a:ext>
            </a:extLst>
          </p:cNvPr>
          <p:cNvSpPr>
            <a:spLocks noGrp="1"/>
          </p:cNvSpPr>
          <p:nvPr>
            <p:ph idx="1"/>
          </p:nvPr>
        </p:nvSpPr>
        <p:spPr>
          <a:xfrm>
            <a:off x="1451579" y="3187337"/>
            <a:ext cx="9603275" cy="1998617"/>
          </a:xfrm>
        </p:spPr>
        <p:txBody>
          <a:bodyPr/>
          <a:lstStyle/>
          <a:p>
            <a:pPr algn="just"/>
            <a:r>
              <a:rPr lang="fr-FR" noProof="0" dirty="0">
                <a:latin typeface="Times New Roman" panose="02020603050405020304" pitchFamily="18" charset="0"/>
                <a:ea typeface="ＭＳ Ｐゴシック" panose="020B0600070205080204" pitchFamily="34" charset="-128"/>
              </a:rPr>
              <a:t>Dans les sociétés d'une certaine taille et dans les sociétés dont l'activité est complexe, les missions d'audit interne doivent normalement être conduites par un département d'audit interne disposant d’un effectif à plein temps. Dans les sociétés plus petites, l'audit interne peut être externalisé auprès d'un prestataire externe. Certains pays autorisent les petites sociétés à recourir à des évaluations indépendantes des éléments clés de contrôle interne en tant qu'alternative à l'audit interne.</a:t>
            </a:r>
          </a:p>
          <a:p>
            <a:endParaRPr lang="fr-FR"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0895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E4E4DF-3FF3-A74B-92EB-F7CA5612525F}"/>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E18705EC-BDBE-3446-8508-BB7753B3D5C8}"/>
              </a:ext>
            </a:extLst>
          </p:cNvPr>
          <p:cNvSpPr>
            <a:spLocks noGrp="1"/>
          </p:cNvSpPr>
          <p:nvPr>
            <p:ph idx="1"/>
          </p:nvPr>
        </p:nvSpPr>
        <p:spPr/>
        <p:txBody>
          <a:bodyPr/>
          <a:lstStyle/>
          <a:p>
            <a:r>
              <a:rPr lang="fr-FR" noProof="0" dirty="0">
                <a:latin typeface="Times New Roman" panose="02020603050405020304" pitchFamily="18" charset="0"/>
                <a:cs typeface="Times New Roman" panose="02020603050405020304" pitchFamily="18" charset="0"/>
              </a:rPr>
              <a:t>Qu’est ce qu’un audit? </a:t>
            </a:r>
          </a:p>
          <a:p>
            <a:r>
              <a:rPr lang="fr-FR" noProof="0" dirty="0">
                <a:latin typeface="Times New Roman" panose="02020603050405020304" pitchFamily="18" charset="0"/>
                <a:cs typeface="Times New Roman" panose="02020603050405020304" pitchFamily="18" charset="0"/>
              </a:rPr>
              <a:t>Pourquoi pratiquer des audits?</a:t>
            </a:r>
          </a:p>
          <a:p>
            <a:r>
              <a:rPr lang="fr-FR" noProof="0" dirty="0">
                <a:latin typeface="Times New Roman" panose="02020603050405020304" pitchFamily="18" charset="0"/>
                <a:cs typeface="Times New Roman" panose="02020603050405020304" pitchFamily="18" charset="0"/>
              </a:rPr>
              <a:t>Qui doit auditer? </a:t>
            </a:r>
          </a:p>
          <a:p>
            <a:r>
              <a:rPr lang="fr-FR" noProof="0" dirty="0">
                <a:latin typeface="Times New Roman" panose="02020603050405020304" pitchFamily="18" charset="0"/>
                <a:cs typeface="Times New Roman" panose="02020603050405020304" pitchFamily="18" charset="0"/>
              </a:rPr>
              <a:t>Auditer avec quels référentiels? </a:t>
            </a:r>
          </a:p>
        </p:txBody>
      </p:sp>
    </p:spTree>
    <p:extLst>
      <p:ext uri="{BB962C8B-B14F-4D97-AF65-F5344CB8AC3E}">
        <p14:creationId xmlns:p14="http://schemas.microsoft.com/office/powerpoint/2010/main" val="309570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C0D15AD5-B5C0-3A44-890F-6759B2DC55B5}"/>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6" name="Espace réservé du contenu 5">
            <a:extLst>
              <a:ext uri="{FF2B5EF4-FFF2-40B4-BE49-F238E27FC236}">
                <a16:creationId xmlns:a16="http://schemas.microsoft.com/office/drawing/2014/main" id="{D5550CD5-71B4-BC49-BE31-735A7388792E}"/>
              </a:ext>
            </a:extLst>
          </p:cNvPr>
          <p:cNvSpPr>
            <a:spLocks noGrp="1"/>
          </p:cNvSpPr>
          <p:nvPr>
            <p:ph idx="1"/>
          </p:nvPr>
        </p:nvSpPr>
        <p:spPr>
          <a:xfrm>
            <a:off x="391886" y="2677886"/>
            <a:ext cx="11299371" cy="3004457"/>
          </a:xfrm>
        </p:spPr>
        <p:txBody>
          <a:bodyPr>
            <a:noAutofit/>
          </a:bodyPr>
          <a:lstStyle/>
          <a:p>
            <a:pPr algn="just" eaLnBrk="1" hangingPunct="1">
              <a:buFont typeface="Georgia" panose="02040502050405020303" pitchFamily="18" charset="0"/>
              <a:buNone/>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b-  Principe d'indépendance :</a:t>
            </a:r>
            <a:endParaRPr lang="fr-FR"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La fonction d'audit interne de la société doit être </a:t>
            </a:r>
            <a:r>
              <a:rPr lang="fr-FR" b="1" noProof="0" dirty="0">
                <a:latin typeface="Times New Roman" panose="02020603050405020304" pitchFamily="18" charset="0"/>
                <a:ea typeface="ＭＳ Ｐゴシック" panose="020B0600070205080204" pitchFamily="34" charset="-128"/>
              </a:rPr>
              <a:t>indépendante</a:t>
            </a:r>
            <a:r>
              <a:rPr lang="fr-FR" noProof="0" dirty="0">
                <a:latin typeface="Times New Roman" panose="02020603050405020304" pitchFamily="18" charset="0"/>
                <a:ea typeface="ＭＳ Ｐゴシック" panose="020B0600070205080204" pitchFamily="34" charset="-128"/>
              </a:rPr>
              <a:t> des activités auditées et également des processus de contrôle de premier niveau. En d'autres termes, l'audit interne doit bénéficier d'un statut approprié au sein de la société et conduire ses missions avec </a:t>
            </a:r>
            <a:r>
              <a:rPr lang="fr-FR" b="1" noProof="0" dirty="0">
                <a:latin typeface="Times New Roman" panose="02020603050405020304" pitchFamily="18" charset="0"/>
                <a:ea typeface="ＭＳ Ｐゴシック" panose="020B0600070205080204" pitchFamily="34" charset="-128"/>
              </a:rPr>
              <a:t>objectivité et impartialité</a:t>
            </a:r>
            <a:r>
              <a:rPr lang="fr-FR" noProof="0" dirty="0">
                <a:latin typeface="Times New Roman" panose="02020603050405020304" pitchFamily="18" charset="0"/>
                <a:ea typeface="ＭＳ Ｐゴシック" panose="020B0600070205080204" pitchFamily="34" charset="-128"/>
              </a:rPr>
              <a:t>.</a:t>
            </a: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Le service d'audit interne doit être en mesure d'exercer sa mission de sa propre initiative dans tous les services, les établissements et les fonctions de la société. Il doit être libre de faire un rapport sur ses résultats et évaluations et de les communiquer. Le principe d'</a:t>
            </a:r>
            <a:r>
              <a:rPr lang="fr-FR" b="1" noProof="0" dirty="0">
                <a:latin typeface="Times New Roman" panose="02020603050405020304" pitchFamily="18" charset="0"/>
                <a:ea typeface="ＭＳ Ｐゴシック" panose="020B0600070205080204" pitchFamily="34" charset="-128"/>
              </a:rPr>
              <a:t>indépendance</a:t>
            </a:r>
            <a:r>
              <a:rPr lang="fr-FR" noProof="0" dirty="0">
                <a:latin typeface="Times New Roman" panose="02020603050405020304" pitchFamily="18" charset="0"/>
                <a:ea typeface="ＭＳ Ｐゴシック" panose="020B0600070205080204" pitchFamily="34" charset="-128"/>
              </a:rPr>
              <a:t> implique </a:t>
            </a:r>
            <a:r>
              <a:rPr lang="fr-FR" b="1" noProof="0" dirty="0">
                <a:latin typeface="Times New Roman" panose="02020603050405020304" pitchFamily="18" charset="0"/>
                <a:ea typeface="ＭＳ Ｐゴシック" panose="020B0600070205080204" pitchFamily="34" charset="-128"/>
              </a:rPr>
              <a:t>le rattachement du service d'audit interne, soit au Président de la société, soit au Conseil d'Administration, soit à son Comité d'audit </a:t>
            </a:r>
            <a:r>
              <a:rPr lang="fr-FR" noProof="0" dirty="0">
                <a:latin typeface="Times New Roman" panose="02020603050405020304" pitchFamily="18" charset="0"/>
                <a:ea typeface="ＭＳ Ｐゴシック" panose="020B0600070205080204" pitchFamily="34" charset="-128"/>
              </a:rPr>
              <a:t>(s'il existe), en fonction de la structure de direction de la société. Le principe d'indépendance exige également l'absence de tout conflit d'intérêts entre les auditeurs internes et la société. </a:t>
            </a: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a:t>
            </a:r>
          </a:p>
        </p:txBody>
      </p:sp>
    </p:spTree>
    <p:extLst>
      <p:ext uri="{BB962C8B-B14F-4D97-AF65-F5344CB8AC3E}">
        <p14:creationId xmlns:p14="http://schemas.microsoft.com/office/powerpoint/2010/main" val="31471548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
                                        <p:tgtEl>
                                          <p:spTgt spid="6">
                                            <p:txEl>
                                              <p:pRg st="0" end="0"/>
                                            </p:txEl>
                                          </p:spTgt>
                                        </p:tgtEl>
                                      </p:cBhvr>
                                    </p:animEffect>
                                    <p:anim calcmode="lin" valueType="num">
                                      <p:cBhvr>
                                        <p:cTn id="8"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100"/>
                                        <p:tgtEl>
                                          <p:spTgt spid="6">
                                            <p:txEl>
                                              <p:pRg st="1" end="1"/>
                                            </p:txEl>
                                          </p:spTgt>
                                        </p:tgtEl>
                                      </p:cBhvr>
                                    </p:animEffect>
                                    <p:anim calcmode="lin" valueType="num">
                                      <p:cBhvr>
                                        <p:cTn id="17" dur="4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6">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100"/>
                                        <p:tgtEl>
                                          <p:spTgt spid="6">
                                            <p:txEl>
                                              <p:pRg st="2" end="2"/>
                                            </p:txEl>
                                          </p:spTgt>
                                        </p:tgtEl>
                                      </p:cBhvr>
                                    </p:animEffect>
                                    <p:anim calcmode="lin" valueType="num">
                                      <p:cBhvr>
                                        <p:cTn id="26" dur="4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6">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1673FEE4-81B4-2248-B610-B7CE287F1FA2}"/>
              </a:ext>
            </a:extLst>
          </p:cNvPr>
          <p:cNvSpPr>
            <a:spLocks noGrp="1"/>
          </p:cNvSpPr>
          <p:nvPr>
            <p:ph idx="1"/>
          </p:nvPr>
        </p:nvSpPr>
        <p:spPr>
          <a:xfrm>
            <a:off x="1294362" y="2564372"/>
            <a:ext cx="9603275" cy="3450613"/>
          </a:xfrm>
        </p:spPr>
        <p:txBody>
          <a:bodyPr>
            <a:normAutofit/>
          </a:bodyPr>
          <a:lstStyle/>
          <a:p>
            <a:pPr algn="just">
              <a:buNone/>
              <a:defRPr/>
            </a:pPr>
            <a:r>
              <a:rPr lang="fr-FR" noProof="0" dirty="0">
                <a:latin typeface="Times New Roman" panose="02020603050405020304" pitchFamily="18" charset="0"/>
                <a:ea typeface="ＭＳ Ｐゴシック" panose="020B0600070205080204" pitchFamily="34" charset="-128"/>
              </a:rPr>
              <a:t>	Le service d'audit interne doit être en mesure d'exercer sa mission de sa propre initiative dans tous les services, les établissements et les fonctions de la société. Il doit être libre de faire un rapport sur ses résultats et évaluations et de les communiquer. Le principe d'</a:t>
            </a:r>
            <a:r>
              <a:rPr lang="fr-FR" b="1" noProof="0" dirty="0">
                <a:latin typeface="Times New Roman" panose="02020603050405020304" pitchFamily="18" charset="0"/>
                <a:ea typeface="ＭＳ Ｐゴシック" panose="020B0600070205080204" pitchFamily="34" charset="-128"/>
              </a:rPr>
              <a:t>indépendance</a:t>
            </a:r>
            <a:r>
              <a:rPr lang="fr-FR" noProof="0" dirty="0">
                <a:latin typeface="Times New Roman" panose="02020603050405020304" pitchFamily="18" charset="0"/>
                <a:ea typeface="ＭＳ Ｐゴシック" panose="020B0600070205080204" pitchFamily="34" charset="-128"/>
              </a:rPr>
              <a:t> implique </a:t>
            </a:r>
            <a:r>
              <a:rPr lang="fr-FR" b="1" noProof="0" dirty="0">
                <a:latin typeface="Times New Roman" panose="02020603050405020304" pitchFamily="18" charset="0"/>
                <a:ea typeface="ＭＳ Ｐゴシック" panose="020B0600070205080204" pitchFamily="34" charset="-128"/>
              </a:rPr>
              <a:t>le rattachement du service d'audit interne, soit au Président de la société, soit au Conseil d'Administration, soit à son Comité d'audit </a:t>
            </a:r>
            <a:r>
              <a:rPr lang="fr-FR" noProof="0" dirty="0">
                <a:latin typeface="Times New Roman" panose="02020603050405020304" pitchFamily="18" charset="0"/>
                <a:ea typeface="ＭＳ Ｐゴシック" panose="020B0600070205080204" pitchFamily="34" charset="-128"/>
              </a:rPr>
              <a:t>(s'il existe), en fonction de la structure de direction de la société.</a:t>
            </a:r>
          </a:p>
          <a:p>
            <a:pPr algn="just">
              <a:buNone/>
              <a:defRPr/>
            </a:pPr>
            <a:r>
              <a:rPr lang="fr-FR" noProof="0" dirty="0">
                <a:latin typeface="Times New Roman" panose="02020603050405020304" pitchFamily="18" charset="0"/>
                <a:ea typeface="ＭＳ Ｐゴシック" panose="020B0600070205080204" pitchFamily="34" charset="-128"/>
              </a:rPr>
              <a:t> 	</a:t>
            </a:r>
          </a:p>
          <a:p>
            <a:pPr algn="just">
              <a:buNone/>
              <a:defRPr/>
            </a:pPr>
            <a:r>
              <a:rPr lang="fr-FR" noProof="0" dirty="0">
                <a:latin typeface="Times New Roman" panose="02020603050405020304" pitchFamily="18" charset="0"/>
                <a:ea typeface="ＭＳ Ｐゴシック" panose="020B0600070205080204" pitchFamily="34" charset="-128"/>
              </a:rPr>
              <a:t>     Le principe d'indépendance exige également l'absence de tout conflit d'intérêts entre les auditeurs internes et la société. </a:t>
            </a:r>
          </a:p>
          <a:p>
            <a:pPr algn="just">
              <a:buNone/>
              <a:defRPr/>
            </a:pPr>
            <a:r>
              <a:rPr lang="fr-FR" noProof="0" dirty="0">
                <a:latin typeface="Times New Roman" panose="02020603050405020304" pitchFamily="18" charset="0"/>
                <a:ea typeface="ＭＳ Ｐゴシック" panose="020B0600070205080204" pitchFamily="34" charset="-128"/>
              </a:rPr>
              <a:t>	</a:t>
            </a:r>
            <a:endParaRPr lang="fr-FR" noProof="0" dirty="0">
              <a:latin typeface="Times New Roman" panose="02020603050405020304" pitchFamily="18" charset="0"/>
              <a:cs typeface="Times New Roman" panose="02020603050405020304" pitchFamily="18" charset="0"/>
            </a:endParaRPr>
          </a:p>
        </p:txBody>
      </p:sp>
      <p:sp>
        <p:nvSpPr>
          <p:cNvPr id="5" name="Titre 1">
            <a:extLst>
              <a:ext uri="{FF2B5EF4-FFF2-40B4-BE49-F238E27FC236}">
                <a16:creationId xmlns:a16="http://schemas.microsoft.com/office/drawing/2014/main" id="{3C228713-FC97-D54A-A355-342A3C268947}"/>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Tree>
    <p:extLst>
      <p:ext uri="{BB962C8B-B14F-4D97-AF65-F5344CB8AC3E}">
        <p14:creationId xmlns:p14="http://schemas.microsoft.com/office/powerpoint/2010/main" val="1672356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4390FD80-39EE-4944-926C-8602F5368278}"/>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6" name="Espace réservé du contenu 5">
            <a:extLst>
              <a:ext uri="{FF2B5EF4-FFF2-40B4-BE49-F238E27FC236}">
                <a16:creationId xmlns:a16="http://schemas.microsoft.com/office/drawing/2014/main" id="{6BAA48AD-0EFE-BD46-A22C-D9C56207379B}"/>
              </a:ext>
            </a:extLst>
          </p:cNvPr>
          <p:cNvSpPr>
            <a:spLocks noGrp="1"/>
          </p:cNvSpPr>
          <p:nvPr>
            <p:ph idx="1"/>
          </p:nvPr>
        </p:nvSpPr>
        <p:spPr>
          <a:xfrm>
            <a:off x="766354" y="2467708"/>
            <a:ext cx="10659292" cy="3556228"/>
          </a:xfrm>
        </p:spPr>
        <p:txBody>
          <a:bodyPr>
            <a:noAutofit/>
          </a:bodyPr>
          <a:lstStyle/>
          <a:p>
            <a:pPr algn="just" eaLnBrk="1" hangingPunct="1">
              <a:buFont typeface="Georgia" panose="02040502050405020303" pitchFamily="18" charset="0"/>
              <a:buNone/>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  Principe d’impartialité :</a:t>
            </a:r>
            <a:endParaRPr lang="fr-FR"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La fonction d'audit interne doit être </a:t>
            </a:r>
            <a:r>
              <a:rPr lang="fr-FR" b="1" noProof="0" dirty="0">
                <a:latin typeface="Times New Roman" panose="02020603050405020304" pitchFamily="18" charset="0"/>
                <a:ea typeface="ＭＳ Ｐゴシック" panose="020B0600070205080204" pitchFamily="34" charset="-128"/>
              </a:rPr>
              <a:t>objective et impartiale</a:t>
            </a:r>
            <a:r>
              <a:rPr lang="fr-FR" noProof="0" dirty="0">
                <a:latin typeface="Times New Roman" panose="02020603050405020304" pitchFamily="18" charset="0"/>
                <a:ea typeface="ＭＳ Ｐゴシック" panose="020B0600070205080204" pitchFamily="34" charset="-128"/>
              </a:rPr>
              <a:t>, ce qui signifie que l'audit doit pouvoir effectuer ses missions sans préjugés et sans subir de pression.</a:t>
            </a: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Pour être objectif et impartial le service d'audit interne doit lui-même chercher à éviter tout conflit d'intérêts. À cette fin, les missions des auditeurs au sein du service d'audit doivent changer périodiquement chaque fois que c'est possible. Les auditeurs recrutés en interne ne doivent pas auditer des activités ou des fonctions qu'ils ont exercées au cours des douze derniers mois. </a:t>
            </a: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Le souci d'impartialité contraint le service d'audit interne à ne pas s'impliquer dans les opérations de la société, dans les choix ou la mise en œuvre de dispositifs de contrôle interne. Dans le cas contraire, il assumerait une part de responsabilité dans ces activités, ce qui nuirait à l'indépendance de son jugement.</a:t>
            </a: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noProof="0"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endParaRPr lang="fr-FR" noProof="0" dirty="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72019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2635A14A-A226-0B4E-9C3E-AF4612D5DF52}"/>
              </a:ext>
            </a:extLst>
          </p:cNvPr>
          <p:cNvSpPr>
            <a:spLocks noGrp="1"/>
          </p:cNvSpPr>
          <p:nvPr>
            <p:ph idx="1"/>
          </p:nvPr>
        </p:nvSpPr>
        <p:spPr>
          <a:xfrm>
            <a:off x="1294362" y="2821577"/>
            <a:ext cx="9603275" cy="2213694"/>
          </a:xfrm>
        </p:spPr>
        <p:txBody>
          <a:bodyPr/>
          <a:lstStyle/>
          <a:p>
            <a:pPr algn="just"/>
            <a:r>
              <a:rPr lang="fr-FR" noProof="0" dirty="0">
                <a:latin typeface="Times New Roman" panose="02020603050405020304" pitchFamily="18" charset="0"/>
                <a:ea typeface="ＭＳ Ｐゴシック" panose="020B0600070205080204" pitchFamily="34" charset="-128"/>
              </a:rPr>
              <a:t>Le souci d'impartialité contraint le service d'audit interne à ne pas s'impliquer dans les opérations de la société, dans les choix ou la mise en œuvre de dispositifs de contrôle interne. Dans le cas contraire, il assumerait une part de responsabilité dans ces activités, ce qui nuirait à l'indépendance de son jugement.</a:t>
            </a:r>
          </a:p>
          <a:p>
            <a:endParaRPr lang="fr-FR" noProof="0" dirty="0">
              <a:latin typeface="Times New Roman" panose="02020603050405020304" pitchFamily="18" charset="0"/>
              <a:cs typeface="Times New Roman" panose="02020603050405020304" pitchFamily="18" charset="0"/>
            </a:endParaRPr>
          </a:p>
        </p:txBody>
      </p:sp>
      <p:sp>
        <p:nvSpPr>
          <p:cNvPr id="5" name="Titre 1">
            <a:extLst>
              <a:ext uri="{FF2B5EF4-FFF2-40B4-BE49-F238E27FC236}">
                <a16:creationId xmlns:a16="http://schemas.microsoft.com/office/drawing/2014/main" id="{470E9AF0-670D-0241-8032-EA46921599C5}"/>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Tree>
    <p:extLst>
      <p:ext uri="{BB962C8B-B14F-4D97-AF65-F5344CB8AC3E}">
        <p14:creationId xmlns:p14="http://schemas.microsoft.com/office/powerpoint/2010/main" val="2300265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algn="just"/>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Principe d’intégrité : </a:t>
            </a:r>
            <a:r>
              <a:rPr lang="fr-FR"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l’intégrité des auditeurs internes est à la base de la confiance et la crédibilité accordé à leur jugement.  </a:t>
            </a:r>
          </a:p>
          <a:p>
            <a:pPr algn="just"/>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Principe d’objectivité: </a:t>
            </a:r>
            <a:r>
              <a:rPr lang="fr-FR"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auditeurs internes montrent le plus haut degré d’objectivité professionnelle en collectant, évaluant et communiquant  les informations relatives à l’activité ou au processus examiné.  Les auditeurs internes évaluent de manière équitable tous les éléments pertinents et ne se laissent pas influencer dans leur jugement par leurs propres intérêts ou par autrui. </a:t>
            </a:r>
          </a:p>
        </p:txBody>
      </p:sp>
      <p:sp>
        <p:nvSpPr>
          <p:cNvPr id="5" name="Titre 1">
            <a:extLst>
              <a:ext uri="{FF2B5EF4-FFF2-40B4-BE49-F238E27FC236}">
                <a16:creationId xmlns:a16="http://schemas.microsoft.com/office/drawing/2014/main" id="{C6128768-4BE5-264B-A706-EFC4689BAB96}"/>
              </a:ext>
            </a:extLst>
          </p:cNvPr>
          <p:cNvSpPr>
            <a:spLocks noGrp="1"/>
          </p:cNvSpPr>
          <p:nvPr>
            <p:ph type="title"/>
          </p:nvPr>
        </p:nvSpPr>
        <p:spPr>
          <a:xfrm>
            <a:off x="2231136" y="964692"/>
            <a:ext cx="7729728" cy="1188720"/>
          </a:xfrm>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Tree>
    <p:extLst>
      <p:ext uri="{BB962C8B-B14F-4D97-AF65-F5344CB8AC3E}">
        <p14:creationId xmlns:p14="http://schemas.microsoft.com/office/powerpoint/2010/main" val="3572825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p:txBody>
          <a:bodyPr/>
          <a:lstStyle/>
          <a:p>
            <a:pPr algn="just"/>
            <a:r>
              <a:rPr lang="fr-FR" b="1" i="1" u="sng" noProof="0" dirty="0">
                <a:latin typeface="Times New Roman" panose="02020603050405020304" pitchFamily="18" charset="0"/>
                <a:cs typeface="Times New Roman" panose="02020603050405020304" pitchFamily="18" charset="0"/>
              </a:rPr>
              <a:t>Principes de confidentialité</a:t>
            </a:r>
            <a:r>
              <a:rPr lang="fr-FR" b="1" i="1" noProof="0" dirty="0">
                <a:latin typeface="Times New Roman" panose="02020603050405020304" pitchFamily="18" charset="0"/>
                <a:cs typeface="Times New Roman" panose="02020603050405020304" pitchFamily="18" charset="0"/>
              </a:rPr>
              <a:t>: </a:t>
            </a:r>
            <a:r>
              <a:rPr lang="fr-FR" noProof="0" dirty="0">
                <a:latin typeface="Times New Roman" panose="02020603050405020304" pitchFamily="18" charset="0"/>
                <a:cs typeface="Times New Roman" panose="02020603050405020304" pitchFamily="18" charset="0"/>
              </a:rPr>
              <a:t>les  auditeurs internes respectent la valeur et la propriété des informations qu’ils reçoivent, ils ne divulguent ces informations qu’avec les autorisations requises, à moins qu’une obligation légale ou professionnelle ne les oblige à le faire. </a:t>
            </a:r>
          </a:p>
        </p:txBody>
      </p:sp>
      <p:sp>
        <p:nvSpPr>
          <p:cNvPr id="5" name="Titre 1">
            <a:extLst>
              <a:ext uri="{FF2B5EF4-FFF2-40B4-BE49-F238E27FC236}">
                <a16:creationId xmlns:a16="http://schemas.microsoft.com/office/drawing/2014/main" id="{62ACD544-6E9B-B741-B6AB-4B8FAE6734EC}"/>
              </a:ext>
            </a:extLst>
          </p:cNvPr>
          <p:cNvSpPr>
            <a:spLocks noGrp="1"/>
          </p:cNvSpPr>
          <p:nvPr>
            <p:ph type="title"/>
          </p:nvPr>
        </p:nvSpPr>
        <p:spPr>
          <a:xfrm>
            <a:off x="2231136" y="964692"/>
            <a:ext cx="7729728" cy="1188720"/>
          </a:xfrm>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Tree>
    <p:extLst>
      <p:ext uri="{BB962C8B-B14F-4D97-AF65-F5344CB8AC3E}">
        <p14:creationId xmlns:p14="http://schemas.microsoft.com/office/powerpoint/2010/main" val="3993554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F28B49D-76BE-6A4B-9D36-FA7BC47BB128}"/>
              </a:ext>
            </a:extLst>
          </p:cNvPr>
          <p:cNvSpPr>
            <a:spLocks noGrp="1"/>
          </p:cNvSpPr>
          <p:nvPr>
            <p:ph idx="1"/>
          </p:nvPr>
        </p:nvSpPr>
        <p:spPr>
          <a:xfrm>
            <a:off x="371061" y="1776329"/>
            <a:ext cx="11661912" cy="4186285"/>
          </a:xfrm>
        </p:spPr>
        <p:txBody>
          <a:bodyPr>
            <a:normAutofit lnSpcReduction="10000"/>
          </a:bodyPr>
          <a:lstStyle/>
          <a:p>
            <a:pPr algn="just"/>
            <a:r>
              <a:rPr lang="fr-FR" sz="1800" noProof="0" dirty="0">
                <a:latin typeface="Times New Roman" panose="02020603050405020304" pitchFamily="18" charset="0"/>
                <a:cs typeface="Times New Roman" panose="02020603050405020304" pitchFamily="18" charset="0"/>
              </a:rPr>
              <a:t>Ces 4 principes sont déclinés en Douze règles de conduite: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Accomplir honnêtement les missions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Respecter la loi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Ne pas prendre part à des activités illégales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Respecter l’éthique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Être impartial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Ne rien accepter qui puisse compromettre le jugement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Révéler les faits significatifs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Protéger les informations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Ne pas en tirer un bénéfice personnel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Ne faire que ce qu’on peut faire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Améliorer ses compétences </a:t>
            </a:r>
          </a:p>
          <a:p>
            <a:pPr marL="1257300" lvl="2" indent="-342900" algn="just">
              <a:buFont typeface="+mj-lt"/>
              <a:buAutoNum type="arabicPeriod"/>
            </a:pPr>
            <a:r>
              <a:rPr lang="fr-FR" sz="1400" noProof="0" dirty="0">
                <a:latin typeface="Times New Roman" panose="02020603050405020304" pitchFamily="18" charset="0"/>
                <a:cs typeface="Times New Roman" panose="02020603050405020304" pitchFamily="18" charset="0"/>
              </a:rPr>
              <a:t>Respecter les normes </a:t>
            </a:r>
          </a:p>
          <a:p>
            <a:pPr marL="1257300" lvl="2" indent="-342900" algn="just">
              <a:buFont typeface="+mj-lt"/>
              <a:buAutoNum type="arabicPeriod"/>
            </a:pPr>
            <a:endParaRPr lang="fr-FR" sz="1400" noProof="0" dirty="0">
              <a:latin typeface="Times New Roman" panose="02020603050405020304" pitchFamily="18" charset="0"/>
              <a:cs typeface="Times New Roman" panose="02020603050405020304" pitchFamily="18" charset="0"/>
            </a:endParaRPr>
          </a:p>
          <a:p>
            <a:pPr marL="1257300" lvl="2" indent="-342900" algn="just">
              <a:buFont typeface="+mj-lt"/>
              <a:buAutoNum type="arabicPeriod"/>
            </a:pPr>
            <a:endParaRPr lang="fr-FR" sz="1400" noProof="0" dirty="0">
              <a:latin typeface="Times New Roman" panose="02020603050405020304" pitchFamily="18" charset="0"/>
              <a:cs typeface="Times New Roman" panose="02020603050405020304" pitchFamily="18" charset="0"/>
            </a:endParaRPr>
          </a:p>
          <a:p>
            <a:pPr algn="just"/>
            <a:endParaRPr lang="fr-FR" sz="1800" noProof="0" dirty="0">
              <a:latin typeface="Times New Roman" panose="02020603050405020304" pitchFamily="18" charset="0"/>
              <a:cs typeface="Times New Roman" panose="02020603050405020304" pitchFamily="18" charset="0"/>
            </a:endParaRPr>
          </a:p>
        </p:txBody>
      </p:sp>
      <p:sp>
        <p:nvSpPr>
          <p:cNvPr id="5" name="Titre 1">
            <a:extLst>
              <a:ext uri="{FF2B5EF4-FFF2-40B4-BE49-F238E27FC236}">
                <a16:creationId xmlns:a16="http://schemas.microsoft.com/office/drawing/2014/main" id="{89F8F7E4-87E9-AA4F-A10E-68622D11F69F}"/>
              </a:ext>
            </a:extLst>
          </p:cNvPr>
          <p:cNvSpPr>
            <a:spLocks noGrp="1"/>
          </p:cNvSpPr>
          <p:nvPr>
            <p:ph type="title"/>
          </p:nvPr>
        </p:nvSpPr>
        <p:spPr>
          <a:xfrm>
            <a:off x="2061318" y="442177"/>
            <a:ext cx="7729728" cy="1188720"/>
          </a:xfrm>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Tree>
    <p:extLst>
      <p:ext uri="{BB962C8B-B14F-4D97-AF65-F5344CB8AC3E}">
        <p14:creationId xmlns:p14="http://schemas.microsoft.com/office/powerpoint/2010/main" val="4255862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noProof="0" dirty="0">
              <a:latin typeface="Times New Roman" panose="02020603050405020304" pitchFamily="18" charset="0"/>
              <a:cs typeface="Times New Roman" panose="02020603050405020304" pitchFamily="18" charset="0"/>
            </a:endParaRPr>
          </a:p>
          <a:p>
            <a:pPr marL="0" indent="0" algn="ctr">
              <a:buNone/>
            </a:pPr>
            <a:r>
              <a:rPr lang="fr-FR" sz="3600" b="1" i="1" noProof="0" dirty="0">
                <a:latin typeface="Times New Roman" panose="02020603050405020304" pitchFamily="18" charset="0"/>
                <a:cs typeface="Times New Roman" panose="02020603050405020304" pitchFamily="18" charset="0"/>
              </a:rPr>
              <a:t>Comment réaliser l’audit interne? </a:t>
            </a:r>
          </a:p>
        </p:txBody>
      </p:sp>
    </p:spTree>
    <p:extLst>
      <p:ext uri="{BB962C8B-B14F-4D97-AF65-F5344CB8AC3E}">
        <p14:creationId xmlns:p14="http://schemas.microsoft.com/office/powerpoint/2010/main" val="321022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
                                        <p:tgtEl>
                                          <p:spTgt spid="3">
                                            <p:txEl>
                                              <p:pRg st="1" end="1"/>
                                            </p:txEl>
                                          </p:spTgt>
                                        </p:tgtEl>
                                      </p:cBhvr>
                                    </p:animEffect>
                                    <p:anim calcmode="lin" valueType="num">
                                      <p:cBhvr>
                                        <p:cTn id="8"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E51ED84-F4F8-4C40-BDE2-2E22BA37C7F0}"/>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lstStyle/>
          <a:p>
            <a:pPr marL="457200" indent="-457200" algn="just">
              <a:buFont typeface="+mj-lt"/>
              <a:buAutoNum type="arabicPeriod"/>
            </a:pPr>
            <a:r>
              <a:rPr lang="fr-FR" noProof="0" dirty="0">
                <a:latin typeface="Times New Roman" panose="02020603050405020304" pitchFamily="18" charset="0"/>
                <a:cs typeface="Times New Roman" panose="02020603050405020304" pitchFamily="18" charset="0"/>
              </a:rPr>
              <a:t>Organiser une réunion d’ouverture afin de présenter le Plan d’audit </a:t>
            </a:r>
          </a:p>
          <a:p>
            <a:pPr marL="457200" indent="-457200" algn="just">
              <a:buFont typeface="+mj-lt"/>
              <a:buAutoNum type="arabicPeriod"/>
            </a:pPr>
            <a:r>
              <a:rPr lang="fr-FR" noProof="0" dirty="0">
                <a:latin typeface="Times New Roman" panose="02020603050405020304" pitchFamily="18" charset="0"/>
                <a:cs typeface="Times New Roman" panose="02020603050405020304" pitchFamily="18" charset="0"/>
              </a:rPr>
              <a:t>Rappeler les objectifs et de présenter les auditeurs </a:t>
            </a:r>
          </a:p>
          <a:p>
            <a:pPr marL="457200" indent="-457200" algn="just">
              <a:buFont typeface="+mj-lt"/>
              <a:buAutoNum type="arabicPeriod"/>
            </a:pPr>
            <a:r>
              <a:rPr lang="fr-FR" noProof="0" dirty="0">
                <a:latin typeface="Times New Roman" panose="02020603050405020304" pitchFamily="18" charset="0"/>
                <a:cs typeface="Times New Roman" panose="02020603050405020304" pitchFamily="18" charset="0"/>
              </a:rPr>
              <a:t>Effectuer les entretiens individuels </a:t>
            </a:r>
          </a:p>
          <a:p>
            <a:pPr marL="457200" indent="-457200" algn="just">
              <a:buFont typeface="+mj-lt"/>
              <a:buAutoNum type="arabicPeriod"/>
            </a:pPr>
            <a:r>
              <a:rPr lang="fr-FR" noProof="0" dirty="0">
                <a:latin typeface="Times New Roman" panose="02020603050405020304" pitchFamily="18" charset="0"/>
                <a:cs typeface="Times New Roman" panose="02020603050405020304" pitchFamily="18" charset="0"/>
              </a:rPr>
              <a:t>Se rendre sur le lieu de travail de l’audité pour l’observer dans son environnement </a:t>
            </a:r>
          </a:p>
        </p:txBody>
      </p:sp>
    </p:spTree>
    <p:extLst>
      <p:ext uri="{BB962C8B-B14F-4D97-AF65-F5344CB8AC3E}">
        <p14:creationId xmlns:p14="http://schemas.microsoft.com/office/powerpoint/2010/main" val="193900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E51ED84-F4F8-4C40-BDE2-2E22BA37C7F0}"/>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normAutofit fontScale="92500" lnSpcReduction="20000"/>
          </a:bodyPr>
          <a:lstStyle/>
          <a:p>
            <a:pPr algn="just"/>
            <a:r>
              <a:rPr lang="fr-FR" noProof="0" dirty="0">
                <a:latin typeface="Times New Roman" panose="02020603050405020304" pitchFamily="18" charset="0"/>
                <a:cs typeface="Times New Roman" panose="02020603050405020304" pitchFamily="18" charset="0"/>
              </a:rPr>
              <a:t>M</a:t>
            </a:r>
            <a:r>
              <a:rPr lang="fr-FR" b="1" noProof="0" dirty="0">
                <a:latin typeface="Times New Roman" panose="02020603050405020304" pitchFamily="18" charset="0"/>
                <a:cs typeface="Times New Roman" panose="02020603050405020304" pitchFamily="18" charset="0"/>
              </a:rPr>
              <a:t>ettre en place les actions correctives </a:t>
            </a:r>
            <a:r>
              <a:rPr lang="fr-FR" noProof="0" dirty="0">
                <a:latin typeface="Times New Roman" panose="02020603050405020304" pitchFamily="18" charset="0"/>
                <a:cs typeface="Times New Roman" panose="02020603050405020304" pitchFamily="18" charset="0"/>
              </a:rPr>
              <a:t>: </a:t>
            </a:r>
          </a:p>
          <a:p>
            <a:pPr marL="1371600" lvl="2" indent="-457200" algn="just">
              <a:buFont typeface="+mj-lt"/>
              <a:buAutoNum type="arabicPeriod"/>
            </a:pPr>
            <a:r>
              <a:rPr lang="fr-FR" noProof="0" dirty="0">
                <a:latin typeface="Times New Roman" panose="02020603050405020304" pitchFamily="18" charset="0"/>
                <a:cs typeface="Times New Roman" panose="02020603050405020304" pitchFamily="18" charset="0"/>
              </a:rPr>
              <a:t>Une fois les points faibles et les éléments non-conformes identifiés, l’auditeur doit lister les actions recommandées pour les optimiser. </a:t>
            </a:r>
          </a:p>
          <a:p>
            <a:pPr marL="1371600" lvl="2" indent="-457200" algn="just">
              <a:buFont typeface="+mj-lt"/>
              <a:buAutoNum type="arabicPeriod"/>
            </a:pPr>
            <a:r>
              <a:rPr lang="fr-FR" noProof="0" dirty="0">
                <a:latin typeface="Times New Roman" panose="02020603050405020304" pitchFamily="18" charset="0"/>
                <a:cs typeface="Times New Roman" panose="02020603050405020304" pitchFamily="18" charset="0"/>
              </a:rPr>
              <a:t>Établir un plan d’action comportant les différentes tâches à effectuer, les moyens humains et financiers à allouer, ainsi que le délai de mise en œuvre  </a:t>
            </a:r>
          </a:p>
          <a:p>
            <a:pPr marL="914400" lvl="2" indent="0" algn="just">
              <a:buNone/>
            </a:pPr>
            <a:endParaRPr lang="fr-FR" sz="2000" noProof="0" dirty="0">
              <a:latin typeface="Times New Roman" panose="02020603050405020304" pitchFamily="18" charset="0"/>
              <a:cs typeface="Times New Roman" panose="02020603050405020304" pitchFamily="18" charset="0"/>
            </a:endParaRPr>
          </a:p>
          <a:p>
            <a:pPr algn="just"/>
            <a:r>
              <a:rPr lang="fr-FR" noProof="0" dirty="0">
                <a:latin typeface="Times New Roman" panose="02020603050405020304" pitchFamily="18" charset="0"/>
                <a:cs typeface="Times New Roman" panose="02020603050405020304" pitchFamily="18" charset="0"/>
              </a:rPr>
              <a:t>Suivre</a:t>
            </a:r>
            <a:r>
              <a:rPr lang="fr-FR" sz="2400" noProof="0" dirty="0">
                <a:latin typeface="Times New Roman" panose="02020603050405020304" pitchFamily="18" charset="0"/>
                <a:cs typeface="Times New Roman" panose="02020603050405020304" pitchFamily="18" charset="0"/>
              </a:rPr>
              <a:t> l’efficacité des  actions engagées </a:t>
            </a:r>
          </a:p>
          <a:p>
            <a:pPr marL="1371600" lvl="2" indent="-457200" algn="just">
              <a:buFont typeface="+mj-lt"/>
              <a:buAutoNum type="arabicPeriod"/>
            </a:pPr>
            <a:r>
              <a:rPr lang="fr-FR" sz="2000" noProof="0" dirty="0">
                <a:latin typeface="Times New Roman" panose="02020603050405020304" pitchFamily="18" charset="0"/>
                <a:cs typeface="Times New Roman" panose="02020603050405020304" pitchFamily="18" charset="0"/>
              </a:rPr>
              <a:t>L’audité doit mettre en places les diverses actions correctives </a:t>
            </a:r>
          </a:p>
          <a:p>
            <a:pPr marL="1371600" lvl="2" indent="-457200" algn="just">
              <a:buFont typeface="+mj-lt"/>
              <a:buAutoNum type="arabicPeriod"/>
            </a:pPr>
            <a:r>
              <a:rPr lang="fr-FR" sz="2000" noProof="0" dirty="0">
                <a:latin typeface="Times New Roman" panose="02020603050405020304" pitchFamily="18" charset="0"/>
                <a:cs typeface="Times New Roman" panose="02020603050405020304" pitchFamily="18" charset="0"/>
              </a:rPr>
              <a:t>Un rapport de suivi peut aussi être rédigé et délivré aux intervenants </a:t>
            </a:r>
          </a:p>
          <a:p>
            <a:pPr algn="just"/>
            <a:endParaRPr lang="fr-FR" sz="2400"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527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noProof="0" dirty="0">
              <a:latin typeface="Times New Roman" panose="02020603050405020304" pitchFamily="18" charset="0"/>
              <a:cs typeface="Times New Roman" panose="02020603050405020304" pitchFamily="18" charset="0"/>
            </a:endParaRPr>
          </a:p>
          <a:p>
            <a:pPr marL="0" indent="0" algn="ctr">
              <a:buNone/>
            </a:pPr>
            <a:r>
              <a:rPr lang="fr-FR" sz="3600" b="1" i="1" noProof="0" dirty="0">
                <a:latin typeface="Times New Roman" panose="02020603050405020304" pitchFamily="18" charset="0"/>
                <a:cs typeface="Times New Roman" panose="02020603050405020304" pitchFamily="18" charset="0"/>
              </a:rPr>
              <a:t>Qu’est ce qu’un audit? </a:t>
            </a:r>
          </a:p>
          <a:p>
            <a:pPr marL="0" indent="0">
              <a:buNone/>
            </a:pPr>
            <a:endParaRPr lang="fr-FR" noProof="0" dirty="0"/>
          </a:p>
        </p:txBody>
      </p:sp>
    </p:spTree>
    <p:extLst>
      <p:ext uri="{BB962C8B-B14F-4D97-AF65-F5344CB8AC3E}">
        <p14:creationId xmlns:p14="http://schemas.microsoft.com/office/powerpoint/2010/main" val="250705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DA98E0F-DD37-2543-AA01-51158BE7B6F4}"/>
              </a:ext>
            </a:extLst>
          </p:cNvPr>
          <p:cNvSpPr>
            <a:spLocks noGrp="1"/>
          </p:cNvSpPr>
          <p:nvPr>
            <p:ph type="title"/>
          </p:nvPr>
        </p:nvSpPr>
        <p:spPr/>
        <p:txBody>
          <a:bodyPr>
            <a:normAutofit/>
          </a:bodyPr>
          <a:lstStyle/>
          <a:p>
            <a:pPr algn="ctr"/>
            <a:r>
              <a:rPr lang="fr-FR" sz="2800" b="1" i="1" noProof="0" dirty="0">
                <a:latin typeface="Times New Roman" panose="02020603050405020304" pitchFamily="18" charset="0"/>
                <a:cs typeface="Times New Roman" panose="02020603050405020304" pitchFamily="18" charset="0"/>
              </a:rPr>
              <a:t>Chapitre I: Audit </a:t>
            </a:r>
            <a:r>
              <a:rPr lang="fr-FR" b="1" i="1" noProof="0" dirty="0">
                <a:latin typeface="Times New Roman" panose="02020603050405020304" pitchFamily="18" charset="0"/>
                <a:cs typeface="Times New Roman" panose="02020603050405020304" pitchFamily="18" charset="0"/>
              </a:rPr>
              <a:t>INTERNE</a:t>
            </a:r>
            <a:endParaRPr lang="fr-FR" sz="2800" b="1" i="1" noProof="0"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lstStyle/>
          <a:p>
            <a:pPr algn="just"/>
            <a:r>
              <a:rPr lang="fr-FR" noProof="0" dirty="0">
                <a:latin typeface="Times New Roman" panose="02020603050405020304" pitchFamily="18" charset="0"/>
                <a:cs typeface="Times New Roman" panose="02020603050405020304" pitchFamily="18" charset="0"/>
              </a:rPr>
              <a:t>Qu’est ce qu’un audit interne? </a:t>
            </a:r>
          </a:p>
          <a:p>
            <a:pPr algn="just"/>
            <a:r>
              <a:rPr lang="fr-FR" noProof="0" dirty="0">
                <a:latin typeface="Times New Roman" panose="02020603050405020304" pitchFamily="18" charset="0"/>
                <a:cs typeface="Times New Roman" panose="02020603050405020304" pitchFamily="18" charset="0"/>
              </a:rPr>
              <a:t>Quelles sont les objectifs d’un audit interne?</a:t>
            </a:r>
          </a:p>
          <a:p>
            <a:pPr algn="just"/>
            <a:r>
              <a:rPr lang="fr-FR" noProof="0" dirty="0">
                <a:latin typeface="Times New Roman" panose="02020603050405020304" pitchFamily="18" charset="0"/>
                <a:cs typeface="Times New Roman" panose="02020603050405020304" pitchFamily="18" charset="0"/>
              </a:rPr>
              <a:t>Quelles sont les étapes d’un audit interne? </a:t>
            </a:r>
          </a:p>
          <a:p>
            <a:pPr algn="just"/>
            <a:r>
              <a:rPr lang="fr-FR" noProof="0" dirty="0">
                <a:latin typeface="Times New Roman" panose="02020603050405020304" pitchFamily="18" charset="0"/>
                <a:cs typeface="Times New Roman" panose="02020603050405020304" pitchFamily="18" charset="0"/>
              </a:rPr>
              <a:t>Comment mesurer la performance de la fonction d’audit interne?</a:t>
            </a:r>
          </a:p>
          <a:p>
            <a:pPr algn="just"/>
            <a:endParaRPr lang="fr-FR"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389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41F371-B4AC-8C40-96C6-B93B59A63CDC}"/>
              </a:ext>
            </a:extLst>
          </p:cNvPr>
          <p:cNvSpPr>
            <a:spLocks noGrp="1"/>
          </p:cNvSpPr>
          <p:nvPr>
            <p:ph type="title"/>
          </p:nvPr>
        </p:nvSpPr>
        <p:spPr>
          <a:xfrm>
            <a:off x="1298713" y="964692"/>
            <a:ext cx="9978887" cy="1188720"/>
          </a:xfrm>
        </p:spPr>
        <p:txBody>
          <a:bodyPr>
            <a:noAutofit/>
          </a:bodyPr>
          <a:lstStyle/>
          <a:p>
            <a:pPr algn="ctr"/>
            <a:r>
              <a:rPr lang="fr-FR" sz="3200" b="1" i="1" noProof="0" dirty="0">
                <a:latin typeface="Times New Roman" panose="02020603050405020304" pitchFamily="18" charset="0"/>
                <a:cs typeface="Times New Roman" panose="02020603050405020304" pitchFamily="18" charset="0"/>
              </a:rPr>
              <a:t>Concept et </a:t>
            </a:r>
            <a:r>
              <a:rPr lang="fr-FR" sz="2400" b="1" i="1" noProof="0" dirty="0">
                <a:latin typeface="Times New Roman" panose="02020603050405020304" pitchFamily="18" charset="0"/>
                <a:cs typeface="Times New Roman" panose="02020603050405020304" pitchFamily="18" charset="0"/>
              </a:rPr>
              <a:t>Démarches</a:t>
            </a:r>
            <a:r>
              <a:rPr lang="fr-FR" sz="3200" b="1" i="1" noProof="0" dirty="0">
                <a:latin typeface="Times New Roman" panose="02020603050405020304" pitchFamily="18" charset="0"/>
                <a:cs typeface="Times New Roman" panose="02020603050405020304" pitchFamily="18" charset="0"/>
              </a:rPr>
              <a:t> de l’Audit </a:t>
            </a:r>
            <a:br>
              <a:rPr lang="fr-FR" sz="2000" b="1" i="1" noProof="0" dirty="0">
                <a:latin typeface="Times New Roman" panose="02020603050405020304" pitchFamily="18" charset="0"/>
                <a:cs typeface="Times New Roman" panose="02020603050405020304" pitchFamily="18" charset="0"/>
              </a:rPr>
            </a:br>
            <a:endParaRPr lang="fr-FR" sz="2000" noProof="0" dirty="0"/>
          </a:p>
        </p:txBody>
      </p:sp>
      <p:sp>
        <p:nvSpPr>
          <p:cNvPr id="6" name="Espace réservé du contenu 5">
            <a:extLst>
              <a:ext uri="{FF2B5EF4-FFF2-40B4-BE49-F238E27FC236}">
                <a16:creationId xmlns:a16="http://schemas.microsoft.com/office/drawing/2014/main" id="{6568DBAF-A31B-CA41-85E1-3174DBEC0966}"/>
              </a:ext>
            </a:extLst>
          </p:cNvPr>
          <p:cNvSpPr>
            <a:spLocks noGrp="1"/>
          </p:cNvSpPr>
          <p:nvPr>
            <p:ph idx="1"/>
          </p:nvPr>
        </p:nvSpPr>
        <p:spPr>
          <a:xfrm>
            <a:off x="1066799" y="2103120"/>
            <a:ext cx="10436087" cy="3931920"/>
          </a:xfrm>
        </p:spPr>
        <p:txBody>
          <a:bodyPr/>
          <a:lstStyle/>
          <a:p>
            <a:endParaRPr lang="fr-FR" noProof="0" dirty="0"/>
          </a:p>
          <a:p>
            <a:r>
              <a:rPr lang="fr-FR" b="1" i="1" u="sng" noProof="0" dirty="0">
                <a:latin typeface="Times New Roman" panose="02020603050405020304" pitchFamily="18" charset="0"/>
                <a:cs typeface="Times New Roman" panose="02020603050405020304" pitchFamily="18" charset="0"/>
              </a:rPr>
              <a:t>Définition 1</a:t>
            </a:r>
            <a:endParaRPr lang="fr-FR" noProof="0" dirty="0"/>
          </a:p>
          <a:p>
            <a:endParaRPr lang="fr-FR" noProof="0" dirty="0"/>
          </a:p>
          <a:p>
            <a:endParaRPr lang="fr-FR" noProof="0" dirty="0"/>
          </a:p>
          <a:p>
            <a:pPr lvl="2" algn="just"/>
            <a:r>
              <a:rPr lang="fr-FR" sz="1800" noProof="0" dirty="0">
                <a:latin typeface="Times New Roman" panose="02020603050405020304" pitchFamily="18" charset="0"/>
                <a:cs typeface="Times New Roman" panose="02020603050405020304" pitchFamily="18" charset="0"/>
              </a:rPr>
              <a:t>L’audit est l’examen </a:t>
            </a:r>
            <a:r>
              <a:rPr lang="fr-FR" sz="1800" b="1" u="sng" noProof="0" dirty="0">
                <a:solidFill>
                  <a:schemeClr val="tx2"/>
                </a:solidFill>
                <a:latin typeface="Times New Roman" panose="02020603050405020304" pitchFamily="18" charset="0"/>
                <a:cs typeface="Times New Roman" panose="02020603050405020304" pitchFamily="18" charset="0"/>
              </a:rPr>
              <a:t>professionnel</a:t>
            </a:r>
            <a:r>
              <a:rPr lang="fr-FR" sz="1800" noProof="0" dirty="0">
                <a:latin typeface="Times New Roman" panose="02020603050405020304" pitchFamily="18" charset="0"/>
                <a:cs typeface="Times New Roman" panose="02020603050405020304" pitchFamily="18" charset="0"/>
              </a:rPr>
              <a:t> d’une information, en vue  d’exprimer une </a:t>
            </a:r>
            <a:r>
              <a:rPr lang="fr-FR" sz="1800" b="1" u="sng" noProof="0" dirty="0">
                <a:solidFill>
                  <a:schemeClr val="tx2"/>
                </a:solidFill>
                <a:latin typeface="Times New Roman" panose="02020603050405020304" pitchFamily="18" charset="0"/>
                <a:cs typeface="Times New Roman" panose="02020603050405020304" pitchFamily="18" charset="0"/>
              </a:rPr>
              <a:t>opinion responsable et indépendante</a:t>
            </a:r>
            <a:r>
              <a:rPr lang="fr-FR" sz="1800" u="sng" noProof="0" dirty="0">
                <a:solidFill>
                  <a:schemeClr val="tx2"/>
                </a:solidFill>
                <a:latin typeface="Times New Roman" panose="02020603050405020304" pitchFamily="18" charset="0"/>
                <a:cs typeface="Times New Roman" panose="02020603050405020304" pitchFamily="18" charset="0"/>
              </a:rPr>
              <a:t> </a:t>
            </a:r>
            <a:r>
              <a:rPr lang="fr-FR" sz="1800" noProof="0" dirty="0">
                <a:latin typeface="Times New Roman" panose="02020603050405020304" pitchFamily="18" charset="0"/>
                <a:cs typeface="Times New Roman" panose="02020603050405020304" pitchFamily="18" charset="0"/>
              </a:rPr>
              <a:t>sur cette  </a:t>
            </a:r>
            <a:r>
              <a:rPr lang="fr-FR" sz="1800" b="1" u="sng" noProof="0" dirty="0">
                <a:solidFill>
                  <a:schemeClr val="tx2"/>
                </a:solidFill>
                <a:latin typeface="Times New Roman" panose="02020603050405020304" pitchFamily="18" charset="0"/>
                <a:cs typeface="Times New Roman" panose="02020603050405020304" pitchFamily="18" charset="0"/>
              </a:rPr>
              <a:t>information</a:t>
            </a:r>
            <a:r>
              <a:rPr lang="fr-FR" sz="1800" b="1" noProof="0" dirty="0">
                <a:latin typeface="Times New Roman" panose="02020603050405020304" pitchFamily="18" charset="0"/>
                <a:cs typeface="Times New Roman" panose="02020603050405020304" pitchFamily="18" charset="0"/>
              </a:rPr>
              <a:t>,</a:t>
            </a:r>
            <a:r>
              <a:rPr lang="fr-FR" sz="1800" noProof="0" dirty="0">
                <a:latin typeface="Times New Roman" panose="02020603050405020304" pitchFamily="18" charset="0"/>
                <a:cs typeface="Times New Roman" panose="02020603050405020304" pitchFamily="18" charset="0"/>
              </a:rPr>
              <a:t> par rapport à un référentiel de qualité; cette opinion doit accroître l’utilité de ladite information .</a:t>
            </a:r>
          </a:p>
          <a:p>
            <a:endParaRPr lang="fr-FR" noProof="0" dirty="0"/>
          </a:p>
        </p:txBody>
      </p:sp>
    </p:spTree>
    <p:extLst>
      <p:ext uri="{BB962C8B-B14F-4D97-AF65-F5344CB8AC3E}">
        <p14:creationId xmlns:p14="http://schemas.microsoft.com/office/powerpoint/2010/main" val="1807392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3A55248-F91C-124C-B203-FD39B9C92852}"/>
              </a:ext>
            </a:extLst>
          </p:cNvPr>
          <p:cNvSpPr>
            <a:spLocks noGrp="1"/>
          </p:cNvSpPr>
          <p:nvPr>
            <p:ph idx="1"/>
          </p:nvPr>
        </p:nvSpPr>
        <p:spPr/>
        <p:txBody>
          <a:bodyPr/>
          <a:lstStyle/>
          <a:p>
            <a:endParaRPr lang="fr-FR" b="1" i="1" u="sng" noProof="0" dirty="0">
              <a:latin typeface="Times New Roman" panose="02020603050405020304" pitchFamily="18" charset="0"/>
              <a:cs typeface="Times New Roman" panose="02020603050405020304" pitchFamily="18" charset="0"/>
            </a:endParaRPr>
          </a:p>
          <a:p>
            <a:r>
              <a:rPr lang="fr-FR" b="1" i="1" u="sng" noProof="0" dirty="0">
                <a:latin typeface="Times New Roman" panose="02020603050405020304" pitchFamily="18" charset="0"/>
                <a:cs typeface="Times New Roman" panose="02020603050405020304" pitchFamily="18" charset="0"/>
              </a:rPr>
              <a:t>Définition 2</a:t>
            </a:r>
            <a:endParaRPr lang="fr-FR" noProof="0" dirty="0"/>
          </a:p>
          <a:p>
            <a:endParaRPr lang="fr-FR" noProof="0" dirty="0"/>
          </a:p>
          <a:p>
            <a:endParaRPr lang="fr-FR" noProof="0" dirty="0"/>
          </a:p>
          <a:p>
            <a:pPr algn="just"/>
            <a:r>
              <a:rPr lang="fr-FR" noProof="0" dirty="0">
                <a:latin typeface="Times New Roman" panose="02020603050405020304" pitchFamily="18" charset="0"/>
                <a:cs typeface="Times New Roman" panose="02020603050405020304" pitchFamily="18" charset="0"/>
              </a:rPr>
              <a:t>Une </a:t>
            </a:r>
            <a:r>
              <a:rPr lang="fr-FR" b="1" u="sng" noProof="0" dirty="0">
                <a:solidFill>
                  <a:schemeClr val="accent1">
                    <a:lumMod val="75000"/>
                  </a:schemeClr>
                </a:solidFill>
                <a:latin typeface="Times New Roman" panose="02020603050405020304" pitchFamily="18" charset="0"/>
                <a:cs typeface="Times New Roman" panose="02020603050405020304" pitchFamily="18" charset="0"/>
              </a:rPr>
              <a:t>démarche spécifique </a:t>
            </a:r>
            <a:r>
              <a:rPr lang="fr-FR" noProof="0" dirty="0">
                <a:latin typeface="Times New Roman" panose="02020603050405020304" pitchFamily="18" charset="0"/>
                <a:cs typeface="Times New Roman" panose="02020603050405020304" pitchFamily="18" charset="0"/>
              </a:rPr>
              <a:t>d’i</a:t>
            </a:r>
            <a:r>
              <a:rPr lang="fr-FR" b="1" u="sng" noProof="0" dirty="0">
                <a:solidFill>
                  <a:schemeClr val="accent1">
                    <a:lumMod val="75000"/>
                  </a:schemeClr>
                </a:solidFill>
                <a:latin typeface="Times New Roman" panose="02020603050405020304" pitchFamily="18" charset="0"/>
                <a:cs typeface="Times New Roman" panose="02020603050405020304" pitchFamily="18" charset="0"/>
              </a:rPr>
              <a:t>nvestigation </a:t>
            </a:r>
            <a:r>
              <a:rPr lang="fr-FR" noProof="0" dirty="0">
                <a:latin typeface="Times New Roman" panose="02020603050405020304" pitchFamily="18" charset="0"/>
                <a:cs typeface="Times New Roman" panose="02020603050405020304" pitchFamily="18" charset="0"/>
              </a:rPr>
              <a:t>et d’</a:t>
            </a:r>
            <a:r>
              <a:rPr lang="fr-FR" b="1" u="sng" noProof="0" dirty="0">
                <a:solidFill>
                  <a:schemeClr val="accent1">
                    <a:lumMod val="75000"/>
                  </a:schemeClr>
                </a:solidFill>
                <a:latin typeface="Times New Roman" panose="02020603050405020304" pitchFamily="18" charset="0"/>
                <a:cs typeface="Times New Roman" panose="02020603050405020304" pitchFamily="18" charset="0"/>
              </a:rPr>
              <a:t>évaluation</a:t>
            </a:r>
            <a:r>
              <a:rPr lang="fr-FR" noProof="0" dirty="0">
                <a:latin typeface="Times New Roman" panose="02020603050405020304" pitchFamily="18" charset="0"/>
                <a:cs typeface="Times New Roman" panose="02020603050405020304" pitchFamily="18" charset="0"/>
              </a:rPr>
              <a:t> à partir d’un </a:t>
            </a:r>
            <a:r>
              <a:rPr lang="fr-FR" b="1" u="sng" noProof="0" dirty="0">
                <a:solidFill>
                  <a:schemeClr val="accent1">
                    <a:lumMod val="75000"/>
                  </a:schemeClr>
                </a:solidFill>
                <a:latin typeface="Times New Roman" panose="02020603050405020304" pitchFamily="18" charset="0"/>
                <a:cs typeface="Times New Roman" panose="02020603050405020304" pitchFamily="18" charset="0"/>
              </a:rPr>
              <a:t>référentiel</a:t>
            </a:r>
            <a:r>
              <a:rPr lang="fr-FR" noProof="0" dirty="0">
                <a:latin typeface="Times New Roman" panose="02020603050405020304" pitchFamily="18" charset="0"/>
                <a:cs typeface="Times New Roman" panose="02020603050405020304" pitchFamily="18" charset="0"/>
              </a:rPr>
              <a:t>, incluant un diagnostic et conduisant éventuellement à émettre </a:t>
            </a:r>
            <a:r>
              <a:rPr lang="fr-FR" b="1" u="sng" noProof="0" dirty="0">
                <a:solidFill>
                  <a:schemeClr val="accent1">
                    <a:lumMod val="75000"/>
                  </a:schemeClr>
                </a:solidFill>
                <a:latin typeface="Times New Roman" panose="02020603050405020304" pitchFamily="18" charset="0"/>
                <a:cs typeface="Times New Roman" panose="02020603050405020304" pitchFamily="18" charset="0"/>
              </a:rPr>
              <a:t>une opinion responsable.</a:t>
            </a:r>
          </a:p>
          <a:p>
            <a:endParaRPr lang="fr-FR" noProof="0" dirty="0"/>
          </a:p>
        </p:txBody>
      </p:sp>
      <p:sp>
        <p:nvSpPr>
          <p:cNvPr id="5" name="Titre 4">
            <a:extLst>
              <a:ext uri="{FF2B5EF4-FFF2-40B4-BE49-F238E27FC236}">
                <a16:creationId xmlns:a16="http://schemas.microsoft.com/office/drawing/2014/main" id="{49EF76A9-01F2-C649-B0A2-17BE9823AA7B}"/>
              </a:ext>
            </a:extLst>
          </p:cNvPr>
          <p:cNvSpPr>
            <a:spLocks noGrp="1"/>
          </p:cNvSpPr>
          <p:nvPr>
            <p:ph type="title"/>
          </p:nvPr>
        </p:nvSpPr>
        <p:spPr/>
        <p:txBody>
          <a:bodyPr/>
          <a:lstStyle/>
          <a:p>
            <a:endParaRPr lang="fr-FR" noProof="0" dirty="0"/>
          </a:p>
        </p:txBody>
      </p:sp>
      <p:sp>
        <p:nvSpPr>
          <p:cNvPr id="6" name="Titre 1">
            <a:extLst>
              <a:ext uri="{FF2B5EF4-FFF2-40B4-BE49-F238E27FC236}">
                <a16:creationId xmlns:a16="http://schemas.microsoft.com/office/drawing/2014/main" id="{C3CC0711-CD5A-3342-8778-84B0E4647900}"/>
              </a:ext>
            </a:extLst>
          </p:cNvPr>
          <p:cNvSpPr txBox="1">
            <a:spLocks/>
          </p:cNvSpPr>
          <p:nvPr/>
        </p:nvSpPr>
        <p:spPr bwMode="black">
          <a:xfrm>
            <a:off x="1298713" y="964692"/>
            <a:ext cx="9978887" cy="118872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fr-FR" sz="3200" b="1" i="1" noProof="0" dirty="0">
                <a:latin typeface="Times New Roman" panose="02020603050405020304" pitchFamily="18" charset="0"/>
                <a:cs typeface="Times New Roman" panose="02020603050405020304" pitchFamily="18" charset="0"/>
              </a:rPr>
              <a:t>Concept et </a:t>
            </a:r>
            <a:r>
              <a:rPr lang="fr-FR" sz="2400" b="1" i="1" noProof="0" dirty="0">
                <a:latin typeface="Times New Roman" panose="02020603050405020304" pitchFamily="18" charset="0"/>
                <a:cs typeface="Times New Roman" panose="02020603050405020304" pitchFamily="18" charset="0"/>
              </a:rPr>
              <a:t>Démarches</a:t>
            </a:r>
            <a:r>
              <a:rPr lang="fr-FR" sz="3200" b="1" i="1" noProof="0" dirty="0">
                <a:latin typeface="Times New Roman" panose="02020603050405020304" pitchFamily="18" charset="0"/>
                <a:cs typeface="Times New Roman" panose="02020603050405020304" pitchFamily="18" charset="0"/>
              </a:rPr>
              <a:t> de l’Audit </a:t>
            </a:r>
            <a:br>
              <a:rPr lang="fr-FR" sz="2000" b="1" i="1" noProof="0" dirty="0">
                <a:latin typeface="Times New Roman" panose="02020603050405020304" pitchFamily="18" charset="0"/>
                <a:cs typeface="Times New Roman" panose="02020603050405020304" pitchFamily="18" charset="0"/>
              </a:rPr>
            </a:br>
            <a:endParaRPr lang="fr-FR" sz="2000" noProof="0" dirty="0"/>
          </a:p>
        </p:txBody>
      </p:sp>
    </p:spTree>
    <p:extLst>
      <p:ext uri="{BB962C8B-B14F-4D97-AF65-F5344CB8AC3E}">
        <p14:creationId xmlns:p14="http://schemas.microsoft.com/office/powerpoint/2010/main" val="2578362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85CE8C8-79DA-1346-A220-5916C4AA8974}"/>
              </a:ext>
            </a:extLst>
          </p:cNvPr>
          <p:cNvSpPr>
            <a:spLocks noGrp="1"/>
          </p:cNvSpPr>
          <p:nvPr>
            <p:ph idx="1"/>
          </p:nvPr>
        </p:nvSpPr>
        <p:spPr>
          <a:xfrm>
            <a:off x="1066800" y="2103119"/>
            <a:ext cx="10058400" cy="4257923"/>
          </a:xfrm>
        </p:spPr>
        <p:txBody>
          <a:bodyPr>
            <a:normAutofit lnSpcReduction="10000"/>
          </a:bodyPr>
          <a:lstStyle/>
          <a:p>
            <a:r>
              <a:rPr lang="fr-FR" b="1" u="sng" noProof="0" dirty="0">
                <a:solidFill>
                  <a:schemeClr val="accent1">
                    <a:lumMod val="75000"/>
                  </a:schemeClr>
                </a:solidFill>
              </a:rPr>
              <a:t>L’audit est conçu comme étant un:</a:t>
            </a:r>
          </a:p>
          <a:p>
            <a:endParaRPr lang="fr-FR" b="1" u="sng" noProof="0" dirty="0">
              <a:solidFill>
                <a:schemeClr val="accent1">
                  <a:lumMod val="75000"/>
                </a:schemeClr>
              </a:solidFill>
            </a:endParaRPr>
          </a:p>
          <a:p>
            <a:pPr lvl="0"/>
            <a:r>
              <a:rPr lang="fr-FR" b="1" u="sng" noProof="0" dirty="0">
                <a:solidFill>
                  <a:schemeClr val="tx2"/>
                </a:solidFill>
              </a:rPr>
              <a:t>Examen Professionnel</a:t>
            </a:r>
            <a:endParaRPr lang="fr-FR" sz="1700" b="1" u="sng" noProof="0" dirty="0">
              <a:solidFill>
                <a:schemeClr val="tx2"/>
              </a:solidFill>
            </a:endParaRPr>
          </a:p>
          <a:p>
            <a:pPr marL="0" lvl="0" indent="0">
              <a:buNone/>
            </a:pPr>
            <a:endParaRPr lang="fr-FR" sz="1700" b="1" u="sng" noProof="0" dirty="0">
              <a:solidFill>
                <a:schemeClr val="tx2"/>
              </a:solidFill>
            </a:endParaRPr>
          </a:p>
          <a:p>
            <a:pPr lvl="1" algn="just"/>
            <a:r>
              <a:rPr lang="fr-FR" sz="1800" noProof="0" dirty="0">
                <a:latin typeface="Times New Roman" panose="02020603050405020304" pitchFamily="18" charset="0"/>
                <a:cs typeface="Times New Roman" panose="02020603050405020304" pitchFamily="18" charset="0"/>
              </a:rPr>
              <a:t>L’auditeur  est une personne qualifiée qui  utilise une méthode de travail (une démarche) et met en œuvre des techniques et des outils d’audit (Evaluation des risques ,tests de permanence , Tests de régularité ,Grilles d’analyse , Entrevues ,Echantillonnage , calcul de seuil de signification).</a:t>
            </a:r>
          </a:p>
          <a:p>
            <a:pPr marL="274320" lvl="1" indent="0" algn="just">
              <a:buNone/>
            </a:pPr>
            <a:endParaRPr lang="fr-FR" sz="1800" noProof="0" dirty="0">
              <a:latin typeface="Times New Roman" panose="02020603050405020304" pitchFamily="18" charset="0"/>
              <a:cs typeface="Times New Roman" panose="02020603050405020304" pitchFamily="18" charset="0"/>
            </a:endParaRPr>
          </a:p>
          <a:p>
            <a:pPr lvl="0"/>
            <a:r>
              <a:rPr lang="fr-FR" b="1" u="sng" noProof="0" dirty="0">
                <a:solidFill>
                  <a:schemeClr val="tx2"/>
                </a:solidFill>
              </a:rPr>
              <a:t>Information</a:t>
            </a:r>
          </a:p>
          <a:p>
            <a:pPr marL="0" lvl="0" indent="0">
              <a:buNone/>
            </a:pPr>
            <a:endParaRPr lang="fr-FR" b="1" u="sng" noProof="0" dirty="0">
              <a:solidFill>
                <a:schemeClr val="tx2"/>
              </a:solidFill>
            </a:endParaRPr>
          </a:p>
          <a:p>
            <a:pPr lvl="1"/>
            <a:r>
              <a:rPr lang="fr-FR" sz="1800" noProof="0" dirty="0">
                <a:latin typeface="Times New Roman" panose="02020603050405020304" pitchFamily="18" charset="0"/>
                <a:cs typeface="Times New Roman" panose="02020603050405020304" pitchFamily="18" charset="0"/>
              </a:rPr>
              <a:t>La notion d’information est prise dans un sens très large (états financiers ,flow </a:t>
            </a:r>
            <a:r>
              <a:rPr lang="fr-FR" sz="1800" noProof="0" dirty="0" err="1">
                <a:latin typeface="Times New Roman" panose="02020603050405020304" pitchFamily="18" charset="0"/>
                <a:cs typeface="Times New Roman" panose="02020603050405020304" pitchFamily="18" charset="0"/>
              </a:rPr>
              <a:t>shart</a:t>
            </a:r>
            <a:r>
              <a:rPr lang="fr-FR" sz="1800" noProof="0" dirty="0">
                <a:latin typeface="Times New Roman" panose="02020603050405020304" pitchFamily="18" charset="0"/>
                <a:cs typeface="Times New Roman" panose="02020603050405020304" pitchFamily="18" charset="0"/>
              </a:rPr>
              <a:t> ,informations historiques ou prévisionnelles, quantitatives ou qualitatives).</a:t>
            </a:r>
          </a:p>
          <a:p>
            <a:pPr lvl="1" algn="just"/>
            <a:endParaRPr lang="fr-FR" sz="1800" noProof="0" dirty="0">
              <a:latin typeface="Times New Roman" panose="02020603050405020304" pitchFamily="18" charset="0"/>
              <a:cs typeface="Times New Roman" panose="02020603050405020304" pitchFamily="18" charset="0"/>
            </a:endParaRPr>
          </a:p>
          <a:p>
            <a:pPr algn="just"/>
            <a:endParaRPr lang="fr-FR" b="1" u="sng" noProof="0" dirty="0">
              <a:solidFill>
                <a:schemeClr val="accent1">
                  <a:lumMod val="75000"/>
                </a:schemeClr>
              </a:solidFill>
              <a:latin typeface="Times New Roman" panose="02020603050405020304" pitchFamily="18" charset="0"/>
              <a:cs typeface="Times New Roman" panose="02020603050405020304" pitchFamily="18" charset="0"/>
            </a:endParaRPr>
          </a:p>
          <a:p>
            <a:endParaRPr lang="fr-FR" noProof="0" dirty="0"/>
          </a:p>
        </p:txBody>
      </p:sp>
      <p:sp>
        <p:nvSpPr>
          <p:cNvPr id="5" name="Titre 4">
            <a:extLst>
              <a:ext uri="{FF2B5EF4-FFF2-40B4-BE49-F238E27FC236}">
                <a16:creationId xmlns:a16="http://schemas.microsoft.com/office/drawing/2014/main" id="{7AC1BA83-6AB9-3642-B8C6-0FAE2FE7406D}"/>
              </a:ext>
            </a:extLst>
          </p:cNvPr>
          <p:cNvSpPr>
            <a:spLocks noGrp="1"/>
          </p:cNvSpPr>
          <p:nvPr>
            <p:ph type="title"/>
          </p:nvPr>
        </p:nvSpPr>
        <p:spPr/>
        <p:txBody>
          <a:bodyPr/>
          <a:lstStyle/>
          <a:p>
            <a:endParaRPr lang="fr-FR" noProof="0" dirty="0"/>
          </a:p>
        </p:txBody>
      </p:sp>
      <p:sp>
        <p:nvSpPr>
          <p:cNvPr id="6" name="Titre 1">
            <a:extLst>
              <a:ext uri="{FF2B5EF4-FFF2-40B4-BE49-F238E27FC236}">
                <a16:creationId xmlns:a16="http://schemas.microsoft.com/office/drawing/2014/main" id="{BA69E646-622B-2D4E-9891-A3CB42A19FCB}"/>
              </a:ext>
            </a:extLst>
          </p:cNvPr>
          <p:cNvSpPr txBox="1">
            <a:spLocks/>
          </p:cNvSpPr>
          <p:nvPr/>
        </p:nvSpPr>
        <p:spPr bwMode="black">
          <a:xfrm>
            <a:off x="1298713" y="964692"/>
            <a:ext cx="9978887" cy="118872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fr-FR" sz="3200" b="1" i="1" noProof="0" dirty="0">
                <a:latin typeface="Times New Roman" panose="02020603050405020304" pitchFamily="18" charset="0"/>
                <a:cs typeface="Times New Roman" panose="02020603050405020304" pitchFamily="18" charset="0"/>
              </a:rPr>
              <a:t>Concept et </a:t>
            </a:r>
            <a:r>
              <a:rPr lang="fr-FR" sz="2400" b="1" i="1" noProof="0" dirty="0">
                <a:latin typeface="Times New Roman" panose="02020603050405020304" pitchFamily="18" charset="0"/>
                <a:cs typeface="Times New Roman" panose="02020603050405020304" pitchFamily="18" charset="0"/>
              </a:rPr>
              <a:t>Démarches</a:t>
            </a:r>
            <a:r>
              <a:rPr lang="fr-FR" sz="3200" b="1" i="1" noProof="0" dirty="0">
                <a:latin typeface="Times New Roman" panose="02020603050405020304" pitchFamily="18" charset="0"/>
                <a:cs typeface="Times New Roman" panose="02020603050405020304" pitchFamily="18" charset="0"/>
              </a:rPr>
              <a:t> de l’Audit </a:t>
            </a:r>
            <a:br>
              <a:rPr lang="fr-FR" sz="2000" b="1" i="1" noProof="0" dirty="0">
                <a:latin typeface="Times New Roman" panose="02020603050405020304" pitchFamily="18" charset="0"/>
                <a:cs typeface="Times New Roman" panose="02020603050405020304" pitchFamily="18" charset="0"/>
              </a:rPr>
            </a:br>
            <a:endParaRPr lang="fr-FR" sz="2000" noProof="0" dirty="0"/>
          </a:p>
        </p:txBody>
      </p:sp>
    </p:spTree>
    <p:extLst>
      <p:ext uri="{BB962C8B-B14F-4D97-AF65-F5344CB8AC3E}">
        <p14:creationId xmlns:p14="http://schemas.microsoft.com/office/powerpoint/2010/main" val="1263384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61FE345-2E19-0945-AF60-83906A3359F8}"/>
              </a:ext>
            </a:extLst>
          </p:cNvPr>
          <p:cNvSpPr>
            <a:spLocks noGrp="1"/>
          </p:cNvSpPr>
          <p:nvPr>
            <p:ph idx="1"/>
          </p:nvPr>
        </p:nvSpPr>
        <p:spPr/>
        <p:txBody>
          <a:bodyPr>
            <a:normAutofit lnSpcReduction="10000"/>
          </a:bodyPr>
          <a:lstStyle/>
          <a:p>
            <a:r>
              <a:rPr lang="fr-FR" b="1" u="sng" noProof="0" dirty="0">
                <a:solidFill>
                  <a:schemeClr val="accent1">
                    <a:lumMod val="75000"/>
                  </a:schemeClr>
                </a:solidFill>
                <a:latin typeface="Times New Roman" panose="02020603050405020304" pitchFamily="18" charset="0"/>
                <a:cs typeface="Times New Roman" panose="02020603050405020304" pitchFamily="18" charset="0"/>
              </a:rPr>
              <a:t>L’audit vise à exprimer </a:t>
            </a:r>
          </a:p>
          <a:p>
            <a:pPr lvl="0" algn="just"/>
            <a:r>
              <a:rPr lang="fr-FR" b="1" u="sng" noProof="0" dirty="0">
                <a:solidFill>
                  <a:schemeClr val="tx2"/>
                </a:solidFill>
                <a:latin typeface="Times New Roman" panose="02020603050405020304" pitchFamily="18" charset="0"/>
                <a:cs typeface="Times New Roman" panose="02020603050405020304" pitchFamily="18" charset="0"/>
              </a:rPr>
              <a:t>Une opinion </a:t>
            </a:r>
          </a:p>
          <a:p>
            <a:pPr lvl="1" algn="just"/>
            <a:r>
              <a:rPr lang="fr-FR" sz="1800" noProof="0" dirty="0">
                <a:latin typeface="Times New Roman" panose="02020603050405020304" pitchFamily="18" charset="0"/>
                <a:cs typeface="Times New Roman" panose="02020603050405020304" pitchFamily="18" charset="0"/>
              </a:rPr>
              <a:t>L’opinion issue du travail d’un auditeur doit être indépendante tant à l’égard de l’émetteur de l’information qu’à l’égard des récepteurs .</a:t>
            </a:r>
          </a:p>
          <a:p>
            <a:pPr algn="just"/>
            <a:endParaRPr lang="fr-FR" b="1" u="sng" noProof="0" dirty="0">
              <a:solidFill>
                <a:schemeClr val="accent1">
                  <a:lumMod val="75000"/>
                </a:schemeClr>
              </a:solidFill>
              <a:latin typeface="Times New Roman" panose="02020603050405020304" pitchFamily="18" charset="0"/>
              <a:cs typeface="Times New Roman" panose="02020603050405020304" pitchFamily="18" charset="0"/>
            </a:endParaRPr>
          </a:p>
          <a:p>
            <a:pPr lvl="0"/>
            <a:r>
              <a:rPr lang="fr-FR" b="1" u="sng" noProof="0" dirty="0">
                <a:solidFill>
                  <a:schemeClr val="tx2"/>
                </a:solidFill>
                <a:latin typeface="Times New Roman" panose="02020603050405020304" pitchFamily="18" charset="0"/>
                <a:cs typeface="Times New Roman" panose="02020603050405020304" pitchFamily="18" charset="0"/>
              </a:rPr>
              <a:t>Référentiel </a:t>
            </a:r>
          </a:p>
          <a:p>
            <a:pPr lvl="0" algn="just"/>
            <a:r>
              <a:rPr lang="fr-FR" noProof="0" dirty="0">
                <a:latin typeface="Times New Roman" panose="02020603050405020304" pitchFamily="18" charset="0"/>
                <a:cs typeface="Times New Roman" panose="02020603050405020304" pitchFamily="18" charset="0"/>
              </a:rPr>
              <a:t>L’audit s’opère toujours  par rapport à un référentiel de qualité ( lois et textes réglementaires en vigueur par Ex: CGNC,CGI…, Normes Internationales :  ISO , ITIL,IAS……)</a:t>
            </a:r>
          </a:p>
          <a:p>
            <a:endParaRPr lang="fr-FR" noProof="0" dirty="0"/>
          </a:p>
        </p:txBody>
      </p:sp>
      <p:sp>
        <p:nvSpPr>
          <p:cNvPr id="5" name="Titre 4">
            <a:extLst>
              <a:ext uri="{FF2B5EF4-FFF2-40B4-BE49-F238E27FC236}">
                <a16:creationId xmlns:a16="http://schemas.microsoft.com/office/drawing/2014/main" id="{5426C1DA-F7A3-4D4A-9258-6E8D6E24986D}"/>
              </a:ext>
            </a:extLst>
          </p:cNvPr>
          <p:cNvSpPr>
            <a:spLocks noGrp="1"/>
          </p:cNvSpPr>
          <p:nvPr>
            <p:ph type="title"/>
          </p:nvPr>
        </p:nvSpPr>
        <p:spPr/>
        <p:txBody>
          <a:bodyPr/>
          <a:lstStyle/>
          <a:p>
            <a:endParaRPr lang="fr-FR" noProof="0" dirty="0"/>
          </a:p>
        </p:txBody>
      </p:sp>
      <p:sp>
        <p:nvSpPr>
          <p:cNvPr id="6" name="Titre 1">
            <a:extLst>
              <a:ext uri="{FF2B5EF4-FFF2-40B4-BE49-F238E27FC236}">
                <a16:creationId xmlns:a16="http://schemas.microsoft.com/office/drawing/2014/main" id="{E266EC3E-B478-5641-9AF3-81B115FD30A7}"/>
              </a:ext>
            </a:extLst>
          </p:cNvPr>
          <p:cNvSpPr txBox="1">
            <a:spLocks/>
          </p:cNvSpPr>
          <p:nvPr/>
        </p:nvSpPr>
        <p:spPr bwMode="black">
          <a:xfrm>
            <a:off x="1298713" y="964692"/>
            <a:ext cx="9978887" cy="118872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fr-FR" sz="3200" b="1" i="1" noProof="0" dirty="0">
                <a:latin typeface="Times New Roman" panose="02020603050405020304" pitchFamily="18" charset="0"/>
                <a:cs typeface="Times New Roman" panose="02020603050405020304" pitchFamily="18" charset="0"/>
              </a:rPr>
              <a:t>Concept et </a:t>
            </a:r>
            <a:r>
              <a:rPr lang="fr-FR" sz="2400" b="1" i="1" noProof="0" dirty="0">
                <a:latin typeface="Times New Roman" panose="02020603050405020304" pitchFamily="18" charset="0"/>
                <a:cs typeface="Times New Roman" panose="02020603050405020304" pitchFamily="18" charset="0"/>
              </a:rPr>
              <a:t>Démarches</a:t>
            </a:r>
            <a:r>
              <a:rPr lang="fr-FR" sz="3200" b="1" i="1" noProof="0" dirty="0">
                <a:latin typeface="Times New Roman" panose="02020603050405020304" pitchFamily="18" charset="0"/>
                <a:cs typeface="Times New Roman" panose="02020603050405020304" pitchFamily="18" charset="0"/>
              </a:rPr>
              <a:t> de l’Audit </a:t>
            </a:r>
            <a:br>
              <a:rPr lang="fr-FR" sz="2000" b="1" i="1" noProof="0" dirty="0">
                <a:latin typeface="Times New Roman" panose="02020603050405020304" pitchFamily="18" charset="0"/>
                <a:cs typeface="Times New Roman" panose="02020603050405020304" pitchFamily="18" charset="0"/>
              </a:rPr>
            </a:br>
            <a:endParaRPr lang="fr-FR" sz="2000" noProof="0" dirty="0"/>
          </a:p>
        </p:txBody>
      </p:sp>
    </p:spTree>
    <p:extLst>
      <p:ext uri="{BB962C8B-B14F-4D97-AF65-F5344CB8AC3E}">
        <p14:creationId xmlns:p14="http://schemas.microsoft.com/office/powerpoint/2010/main" val="5733563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0B2A39-9A13-DE42-9549-B498911078B9}"/>
              </a:ext>
            </a:extLst>
          </p:cNvPr>
          <p:cNvSpPr>
            <a:spLocks noGrp="1"/>
          </p:cNvSpPr>
          <p:nvPr>
            <p:ph type="title"/>
          </p:nvPr>
        </p:nvSpPr>
        <p:spPr/>
        <p:txBody>
          <a:bodyPr>
            <a:normAutofit/>
          </a:bodyPr>
          <a:lstStyle/>
          <a:p>
            <a:pPr algn="ctr"/>
            <a:r>
              <a:rPr lang="fr-FR" b="1" noProof="0" dirty="0">
                <a:solidFill>
                  <a:schemeClr val="tx1"/>
                </a:solidFill>
                <a:latin typeface="Times New Roman" panose="02020603050405020304" pitchFamily="18" charset="0"/>
                <a:cs typeface="Times New Roman" panose="02020603050405020304" pitchFamily="18" charset="0"/>
              </a:rPr>
              <a:t>Compétences  d’un auditeur</a:t>
            </a:r>
            <a:br>
              <a:rPr lang="fr-FR" b="1" noProof="0" dirty="0">
                <a:solidFill>
                  <a:schemeClr val="tx1"/>
                </a:solidFill>
                <a:latin typeface="Times New Roman" panose="02020603050405020304" pitchFamily="18" charset="0"/>
                <a:cs typeface="Times New Roman" panose="02020603050405020304" pitchFamily="18" charset="0"/>
              </a:rPr>
            </a:br>
            <a:endParaRPr lang="fr-FR" noProof="0"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217485DC-0303-474F-BD92-CCFB240625E2}"/>
              </a:ext>
            </a:extLst>
          </p:cNvPr>
          <p:cNvSpPr>
            <a:spLocks noGrp="1"/>
          </p:cNvSpPr>
          <p:nvPr>
            <p:ph idx="1"/>
          </p:nvPr>
        </p:nvSpPr>
        <p:spPr/>
        <p:txBody>
          <a:bodyPr/>
          <a:lstStyle/>
          <a:p>
            <a:pPr algn="just"/>
            <a:endParaRPr lang="fr-FR" noProof="0" dirty="0">
              <a:latin typeface="Times New Roman" panose="02020603050405020304" pitchFamily="18" charset="0"/>
              <a:cs typeface="Times New Roman" panose="02020603050405020304" pitchFamily="18" charset="0"/>
            </a:endParaRPr>
          </a:p>
          <a:p>
            <a:pPr algn="just"/>
            <a:endParaRPr lang="fr-FR" noProof="0" dirty="0">
              <a:latin typeface="Times New Roman" panose="02020603050405020304" pitchFamily="18" charset="0"/>
              <a:cs typeface="Times New Roman" panose="02020603050405020304" pitchFamily="18" charset="0"/>
            </a:endParaRPr>
          </a:p>
          <a:p>
            <a:pPr algn="just"/>
            <a:endParaRPr lang="fr-FR" noProof="0" dirty="0">
              <a:latin typeface="Times New Roman" panose="02020603050405020304" pitchFamily="18" charset="0"/>
              <a:cs typeface="Times New Roman" panose="02020603050405020304" pitchFamily="18" charset="0"/>
            </a:endParaRPr>
          </a:p>
          <a:p>
            <a:pPr algn="just"/>
            <a:r>
              <a:rPr lang="fr-FR" noProof="0" dirty="0">
                <a:latin typeface="Times New Roman" panose="02020603050405020304" pitchFamily="18" charset="0"/>
                <a:cs typeface="Times New Roman" panose="02020603050405020304" pitchFamily="18" charset="0"/>
              </a:rPr>
              <a:t>L’ensemble des normes Internationales tel que l’ISO ,ISA,IIA ont défini un ensemble de qualités qu’un auditeur doit avoir afin qu’il puisse pratiquer cette profession dans les règles de l’art.</a:t>
            </a:r>
          </a:p>
          <a:p>
            <a:endParaRPr lang="fr-FR" noProof="0" dirty="0"/>
          </a:p>
        </p:txBody>
      </p:sp>
    </p:spTree>
    <p:extLst>
      <p:ext uri="{BB962C8B-B14F-4D97-AF65-F5344CB8AC3E}">
        <p14:creationId xmlns:p14="http://schemas.microsoft.com/office/powerpoint/2010/main" val="32818464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B94C9-05DD-CC41-9DC3-FCA9DD4F5625}"/>
              </a:ext>
            </a:extLst>
          </p:cNvPr>
          <p:cNvSpPr>
            <a:spLocks noGrp="1"/>
          </p:cNvSpPr>
          <p:nvPr>
            <p:ph type="title"/>
          </p:nvPr>
        </p:nvSpPr>
        <p:spPr>
          <a:xfrm>
            <a:off x="2231136" y="365841"/>
            <a:ext cx="7729728" cy="1188720"/>
          </a:xfrm>
        </p:spPr>
        <p:txBody>
          <a:bodyPr>
            <a:normAutofit/>
          </a:bodyPr>
          <a:lstStyle/>
          <a:p>
            <a:pPr algn="ctr"/>
            <a:r>
              <a:rPr lang="fr-FR" b="1" noProof="0" dirty="0">
                <a:solidFill>
                  <a:schemeClr val="tx1"/>
                </a:solidFill>
              </a:rPr>
              <a:t>Qualités  d’un auditeur</a:t>
            </a:r>
            <a:br>
              <a:rPr lang="fr-FR" b="1" noProof="0" dirty="0">
                <a:solidFill>
                  <a:schemeClr val="tx1"/>
                </a:solidFill>
              </a:rPr>
            </a:br>
            <a:endParaRPr lang="fr-FR" noProof="0" dirty="0">
              <a:solidFill>
                <a:schemeClr val="tx1"/>
              </a:solidFill>
            </a:endParaRPr>
          </a:p>
        </p:txBody>
      </p:sp>
      <p:graphicFrame>
        <p:nvGraphicFramePr>
          <p:cNvPr id="4" name="Diagramme 3">
            <a:extLst>
              <a:ext uri="{FF2B5EF4-FFF2-40B4-BE49-F238E27FC236}">
                <a16:creationId xmlns:a16="http://schemas.microsoft.com/office/drawing/2014/main" id="{8A5D87EA-148F-184F-9125-B64743AF79A1}"/>
              </a:ext>
            </a:extLst>
          </p:cNvPr>
          <p:cNvGraphicFramePr/>
          <p:nvPr>
            <p:extLst>
              <p:ext uri="{D42A27DB-BD31-4B8C-83A1-F6EECF244321}">
                <p14:modId xmlns:p14="http://schemas.microsoft.com/office/powerpoint/2010/main" val="1334119644"/>
              </p:ext>
            </p:extLst>
          </p:nvPr>
        </p:nvGraphicFramePr>
        <p:xfrm>
          <a:off x="2073288" y="1554561"/>
          <a:ext cx="7704856"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035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DFE421-8C33-F240-A22F-1EE198089F56}"/>
              </a:ext>
            </a:extLst>
          </p:cNvPr>
          <p:cNvSpPr>
            <a:spLocks noGrp="1"/>
          </p:cNvSpPr>
          <p:nvPr>
            <p:ph type="title"/>
          </p:nvPr>
        </p:nvSpPr>
        <p:spPr/>
        <p:txBody>
          <a:bodyPr>
            <a:normAutofit fontScale="90000"/>
          </a:bodyPr>
          <a:lstStyle/>
          <a:p>
            <a:pPr algn="ctr"/>
            <a:r>
              <a:rPr lang="fr-FR" sz="4400" b="1" i="1" noProof="0" dirty="0">
                <a:latin typeface="Times New Roman" panose="02020603050405020304" pitchFamily="18" charset="0"/>
                <a:cs typeface="Times New Roman" panose="02020603050405020304" pitchFamily="18" charset="0"/>
              </a:rPr>
              <a:t>Différentes formes d’audit</a:t>
            </a:r>
          </a:p>
        </p:txBody>
      </p:sp>
      <p:sp>
        <p:nvSpPr>
          <p:cNvPr id="3" name="Espace réservé du contenu 2">
            <a:extLst>
              <a:ext uri="{FF2B5EF4-FFF2-40B4-BE49-F238E27FC236}">
                <a16:creationId xmlns:a16="http://schemas.microsoft.com/office/drawing/2014/main" id="{CDC830A1-F4BF-DC45-89E5-797333B9DAB2}"/>
              </a:ext>
            </a:extLst>
          </p:cNvPr>
          <p:cNvSpPr>
            <a:spLocks noGrp="1"/>
          </p:cNvSpPr>
          <p:nvPr>
            <p:ph idx="1"/>
          </p:nvPr>
        </p:nvSpPr>
        <p:spPr>
          <a:xfrm>
            <a:off x="1510747" y="2638044"/>
            <a:ext cx="10018643" cy="3101983"/>
          </a:xfrm>
        </p:spPr>
        <p:txBody>
          <a:bodyPr>
            <a:normAutofit/>
          </a:bodyPr>
          <a:lstStyle/>
          <a:p>
            <a:pPr marL="0" lvl="3" indent="0" algn="just">
              <a:buNone/>
            </a:pPr>
            <a:r>
              <a:rPr lang="fr-FR" sz="1800" b="1" i="1" u="sng" noProof="0" dirty="0">
                <a:latin typeface="Times New Roman" panose="02020603050405020304" pitchFamily="18" charset="0"/>
                <a:cs typeface="Times New Roman" panose="02020603050405020304" pitchFamily="18" charset="0"/>
              </a:rPr>
              <a:t>Audit légal</a:t>
            </a:r>
            <a:r>
              <a:rPr lang="fr-FR" sz="1800" noProof="0" dirty="0">
                <a:latin typeface="Times New Roman" panose="02020603050405020304" pitchFamily="18" charset="0"/>
                <a:cs typeface="Times New Roman" panose="02020603050405020304" pitchFamily="18" charset="0"/>
              </a:rPr>
              <a:t>: s’applique en vertu d’une disposition légale obligatoire. Il peut s’exercer à l’initiative d’un juge.  </a:t>
            </a:r>
          </a:p>
          <a:p>
            <a:pPr marL="0" lvl="3" indent="0" algn="just">
              <a:buNone/>
            </a:pPr>
            <a:r>
              <a:rPr lang="fr-FR" sz="1800" b="1" i="1" u="sng" noProof="0" dirty="0">
                <a:latin typeface="Times New Roman" panose="02020603050405020304" pitchFamily="18" charset="0"/>
                <a:cs typeface="Times New Roman" panose="02020603050405020304" pitchFamily="18" charset="0"/>
              </a:rPr>
              <a:t>Audit contractuel: </a:t>
            </a:r>
            <a:r>
              <a:rPr lang="fr-FR" sz="1800" noProof="0" dirty="0">
                <a:latin typeface="Times New Roman" panose="02020603050405020304" pitchFamily="18" charset="0"/>
                <a:cs typeface="Times New Roman" panose="02020603050405020304" pitchFamily="18" charset="0"/>
              </a:rPr>
              <a:t>peut être demandé par l’entreprise ou par des tiers. Les objectifs sont différents. Il est à ce titre ponctuel et exceptionnel. </a:t>
            </a:r>
          </a:p>
          <a:p>
            <a:pPr marL="0" indent="0" algn="just">
              <a:buNone/>
            </a:pPr>
            <a:r>
              <a:rPr lang="fr-FR" b="1" i="1" u="sng" noProof="0" dirty="0">
                <a:latin typeface="Times New Roman" panose="02020603050405020304" pitchFamily="18" charset="0"/>
                <a:cs typeface="Times New Roman" panose="02020603050405020304" pitchFamily="18" charset="0"/>
              </a:rPr>
              <a:t>Audit opérationnel:</a:t>
            </a:r>
            <a:r>
              <a:rPr lang="fr-FR" noProof="0" dirty="0">
                <a:latin typeface="Times New Roman" panose="02020603050405020304" pitchFamily="18" charset="0"/>
                <a:cs typeface="Times New Roman" panose="02020603050405020304" pitchFamily="18" charset="0"/>
              </a:rPr>
              <a:t> L'audit opérationnel est une </a:t>
            </a:r>
            <a:r>
              <a:rPr lang="fr-FR" b="1" noProof="0" dirty="0">
                <a:latin typeface="Times New Roman" panose="02020603050405020304" pitchFamily="18" charset="0"/>
                <a:cs typeface="Times New Roman" panose="02020603050405020304" pitchFamily="18" charset="0"/>
              </a:rPr>
              <a:t>évaluation indépendante et systématique des processus, procédures et activités d'une entreprise pour améliorer sa performance, son efficience et son efficacité</a:t>
            </a:r>
            <a:r>
              <a:rPr lang="fr-FR" noProof="0" dirty="0">
                <a:latin typeface="Times New Roman" panose="02020603050405020304" pitchFamily="18" charset="0"/>
                <a:cs typeface="Times New Roman" panose="02020603050405020304" pitchFamily="18" charset="0"/>
              </a:rPr>
              <a:t>. Il analyse le fonctionnement réel pour optimiser l'utilisation des ressources, réduire les risques et garantir l'atteinte des objectifs stratégiques, contrairement à l'audit financier.</a:t>
            </a:r>
            <a:endParaRPr lang="fr-FR" b="1" i="1" u="sng"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73079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9C1268F-6EF2-8649-A151-22B144A621C8}"/>
              </a:ext>
            </a:extLst>
          </p:cNvPr>
          <p:cNvSpPr>
            <a:spLocks noGrp="1"/>
          </p:cNvSpPr>
          <p:nvPr>
            <p:ph idx="1"/>
          </p:nvPr>
        </p:nvSpPr>
        <p:spPr/>
        <p:txBody>
          <a:bodyPr/>
          <a:lstStyle/>
          <a:p>
            <a:pPr algn="just"/>
            <a:endParaRPr lang="fr-FR" b="1" noProof="0" dirty="0">
              <a:solidFill>
                <a:schemeClr val="dk1"/>
              </a:solidFill>
              <a:latin typeface="Times New Roman" pitchFamily="18" charset="0"/>
              <a:cs typeface="Arial" pitchFamily="34" charset="0"/>
            </a:endParaRPr>
          </a:p>
          <a:p>
            <a:pPr algn="just"/>
            <a:endParaRPr lang="fr-FR" b="1" noProof="0" dirty="0">
              <a:solidFill>
                <a:schemeClr val="dk1"/>
              </a:solidFill>
              <a:latin typeface="Times New Roman" pitchFamily="18" charset="0"/>
              <a:cs typeface="Arial" pitchFamily="34" charset="0"/>
            </a:endParaRPr>
          </a:p>
          <a:p>
            <a:pPr algn="just"/>
            <a:endParaRPr lang="fr-FR" b="1" noProof="0" dirty="0">
              <a:solidFill>
                <a:schemeClr val="dk1"/>
              </a:solidFill>
              <a:latin typeface="Times New Roman" pitchFamily="18" charset="0"/>
              <a:cs typeface="Arial" pitchFamily="34" charset="0"/>
            </a:endParaRPr>
          </a:p>
          <a:p>
            <a:pPr algn="just"/>
            <a:r>
              <a:rPr lang="fr-FR" b="1" noProof="0" dirty="0">
                <a:solidFill>
                  <a:schemeClr val="dk1"/>
                </a:solidFill>
                <a:latin typeface="Times New Roman" pitchFamily="18" charset="0"/>
                <a:cs typeface="Arial" pitchFamily="34" charset="0"/>
              </a:rPr>
              <a:t>« L’audit interne, c’est comme l’odeur du gaz : c’est rarement agréable mais cela peut parfois éviter l’explosion. »</a:t>
            </a:r>
          </a:p>
          <a:p>
            <a:pPr marL="0" indent="0" algn="just">
              <a:buNone/>
            </a:pPr>
            <a:r>
              <a:rPr lang="fr-FR" b="1" noProof="0" dirty="0"/>
              <a:t>                                                        </a:t>
            </a:r>
            <a:r>
              <a:rPr lang="fr-FR" sz="1400" b="1" noProof="0" dirty="0"/>
              <a:t>                                Jacques Renard</a:t>
            </a:r>
          </a:p>
          <a:p>
            <a:endParaRPr lang="fr-FR" noProof="0" dirty="0"/>
          </a:p>
        </p:txBody>
      </p:sp>
      <p:sp>
        <p:nvSpPr>
          <p:cNvPr id="4" name="Titre 1">
            <a:extLst>
              <a:ext uri="{FF2B5EF4-FFF2-40B4-BE49-F238E27FC236}">
                <a16:creationId xmlns:a16="http://schemas.microsoft.com/office/drawing/2014/main" id="{AEDE3CA9-AA00-EA4B-B380-A1113FAE07CC}"/>
              </a:ext>
            </a:extLst>
          </p:cNvPr>
          <p:cNvSpPr>
            <a:spLocks noGrp="1"/>
          </p:cNvSpPr>
          <p:nvPr>
            <p:ph type="title"/>
          </p:nvPr>
        </p:nvSpPr>
        <p:spPr>
          <a:xfrm>
            <a:off x="1066800" y="642594"/>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18543192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0610DD7-F92F-FF46-877C-01C5E063C098}"/>
              </a:ext>
            </a:extLst>
          </p:cNvPr>
          <p:cNvSpPr>
            <a:spLocks noGrp="1"/>
          </p:cNvSpPr>
          <p:nvPr>
            <p:ph idx="1"/>
          </p:nvPr>
        </p:nvSpPr>
        <p:spPr/>
        <p:txBody>
          <a:bodyPr>
            <a:normAutofit fontScale="92500" lnSpcReduction="10000"/>
          </a:bodyPr>
          <a:lstStyle/>
          <a:p>
            <a:pPr algn="just">
              <a:spcBef>
                <a:spcPts val="0"/>
              </a:spcBef>
              <a:defRPr/>
            </a:pPr>
            <a:r>
              <a:rPr lang="fr-FR" sz="2000" noProof="0" dirty="0">
                <a:latin typeface="Times New Roman" panose="02020603050405020304" pitchFamily="18" charset="0"/>
                <a:cs typeface="Times New Roman" panose="02020603050405020304" pitchFamily="18" charset="0"/>
              </a:rPr>
              <a:t>Une fonction d’audit interne bien organisée s’appuie sur un certain nombre de principes de base tels que:</a:t>
            </a:r>
          </a:p>
          <a:p>
            <a:pPr algn="just">
              <a:spcBef>
                <a:spcPts val="0"/>
              </a:spcBef>
              <a:defRPr/>
            </a:pPr>
            <a:endParaRPr lang="fr-FR" sz="2000" noProof="0" dirty="0">
              <a:latin typeface="Times New Roman" panose="02020603050405020304" pitchFamily="18" charset="0"/>
              <a:cs typeface="Times New Roman" panose="02020603050405020304" pitchFamily="18" charset="0"/>
            </a:endParaRPr>
          </a:p>
          <a:p>
            <a:pPr lvl="6" algn="just">
              <a:spcBef>
                <a:spcPts val="0"/>
              </a:spcBef>
              <a:defRPr/>
            </a:pPr>
            <a:r>
              <a:rPr lang="fr-FR" sz="2000" i="1" noProof="0" dirty="0">
                <a:latin typeface="Times New Roman" panose="02020603050405020304" pitchFamily="18" charset="0"/>
                <a:cs typeface="Times New Roman" panose="02020603050405020304" pitchFamily="18" charset="0"/>
              </a:rPr>
              <a:t>Son </a:t>
            </a:r>
            <a:r>
              <a:rPr lang="fr-FR" sz="2000" b="1" i="1" noProof="0" dirty="0">
                <a:latin typeface="Times New Roman" panose="02020603050405020304" pitchFamily="18" charset="0"/>
                <a:cs typeface="Times New Roman" panose="02020603050405020304" pitchFamily="18" charset="0"/>
              </a:rPr>
              <a:t>rattachement hiérarchique</a:t>
            </a:r>
            <a:r>
              <a:rPr lang="fr-FR" sz="2000" i="1" noProof="0" dirty="0">
                <a:latin typeface="Times New Roman" panose="02020603050405020304" pitchFamily="18" charset="0"/>
                <a:cs typeface="Times New Roman" panose="02020603050405020304" pitchFamily="18" charset="0"/>
              </a:rPr>
              <a:t>; </a:t>
            </a:r>
          </a:p>
          <a:p>
            <a:pPr lvl="6" algn="just">
              <a:spcBef>
                <a:spcPts val="0"/>
              </a:spcBef>
              <a:defRPr/>
            </a:pPr>
            <a:endParaRPr lang="fr-FR" sz="2000" noProof="0" dirty="0">
              <a:latin typeface="Times New Roman" panose="02020603050405020304" pitchFamily="18" charset="0"/>
              <a:cs typeface="Times New Roman" panose="02020603050405020304" pitchFamily="18" charset="0"/>
            </a:endParaRPr>
          </a:p>
          <a:p>
            <a:pPr lvl="6" algn="just">
              <a:spcBef>
                <a:spcPts val="0"/>
              </a:spcBef>
              <a:defRPr/>
            </a:pPr>
            <a:r>
              <a:rPr lang="fr-FR" sz="2000" i="1" noProof="0" dirty="0">
                <a:latin typeface="Times New Roman" panose="02020603050405020304" pitchFamily="18" charset="0"/>
                <a:cs typeface="Times New Roman" panose="02020603050405020304" pitchFamily="18" charset="0"/>
              </a:rPr>
              <a:t>Une  </a:t>
            </a:r>
            <a:r>
              <a:rPr lang="fr-FR" sz="2000" b="1" i="1" noProof="0" dirty="0">
                <a:latin typeface="Times New Roman" panose="02020603050405020304" pitchFamily="18" charset="0"/>
                <a:cs typeface="Times New Roman" panose="02020603050405020304" pitchFamily="18" charset="0"/>
              </a:rPr>
              <a:t>charte</a:t>
            </a:r>
            <a:r>
              <a:rPr lang="fr-FR" sz="2000" i="1" noProof="0" dirty="0">
                <a:latin typeface="Times New Roman" panose="02020603050405020304" pitchFamily="18" charset="0"/>
                <a:cs typeface="Times New Roman" panose="02020603050405020304" pitchFamily="18" charset="0"/>
              </a:rPr>
              <a:t> qui définit ses objectifs et son mode de fonctionnement</a:t>
            </a:r>
          </a:p>
          <a:p>
            <a:pPr lvl="6" algn="just">
              <a:spcBef>
                <a:spcPts val="0"/>
              </a:spcBef>
              <a:defRPr/>
            </a:pPr>
            <a:endParaRPr lang="fr-FR" sz="2000" i="1" noProof="0" dirty="0">
              <a:latin typeface="Times New Roman" panose="02020603050405020304" pitchFamily="18" charset="0"/>
              <a:cs typeface="Times New Roman" panose="02020603050405020304" pitchFamily="18" charset="0"/>
            </a:endParaRPr>
          </a:p>
          <a:p>
            <a:pPr lvl="6" algn="just">
              <a:spcBef>
                <a:spcPts val="0"/>
              </a:spcBef>
              <a:defRPr/>
            </a:pPr>
            <a:r>
              <a:rPr lang="fr-FR" sz="2000" i="1" noProof="0" dirty="0">
                <a:latin typeface="Times New Roman" panose="02020603050405020304" pitchFamily="18" charset="0"/>
                <a:cs typeface="Times New Roman" panose="02020603050405020304" pitchFamily="18" charset="0"/>
              </a:rPr>
              <a:t>Une saine gestion des </a:t>
            </a:r>
            <a:r>
              <a:rPr lang="fr-FR" sz="2000" b="1" i="1" noProof="0" dirty="0">
                <a:latin typeface="Times New Roman" panose="02020603050405020304" pitchFamily="18" charset="0"/>
                <a:cs typeface="Times New Roman" panose="02020603050405020304" pitchFamily="18" charset="0"/>
              </a:rPr>
              <a:t>compétences humaines </a:t>
            </a:r>
          </a:p>
          <a:p>
            <a:pPr lvl="6" algn="just">
              <a:spcBef>
                <a:spcPts val="0"/>
              </a:spcBef>
              <a:defRPr/>
            </a:pPr>
            <a:endParaRPr lang="fr-FR" sz="2000" i="1" noProof="0" dirty="0">
              <a:latin typeface="Times New Roman" panose="02020603050405020304" pitchFamily="18" charset="0"/>
              <a:cs typeface="Times New Roman" panose="02020603050405020304" pitchFamily="18" charset="0"/>
            </a:endParaRPr>
          </a:p>
          <a:p>
            <a:pPr lvl="6" algn="just">
              <a:spcBef>
                <a:spcPts val="0"/>
              </a:spcBef>
              <a:defRPr/>
            </a:pPr>
            <a:r>
              <a:rPr lang="fr-FR" sz="2000" i="1" noProof="0" dirty="0">
                <a:latin typeface="Times New Roman" panose="02020603050405020304" pitchFamily="18" charset="0"/>
                <a:cs typeface="Times New Roman" panose="02020603050405020304" pitchFamily="18" charset="0"/>
              </a:rPr>
              <a:t>Une </a:t>
            </a:r>
            <a:r>
              <a:rPr lang="fr-FR" sz="2000" b="1" i="1" noProof="0" dirty="0">
                <a:latin typeface="Times New Roman" panose="02020603050405020304" pitchFamily="18" charset="0"/>
                <a:cs typeface="Times New Roman" panose="02020603050405020304" pitchFamily="18" charset="0"/>
              </a:rPr>
              <a:t>politique de communication</a:t>
            </a:r>
          </a:p>
          <a:p>
            <a:endParaRPr lang="fr-FR" noProof="0" dirty="0"/>
          </a:p>
        </p:txBody>
      </p:sp>
      <p:sp>
        <p:nvSpPr>
          <p:cNvPr id="4" name="Titre 1">
            <a:extLst>
              <a:ext uri="{FF2B5EF4-FFF2-40B4-BE49-F238E27FC236}">
                <a16:creationId xmlns:a16="http://schemas.microsoft.com/office/drawing/2014/main" id="{4BFBDAF2-C5C1-EC47-8AA7-8AD09EE08352}"/>
              </a:ext>
            </a:extLst>
          </p:cNvPr>
          <p:cNvSpPr>
            <a:spLocks noGrp="1"/>
          </p:cNvSpPr>
          <p:nvPr>
            <p:ph type="title"/>
          </p:nvPr>
        </p:nvSpPr>
        <p:spPr>
          <a:xfrm>
            <a:off x="1066800" y="593608"/>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108572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F781C91B-0ED3-354A-8396-DBD26853B3BC}"/>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18433" name="Espace réservé du contenu 2">
            <a:extLst>
              <a:ext uri="{FF2B5EF4-FFF2-40B4-BE49-F238E27FC236}">
                <a16:creationId xmlns:a16="http://schemas.microsoft.com/office/drawing/2014/main" id="{0639AE0B-D483-F54A-ADA9-8C74225D03DE}"/>
              </a:ext>
            </a:extLst>
          </p:cNvPr>
          <p:cNvSpPr>
            <a:spLocks noGrp="1"/>
          </p:cNvSpPr>
          <p:nvPr>
            <p:ph idx="1"/>
          </p:nvPr>
        </p:nvSpPr>
        <p:spPr>
          <a:xfrm>
            <a:off x="240030" y="2122097"/>
            <a:ext cx="11711940" cy="3605843"/>
          </a:xfrm>
        </p:spPr>
        <p:txBody>
          <a:bodyPr>
            <a:normAutofit/>
          </a:bodyPr>
          <a:lstStyle/>
          <a:p>
            <a:pPr algn="just" eaLnBrk="1" hangingPunct="1">
              <a:lnSpc>
                <a:spcPct val="170000"/>
              </a:lnSpc>
            </a:pPr>
            <a:r>
              <a:rPr lang="fr-FR" noProof="0" dirty="0">
                <a:latin typeface="Times New Roman" panose="02020603050405020304" pitchFamily="18" charset="0"/>
                <a:ea typeface="ＭＳ Ｐゴシック" panose="020B0600070205080204" pitchFamily="34" charset="-128"/>
              </a:rPr>
              <a:t>Durant la vie de l’entreprise, comme durant la vie d’un bien ou carrément d’une personne, il est nécessaire de faire des bilans de l’activité, procéder à des contrôles afin de déterminer les problèmes, anomalies ou risques qu’on ne peut pas voir à l’œil nu ou en tant qu’une partie de ces derniers. </a:t>
            </a:r>
          </a:p>
          <a:p>
            <a:pPr algn="just" eaLnBrk="1" hangingPunct="1">
              <a:lnSpc>
                <a:spcPct val="170000"/>
              </a:lnSpc>
            </a:pPr>
            <a:r>
              <a:rPr lang="fr-FR" noProof="0" dirty="0">
                <a:latin typeface="Times New Roman" panose="02020603050405020304" pitchFamily="18" charset="0"/>
                <a:ea typeface="ＭＳ Ｐゴシック" panose="020B0600070205080204" pitchFamily="34" charset="-128"/>
              </a:rPr>
              <a:t>Ceci nous aide à soigner les dégâts existants et à prendre les mesures nécessaires afin de se prémunir contre d’éventuels problèmes.</a:t>
            </a:r>
          </a:p>
          <a:p>
            <a:pPr algn="just" eaLnBrk="1" hangingPunct="1">
              <a:lnSpc>
                <a:spcPct val="170000"/>
              </a:lnSpc>
            </a:pPr>
            <a:r>
              <a:rPr lang="fr-FR" noProof="0" dirty="0">
                <a:latin typeface="Times New Roman" panose="02020603050405020304" pitchFamily="18" charset="0"/>
                <a:ea typeface="ＭＳ Ｐゴシック" panose="020B0600070205080204" pitchFamily="34" charset="-128"/>
              </a:rPr>
              <a:t>Il est maintenant question de faire appel à un expert en la matière qu’on appelle aujourd’hui par un « auditeur » afin d’améliorer la qualité de vie de son entreprise.</a:t>
            </a:r>
          </a:p>
        </p:txBody>
      </p:sp>
    </p:spTree>
    <p:extLst>
      <p:ext uri="{BB962C8B-B14F-4D97-AF65-F5344CB8AC3E}">
        <p14:creationId xmlns:p14="http://schemas.microsoft.com/office/powerpoint/2010/main" val="20760584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433">
                                            <p:txEl>
                                              <p:pRg st="0" end="0"/>
                                            </p:txEl>
                                          </p:spTgt>
                                        </p:tgtEl>
                                        <p:attrNameLst>
                                          <p:attrName>style.visibility</p:attrName>
                                        </p:attrNameLst>
                                      </p:cBhvr>
                                      <p:to>
                                        <p:strVal val="visible"/>
                                      </p:to>
                                    </p:set>
                                    <p:animEffect transition="in" filter="wheel(1)">
                                      <p:cBhvr>
                                        <p:cTn id="7" dur="2000"/>
                                        <p:tgtEl>
                                          <p:spTgt spid="1843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8433">
                                            <p:txEl>
                                              <p:pRg st="1" end="1"/>
                                            </p:txEl>
                                          </p:spTgt>
                                        </p:tgtEl>
                                        <p:attrNameLst>
                                          <p:attrName>style.visibility</p:attrName>
                                        </p:attrNameLst>
                                      </p:cBhvr>
                                      <p:to>
                                        <p:strVal val="visible"/>
                                      </p:to>
                                    </p:set>
                                    <p:animEffect transition="in" filter="wheel(1)">
                                      <p:cBhvr>
                                        <p:cTn id="12" dur="2000"/>
                                        <p:tgtEl>
                                          <p:spTgt spid="1843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8433">
                                            <p:txEl>
                                              <p:pRg st="2" end="2"/>
                                            </p:txEl>
                                          </p:spTgt>
                                        </p:tgtEl>
                                        <p:attrNameLst>
                                          <p:attrName>style.visibility</p:attrName>
                                        </p:attrNameLst>
                                      </p:cBhvr>
                                      <p:to>
                                        <p:strVal val="visible"/>
                                      </p:to>
                                    </p:set>
                                    <p:animEffect transition="in" filter="wheel(1)">
                                      <p:cBhvr>
                                        <p:cTn id="17" dur="2000"/>
                                        <p:tgtEl>
                                          <p:spTgt spid="1843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061C551-2CD4-9644-891D-C62CED1756D8}"/>
              </a:ext>
            </a:extLst>
          </p:cNvPr>
          <p:cNvSpPr>
            <a:spLocks noGrp="1"/>
          </p:cNvSpPr>
          <p:nvPr>
            <p:ph type="title"/>
          </p:nvPr>
        </p:nvSpPr>
        <p:spPr>
          <a:xfrm>
            <a:off x="1066800" y="593608"/>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
        <p:nvSpPr>
          <p:cNvPr id="5" name="Espace réservé du contenu 1">
            <a:extLst>
              <a:ext uri="{FF2B5EF4-FFF2-40B4-BE49-F238E27FC236}">
                <a16:creationId xmlns:a16="http://schemas.microsoft.com/office/drawing/2014/main" id="{93DA7C1C-1CD3-094F-8D1E-D2EB8E8B3974}"/>
              </a:ext>
            </a:extLst>
          </p:cNvPr>
          <p:cNvSpPr>
            <a:spLocks noGrp="1"/>
          </p:cNvSpPr>
          <p:nvPr>
            <p:ph idx="1"/>
          </p:nvPr>
        </p:nvSpPr>
        <p:spPr>
          <a:xfrm>
            <a:off x="1066800" y="1555481"/>
            <a:ext cx="10058400" cy="3931920"/>
          </a:xfrm>
        </p:spPr>
        <p:txBody>
          <a:bodyPr/>
          <a:lstStyle/>
          <a:p>
            <a:pPr eaLnBrk="1" hangingPunct="1"/>
            <a:r>
              <a:rPr lang="fr-FR" sz="2000" i="1" noProof="0" dirty="0"/>
              <a:t>Son </a:t>
            </a:r>
            <a:r>
              <a:rPr lang="fr-FR" sz="2000" b="1" i="1" noProof="0" dirty="0"/>
              <a:t>rattachement hiérarchique</a:t>
            </a:r>
          </a:p>
          <a:p>
            <a:pPr eaLnBrk="1" hangingPunct="1"/>
            <a:endParaRPr lang="fr-FR" sz="2000" b="1" i="1" noProof="0" dirty="0"/>
          </a:p>
          <a:p>
            <a:pPr eaLnBrk="1" hangingPunct="1"/>
            <a:endParaRPr lang="fr-FR" sz="2000" noProof="0" dirty="0"/>
          </a:p>
        </p:txBody>
      </p:sp>
      <p:graphicFrame>
        <p:nvGraphicFramePr>
          <p:cNvPr id="7" name="Diagramme 6">
            <a:extLst>
              <a:ext uri="{FF2B5EF4-FFF2-40B4-BE49-F238E27FC236}">
                <a16:creationId xmlns:a16="http://schemas.microsoft.com/office/drawing/2014/main" id="{9BBAD44E-679E-E245-8A46-44FC2FC93A1F}"/>
              </a:ext>
            </a:extLst>
          </p:cNvPr>
          <p:cNvGraphicFramePr/>
          <p:nvPr>
            <p:extLst>
              <p:ext uri="{D42A27DB-BD31-4B8C-83A1-F6EECF244321}">
                <p14:modId xmlns:p14="http://schemas.microsoft.com/office/powerpoint/2010/main" val="4091629090"/>
              </p:ext>
            </p:extLst>
          </p:nvPr>
        </p:nvGraphicFramePr>
        <p:xfrm>
          <a:off x="1344298" y="2066837"/>
          <a:ext cx="8985036" cy="33189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ZoneTexte 7">
            <a:extLst>
              <a:ext uri="{FF2B5EF4-FFF2-40B4-BE49-F238E27FC236}">
                <a16:creationId xmlns:a16="http://schemas.microsoft.com/office/drawing/2014/main" id="{12E58AFA-0749-624F-9840-A6323833C991}"/>
              </a:ext>
            </a:extLst>
          </p:cNvPr>
          <p:cNvSpPr txBox="1"/>
          <p:nvPr/>
        </p:nvSpPr>
        <p:spPr>
          <a:xfrm>
            <a:off x="1500187" y="5487401"/>
            <a:ext cx="8693679" cy="9239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eaLnBrk="1" fontAlgn="auto" hangingPunct="1">
              <a:spcBef>
                <a:spcPts val="0"/>
              </a:spcBef>
              <a:spcAft>
                <a:spcPts val="0"/>
              </a:spcAft>
              <a:defRPr/>
            </a:pPr>
            <a:r>
              <a:rPr lang="fr-FR" i="1" noProof="0" dirty="0"/>
              <a:t>La tendance actuelle est le rattachement hiérarchique à </a:t>
            </a:r>
          </a:p>
          <a:p>
            <a:pPr algn="ctr" eaLnBrk="1" fontAlgn="auto" hangingPunct="1">
              <a:spcBef>
                <a:spcPts val="0"/>
              </a:spcBef>
              <a:spcAft>
                <a:spcPts val="0"/>
              </a:spcAft>
              <a:defRPr/>
            </a:pPr>
            <a:r>
              <a:rPr lang="fr-FR" b="1" i="1" noProof="0" dirty="0"/>
              <a:t>la direction générale ou au président du </a:t>
            </a:r>
          </a:p>
          <a:p>
            <a:pPr algn="ctr" eaLnBrk="1" fontAlgn="auto" hangingPunct="1">
              <a:spcBef>
                <a:spcPts val="0"/>
              </a:spcBef>
              <a:spcAft>
                <a:spcPts val="0"/>
              </a:spcAft>
              <a:defRPr/>
            </a:pPr>
            <a:r>
              <a:rPr lang="fr-FR" b="1" i="1" noProof="0" dirty="0"/>
              <a:t>conseil d’administration</a:t>
            </a:r>
            <a:endParaRPr lang="fr-FR" noProof="0" dirty="0"/>
          </a:p>
        </p:txBody>
      </p:sp>
    </p:spTree>
    <p:extLst>
      <p:ext uri="{BB962C8B-B14F-4D97-AF65-F5344CB8AC3E}">
        <p14:creationId xmlns:p14="http://schemas.microsoft.com/office/powerpoint/2010/main" val="13885465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4251A12A-A5AF-4040-A4D2-037610E4FC57}"/>
              </a:ext>
            </a:extLst>
          </p:cNvPr>
          <p:cNvSpPr>
            <a:spLocks noGrp="1"/>
          </p:cNvSpPr>
          <p:nvPr>
            <p:ph idx="1"/>
          </p:nvPr>
        </p:nvSpPr>
        <p:spPr>
          <a:xfrm>
            <a:off x="1992313" y="765176"/>
            <a:ext cx="8229600" cy="4525963"/>
          </a:xfrm>
        </p:spPr>
        <p:txBody>
          <a:bodyPr/>
          <a:lstStyle/>
          <a:p>
            <a:pPr eaLnBrk="1" hangingPunct="1"/>
            <a:r>
              <a:rPr lang="fr-FR" sz="2000" i="1" noProof="0" dirty="0"/>
              <a:t>La </a:t>
            </a:r>
            <a:r>
              <a:rPr lang="fr-FR" sz="2000" b="1" i="1" noProof="0" dirty="0"/>
              <a:t>charte d’audit </a:t>
            </a:r>
          </a:p>
        </p:txBody>
      </p:sp>
      <p:graphicFrame>
        <p:nvGraphicFramePr>
          <p:cNvPr id="3" name="Diagramme 2">
            <a:extLst>
              <a:ext uri="{FF2B5EF4-FFF2-40B4-BE49-F238E27FC236}">
                <a16:creationId xmlns:a16="http://schemas.microsoft.com/office/drawing/2014/main" id="{E43BBE3D-DB0D-48D8-AA3C-35FD695BF1DA}"/>
              </a:ext>
            </a:extLst>
          </p:cNvPr>
          <p:cNvGraphicFramePr/>
          <p:nvPr>
            <p:extLst>
              <p:ext uri="{D42A27DB-BD31-4B8C-83A1-F6EECF244321}">
                <p14:modId xmlns:p14="http://schemas.microsoft.com/office/powerpoint/2010/main" val="4135830972"/>
              </p:ext>
            </p:extLst>
          </p:nvPr>
        </p:nvGraphicFramePr>
        <p:xfrm>
          <a:off x="1847528" y="1340768"/>
          <a:ext cx="9284298"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1640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u contenu 1">
            <a:extLst>
              <a:ext uri="{FF2B5EF4-FFF2-40B4-BE49-F238E27FC236}">
                <a16:creationId xmlns:a16="http://schemas.microsoft.com/office/drawing/2014/main" id="{5F92EE6C-187F-4CF8-96B0-6D706BAF4EC8}"/>
              </a:ext>
            </a:extLst>
          </p:cNvPr>
          <p:cNvSpPr>
            <a:spLocks noGrp="1"/>
          </p:cNvSpPr>
          <p:nvPr>
            <p:ph idx="1"/>
          </p:nvPr>
        </p:nvSpPr>
        <p:spPr>
          <a:xfrm>
            <a:off x="1992313" y="1125539"/>
            <a:ext cx="8229600" cy="503237"/>
          </a:xfrm>
        </p:spPr>
        <p:txBody>
          <a:bodyPr/>
          <a:lstStyle/>
          <a:p>
            <a:pPr eaLnBrk="1" hangingPunct="1"/>
            <a:r>
              <a:rPr lang="fr-FR" sz="2000" b="1" noProof="0" dirty="0"/>
              <a:t>Gestion des compétences Humaines</a:t>
            </a:r>
          </a:p>
        </p:txBody>
      </p:sp>
      <p:graphicFrame>
        <p:nvGraphicFramePr>
          <p:cNvPr id="4" name="Diagramme 3">
            <a:extLst>
              <a:ext uri="{FF2B5EF4-FFF2-40B4-BE49-F238E27FC236}">
                <a16:creationId xmlns:a16="http://schemas.microsoft.com/office/drawing/2014/main" id="{B25312BF-6137-42BB-A041-9514555B2B26}"/>
              </a:ext>
            </a:extLst>
          </p:cNvPr>
          <p:cNvGraphicFramePr/>
          <p:nvPr>
            <p:extLst>
              <p:ext uri="{D42A27DB-BD31-4B8C-83A1-F6EECF244321}">
                <p14:modId xmlns:p14="http://schemas.microsoft.com/office/powerpoint/2010/main" val="483776253"/>
              </p:ext>
            </p:extLst>
          </p:nvPr>
        </p:nvGraphicFramePr>
        <p:xfrm>
          <a:off x="2207568" y="2132856"/>
          <a:ext cx="696293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31570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contenu 1">
            <a:extLst>
              <a:ext uri="{FF2B5EF4-FFF2-40B4-BE49-F238E27FC236}">
                <a16:creationId xmlns:a16="http://schemas.microsoft.com/office/drawing/2014/main" id="{534964C9-AD06-490D-AF00-BD2EED1EF4FA}"/>
              </a:ext>
            </a:extLst>
          </p:cNvPr>
          <p:cNvSpPr>
            <a:spLocks noGrp="1"/>
          </p:cNvSpPr>
          <p:nvPr>
            <p:ph idx="1"/>
          </p:nvPr>
        </p:nvSpPr>
        <p:spPr>
          <a:xfrm>
            <a:off x="1992313" y="1125539"/>
            <a:ext cx="8229600" cy="503237"/>
          </a:xfrm>
        </p:spPr>
        <p:txBody>
          <a:bodyPr/>
          <a:lstStyle/>
          <a:p>
            <a:pPr eaLnBrk="1" hangingPunct="1"/>
            <a:r>
              <a:rPr lang="fr-FR" sz="2000" b="1" noProof="0" dirty="0"/>
              <a:t>Gestion des compétences Humaines</a:t>
            </a:r>
          </a:p>
        </p:txBody>
      </p:sp>
      <p:graphicFrame>
        <p:nvGraphicFramePr>
          <p:cNvPr id="4" name="Diagramme 3">
            <a:extLst>
              <a:ext uri="{FF2B5EF4-FFF2-40B4-BE49-F238E27FC236}">
                <a16:creationId xmlns:a16="http://schemas.microsoft.com/office/drawing/2014/main" id="{8A5C439A-AFC8-4397-9867-FC5E613705EE}"/>
              </a:ext>
            </a:extLst>
          </p:cNvPr>
          <p:cNvGraphicFramePr/>
          <p:nvPr>
            <p:extLst>
              <p:ext uri="{D42A27DB-BD31-4B8C-83A1-F6EECF244321}">
                <p14:modId xmlns:p14="http://schemas.microsoft.com/office/powerpoint/2010/main" val="1535984965"/>
              </p:ext>
            </p:extLst>
          </p:nvPr>
        </p:nvGraphicFramePr>
        <p:xfrm>
          <a:off x="2207568" y="2132856"/>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40871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noProof="0" dirty="0">
              <a:latin typeface="Times New Roman" panose="02020603050405020304" pitchFamily="18" charset="0"/>
              <a:cs typeface="Times New Roman" panose="02020603050405020304" pitchFamily="18" charset="0"/>
            </a:endParaRPr>
          </a:p>
          <a:p>
            <a:pPr marL="0" indent="0" algn="ctr">
              <a:buNone/>
            </a:pPr>
            <a:r>
              <a:rPr lang="fr-FR" sz="3200" b="1" i="1" noProof="0" dirty="0">
                <a:latin typeface="Times New Roman" panose="02020603050405020304" pitchFamily="18" charset="0"/>
                <a:cs typeface="Times New Roman" panose="02020603050405020304" pitchFamily="18" charset="0"/>
              </a:rPr>
              <a:t>Pourquoi pratiquer des audits?</a:t>
            </a:r>
          </a:p>
          <a:p>
            <a:pPr marL="0" indent="0">
              <a:buNone/>
            </a:pPr>
            <a:endParaRPr lang="fr-FR" noProof="0" dirty="0"/>
          </a:p>
        </p:txBody>
      </p:sp>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a:xfrm>
            <a:off x="1451579" y="804519"/>
            <a:ext cx="9603275" cy="1049235"/>
          </a:xfrm>
        </p:spPr>
        <p:txBody>
          <a:bodyPr/>
          <a:lstStyle/>
          <a:p>
            <a:pPr algn="ctr"/>
            <a:r>
              <a:rPr lang="fr-FR" b="1" i="1" noProof="0" dirty="0">
                <a:latin typeface="Times New Roman" panose="02020603050405020304" pitchFamily="18" charset="0"/>
                <a:cs typeface="Times New Roman" panose="02020603050405020304" pitchFamily="18" charset="0"/>
              </a:rPr>
              <a:t>Audit Interne</a:t>
            </a:r>
          </a:p>
        </p:txBody>
      </p:sp>
    </p:spTree>
    <p:extLst>
      <p:ext uri="{BB962C8B-B14F-4D97-AF65-F5344CB8AC3E}">
        <p14:creationId xmlns:p14="http://schemas.microsoft.com/office/powerpoint/2010/main" val="3399699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1EE5038-55F3-F849-8C02-3081EFC273FB}"/>
              </a:ext>
            </a:extLst>
          </p:cNvPr>
          <p:cNvSpPr>
            <a:spLocks noGrp="1"/>
          </p:cNvSpPr>
          <p:nvPr>
            <p:ph idx="1"/>
          </p:nvPr>
        </p:nvSpPr>
        <p:spPr>
          <a:xfrm>
            <a:off x="1066800" y="2103119"/>
            <a:ext cx="10591800" cy="4379323"/>
          </a:xfrm>
        </p:spPr>
        <p:txBody>
          <a:bodyPr>
            <a:normAutofit fontScale="92500" lnSpcReduction="20000"/>
          </a:bodyPr>
          <a:lstStyle/>
          <a:p>
            <a:pPr algn="just"/>
            <a:r>
              <a:rPr lang="fr-FR" b="1" u="sng" noProof="0" dirty="0">
                <a:solidFill>
                  <a:schemeClr val="tx2"/>
                </a:solidFill>
                <a:latin typeface="Times New Roman" panose="02020603050405020304" pitchFamily="18" charset="0"/>
                <a:cs typeface="Times New Roman" pitchFamily="18" charset="0"/>
              </a:rPr>
              <a:t>L’audit interne est une activité:</a:t>
            </a:r>
          </a:p>
          <a:p>
            <a:pPr marL="0" indent="0" algn="just">
              <a:buNone/>
            </a:pPr>
            <a:endParaRPr lang="fr-FR" noProof="0" dirty="0">
              <a:latin typeface="Times New Roman" panose="02020603050405020304" pitchFamily="18" charset="0"/>
              <a:cs typeface="Times New Roman" panose="02020603050405020304" pitchFamily="18" charset="0"/>
            </a:endParaRPr>
          </a:p>
          <a:p>
            <a:pPr marL="352425" indent="-273050" algn="just">
              <a:buFont typeface="Wingdings" pitchFamily="2" charset="2"/>
              <a:buChar char="§"/>
            </a:pPr>
            <a:r>
              <a:rPr lang="fr-FR" b="1" noProof="0" dirty="0">
                <a:latin typeface="Times New Roman" panose="02020603050405020304" pitchFamily="18" charset="0"/>
                <a:cs typeface="Times New Roman" panose="02020603050405020304" pitchFamily="18" charset="0"/>
              </a:rPr>
              <a:t>Rattachée au niveau le plus élevé de la hiérarchie;</a:t>
            </a:r>
          </a:p>
          <a:p>
            <a:pPr marL="352425" indent="-273050" algn="just">
              <a:buFont typeface="Wingdings" pitchFamily="2" charset="2"/>
              <a:buChar char="§"/>
            </a:pPr>
            <a:endParaRPr lang="fr-FR" b="1" noProof="0" dirty="0">
              <a:latin typeface="Times New Roman" panose="02020603050405020304" pitchFamily="18" charset="0"/>
              <a:cs typeface="Times New Roman" panose="02020603050405020304" pitchFamily="18" charset="0"/>
            </a:endParaRPr>
          </a:p>
          <a:p>
            <a:pPr marL="352425" indent="-273050" algn="just">
              <a:buFont typeface="Wingdings" pitchFamily="2" charset="2"/>
              <a:buChar char="§"/>
            </a:pPr>
            <a:r>
              <a:rPr lang="fr-FR" b="1" noProof="0" dirty="0">
                <a:latin typeface="Times New Roman" panose="02020603050405020304" pitchFamily="18" charset="0"/>
                <a:cs typeface="Times New Roman" panose="02020603050405020304" pitchFamily="18" charset="0"/>
              </a:rPr>
              <a:t>Intervient  par rapport à un plan d’audit annuel validé par la direction;</a:t>
            </a:r>
          </a:p>
          <a:p>
            <a:pPr marL="352425" indent="-273050" algn="just">
              <a:buFont typeface="Wingdings" pitchFamily="2" charset="2"/>
              <a:buChar char="§"/>
            </a:pPr>
            <a:endParaRPr lang="fr-FR" b="1" noProof="0" dirty="0">
              <a:latin typeface="Times New Roman" panose="02020603050405020304" pitchFamily="18" charset="0"/>
              <a:cs typeface="Times New Roman" panose="02020603050405020304" pitchFamily="18" charset="0"/>
            </a:endParaRPr>
          </a:p>
          <a:p>
            <a:pPr marL="352425" indent="-273050" algn="just">
              <a:buFont typeface="Wingdings" pitchFamily="2" charset="2"/>
              <a:buChar char="§"/>
            </a:pPr>
            <a:r>
              <a:rPr lang="fr-FR" b="1" noProof="0" dirty="0">
                <a:latin typeface="Times New Roman" panose="02020603050405020304" pitchFamily="18" charset="0"/>
                <a:cs typeface="Times New Roman" panose="02020603050405020304" pitchFamily="18" charset="0"/>
              </a:rPr>
              <a:t>Permet de mettre le point sur les forces et faiblesses de l’organisation;</a:t>
            </a:r>
          </a:p>
          <a:p>
            <a:pPr marL="352425" indent="-273050" algn="just">
              <a:buFont typeface="Wingdings" pitchFamily="2" charset="2"/>
              <a:buChar char="§"/>
            </a:pPr>
            <a:endParaRPr lang="fr-FR" b="1" noProof="0" dirty="0">
              <a:latin typeface="Times New Roman" panose="02020603050405020304" pitchFamily="18" charset="0"/>
              <a:cs typeface="Times New Roman" panose="02020603050405020304" pitchFamily="18" charset="0"/>
            </a:endParaRPr>
          </a:p>
          <a:p>
            <a:pPr marL="352425" indent="-273050" algn="just">
              <a:buFont typeface="Wingdings" pitchFamily="2" charset="2"/>
              <a:buChar char="§"/>
            </a:pPr>
            <a:r>
              <a:rPr lang="fr-FR" b="1" noProof="0" dirty="0">
                <a:latin typeface="Times New Roman" panose="02020603050405020304" pitchFamily="18" charset="0"/>
                <a:cs typeface="Times New Roman" panose="02020603050405020304" pitchFamily="18" charset="0"/>
              </a:rPr>
              <a:t>Formule les recommandations pour répondre aux problématiques soulevées;</a:t>
            </a:r>
          </a:p>
          <a:p>
            <a:pPr marL="352425" indent="-273050" algn="just">
              <a:buFont typeface="Wingdings" pitchFamily="2" charset="2"/>
              <a:buChar char="§"/>
            </a:pPr>
            <a:endParaRPr lang="fr-FR" b="1" noProof="0" dirty="0">
              <a:latin typeface="Times New Roman" panose="02020603050405020304" pitchFamily="18" charset="0"/>
              <a:cs typeface="Times New Roman" panose="02020603050405020304" pitchFamily="18" charset="0"/>
            </a:endParaRPr>
          </a:p>
          <a:p>
            <a:pPr marL="352425" indent="-273050" algn="just">
              <a:buFont typeface="Wingdings" pitchFamily="2" charset="2"/>
              <a:buChar char="§"/>
            </a:pPr>
            <a:r>
              <a:rPr lang="fr-FR" b="1" noProof="0" dirty="0">
                <a:latin typeface="Times New Roman" panose="02020603050405020304" pitchFamily="18" charset="0"/>
                <a:cs typeface="Times New Roman" panose="02020603050405020304" pitchFamily="18" charset="0"/>
              </a:rPr>
              <a:t>Elabore des plans d’action pour assurer le suivi en assurant les principes de la roue de </a:t>
            </a:r>
            <a:r>
              <a:rPr lang="fr-FR" b="1" noProof="0" dirty="0" err="1">
                <a:latin typeface="Times New Roman" panose="02020603050405020304" pitchFamily="18" charset="0"/>
                <a:cs typeface="Times New Roman" panose="02020603050405020304" pitchFamily="18" charset="0"/>
              </a:rPr>
              <a:t>deming</a:t>
            </a:r>
            <a:r>
              <a:rPr lang="fr-FR" b="1" noProof="0" dirty="0">
                <a:latin typeface="Times New Roman" panose="02020603050405020304" pitchFamily="18" charset="0"/>
                <a:cs typeface="Times New Roman" panose="02020603050405020304" pitchFamily="18" charset="0"/>
              </a:rPr>
              <a:t>   « PDCA »;</a:t>
            </a:r>
          </a:p>
          <a:p>
            <a:pPr marL="352425" indent="-273050" algn="just">
              <a:buFont typeface="Wingdings" pitchFamily="2" charset="2"/>
              <a:buChar char="§"/>
            </a:pPr>
            <a:endParaRPr lang="fr-FR" b="1" noProof="0" dirty="0">
              <a:latin typeface="Times New Roman" panose="02020603050405020304" pitchFamily="18" charset="0"/>
              <a:cs typeface="Times New Roman" panose="02020603050405020304" pitchFamily="18" charset="0"/>
            </a:endParaRPr>
          </a:p>
          <a:p>
            <a:pPr marL="352425" indent="-273050" algn="just">
              <a:buFont typeface="Wingdings" pitchFamily="2" charset="2"/>
              <a:buChar char="§"/>
            </a:pPr>
            <a:r>
              <a:rPr lang="fr-FR" b="1" noProof="0" dirty="0">
                <a:latin typeface="Times New Roman" panose="02020603050405020304" pitchFamily="18" charset="0"/>
                <a:cs typeface="Times New Roman" panose="02020603050405020304" pitchFamily="18" charset="0"/>
              </a:rPr>
              <a:t>Assure l’amélioration continue des processus ;</a:t>
            </a:r>
          </a:p>
          <a:p>
            <a:pPr algn="just"/>
            <a:endParaRPr lang="fr-FR" noProof="0" dirty="0">
              <a:latin typeface="Times New Roman" panose="02020603050405020304" pitchFamily="18" charset="0"/>
              <a:cs typeface="Times New Roman" panose="02020603050405020304" pitchFamily="18" charset="0"/>
            </a:endParaRPr>
          </a:p>
          <a:p>
            <a:endParaRPr lang="fr-FR" noProof="0" dirty="0"/>
          </a:p>
        </p:txBody>
      </p:sp>
      <p:sp>
        <p:nvSpPr>
          <p:cNvPr id="4" name="Titre 1">
            <a:extLst>
              <a:ext uri="{FF2B5EF4-FFF2-40B4-BE49-F238E27FC236}">
                <a16:creationId xmlns:a16="http://schemas.microsoft.com/office/drawing/2014/main" id="{BFD56E6C-016B-F747-822E-90D5ECB8E9A4}"/>
              </a:ext>
            </a:extLst>
          </p:cNvPr>
          <p:cNvSpPr>
            <a:spLocks noGrp="1"/>
          </p:cNvSpPr>
          <p:nvPr>
            <p:ph type="title"/>
          </p:nvPr>
        </p:nvSpPr>
        <p:spPr>
          <a:xfrm>
            <a:off x="1066800" y="642594"/>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1158427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2">
            <a:extLst>
              <a:ext uri="{FF2B5EF4-FFF2-40B4-BE49-F238E27FC236}">
                <a16:creationId xmlns:a16="http://schemas.microsoft.com/office/drawing/2014/main" id="{1FC5F666-82DF-7D4C-8DB8-51CD4F39C4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60" y="1647209"/>
            <a:ext cx="11507638" cy="487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re 1">
            <a:extLst>
              <a:ext uri="{FF2B5EF4-FFF2-40B4-BE49-F238E27FC236}">
                <a16:creationId xmlns:a16="http://schemas.microsoft.com/office/drawing/2014/main" id="{60E3347C-65D4-DA46-8D03-B70031E6C73E}"/>
              </a:ext>
            </a:extLst>
          </p:cNvPr>
          <p:cNvSpPr>
            <a:spLocks noGrp="1"/>
          </p:cNvSpPr>
          <p:nvPr>
            <p:ph type="title"/>
          </p:nvPr>
        </p:nvSpPr>
        <p:spPr>
          <a:xfrm>
            <a:off x="2231136" y="0"/>
            <a:ext cx="7729728" cy="1188720"/>
          </a:xfrm>
        </p:spPr>
        <p:txBody>
          <a:bodyPr/>
          <a:lstStyle/>
          <a:p>
            <a:r>
              <a:rPr lang="fr-FR" noProof="0" dirty="0"/>
              <a:t>Les étapes de l’Audit interne</a:t>
            </a:r>
          </a:p>
        </p:txBody>
      </p:sp>
    </p:spTree>
    <p:extLst>
      <p:ext uri="{BB962C8B-B14F-4D97-AF65-F5344CB8AC3E}">
        <p14:creationId xmlns:p14="http://schemas.microsoft.com/office/powerpoint/2010/main" val="31042489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37891"/>
                                        </p:tgtEl>
                                        <p:attrNameLst>
                                          <p:attrName>style.visibility</p:attrName>
                                        </p:attrNameLst>
                                      </p:cBhvr>
                                      <p:to>
                                        <p:strVal val="visible"/>
                                      </p:to>
                                    </p:set>
                                    <p:anim calcmode="lin" valueType="num">
                                      <p:cBhvr>
                                        <p:cTn id="7" dur="1000" fill="hold"/>
                                        <p:tgtEl>
                                          <p:spTgt spid="37891"/>
                                        </p:tgtEl>
                                        <p:attrNameLst>
                                          <p:attrName>ppt_w</p:attrName>
                                        </p:attrNameLst>
                                      </p:cBhvr>
                                      <p:tavLst>
                                        <p:tav tm="0">
                                          <p:val>
                                            <p:fltVal val="0"/>
                                          </p:val>
                                        </p:tav>
                                        <p:tav tm="100000">
                                          <p:val>
                                            <p:strVal val="#ppt_w"/>
                                          </p:val>
                                        </p:tav>
                                      </p:tavLst>
                                    </p:anim>
                                    <p:anim calcmode="lin" valueType="num">
                                      <p:cBhvr>
                                        <p:cTn id="8" dur="1000" fill="hold"/>
                                        <p:tgtEl>
                                          <p:spTgt spid="37891"/>
                                        </p:tgtEl>
                                        <p:attrNameLst>
                                          <p:attrName>ppt_h</p:attrName>
                                        </p:attrNameLst>
                                      </p:cBhvr>
                                      <p:tavLst>
                                        <p:tav tm="0">
                                          <p:val>
                                            <p:fltVal val="0"/>
                                          </p:val>
                                        </p:tav>
                                        <p:tav tm="100000">
                                          <p:val>
                                            <p:strVal val="#ppt_h"/>
                                          </p:val>
                                        </p:tav>
                                      </p:tavLst>
                                    </p:anim>
                                    <p:anim calcmode="lin" valueType="num">
                                      <p:cBhvr>
                                        <p:cTn id="9" dur="1000" fill="hold"/>
                                        <p:tgtEl>
                                          <p:spTgt spid="37891"/>
                                        </p:tgtEl>
                                        <p:attrNameLst>
                                          <p:attrName>style.rotation</p:attrName>
                                        </p:attrNameLst>
                                      </p:cBhvr>
                                      <p:tavLst>
                                        <p:tav tm="0">
                                          <p:val>
                                            <p:fltVal val="90"/>
                                          </p:val>
                                        </p:tav>
                                        <p:tav tm="100000">
                                          <p:val>
                                            <p:fltVal val="0"/>
                                          </p:val>
                                        </p:tav>
                                      </p:tavLst>
                                    </p:anim>
                                    <p:animEffect transition="in" filter="fade">
                                      <p:cBhvr>
                                        <p:cTn id="10" dur="10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14949BA9-51D0-5B42-83D8-A85103460617}"/>
              </a:ext>
            </a:extLst>
          </p:cNvPr>
          <p:cNvSpPr>
            <a:spLocks noGrp="1"/>
          </p:cNvSpPr>
          <p:nvPr>
            <p:ph type="title"/>
          </p:nvPr>
        </p:nvSpPr>
        <p:spPr>
          <a:xfrm>
            <a:off x="287548" y="836613"/>
            <a:ext cx="10961298" cy="1143000"/>
          </a:xfrm>
        </p:spPr>
        <p:txBody>
          <a:bodyPr>
            <a:normAutofit/>
          </a:bodyPr>
          <a:lstStyle/>
          <a:p>
            <a:pPr algn="ctr" eaLnBrk="1" hangingPunct="1">
              <a:defRPr/>
            </a:pPr>
            <a:r>
              <a:rPr lang="fr-FR" sz="2400" b="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Positionnement de la fonction d’Audit interne (Fonctions voisines</a:t>
            </a:r>
            <a:r>
              <a:rPr lang="fr-FR" sz="2400" b="1" noProof="0" dirty="0">
                <a:effectLst>
                  <a:outerShdw blurRad="38100" dist="38100" dir="2700000" algn="tl">
                    <a:srgbClr val="C0C0C0"/>
                  </a:outerShdw>
                </a:effectLst>
                <a:ea typeface="ＭＳ Ｐゴシック" panose="020B0600070205080204" pitchFamily="34" charset="-128"/>
              </a:rPr>
              <a:t>)</a:t>
            </a:r>
          </a:p>
        </p:txBody>
      </p:sp>
      <p:sp>
        <p:nvSpPr>
          <p:cNvPr id="46082" name="Espace réservé du contenu 2">
            <a:extLst>
              <a:ext uri="{FF2B5EF4-FFF2-40B4-BE49-F238E27FC236}">
                <a16:creationId xmlns:a16="http://schemas.microsoft.com/office/drawing/2014/main" id="{17253CA7-B4F3-E145-A0B5-E2BB436CC493}"/>
              </a:ext>
            </a:extLst>
          </p:cNvPr>
          <p:cNvSpPr>
            <a:spLocks noGrp="1"/>
          </p:cNvSpPr>
          <p:nvPr>
            <p:ph idx="1"/>
          </p:nvPr>
        </p:nvSpPr>
        <p:spPr>
          <a:xfrm>
            <a:off x="241541" y="1979613"/>
            <a:ext cx="11662912" cy="4389438"/>
          </a:xfrm>
        </p:spPr>
        <p:txBody>
          <a:bodyPr/>
          <a:lstStyle/>
          <a:p>
            <a:pPr marL="0" indent="442913" algn="just">
              <a:lnSpc>
                <a:spcPct val="150000"/>
              </a:lnSpc>
              <a:buNone/>
            </a:pPr>
            <a:r>
              <a:rPr lang="fr-FR" noProof="0" dirty="0">
                <a:latin typeface="Times New Roman" panose="02020603050405020304" pitchFamily="18" charset="0"/>
                <a:ea typeface="ＭＳ Ｐゴシック" panose="020B0600070205080204" pitchFamily="34" charset="-128"/>
              </a:rPr>
              <a:t>Comment  mieux  éclairer  une  fonction  qu’en  traçant  les  frontières  de son action par rapport à celles qui jouxtent son domaine d’application.</a:t>
            </a:r>
          </a:p>
          <a:p>
            <a:pPr marL="0" indent="442913" algn="just">
              <a:lnSpc>
                <a:spcPct val="150000"/>
              </a:lnSpc>
              <a:buNone/>
            </a:pPr>
            <a:r>
              <a:rPr lang="fr-FR" noProof="0" dirty="0">
                <a:latin typeface="Times New Roman" panose="02020603050405020304" pitchFamily="18" charset="0"/>
                <a:ea typeface="ＭＳ Ｐゴシック" panose="020B0600070205080204" pitchFamily="34" charset="-128"/>
              </a:rPr>
              <a:t>On  évitera  bien  des  confusions  en  précisant  clairement  comment  se situe l’audit interne par rapport :</a:t>
            </a:r>
          </a:p>
          <a:p>
            <a:pPr marL="1828800" lvl="4" indent="442913" algn="just">
              <a:lnSpc>
                <a:spcPct val="150000"/>
              </a:lnSpc>
              <a:buNone/>
            </a:pPr>
            <a:r>
              <a:rPr lang="fr-FR" noProof="0" dirty="0">
                <a:latin typeface="Times New Roman" panose="02020603050405020304" pitchFamily="18" charset="0"/>
                <a:ea typeface="ＭＳ Ｐゴシック" panose="020B0600070205080204" pitchFamily="34" charset="-128"/>
              </a:rPr>
              <a:t>• </a:t>
            </a:r>
            <a:r>
              <a:rPr lang="fr-FR" sz="1800" noProof="0" dirty="0">
                <a:latin typeface="Times New Roman" panose="02020603050405020304" pitchFamily="18" charset="0"/>
                <a:ea typeface="ＭＳ Ｐゴシック" panose="020B0600070205080204" pitchFamily="34" charset="-128"/>
              </a:rPr>
              <a:t>à l’audit externe ;</a:t>
            </a:r>
          </a:p>
          <a:p>
            <a:pPr marL="1828800" lvl="4" indent="442913" algn="just">
              <a:lnSpc>
                <a:spcPct val="150000"/>
              </a:lnSpc>
              <a:buNone/>
            </a:pPr>
            <a:r>
              <a:rPr lang="fr-FR" sz="1800" noProof="0" dirty="0">
                <a:latin typeface="Times New Roman" panose="02020603050405020304" pitchFamily="18" charset="0"/>
                <a:ea typeface="ＭＳ Ｐゴシック" panose="020B0600070205080204" pitchFamily="34" charset="-128"/>
              </a:rPr>
              <a:t>• à l’inspection ;</a:t>
            </a:r>
          </a:p>
          <a:p>
            <a:pPr marL="1828800" lvl="4" indent="442913" algn="just">
              <a:lnSpc>
                <a:spcPct val="150000"/>
              </a:lnSpc>
              <a:buNone/>
            </a:pPr>
            <a:r>
              <a:rPr lang="fr-FR" sz="1800" noProof="0" dirty="0">
                <a:latin typeface="Times New Roman" panose="02020603050405020304" pitchFamily="18" charset="0"/>
                <a:ea typeface="ＭＳ Ｐゴシック" panose="020B0600070205080204" pitchFamily="34" charset="-128"/>
              </a:rPr>
              <a:t>• au contrôle interne ;</a:t>
            </a:r>
          </a:p>
          <a:p>
            <a:pPr marL="1828800" lvl="4" indent="442913" algn="just">
              <a:lnSpc>
                <a:spcPct val="150000"/>
              </a:lnSpc>
              <a:buNone/>
            </a:pPr>
            <a:r>
              <a:rPr lang="fr-FR" sz="1800" noProof="0" dirty="0">
                <a:latin typeface="Times New Roman" panose="02020603050405020304" pitchFamily="18" charset="0"/>
                <a:ea typeface="ＭＳ Ｐゴシック" panose="020B0600070205080204" pitchFamily="34" charset="-128"/>
              </a:rPr>
              <a:t>• au contrôle de gestion.</a:t>
            </a:r>
            <a:endParaRPr lang="fr-FR" noProof="0" dirty="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8721451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082">
                                            <p:txEl>
                                              <p:pRg st="0" end="0"/>
                                            </p:txEl>
                                          </p:spTgt>
                                        </p:tgtEl>
                                        <p:attrNameLst>
                                          <p:attrName>style.visibility</p:attrName>
                                        </p:attrNameLst>
                                      </p:cBhvr>
                                      <p:to>
                                        <p:strVal val="visible"/>
                                      </p:to>
                                    </p:set>
                                    <p:animEffect transition="in" filter="fade">
                                      <p:cBhvr>
                                        <p:cTn id="7" dur="500"/>
                                        <p:tgtEl>
                                          <p:spTgt spid="460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082">
                                            <p:txEl>
                                              <p:pRg st="1" end="1"/>
                                            </p:txEl>
                                          </p:spTgt>
                                        </p:tgtEl>
                                        <p:attrNameLst>
                                          <p:attrName>style.visibility</p:attrName>
                                        </p:attrNameLst>
                                      </p:cBhvr>
                                      <p:to>
                                        <p:strVal val="visible"/>
                                      </p:to>
                                    </p:set>
                                    <p:animEffect transition="in" filter="fade">
                                      <p:cBhvr>
                                        <p:cTn id="12" dur="500"/>
                                        <p:tgtEl>
                                          <p:spTgt spid="46082">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6082">
                                            <p:txEl>
                                              <p:pRg st="2" end="2"/>
                                            </p:txEl>
                                          </p:spTgt>
                                        </p:tgtEl>
                                        <p:attrNameLst>
                                          <p:attrName>style.visibility</p:attrName>
                                        </p:attrNameLst>
                                      </p:cBhvr>
                                      <p:to>
                                        <p:strVal val="visible"/>
                                      </p:to>
                                    </p:set>
                                    <p:animEffect transition="in" filter="fade">
                                      <p:cBhvr>
                                        <p:cTn id="15" dur="500"/>
                                        <p:tgtEl>
                                          <p:spTgt spid="46082">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6082">
                                            <p:txEl>
                                              <p:pRg st="3" end="3"/>
                                            </p:txEl>
                                          </p:spTgt>
                                        </p:tgtEl>
                                        <p:attrNameLst>
                                          <p:attrName>style.visibility</p:attrName>
                                        </p:attrNameLst>
                                      </p:cBhvr>
                                      <p:to>
                                        <p:strVal val="visible"/>
                                      </p:to>
                                    </p:set>
                                    <p:animEffect transition="in" filter="fade">
                                      <p:cBhvr>
                                        <p:cTn id="18" dur="500"/>
                                        <p:tgtEl>
                                          <p:spTgt spid="46082">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082">
                                            <p:txEl>
                                              <p:pRg st="4" end="4"/>
                                            </p:txEl>
                                          </p:spTgt>
                                        </p:tgtEl>
                                        <p:attrNameLst>
                                          <p:attrName>style.visibility</p:attrName>
                                        </p:attrNameLst>
                                      </p:cBhvr>
                                      <p:to>
                                        <p:strVal val="visible"/>
                                      </p:to>
                                    </p:set>
                                    <p:animEffect transition="in" filter="fade">
                                      <p:cBhvr>
                                        <p:cTn id="21" dur="500"/>
                                        <p:tgtEl>
                                          <p:spTgt spid="46082">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6082">
                                            <p:txEl>
                                              <p:pRg st="5" end="5"/>
                                            </p:txEl>
                                          </p:spTgt>
                                        </p:tgtEl>
                                        <p:attrNameLst>
                                          <p:attrName>style.visibility</p:attrName>
                                        </p:attrNameLst>
                                      </p:cBhvr>
                                      <p:to>
                                        <p:strVal val="visible"/>
                                      </p:to>
                                    </p:set>
                                    <p:animEffect transition="in" filter="fade">
                                      <p:cBhvr>
                                        <p:cTn id="24" dur="500"/>
                                        <p:tgtEl>
                                          <p:spTgt spid="4608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605A9E-AF8D-234F-9B51-369E64297111}"/>
              </a:ext>
            </a:extLst>
          </p:cNvPr>
          <p:cNvSpPr>
            <a:spLocks noGrp="1"/>
          </p:cNvSpPr>
          <p:nvPr>
            <p:ph type="title"/>
          </p:nvPr>
        </p:nvSpPr>
        <p:spPr>
          <a:xfrm>
            <a:off x="2231135" y="964692"/>
            <a:ext cx="8894063" cy="1188720"/>
          </a:xfrm>
        </p:spPr>
        <p:txBody>
          <a:bodyPr>
            <a:normAutofit fontScale="90000"/>
          </a:bodyPr>
          <a:lstStyle/>
          <a:p>
            <a:pPr algn="ctr"/>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graphicFrame>
        <p:nvGraphicFramePr>
          <p:cNvPr id="4" name="Diagramme 3">
            <a:extLst>
              <a:ext uri="{FF2B5EF4-FFF2-40B4-BE49-F238E27FC236}">
                <a16:creationId xmlns:a16="http://schemas.microsoft.com/office/drawing/2014/main" id="{AAB43D03-6BB4-B642-A265-039EFF269828}"/>
              </a:ext>
            </a:extLst>
          </p:cNvPr>
          <p:cNvGraphicFramePr/>
          <p:nvPr>
            <p:extLst>
              <p:ext uri="{D42A27DB-BD31-4B8C-83A1-F6EECF244321}">
                <p14:modId xmlns:p14="http://schemas.microsoft.com/office/powerpoint/2010/main" val="3765648113"/>
              </p:ext>
            </p:extLst>
          </p:nvPr>
        </p:nvGraphicFramePr>
        <p:xfrm>
          <a:off x="1066801" y="2014194"/>
          <a:ext cx="992232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59041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ZoneTexte 6">
            <a:extLst>
              <a:ext uri="{FF2B5EF4-FFF2-40B4-BE49-F238E27FC236}">
                <a16:creationId xmlns:a16="http://schemas.microsoft.com/office/drawing/2014/main" id="{F54022B1-CB03-9747-BA3B-45DE964DA263}"/>
              </a:ext>
            </a:extLst>
          </p:cNvPr>
          <p:cNvSpPr txBox="1">
            <a:spLocks noChangeArrowheads="1"/>
          </p:cNvSpPr>
          <p:nvPr/>
        </p:nvSpPr>
        <p:spPr bwMode="auto">
          <a:xfrm>
            <a:off x="2279650" y="668338"/>
            <a:ext cx="7272338" cy="400050"/>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sz="2000" b="1" i="1" u="sng" noProof="0" dirty="0">
                <a:latin typeface="Times New Roman" panose="02020603050405020304" pitchFamily="18" charset="0"/>
                <a:cs typeface="Times New Roman" panose="02020603050405020304" pitchFamily="18" charset="0"/>
              </a:rPr>
              <a:t>Audit interne Vs Audit externe</a:t>
            </a:r>
          </a:p>
        </p:txBody>
      </p:sp>
      <p:pic>
        <p:nvPicPr>
          <p:cNvPr id="47107" name="Picture 2">
            <a:extLst>
              <a:ext uri="{FF2B5EF4-FFF2-40B4-BE49-F238E27FC236}">
                <a16:creationId xmlns:a16="http://schemas.microsoft.com/office/drawing/2014/main" id="{E801A79B-461D-2A43-B429-16FAC6A94C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872" t="3036" r="8655" b="3806"/>
          <a:stretch>
            <a:fillRect/>
          </a:stretch>
        </p:blipFill>
        <p:spPr bwMode="auto">
          <a:xfrm>
            <a:off x="207034" y="1846053"/>
            <a:ext cx="11783683" cy="4607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35320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47107"/>
                                        </p:tgtEl>
                                        <p:attrNameLst>
                                          <p:attrName>style.visibility</p:attrName>
                                        </p:attrNameLst>
                                      </p:cBhvr>
                                      <p:to>
                                        <p:strVal val="visible"/>
                                      </p:to>
                                    </p:set>
                                    <p:animEffect transition="in" filter="wheel(1)">
                                      <p:cBhvr>
                                        <p:cTn id="7" dur="20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020680FC-FDAD-2341-9111-3B2A1A0297A8}"/>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4914374B-DFA3-FF40-BDDE-A51E15037CA9}"/>
              </a:ext>
            </a:extLst>
          </p:cNvPr>
          <p:cNvSpPr>
            <a:spLocks noGrp="1"/>
          </p:cNvSpPr>
          <p:nvPr>
            <p:ph idx="1"/>
          </p:nvPr>
        </p:nvSpPr>
        <p:spPr>
          <a:xfrm>
            <a:off x="823001" y="2610987"/>
            <a:ext cx="10958430" cy="3282321"/>
          </a:xfrm>
        </p:spPr>
        <p:txBody>
          <a:bodyPr>
            <a:noAutofit/>
          </a:bodyPr>
          <a:lstStyle/>
          <a:p>
            <a:pPr algn="just" eaLnBrk="1" hangingPunct="1">
              <a:lnSpc>
                <a:spcPct val="170000"/>
              </a:lnSpc>
              <a:defRPr/>
            </a:pPr>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Le métier de l’auditeur reste cependant différent de ce qu’on appellera dans notre cours les métiers voisins de l’audit à savoir celui du contrôleur de gestion ou de l’inspecteur.</a:t>
            </a:r>
          </a:p>
          <a:p>
            <a:pPr algn="just" eaLnBrk="1" hangingPunct="1">
              <a:lnSpc>
                <a:spcPct val="170000"/>
              </a:lnSpc>
              <a:defRPr/>
            </a:pPr>
            <a:r>
              <a:rPr lang="fr-FR" b="1" i="1" noProof="0"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Alors qu’elle est d’abord la définition de l’audit,  à quoi </a:t>
            </a:r>
            <a:r>
              <a:rPr lang="fr-FR" b="1" i="1" dirty="0" err="1">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sert-il</a:t>
            </a:r>
            <a:r>
              <a:rPr lang="fr-FR" b="1" i="1" noProof="0"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 qu’elles sont les normes, la méthodologie et les outils de travail d’un audite</a:t>
            </a:r>
            <a:r>
              <a:rPr lang="fr-FR" b="1" i="1" noProof="0"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ur ?</a:t>
            </a:r>
          </a:p>
        </p:txBody>
      </p:sp>
    </p:spTree>
    <p:extLst>
      <p:ext uri="{BB962C8B-B14F-4D97-AF65-F5344CB8AC3E}">
        <p14:creationId xmlns:p14="http://schemas.microsoft.com/office/powerpoint/2010/main" val="9084711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2E0DB304-45E7-D44E-9FD1-14A41BA22C2D}"/>
              </a:ext>
            </a:extLst>
          </p:cNvPr>
          <p:cNvSpPr txBox="1"/>
          <p:nvPr/>
        </p:nvSpPr>
        <p:spPr>
          <a:xfrm>
            <a:off x="120770" y="2553031"/>
            <a:ext cx="11950460" cy="2708434"/>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1700" i="1" u="sng" noProof="0" dirty="0">
                <a:effectLst>
                  <a:outerShdw blurRad="38100" dist="38100" dir="2700000" algn="tl">
                    <a:srgbClr val="C0C0C0"/>
                  </a:outerShdw>
                </a:effectLst>
                <a:latin typeface="Times New Roman" panose="02020603050405020304" pitchFamily="18" charset="0"/>
              </a:rPr>
              <a:t>Audit externe et audit interne de la comptabilité</a:t>
            </a:r>
          </a:p>
          <a:p>
            <a:pPr algn="just" eaLnBrk="1" hangingPunct="1">
              <a:defRPr/>
            </a:pPr>
            <a:r>
              <a:rPr lang="fr-FR" sz="1700" noProof="0" dirty="0">
                <a:latin typeface="Times New Roman" panose="02020603050405020304" pitchFamily="18" charset="0"/>
              </a:rPr>
              <a:t>1– Dans son examen du secteur strictement comptable, </a:t>
            </a:r>
            <a:r>
              <a:rPr lang="fr-FR" sz="1700" b="1" noProof="0" dirty="0">
                <a:solidFill>
                  <a:srgbClr val="3E3F68"/>
                </a:solidFill>
                <a:latin typeface="Times New Roman" panose="02020603050405020304" pitchFamily="18" charset="0"/>
              </a:rPr>
              <a:t>l’auditeur externe</a:t>
            </a:r>
            <a:r>
              <a:rPr lang="fr-FR" sz="1700" noProof="0" dirty="0">
                <a:latin typeface="Times New Roman" panose="02020603050405020304" pitchFamily="18" charset="0"/>
              </a:rPr>
              <a:t>, pour apprécier  régularité,  sincérité  et  image  fidèle  des  comptes  examine  plus particulièrement :</a:t>
            </a:r>
          </a:p>
          <a:p>
            <a:pPr algn="just" eaLnBrk="1" hangingPunct="1">
              <a:defRPr/>
            </a:pPr>
            <a:r>
              <a:rPr lang="fr-FR" sz="1700" noProof="0" dirty="0">
                <a:latin typeface="Times New Roman" panose="02020603050405020304" pitchFamily="18" charset="0"/>
              </a:rPr>
              <a:t>- l’exhaustivité des enregistrements ;</a:t>
            </a:r>
          </a:p>
          <a:p>
            <a:pPr algn="just" eaLnBrk="1" hangingPunct="1">
              <a:buFontTx/>
              <a:buChar char="-"/>
              <a:defRPr/>
            </a:pPr>
            <a:r>
              <a:rPr lang="fr-FR" sz="1700" noProof="0" dirty="0">
                <a:latin typeface="Times New Roman" panose="02020603050405020304" pitchFamily="18" charset="0"/>
              </a:rPr>
              <a:t> la réalité des chiffres ;</a:t>
            </a:r>
          </a:p>
          <a:p>
            <a:pPr algn="just" eaLnBrk="1" hangingPunct="1">
              <a:buFontTx/>
              <a:buChar char="-"/>
              <a:defRPr/>
            </a:pPr>
            <a:r>
              <a:rPr lang="fr-FR" sz="1700" noProof="0" dirty="0">
                <a:latin typeface="Times New Roman" panose="02020603050405020304" pitchFamily="18" charset="0"/>
              </a:rPr>
              <a:t> l’évaluation correcte des opérations ;</a:t>
            </a:r>
          </a:p>
          <a:p>
            <a:pPr algn="just" eaLnBrk="1" hangingPunct="1">
              <a:defRPr/>
            </a:pPr>
            <a:r>
              <a:rPr lang="fr-FR" sz="1700" noProof="0" dirty="0">
                <a:latin typeface="Times New Roman" panose="02020603050405020304" pitchFamily="18" charset="0"/>
              </a:rPr>
              <a:t>- la période d’enregistrement ;</a:t>
            </a:r>
          </a:p>
          <a:p>
            <a:pPr algn="just" eaLnBrk="1" hangingPunct="1">
              <a:defRPr/>
            </a:pPr>
            <a:r>
              <a:rPr lang="fr-FR" sz="1700" noProof="0" dirty="0">
                <a:latin typeface="Times New Roman" panose="02020603050405020304" pitchFamily="18" charset="0"/>
              </a:rPr>
              <a:t>- la correction de la présentation au regard des obligations légales.</a:t>
            </a:r>
          </a:p>
          <a:p>
            <a:pPr algn="just" eaLnBrk="1" hangingPunct="1">
              <a:defRPr/>
            </a:pPr>
            <a:r>
              <a:rPr lang="fr-FR" sz="1700" noProof="0" dirty="0">
                <a:latin typeface="Times New Roman" panose="02020603050405020304" pitchFamily="18" charset="0"/>
              </a:rPr>
              <a:t>Pour  réaliser  ces  objectifs,  l’auditeur  externe  analyse  les  dispositifs  de  contrôle interne mis en place pour assurer la régularité des comptes et résultats.</a:t>
            </a:r>
          </a:p>
        </p:txBody>
      </p:sp>
      <p:sp>
        <p:nvSpPr>
          <p:cNvPr id="8" name="ZoneTexte 6">
            <a:extLst>
              <a:ext uri="{FF2B5EF4-FFF2-40B4-BE49-F238E27FC236}">
                <a16:creationId xmlns:a16="http://schemas.microsoft.com/office/drawing/2014/main" id="{AF5FD19B-F45B-9649-955E-D3037EDFF46E}"/>
              </a:ext>
            </a:extLst>
          </p:cNvPr>
          <p:cNvSpPr txBox="1">
            <a:spLocks noChangeArrowheads="1"/>
          </p:cNvSpPr>
          <p:nvPr/>
        </p:nvSpPr>
        <p:spPr bwMode="auto">
          <a:xfrm>
            <a:off x="2452178" y="1846594"/>
            <a:ext cx="8370888" cy="706437"/>
          </a:xfrm>
          <a:prstGeom prst="rect">
            <a:avLst/>
          </a:prstGeom>
          <a:solidFill>
            <a:schemeClr val="accent4">
              <a:lumMod val="20000"/>
              <a:lumOff val="80000"/>
            </a:schemeClr>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sz="2000" b="1" i="1" u="sng" noProof="0" dirty="0">
                <a:latin typeface="Times New Roman" panose="02020603050405020304" pitchFamily="18" charset="0"/>
                <a:cs typeface="Times New Roman" panose="02020603050405020304" pitchFamily="18" charset="0"/>
              </a:rPr>
              <a:t>Audit interne Vs Audit externe</a:t>
            </a:r>
          </a:p>
          <a:p>
            <a:pPr algn="ctr" eaLnBrk="1" hangingPunct="1">
              <a:defRPr/>
            </a:pPr>
            <a:r>
              <a:rPr lang="fr-FR" sz="2000" b="1" i="1" u="sng" noProof="0" dirty="0">
                <a:latin typeface="Times New Roman" panose="02020603050405020304" pitchFamily="18" charset="0"/>
                <a:cs typeface="Times New Roman" panose="02020603050405020304" pitchFamily="18" charset="0"/>
              </a:rPr>
              <a:t>Illustration</a:t>
            </a:r>
          </a:p>
        </p:txBody>
      </p:sp>
      <p:sp>
        <p:nvSpPr>
          <p:cNvPr id="6" name="Titre 1">
            <a:extLst>
              <a:ext uri="{FF2B5EF4-FFF2-40B4-BE49-F238E27FC236}">
                <a16:creationId xmlns:a16="http://schemas.microsoft.com/office/drawing/2014/main" id="{C5BC103D-079F-4643-BB7D-93B52FDB6A11}"/>
              </a:ext>
            </a:extLst>
          </p:cNvPr>
          <p:cNvSpPr>
            <a:spLocks noGrp="1"/>
          </p:cNvSpPr>
          <p:nvPr>
            <p:ph type="title"/>
          </p:nvPr>
        </p:nvSpPr>
        <p:spPr>
          <a:xfrm>
            <a:off x="1929003" y="657874"/>
            <a:ext cx="8894063" cy="1188720"/>
          </a:xfrm>
        </p:spPr>
        <p:txBody>
          <a:bodyPr>
            <a:normAutofit fontScale="90000"/>
          </a:bodyPr>
          <a:lstStyle/>
          <a:p>
            <a:pPr algn="ctr"/>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spTree>
    <p:extLst>
      <p:ext uri="{BB962C8B-B14F-4D97-AF65-F5344CB8AC3E}">
        <p14:creationId xmlns:p14="http://schemas.microsoft.com/office/powerpoint/2010/main" val="1188673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
                                        <p:tgtEl>
                                          <p:spTgt spid="7"/>
                                        </p:tgtEl>
                                      </p:cBhvr>
                                    </p:animEffect>
                                    <p:anim calcmode="lin" valueType="num">
                                      <p:cBhvr>
                                        <p:cTn id="8" dur="400" fill="hold"/>
                                        <p:tgtEl>
                                          <p:spTgt spid="7"/>
                                        </p:tgtEl>
                                        <p:attrNameLst>
                                          <p:attrName>ppt_x</p:attrName>
                                        </p:attrNameLst>
                                      </p:cBhvr>
                                      <p:tavLst>
                                        <p:tav tm="0">
                                          <p:val>
                                            <p:strVal val="#ppt_x"/>
                                          </p:val>
                                        </p:tav>
                                        <p:tav tm="100000">
                                          <p:val>
                                            <p:strVal val="#ppt_x"/>
                                          </p:val>
                                        </p:tav>
                                      </p:tavLst>
                                    </p:anim>
                                    <p:anim calcmode="lin" valueType="num">
                                      <p:cBhvr>
                                        <p:cTn id="9" dur="400" fill="hold"/>
                                        <p:tgtEl>
                                          <p:spTgt spid="7"/>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5818333-5A29-4F4C-B21C-28EAA92D59B0}"/>
              </a:ext>
            </a:extLst>
          </p:cNvPr>
          <p:cNvSpPr>
            <a:spLocks noGrp="1"/>
          </p:cNvSpPr>
          <p:nvPr>
            <p:ph idx="1"/>
          </p:nvPr>
        </p:nvSpPr>
        <p:spPr>
          <a:xfrm>
            <a:off x="396815" y="2015732"/>
            <a:ext cx="11369615" cy="3450613"/>
          </a:xfrm>
        </p:spPr>
        <p:txBody>
          <a:bodyPr/>
          <a:lstStyle/>
          <a:p>
            <a:pPr algn="just">
              <a:defRPr/>
            </a:pPr>
            <a:r>
              <a:rPr lang="fr-FR" noProof="0" dirty="0">
                <a:latin typeface="Times New Roman" panose="02020603050405020304" pitchFamily="18" charset="0"/>
              </a:rPr>
              <a:t>2– Dans son examen de la fonction comptable, </a:t>
            </a:r>
            <a:r>
              <a:rPr lang="fr-FR" b="1" noProof="0" dirty="0">
                <a:solidFill>
                  <a:srgbClr val="3E3F68"/>
                </a:solidFill>
                <a:latin typeface="Times New Roman" panose="02020603050405020304" pitchFamily="18" charset="0"/>
              </a:rPr>
              <a:t>l’auditeur interne </a:t>
            </a:r>
            <a:r>
              <a:rPr lang="fr-FR" noProof="0" dirty="0">
                <a:latin typeface="Times New Roman" panose="02020603050405020304" pitchFamily="18" charset="0"/>
              </a:rPr>
              <a:t>examine :</a:t>
            </a:r>
          </a:p>
          <a:p>
            <a:pPr algn="just">
              <a:defRPr/>
            </a:pPr>
            <a:r>
              <a:rPr lang="fr-FR" noProof="0" dirty="0">
                <a:latin typeface="Times New Roman" panose="02020603050405020304" pitchFamily="18" charset="0"/>
              </a:rPr>
              <a:t>Dans  quelle  mesure  les  règles  de  fonctionnement  dictées  par  l’entreprise sont  respectées  (partage  des  tâches,  procédures  de  travail,  planning),  et si non pourquoi?</a:t>
            </a:r>
          </a:p>
          <a:p>
            <a:pPr algn="just">
              <a:defRPr/>
            </a:pPr>
            <a:r>
              <a:rPr lang="fr-FR" noProof="0" dirty="0">
                <a:latin typeface="Times New Roman" panose="02020603050405020304" pitchFamily="18" charset="0"/>
              </a:rPr>
              <a:t>Dans quelle mesure l’ensemble des dispositifs de contrôle interne gouvernant le fonctionnement de la comptabilité permettent au responsable de maîtriser son activité? À ce titre, il doit se pencher aussi bien sur la formation professionnelle des comptables que sur l’organisation du travail. L’ensemble de ces observations permet de porter un jugement sur la bonne maîtrise des opérations comptables et donc de recommander ce qu’il convient de faire pour l’améliorer. </a:t>
            </a:r>
          </a:p>
          <a:p>
            <a:endParaRPr lang="fr-FR" noProof="0" dirty="0">
              <a:latin typeface="Times New Roman" panose="02020603050405020304" pitchFamily="18" charset="0"/>
              <a:cs typeface="Times New Roman" panose="02020603050405020304" pitchFamily="18" charset="0"/>
            </a:endParaRPr>
          </a:p>
        </p:txBody>
      </p:sp>
      <p:sp>
        <p:nvSpPr>
          <p:cNvPr id="4" name="Titre 1">
            <a:extLst>
              <a:ext uri="{FF2B5EF4-FFF2-40B4-BE49-F238E27FC236}">
                <a16:creationId xmlns:a16="http://schemas.microsoft.com/office/drawing/2014/main" id="{F0D95480-D281-4D49-8581-E6D1B2221DCA}"/>
              </a:ext>
            </a:extLst>
          </p:cNvPr>
          <p:cNvSpPr>
            <a:spLocks noGrp="1"/>
          </p:cNvSpPr>
          <p:nvPr>
            <p:ph type="title"/>
          </p:nvPr>
        </p:nvSpPr>
        <p:spPr>
          <a:xfrm>
            <a:off x="1846822" y="553874"/>
            <a:ext cx="8894063" cy="1188720"/>
          </a:xfrm>
        </p:spPr>
        <p:txBody>
          <a:bodyPr>
            <a:normAutofit fontScale="90000"/>
          </a:bodyPr>
          <a:lstStyle/>
          <a:p>
            <a:pPr algn="ctr"/>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spTree>
    <p:extLst>
      <p:ext uri="{BB962C8B-B14F-4D97-AF65-F5344CB8AC3E}">
        <p14:creationId xmlns:p14="http://schemas.microsoft.com/office/powerpoint/2010/main" val="22088511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ZoneTexte 6">
            <a:extLst>
              <a:ext uri="{FF2B5EF4-FFF2-40B4-BE49-F238E27FC236}">
                <a16:creationId xmlns:a16="http://schemas.microsoft.com/office/drawing/2014/main" id="{95C38FD0-5EFB-7447-B105-2AD0C44D691B}"/>
              </a:ext>
            </a:extLst>
          </p:cNvPr>
          <p:cNvSpPr txBox="1">
            <a:spLocks noChangeArrowheads="1"/>
          </p:cNvSpPr>
          <p:nvPr/>
        </p:nvSpPr>
        <p:spPr bwMode="auto">
          <a:xfrm>
            <a:off x="2262397" y="258073"/>
            <a:ext cx="7272338" cy="401638"/>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sz="2000" b="1" i="1" u="sng" noProof="0" dirty="0">
                <a:latin typeface="Times New Roman" panose="02020603050405020304" pitchFamily="18" charset="0"/>
                <a:cs typeface="Times New Roman" panose="02020603050405020304" pitchFamily="18" charset="0"/>
              </a:rPr>
              <a:t>Audit interne Vs Inspection</a:t>
            </a:r>
          </a:p>
        </p:txBody>
      </p:sp>
      <p:pic>
        <p:nvPicPr>
          <p:cNvPr id="49155" name="Picture 2">
            <a:extLst>
              <a:ext uri="{FF2B5EF4-FFF2-40B4-BE49-F238E27FC236}">
                <a16:creationId xmlns:a16="http://schemas.microsoft.com/office/drawing/2014/main" id="{33ACFE12-53AB-374A-B497-C03FDC62B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203" y="983352"/>
            <a:ext cx="11562271"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81655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wheel(1)">
                                      <p:cBhvr>
                                        <p:cTn id="7" dur="20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ZoneTexte 5">
            <a:extLst>
              <a:ext uri="{FF2B5EF4-FFF2-40B4-BE49-F238E27FC236}">
                <a16:creationId xmlns:a16="http://schemas.microsoft.com/office/drawing/2014/main" id="{81411D2E-C496-0E43-A8A6-F3C47E71E30F}"/>
              </a:ext>
            </a:extLst>
          </p:cNvPr>
          <p:cNvSpPr txBox="1">
            <a:spLocks noChangeArrowheads="1"/>
          </p:cNvSpPr>
          <p:nvPr/>
        </p:nvSpPr>
        <p:spPr bwMode="auto">
          <a:xfrm>
            <a:off x="411192" y="1886782"/>
            <a:ext cx="11369616"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noProof="0" dirty="0">
                <a:latin typeface="Times New Roman" panose="02020603050405020304" pitchFamily="18" charset="0"/>
              </a:rPr>
              <a:t>Pour essayer d’y voir clair, prenons l’exemple simple, du caissier qui a laissé un trou dans sa caisse. Remarquons en tout premier lieu que si la découverte de cette anomalie a été faite par un inspecteur et par un auditeur interne, les circonstances n’ont pas pu être identiques :</a:t>
            </a:r>
          </a:p>
          <a:p>
            <a:pPr algn="just" eaLnBrk="1" hangingPunct="1"/>
            <a:endParaRPr lang="fr-FR" noProof="0" dirty="0">
              <a:latin typeface="Times New Roman" panose="02020603050405020304" pitchFamily="18" charset="0"/>
            </a:endParaRPr>
          </a:p>
          <a:p>
            <a:pPr algn="just" eaLnBrk="1" hangingPunct="1"/>
            <a:r>
              <a:rPr lang="fr-FR" noProof="0" dirty="0">
                <a:latin typeface="Times New Roman" panose="02020603050405020304" pitchFamily="18" charset="0"/>
              </a:rPr>
              <a:t>– </a:t>
            </a:r>
            <a:r>
              <a:rPr lang="fr-FR" b="1" noProof="0" dirty="0">
                <a:solidFill>
                  <a:srgbClr val="3E3F68"/>
                </a:solidFill>
                <a:latin typeface="Times New Roman" panose="02020603050405020304" pitchFamily="18" charset="0"/>
              </a:rPr>
              <a:t>l’inspecteur</a:t>
            </a:r>
            <a:r>
              <a:rPr lang="fr-FR" noProof="0" dirty="0">
                <a:latin typeface="Times New Roman" panose="02020603050405020304" pitchFamily="18" charset="0"/>
              </a:rPr>
              <a:t> chargé de contrôler la bonne application des règles et directives par  les  exécutants  se  sera  livré,  sur  une  période  déterminée,  à  une  analyse exhaustive des opérations du caissier : cette occasion il aura découvert l’erreur(ou la malversation) ;</a:t>
            </a:r>
          </a:p>
          <a:p>
            <a:pPr algn="just" eaLnBrk="1" hangingPunct="1"/>
            <a:endParaRPr lang="fr-FR" noProof="0" dirty="0">
              <a:latin typeface="Times New Roman" panose="02020603050405020304" pitchFamily="18" charset="0"/>
            </a:endParaRPr>
          </a:p>
          <a:p>
            <a:pPr algn="just" eaLnBrk="1" hangingPunct="1"/>
            <a:r>
              <a:rPr lang="fr-FR" noProof="0" dirty="0">
                <a:latin typeface="Times New Roman" panose="02020603050405020304" pitchFamily="18" charset="0"/>
              </a:rPr>
              <a:t>– pour </a:t>
            </a:r>
            <a:r>
              <a:rPr lang="fr-FR" b="1" noProof="0" dirty="0">
                <a:solidFill>
                  <a:srgbClr val="3E3F68"/>
                </a:solidFill>
                <a:latin typeface="Times New Roman" panose="02020603050405020304" pitchFamily="18" charset="0"/>
              </a:rPr>
              <a:t>l’auditeur interne </a:t>
            </a:r>
            <a:r>
              <a:rPr lang="fr-FR" noProof="0" dirty="0">
                <a:latin typeface="Times New Roman" panose="02020603050405020304" pitchFamily="18" charset="0"/>
              </a:rPr>
              <a:t>cette découverte se sera faite un peu « par hasard »car son rôle n’est pas de contrôler le travail des hommes, mais de regarder comment  fonctionnent  les  systèmes.  Pour  ce  faire,  il  se  livre  à  un  certain nombre de tests (on verra comment dans le chapitre consacré à la méthodologie). Il ne s’agit donc pas là d’un examen exhaustif et ces tests peuvent ne révéler que la potentialité d’une erreur ou d’une malversation, sans rencontrer l’incident lui-même.</a:t>
            </a:r>
          </a:p>
          <a:p>
            <a:pPr algn="just" eaLnBrk="1" hangingPunct="1"/>
            <a:endParaRPr lang="fr-FR" noProof="0" dirty="0">
              <a:latin typeface="Times New Roman" panose="02020603050405020304" pitchFamily="18" charset="0"/>
            </a:endParaRPr>
          </a:p>
          <a:p>
            <a:pPr algn="just" eaLnBrk="1" hangingPunct="1"/>
            <a:r>
              <a:rPr lang="fr-FR" noProof="0" dirty="0">
                <a:latin typeface="Times New Roman" panose="02020603050405020304" pitchFamily="18" charset="0"/>
              </a:rPr>
              <a:t>Pour la clarté de notre démonstration, imaginons que l’auditeur interne ait, lui aussi, constaté le trou dans la caisse. Que vont faire les deux intéressés ?</a:t>
            </a:r>
          </a:p>
        </p:txBody>
      </p:sp>
      <p:sp>
        <p:nvSpPr>
          <p:cNvPr id="7" name="ZoneTexte 6">
            <a:extLst>
              <a:ext uri="{FF2B5EF4-FFF2-40B4-BE49-F238E27FC236}">
                <a16:creationId xmlns:a16="http://schemas.microsoft.com/office/drawing/2014/main" id="{5A630C9D-44F5-7244-B94B-80C2A38AD031}"/>
              </a:ext>
            </a:extLst>
          </p:cNvPr>
          <p:cNvSpPr txBox="1">
            <a:spLocks noChangeArrowheads="1"/>
          </p:cNvSpPr>
          <p:nvPr/>
        </p:nvSpPr>
        <p:spPr bwMode="auto">
          <a:xfrm>
            <a:off x="2279650" y="723901"/>
            <a:ext cx="7272338" cy="708025"/>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sz="2000" b="1" i="1" u="sng" noProof="0" dirty="0">
                <a:latin typeface="Times New Roman" panose="02020603050405020304" pitchFamily="18" charset="0"/>
                <a:cs typeface="Times New Roman" panose="02020603050405020304" pitchFamily="18" charset="0"/>
              </a:rPr>
              <a:t>Audit interne Vs Inspection</a:t>
            </a:r>
          </a:p>
          <a:p>
            <a:pPr algn="ctr" eaLnBrk="1" hangingPunct="1">
              <a:defRPr/>
            </a:pPr>
            <a:r>
              <a:rPr lang="fr-FR" sz="2000" b="1" i="1" u="sng" noProof="0" dirty="0">
                <a:latin typeface="Times New Roman" panose="02020603050405020304" pitchFamily="18" charset="0"/>
                <a:cs typeface="Times New Roman" panose="02020603050405020304" pitchFamily="18" charset="0"/>
              </a:rPr>
              <a:t>Illustration</a:t>
            </a:r>
          </a:p>
        </p:txBody>
      </p:sp>
    </p:spTree>
    <p:extLst>
      <p:ext uri="{BB962C8B-B14F-4D97-AF65-F5344CB8AC3E}">
        <p14:creationId xmlns:p14="http://schemas.microsoft.com/office/powerpoint/2010/main" val="14613015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fade">
                                      <p:cBhvr>
                                        <p:cTn id="7" dur="100"/>
                                        <p:tgtEl>
                                          <p:spTgt spid="50178"/>
                                        </p:tgtEl>
                                      </p:cBhvr>
                                    </p:animEffect>
                                    <p:anim calcmode="lin" valueType="num">
                                      <p:cBhvr>
                                        <p:cTn id="8" dur="400" fill="hold"/>
                                        <p:tgtEl>
                                          <p:spTgt spid="50178"/>
                                        </p:tgtEl>
                                        <p:attrNameLst>
                                          <p:attrName>ppt_x</p:attrName>
                                        </p:attrNameLst>
                                      </p:cBhvr>
                                      <p:tavLst>
                                        <p:tav tm="0">
                                          <p:val>
                                            <p:strVal val="#ppt_x"/>
                                          </p:val>
                                        </p:tav>
                                        <p:tav tm="100000">
                                          <p:val>
                                            <p:strVal val="#ppt_x"/>
                                          </p:val>
                                        </p:tav>
                                      </p:tavLst>
                                    </p:anim>
                                    <p:anim calcmode="lin" valueType="num">
                                      <p:cBhvr>
                                        <p:cTn id="9" dur="400" fill="hold"/>
                                        <p:tgtEl>
                                          <p:spTgt spid="5017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017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017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ZoneTexte 5">
            <a:extLst>
              <a:ext uri="{FF2B5EF4-FFF2-40B4-BE49-F238E27FC236}">
                <a16:creationId xmlns:a16="http://schemas.microsoft.com/office/drawing/2014/main" id="{0EB39A2F-17E5-7E4C-BCE5-23EF969831CC}"/>
              </a:ext>
            </a:extLst>
          </p:cNvPr>
          <p:cNvSpPr txBox="1">
            <a:spLocks noChangeArrowheads="1"/>
          </p:cNvSpPr>
          <p:nvPr/>
        </p:nvSpPr>
        <p:spPr bwMode="auto">
          <a:xfrm>
            <a:off x="212785" y="2542216"/>
            <a:ext cx="1176643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sz="2000" noProof="0" dirty="0">
                <a:latin typeface="Times New Roman" panose="02020603050405020304" pitchFamily="18" charset="0"/>
              </a:rPr>
              <a:t>L’inspecteur va faire trois choses :</a:t>
            </a:r>
          </a:p>
          <a:p>
            <a:pPr algn="just" eaLnBrk="1" hangingPunct="1"/>
            <a:endParaRPr lang="fr-FR" sz="2000" noProof="0" dirty="0">
              <a:latin typeface="Times New Roman" panose="02020603050405020304" pitchFamily="18" charset="0"/>
            </a:endParaRPr>
          </a:p>
          <a:p>
            <a:pPr marL="457200" indent="-457200" algn="just" eaLnBrk="1" hangingPunct="1">
              <a:buFont typeface="+mj-lt"/>
              <a:buAutoNum type="arabicPeriod"/>
            </a:pPr>
            <a:r>
              <a:rPr lang="fr-FR" sz="2000" noProof="0" dirty="0">
                <a:latin typeface="Times New Roman" panose="02020603050405020304" pitchFamily="18" charset="0"/>
              </a:rPr>
              <a:t>Constatant  l’erreur  ou  la  malversation,  </a:t>
            </a:r>
            <a:r>
              <a:rPr lang="fr-FR" sz="2000" b="1" noProof="0" dirty="0">
                <a:solidFill>
                  <a:srgbClr val="3E3F68"/>
                </a:solidFill>
                <a:latin typeface="Times New Roman" panose="02020603050405020304" pitchFamily="18" charset="0"/>
              </a:rPr>
              <a:t>l’inspecteur </a:t>
            </a:r>
            <a:r>
              <a:rPr lang="fr-FR" sz="2000" noProof="0" dirty="0">
                <a:latin typeface="Times New Roman" panose="02020603050405020304" pitchFamily="18" charset="0"/>
              </a:rPr>
              <a:t> va  sanctionner  ou  faire sanctionner le caissier, ou – à tout le moins – donner son avis sur la sanction. (Nous dirons là donc que l’inspection s’intéresse à l’homme).</a:t>
            </a:r>
          </a:p>
          <a:p>
            <a:pPr marL="457200" indent="-457200" algn="just" eaLnBrk="1" hangingPunct="1">
              <a:buFont typeface="+mj-lt"/>
              <a:buAutoNum type="arabicPeriod"/>
            </a:pPr>
            <a:endParaRPr lang="fr-FR" sz="2000" noProof="0" dirty="0">
              <a:latin typeface="Times New Roman" panose="02020603050405020304" pitchFamily="18" charset="0"/>
            </a:endParaRPr>
          </a:p>
          <a:p>
            <a:pPr marL="457200" indent="-457200" algn="just" eaLnBrk="1" hangingPunct="1">
              <a:buFont typeface="+mj-lt"/>
              <a:buAutoNum type="arabicPeriod"/>
            </a:pPr>
            <a:r>
              <a:rPr lang="fr-FR" sz="2000" noProof="0" dirty="0">
                <a:latin typeface="Times New Roman" panose="02020603050405020304" pitchFamily="18" charset="0"/>
              </a:rPr>
              <a:t>Ensuite,  l’inspecteur,  comme  son  nom  l’indique  va  tout  naturellement  chercher « où est passé l’argent  ; il va se livrer à un travail d’enquête et de recherche  et  entreprendre  toutes  actions  jugées  nécessaires  pour  récupérer  l’actif disparu.</a:t>
            </a:r>
          </a:p>
        </p:txBody>
      </p:sp>
      <p:sp>
        <p:nvSpPr>
          <p:cNvPr id="3" name="Titre 2">
            <a:extLst>
              <a:ext uri="{FF2B5EF4-FFF2-40B4-BE49-F238E27FC236}">
                <a16:creationId xmlns:a16="http://schemas.microsoft.com/office/drawing/2014/main" id="{51EED5A4-20B0-7041-BE3E-D26052428E84}"/>
              </a:ext>
            </a:extLst>
          </p:cNvPr>
          <p:cNvSpPr>
            <a:spLocks noGrp="1"/>
          </p:cNvSpPr>
          <p:nvPr>
            <p:ph type="title"/>
          </p:nvPr>
        </p:nvSpPr>
        <p:spPr/>
        <p:txBody>
          <a:bodyPr/>
          <a:lstStyle/>
          <a:p>
            <a:endParaRPr lang="fr-FR" noProof="0" dirty="0"/>
          </a:p>
        </p:txBody>
      </p:sp>
      <p:sp>
        <p:nvSpPr>
          <p:cNvPr id="7" name="Titre 1">
            <a:extLst>
              <a:ext uri="{FF2B5EF4-FFF2-40B4-BE49-F238E27FC236}">
                <a16:creationId xmlns:a16="http://schemas.microsoft.com/office/drawing/2014/main" id="{EAA42C67-4923-0546-8F0A-8348082EC8A1}"/>
              </a:ext>
            </a:extLst>
          </p:cNvPr>
          <p:cNvSpPr txBox="1">
            <a:spLocks/>
          </p:cNvSpPr>
          <p:nvPr/>
        </p:nvSpPr>
        <p:spPr bwMode="black">
          <a:xfrm>
            <a:off x="2231135" y="964692"/>
            <a:ext cx="8894063" cy="1188720"/>
          </a:xfrm>
          <a:prstGeom prst="rect">
            <a:avLst/>
          </a:prstGeom>
          <a:solidFill>
            <a:srgbClr val="FFFFFF"/>
          </a:solidFill>
          <a:ln w="31750" cap="sq">
            <a:solidFill>
              <a:srgbClr val="404040"/>
            </a:solidFill>
            <a:miter lim="800000"/>
          </a:ln>
        </p:spPr>
        <p:txBody>
          <a:bodyPr vert="horz" lIns="182880" tIns="182880" rIns="182880" bIns="182880" rtlCol="0" anchor="ctr">
            <a:normAutofit fontScale="60000" lnSpcReduction="20000"/>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spTree>
    <p:extLst>
      <p:ext uri="{BB962C8B-B14F-4D97-AF65-F5344CB8AC3E}">
        <p14:creationId xmlns:p14="http://schemas.microsoft.com/office/powerpoint/2010/main" val="41227311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fade">
                                      <p:cBhvr>
                                        <p:cTn id="7" dur="1000"/>
                                        <p:tgtEl>
                                          <p:spTgt spid="51202"/>
                                        </p:tgtEl>
                                      </p:cBhvr>
                                    </p:animEffect>
                                    <p:anim calcmode="lin" valueType="num">
                                      <p:cBhvr>
                                        <p:cTn id="8" dur="1000" fill="hold"/>
                                        <p:tgtEl>
                                          <p:spTgt spid="51202"/>
                                        </p:tgtEl>
                                        <p:attrNameLst>
                                          <p:attrName>ppt_x</p:attrName>
                                        </p:attrNameLst>
                                      </p:cBhvr>
                                      <p:tavLst>
                                        <p:tav tm="0">
                                          <p:val>
                                            <p:strVal val="#ppt_x"/>
                                          </p:val>
                                        </p:tav>
                                        <p:tav tm="100000">
                                          <p:val>
                                            <p:strVal val="#ppt_x"/>
                                          </p:val>
                                        </p:tav>
                                      </p:tavLst>
                                    </p:anim>
                                    <p:anim calcmode="lin" valueType="num">
                                      <p:cBhvr>
                                        <p:cTn id="9" dur="1000" fill="hold"/>
                                        <p:tgtEl>
                                          <p:spTgt spid="512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772BB1C-B20E-014D-A84A-2E21173B397C}"/>
              </a:ext>
            </a:extLst>
          </p:cNvPr>
          <p:cNvSpPr>
            <a:spLocks noGrp="1"/>
          </p:cNvSpPr>
          <p:nvPr>
            <p:ph idx="1"/>
          </p:nvPr>
        </p:nvSpPr>
        <p:spPr>
          <a:xfrm>
            <a:off x="2231135" y="2638044"/>
            <a:ext cx="9245247" cy="3101983"/>
          </a:xfrm>
        </p:spPr>
        <p:txBody>
          <a:bodyPr/>
          <a:lstStyle/>
          <a:p>
            <a:pPr marL="0" indent="0" algn="just">
              <a:buNone/>
            </a:pPr>
            <a:r>
              <a:rPr lang="fr-FR" noProof="0" dirty="0">
                <a:latin typeface="Times New Roman" panose="02020603050405020304" pitchFamily="18" charset="0"/>
              </a:rPr>
              <a:t>3. Enfin,  l’inspecteur  va  faire  prendre  toutes  dispositions  pour  « remettre  les choses en l’état », faire en sorte qu'’après sa mission aucun désordre ne subsiste. Dans le cas simple ici envisagé, il va veiller à ce qu’il y ait parfaite concordance entre les écritures en comptabilité et les espèces en caisse en faisant procéder aux redressements nécessaires. </a:t>
            </a:r>
            <a:r>
              <a:rPr lang="fr-FR" sz="2000" noProof="0" dirty="0">
                <a:latin typeface="Times New Roman" panose="02020603050405020304" pitchFamily="18" charset="0"/>
              </a:rPr>
              <a:t>Donc trois niveaux d’action :</a:t>
            </a:r>
          </a:p>
          <a:p>
            <a:pPr lvl="2" algn="just"/>
            <a:r>
              <a:rPr lang="fr-FR" sz="2000" noProof="0" dirty="0">
                <a:latin typeface="Times New Roman" panose="02020603050405020304" pitchFamily="18" charset="0"/>
              </a:rPr>
              <a:t>recherche (et sanction) du responsable ;</a:t>
            </a:r>
          </a:p>
          <a:p>
            <a:pPr lvl="2" algn="just"/>
            <a:r>
              <a:rPr lang="fr-FR" sz="2000" noProof="0" dirty="0">
                <a:latin typeface="Times New Roman" panose="02020603050405020304" pitchFamily="18" charset="0"/>
              </a:rPr>
              <a:t>restauration des actifs de l’entreprise ;</a:t>
            </a:r>
          </a:p>
          <a:p>
            <a:pPr lvl="2" algn="just"/>
            <a:r>
              <a:rPr lang="fr-FR" sz="2000" noProof="0" dirty="0">
                <a:latin typeface="Times New Roman" panose="02020603050405020304" pitchFamily="18" charset="0"/>
              </a:rPr>
              <a:t>remise en ordre de la situation.</a:t>
            </a:r>
          </a:p>
          <a:p>
            <a:endParaRPr lang="fr-FR" noProof="0" dirty="0"/>
          </a:p>
        </p:txBody>
      </p:sp>
      <p:sp>
        <p:nvSpPr>
          <p:cNvPr id="5" name="Flèche courbée vers la droite 4">
            <a:extLst>
              <a:ext uri="{FF2B5EF4-FFF2-40B4-BE49-F238E27FC236}">
                <a16:creationId xmlns:a16="http://schemas.microsoft.com/office/drawing/2014/main" id="{E1E4E583-9AC7-9B44-8B39-A000B8A646E7}"/>
              </a:ext>
            </a:extLst>
          </p:cNvPr>
          <p:cNvSpPr/>
          <p:nvPr/>
        </p:nvSpPr>
        <p:spPr>
          <a:xfrm>
            <a:off x="1708030" y="4222122"/>
            <a:ext cx="468313" cy="79216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solidFill>
                <a:schemeClr val="tx1"/>
              </a:solidFill>
            </a:endParaRPr>
          </a:p>
        </p:txBody>
      </p:sp>
      <p:sp>
        <p:nvSpPr>
          <p:cNvPr id="6" name="Titre 1">
            <a:extLst>
              <a:ext uri="{FF2B5EF4-FFF2-40B4-BE49-F238E27FC236}">
                <a16:creationId xmlns:a16="http://schemas.microsoft.com/office/drawing/2014/main" id="{374BFBEE-AFD3-B546-AA00-0B7669D13838}"/>
              </a:ext>
            </a:extLst>
          </p:cNvPr>
          <p:cNvSpPr>
            <a:spLocks noGrp="1"/>
          </p:cNvSpPr>
          <p:nvPr>
            <p:ph type="title"/>
          </p:nvPr>
        </p:nvSpPr>
        <p:spPr>
          <a:xfrm>
            <a:off x="2231135" y="964692"/>
            <a:ext cx="8894063" cy="1188720"/>
          </a:xfrm>
        </p:spPr>
        <p:txBody>
          <a:bodyPr>
            <a:normAutofit fontScale="90000"/>
          </a:bodyPr>
          <a:lstStyle/>
          <a:p>
            <a:pPr algn="ctr"/>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spTree>
    <p:extLst>
      <p:ext uri="{BB962C8B-B14F-4D97-AF65-F5344CB8AC3E}">
        <p14:creationId xmlns:p14="http://schemas.microsoft.com/office/powerpoint/2010/main" val="6792386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ZoneTexte 5">
            <a:extLst>
              <a:ext uri="{FF2B5EF4-FFF2-40B4-BE49-F238E27FC236}">
                <a16:creationId xmlns:a16="http://schemas.microsoft.com/office/drawing/2014/main" id="{7F92C50F-0215-C142-9822-78AE487DAF10}"/>
              </a:ext>
            </a:extLst>
          </p:cNvPr>
          <p:cNvSpPr txBox="1">
            <a:spLocks noChangeArrowheads="1"/>
          </p:cNvSpPr>
          <p:nvPr/>
        </p:nvSpPr>
        <p:spPr bwMode="auto">
          <a:xfrm>
            <a:off x="858641" y="2821189"/>
            <a:ext cx="10800271"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sz="2000" noProof="0" dirty="0">
                <a:latin typeface="Times New Roman" panose="02020603050405020304" pitchFamily="18" charset="0"/>
              </a:rPr>
              <a:t>L’auditeur interne va avoir une action fondamentalement différente. Il ne va pas s’intéresser à la personne du caissier , il va agir en deux temps et dans deux directions :</a:t>
            </a:r>
          </a:p>
          <a:p>
            <a:pPr algn="just" eaLnBrk="1" hangingPunct="1">
              <a:buFont typeface="Wingdings" pitchFamily="2" charset="2"/>
              <a:buChar char="§"/>
            </a:pPr>
            <a:r>
              <a:rPr lang="fr-FR" sz="2000" noProof="0" dirty="0">
                <a:latin typeface="Times New Roman" panose="02020603050405020304" pitchFamily="18" charset="0"/>
              </a:rPr>
              <a:t>Il va rechercher, parmi tout ce qui a été mis en place pour le bon fonctionnement de la caisse (des méthodes de travail, un caissier compétent, une supervision  efficace,  des  dispositifs  de  sécurité,  des  moyens  de  contrôle  –  dont l’inspection  –  un  bon  système  d’information,  etc.)  parmi  toutes  ces  dispositions quelles sont celles (ou quelle est celle) qui n’ont pas fonctionné (ou qui ont mal fonctionné) de telle sorte que cela ait pu se produire. Il va donc se livrer à une recherche causale ayant pour but de déterminer quels sont les dispositifs de contrôle interne oubliés ou insuffisants qui ont empêché d’avoir une maîtrise satisfaisante des activités du caissier.</a:t>
            </a:r>
          </a:p>
        </p:txBody>
      </p:sp>
      <p:sp>
        <p:nvSpPr>
          <p:cNvPr id="5" name="Titre 1">
            <a:extLst>
              <a:ext uri="{FF2B5EF4-FFF2-40B4-BE49-F238E27FC236}">
                <a16:creationId xmlns:a16="http://schemas.microsoft.com/office/drawing/2014/main" id="{06B13B0F-6494-1549-ACFF-5506FBC58E24}"/>
              </a:ext>
            </a:extLst>
          </p:cNvPr>
          <p:cNvSpPr>
            <a:spLocks noGrp="1"/>
          </p:cNvSpPr>
          <p:nvPr>
            <p:ph type="title"/>
          </p:nvPr>
        </p:nvSpPr>
        <p:spPr>
          <a:xfrm>
            <a:off x="2231135" y="964692"/>
            <a:ext cx="8894063" cy="1188720"/>
          </a:xfrm>
        </p:spPr>
        <p:txBody>
          <a:bodyPr>
            <a:normAutofit fontScale="90000"/>
          </a:bodyPr>
          <a:lstStyle/>
          <a:p>
            <a:pPr algn="ctr"/>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spTree>
    <p:extLst>
      <p:ext uri="{BB962C8B-B14F-4D97-AF65-F5344CB8AC3E}">
        <p14:creationId xmlns:p14="http://schemas.microsoft.com/office/powerpoint/2010/main" val="2338526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fade">
                                      <p:cBhvr>
                                        <p:cTn id="7" dur="100"/>
                                        <p:tgtEl>
                                          <p:spTgt spid="52226"/>
                                        </p:tgtEl>
                                      </p:cBhvr>
                                    </p:animEffect>
                                    <p:anim calcmode="lin" valueType="num">
                                      <p:cBhvr>
                                        <p:cTn id="8" dur="400" fill="hold"/>
                                        <p:tgtEl>
                                          <p:spTgt spid="52226"/>
                                        </p:tgtEl>
                                        <p:attrNameLst>
                                          <p:attrName>ppt_x</p:attrName>
                                        </p:attrNameLst>
                                      </p:cBhvr>
                                      <p:tavLst>
                                        <p:tav tm="0">
                                          <p:val>
                                            <p:strVal val="#ppt_x"/>
                                          </p:val>
                                        </p:tav>
                                        <p:tav tm="100000">
                                          <p:val>
                                            <p:strVal val="#ppt_x"/>
                                          </p:val>
                                        </p:tav>
                                      </p:tavLst>
                                    </p:anim>
                                    <p:anim calcmode="lin" valueType="num">
                                      <p:cBhvr>
                                        <p:cTn id="9" dur="400" fill="hold"/>
                                        <p:tgtEl>
                                          <p:spTgt spid="52226"/>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222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222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75B8659-08D0-CF47-A3C9-BB57E0DFD733}"/>
              </a:ext>
            </a:extLst>
          </p:cNvPr>
          <p:cNvSpPr>
            <a:spLocks noGrp="1"/>
          </p:cNvSpPr>
          <p:nvPr>
            <p:ph idx="1"/>
          </p:nvPr>
        </p:nvSpPr>
        <p:spPr/>
        <p:txBody>
          <a:bodyPr/>
          <a:lstStyle/>
          <a:p>
            <a:pPr algn="just"/>
            <a:r>
              <a:rPr lang="fr-FR" noProof="0" dirty="0">
                <a:latin typeface="Times New Roman" panose="02020603050405020304" pitchFamily="18" charset="0"/>
              </a:rPr>
              <a:t>Ayant ainsi identifié les causes des faiblesses, insuffisances ou dysfonctionnements l’auditeur interne va définir ce qu’il convient de modifier, ajouter, supprimer pour qu’à l’avenir cela ne se reproduise plus. En d’autres termes, il va recommander ce qu’il convient de changer aux dispositifs de contrôle interne appliqués jusqu’alors pour avoir une meilleure maîtrise des opérations.</a:t>
            </a:r>
          </a:p>
          <a:p>
            <a:pPr algn="just"/>
            <a:endParaRPr lang="fr-FR" noProof="0" dirty="0">
              <a:latin typeface="Times New Roman" panose="02020603050405020304" pitchFamily="18" charset="0"/>
              <a:cs typeface="Times New Roman" panose="02020603050405020304" pitchFamily="18" charset="0"/>
            </a:endParaRPr>
          </a:p>
        </p:txBody>
      </p:sp>
      <p:sp>
        <p:nvSpPr>
          <p:cNvPr id="5" name="Titre 1">
            <a:extLst>
              <a:ext uri="{FF2B5EF4-FFF2-40B4-BE49-F238E27FC236}">
                <a16:creationId xmlns:a16="http://schemas.microsoft.com/office/drawing/2014/main" id="{75BCB5B0-E4F7-0340-ADAC-57192D8E967C}"/>
              </a:ext>
            </a:extLst>
          </p:cNvPr>
          <p:cNvSpPr>
            <a:spLocks noGrp="1"/>
          </p:cNvSpPr>
          <p:nvPr>
            <p:ph type="title"/>
          </p:nvPr>
        </p:nvSpPr>
        <p:spPr>
          <a:xfrm>
            <a:off x="2231135" y="964692"/>
            <a:ext cx="8894063" cy="1188720"/>
          </a:xfrm>
        </p:spPr>
        <p:txBody>
          <a:bodyPr>
            <a:normAutofit fontScale="90000"/>
          </a:bodyPr>
          <a:lstStyle/>
          <a:p>
            <a:pPr algn="ctr"/>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spTree>
    <p:extLst>
      <p:ext uri="{BB962C8B-B14F-4D97-AF65-F5344CB8AC3E}">
        <p14:creationId xmlns:p14="http://schemas.microsoft.com/office/powerpoint/2010/main" val="21597199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ZoneTexte 6">
            <a:extLst>
              <a:ext uri="{FF2B5EF4-FFF2-40B4-BE49-F238E27FC236}">
                <a16:creationId xmlns:a16="http://schemas.microsoft.com/office/drawing/2014/main" id="{95B00FD6-031C-B049-9D85-33BA28BCE9BD}"/>
              </a:ext>
            </a:extLst>
          </p:cNvPr>
          <p:cNvSpPr txBox="1">
            <a:spLocks noChangeArrowheads="1"/>
          </p:cNvSpPr>
          <p:nvPr/>
        </p:nvSpPr>
        <p:spPr bwMode="auto">
          <a:xfrm>
            <a:off x="2406649" y="309563"/>
            <a:ext cx="7272338" cy="400050"/>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sz="2000" b="1" i="1" u="sng" noProof="0" dirty="0">
                <a:latin typeface="Times New Roman" panose="02020603050405020304" pitchFamily="18" charset="0"/>
                <a:cs typeface="Times New Roman" panose="02020603050405020304" pitchFamily="18" charset="0"/>
              </a:rPr>
              <a:t>Audit interne Vs Contrôle de gestion</a:t>
            </a:r>
          </a:p>
        </p:txBody>
      </p:sp>
      <p:pic>
        <p:nvPicPr>
          <p:cNvPr id="53251" name="Picture 2">
            <a:extLst>
              <a:ext uri="{FF2B5EF4-FFF2-40B4-BE49-F238E27FC236}">
                <a16:creationId xmlns:a16="http://schemas.microsoft.com/office/drawing/2014/main" id="{735A5B24-A03F-6D4A-8650-36E2A9BB24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264" y="892175"/>
            <a:ext cx="11335109"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4244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53251"/>
                                        </p:tgtEl>
                                        <p:attrNameLst>
                                          <p:attrName>style.visibility</p:attrName>
                                        </p:attrNameLst>
                                      </p:cBhvr>
                                      <p:to>
                                        <p:strVal val="visible"/>
                                      </p:to>
                                    </p:set>
                                    <p:animEffect transition="in" filter="fade">
                                      <p:cBhvr>
                                        <p:cTn id="7" dur="100"/>
                                        <p:tgtEl>
                                          <p:spTgt spid="53251"/>
                                        </p:tgtEl>
                                      </p:cBhvr>
                                    </p:animEffect>
                                    <p:anim calcmode="lin" valueType="num">
                                      <p:cBhvr>
                                        <p:cTn id="8" dur="400" fill="hold"/>
                                        <p:tgtEl>
                                          <p:spTgt spid="53251"/>
                                        </p:tgtEl>
                                        <p:attrNameLst>
                                          <p:attrName>ppt_x</p:attrName>
                                        </p:attrNameLst>
                                      </p:cBhvr>
                                      <p:tavLst>
                                        <p:tav tm="0">
                                          <p:val>
                                            <p:strVal val="#ppt_x"/>
                                          </p:val>
                                        </p:tav>
                                        <p:tav tm="100000">
                                          <p:val>
                                            <p:strVal val="#ppt_x"/>
                                          </p:val>
                                        </p:tav>
                                      </p:tavLst>
                                    </p:anim>
                                    <p:anim calcmode="lin" valueType="num">
                                      <p:cBhvr>
                                        <p:cTn id="9" dur="400" fill="hold"/>
                                        <p:tgtEl>
                                          <p:spTgt spid="53251"/>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325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325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ZoneTexte 6">
            <a:extLst>
              <a:ext uri="{FF2B5EF4-FFF2-40B4-BE49-F238E27FC236}">
                <a16:creationId xmlns:a16="http://schemas.microsoft.com/office/drawing/2014/main" id="{6FEA1F22-ADAD-C846-A4DA-903CA5AC1AD3}"/>
              </a:ext>
            </a:extLst>
          </p:cNvPr>
          <p:cNvSpPr txBox="1">
            <a:spLocks noChangeArrowheads="1"/>
          </p:cNvSpPr>
          <p:nvPr/>
        </p:nvSpPr>
        <p:spPr bwMode="auto">
          <a:xfrm>
            <a:off x="491797" y="2058838"/>
            <a:ext cx="7273925" cy="706438"/>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sz="2000" b="1" i="1" u="sng" noProof="0" dirty="0">
                <a:latin typeface="Times New Roman" panose="02020603050405020304" pitchFamily="18" charset="0"/>
                <a:cs typeface="Times New Roman" panose="02020603050405020304" pitchFamily="18" charset="0"/>
              </a:rPr>
              <a:t>Audit interne Vs Contrôle de gestion </a:t>
            </a:r>
          </a:p>
          <a:p>
            <a:pPr algn="ctr" eaLnBrk="1" hangingPunct="1">
              <a:defRPr/>
            </a:pPr>
            <a:r>
              <a:rPr lang="fr-FR" sz="2000" b="1" i="1" u="sng" noProof="0" dirty="0">
                <a:latin typeface="Times New Roman" panose="02020603050405020304" pitchFamily="18" charset="0"/>
                <a:cs typeface="Times New Roman" panose="02020603050405020304" pitchFamily="18" charset="0"/>
              </a:rPr>
              <a:t>(Illustration)</a:t>
            </a:r>
          </a:p>
        </p:txBody>
      </p:sp>
      <p:sp>
        <p:nvSpPr>
          <p:cNvPr id="8" name="ZoneTexte 7">
            <a:extLst>
              <a:ext uri="{FF2B5EF4-FFF2-40B4-BE49-F238E27FC236}">
                <a16:creationId xmlns:a16="http://schemas.microsoft.com/office/drawing/2014/main" id="{4987A70B-8E89-4C42-8E70-F21EE83C0D0D}"/>
              </a:ext>
            </a:extLst>
          </p:cNvPr>
          <p:cNvSpPr txBox="1"/>
          <p:nvPr/>
        </p:nvSpPr>
        <p:spPr>
          <a:xfrm>
            <a:off x="316302" y="3295431"/>
            <a:ext cx="11559395" cy="957250"/>
          </a:xfrm>
          <a:prstGeom prst="rect">
            <a:avLst/>
          </a:prstGeom>
          <a:no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150000"/>
              </a:lnSpc>
              <a:defRPr/>
            </a:pPr>
            <a:r>
              <a:rPr lang="fr-FR" sz="2000" i="1" noProof="0" dirty="0">
                <a:effectLst>
                  <a:outerShdw blurRad="38100" dist="38100" dir="2700000" algn="tl">
                    <a:srgbClr val="C0C0C0"/>
                  </a:outerShdw>
                </a:effectLst>
                <a:latin typeface="Times New Roman" panose="02020603050405020304" pitchFamily="18" charset="0"/>
              </a:rPr>
              <a:t>Comment concevoir les rôles respectifs de l’auditeur interne et du contrôleur de gestion dans le fonctionnement du magasin de pièces de rechange d’une usine importante ?</a:t>
            </a:r>
          </a:p>
        </p:txBody>
      </p:sp>
      <p:sp>
        <p:nvSpPr>
          <p:cNvPr id="5" name="Titre 1">
            <a:extLst>
              <a:ext uri="{FF2B5EF4-FFF2-40B4-BE49-F238E27FC236}">
                <a16:creationId xmlns:a16="http://schemas.microsoft.com/office/drawing/2014/main" id="{85ADC5F7-836E-F940-8831-2B72927B2980}"/>
              </a:ext>
            </a:extLst>
          </p:cNvPr>
          <p:cNvSpPr>
            <a:spLocks noGrp="1"/>
          </p:cNvSpPr>
          <p:nvPr>
            <p:ph type="title"/>
          </p:nvPr>
        </p:nvSpPr>
        <p:spPr>
          <a:xfrm>
            <a:off x="2072109" y="434605"/>
            <a:ext cx="8894063" cy="1188720"/>
          </a:xfrm>
        </p:spPr>
        <p:txBody>
          <a:bodyPr>
            <a:normAutofit fontScale="90000"/>
          </a:bodyPr>
          <a:lstStyle/>
          <a:p>
            <a:pPr algn="ctr"/>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spTree>
    <p:extLst>
      <p:ext uri="{BB962C8B-B14F-4D97-AF65-F5344CB8AC3E}">
        <p14:creationId xmlns:p14="http://schemas.microsoft.com/office/powerpoint/2010/main" val="11572700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
                                        <p:tgtEl>
                                          <p:spTgt spid="8"/>
                                        </p:tgtEl>
                                      </p:cBhvr>
                                    </p:animEffect>
                                    <p:anim calcmode="lin" valueType="num">
                                      <p:cBhvr>
                                        <p:cTn id="8" dur="400" fill="hold"/>
                                        <p:tgtEl>
                                          <p:spTgt spid="8"/>
                                        </p:tgtEl>
                                        <p:attrNameLst>
                                          <p:attrName>ppt_x</p:attrName>
                                        </p:attrNameLst>
                                      </p:cBhvr>
                                      <p:tavLst>
                                        <p:tav tm="0">
                                          <p:val>
                                            <p:strVal val="#ppt_x"/>
                                          </p:val>
                                        </p:tav>
                                        <p:tav tm="100000">
                                          <p:val>
                                            <p:strVal val="#ppt_x"/>
                                          </p:val>
                                        </p:tav>
                                      </p:tavLst>
                                    </p:anim>
                                    <p:anim calcmode="lin" valueType="num">
                                      <p:cBhvr>
                                        <p:cTn id="9" dur="400" fill="hold"/>
                                        <p:tgtEl>
                                          <p:spTgt spid="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84A8135-C9E3-CB42-9BE2-F6A91F1D45C8}"/>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224CA3A7-D4CB-5945-AB42-F9E2D0E3C72B}"/>
              </a:ext>
            </a:extLst>
          </p:cNvPr>
          <p:cNvSpPr>
            <a:spLocks noGrp="1"/>
          </p:cNvSpPr>
          <p:nvPr>
            <p:ph idx="1"/>
          </p:nvPr>
        </p:nvSpPr>
        <p:spPr/>
        <p:txBody>
          <a:bodyPr/>
          <a:lstStyle/>
          <a:p>
            <a:pPr algn="just"/>
            <a:r>
              <a:rPr lang="fr-FR" noProof="0" dirty="0">
                <a:latin typeface="Times New Roman" panose="02020603050405020304" pitchFamily="18" charset="0"/>
                <a:ea typeface="ＭＳ Ｐゴシック" panose="020B0600070205080204" pitchFamily="34" charset="-128"/>
              </a:rPr>
              <a:t>L’audit est un métier et une fonction, désormais à part entière, dans un grand nombre d’entreprises et d’organisations de par le monde. </a:t>
            </a:r>
          </a:p>
          <a:p>
            <a:pPr lvl="4" algn="just">
              <a:buFont typeface="Wingdings" pitchFamily="2" charset="2"/>
              <a:buChar char="u"/>
            </a:pPr>
            <a:r>
              <a:rPr lang="fr-FR" sz="1600" noProof="0" dirty="0">
                <a:latin typeface="Times New Roman" panose="02020603050405020304" pitchFamily="18" charset="0"/>
                <a:ea typeface="ＭＳ Ｐゴシック" panose="020B0600070205080204" pitchFamily="34" charset="-128"/>
              </a:rPr>
              <a:t>C’est une profession organisée; </a:t>
            </a:r>
          </a:p>
          <a:p>
            <a:pPr lvl="4" algn="just">
              <a:buFont typeface="Wingdings" pitchFamily="2" charset="2"/>
              <a:buChar char="u"/>
            </a:pPr>
            <a:r>
              <a:rPr lang="fr-FR" sz="1600" noProof="0" dirty="0">
                <a:latin typeface="Times New Roman" panose="02020603050405020304" pitchFamily="18" charset="0"/>
                <a:ea typeface="ＭＳ Ｐゴシック" panose="020B0600070205080204" pitchFamily="34" charset="-128"/>
              </a:rPr>
              <a:t>C’est un outil structuré, au service d’une direction générale ou d’un comité d’audit représentant les intérêts des actionnaires; </a:t>
            </a:r>
          </a:p>
          <a:p>
            <a:pPr lvl="4" algn="just">
              <a:buFont typeface="Wingdings" pitchFamily="2" charset="2"/>
              <a:buChar char="u"/>
            </a:pPr>
            <a:r>
              <a:rPr lang="fr-FR" sz="1600" noProof="0" dirty="0">
                <a:latin typeface="Times New Roman" panose="02020603050405020304" pitchFamily="18" charset="0"/>
                <a:ea typeface="ＭＳ Ｐゴシック" panose="020B0600070205080204" pitchFamily="34" charset="-128"/>
              </a:rPr>
              <a:t>C’est une fonction de contrôle, au départ, qui s’oriente de plus en plus vers un rôle de généraliste et évolue désormais vers celui de consulting. </a:t>
            </a:r>
          </a:p>
        </p:txBody>
      </p:sp>
    </p:spTree>
    <p:extLst>
      <p:ext uri="{BB962C8B-B14F-4D97-AF65-F5344CB8AC3E}">
        <p14:creationId xmlns:p14="http://schemas.microsoft.com/office/powerpoint/2010/main" val="2873983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DF12406-BCF1-D743-A924-851B0139468B}"/>
              </a:ext>
            </a:extLst>
          </p:cNvPr>
          <p:cNvSpPr>
            <a:spLocks noGrp="1"/>
          </p:cNvSpPr>
          <p:nvPr>
            <p:ph idx="1"/>
          </p:nvPr>
        </p:nvSpPr>
        <p:spPr>
          <a:xfrm>
            <a:off x="310551" y="2015732"/>
            <a:ext cx="11593902" cy="3746713"/>
          </a:xfrm>
        </p:spPr>
        <p:txBody>
          <a:bodyPr/>
          <a:lstStyle/>
          <a:p>
            <a:pPr algn="just">
              <a:lnSpc>
                <a:spcPct val="150000"/>
              </a:lnSpc>
              <a:defRPr/>
            </a:pPr>
            <a:r>
              <a:rPr lang="fr-FR" b="1" noProof="0" dirty="0">
                <a:latin typeface="Times New Roman" panose="02020603050405020304" pitchFamily="18" charset="0"/>
              </a:rPr>
              <a:t>Le  contrôleur  de  gestion  </a:t>
            </a:r>
            <a:r>
              <a:rPr lang="fr-FR" noProof="0" dirty="0">
                <a:latin typeface="Times New Roman" panose="02020603050405020304" pitchFamily="18" charset="0"/>
              </a:rPr>
              <a:t>surveille  en  permanence  le  niveau  des  stocks  du matériel :</a:t>
            </a:r>
          </a:p>
          <a:p>
            <a:pPr lvl="1" algn="just">
              <a:lnSpc>
                <a:spcPct val="150000"/>
              </a:lnSpc>
              <a:buFont typeface="Wingdings" pitchFamily="2" charset="2"/>
              <a:buChar char="§"/>
              <a:defRPr/>
            </a:pPr>
            <a:r>
              <a:rPr lang="fr-FR" noProof="0" dirty="0">
                <a:latin typeface="Times New Roman" panose="02020603050405020304" pitchFamily="18" charset="0"/>
              </a:rPr>
              <a:t> il optimise les stocks mini, stocks maxi et rotation des pièces.</a:t>
            </a:r>
          </a:p>
          <a:p>
            <a:pPr lvl="1" algn="just">
              <a:lnSpc>
                <a:spcPct val="150000"/>
              </a:lnSpc>
              <a:buFont typeface="Wingdings" pitchFamily="2" charset="2"/>
              <a:buChar char="§"/>
              <a:defRPr/>
            </a:pPr>
            <a:r>
              <a:rPr lang="fr-FR" noProof="0" dirty="0">
                <a:latin typeface="Times New Roman" panose="02020603050405020304" pitchFamily="18" charset="0"/>
              </a:rPr>
              <a:t> il organise la collecte des informations lui permettant de mesurer les écarts prévisions/réalité et d’élaborer de nouvelles estimations.</a:t>
            </a:r>
          </a:p>
          <a:p>
            <a:pPr lvl="1" algn="just">
              <a:lnSpc>
                <a:spcPct val="150000"/>
              </a:lnSpc>
              <a:buFont typeface="Wingdings" pitchFamily="2" charset="2"/>
              <a:buChar char="§"/>
              <a:defRPr/>
            </a:pPr>
            <a:r>
              <a:rPr lang="fr-FR" noProof="0" dirty="0">
                <a:latin typeface="Times New Roman" panose="02020603050405020304" pitchFamily="18" charset="0"/>
              </a:rPr>
              <a:t> il veille à la compatibilité entre les niveaux de stocks et les processus amont</a:t>
            </a:r>
          </a:p>
          <a:p>
            <a:pPr lvl="1" algn="just">
              <a:lnSpc>
                <a:spcPct val="150000"/>
              </a:lnSpc>
              <a:buFont typeface="Wingdings" pitchFamily="2" charset="2"/>
              <a:buChar char="§"/>
              <a:defRPr/>
            </a:pPr>
            <a:r>
              <a:rPr lang="fr-FR" noProof="0" dirty="0">
                <a:latin typeface="Times New Roman" panose="02020603050405020304" pitchFamily="18" charset="0"/>
              </a:rPr>
              <a:t>(achats/trésorerie) et aval (entretien/budgets).</a:t>
            </a:r>
          </a:p>
          <a:p>
            <a:pPr lvl="1" algn="just">
              <a:lnSpc>
                <a:spcPct val="150000"/>
              </a:lnSpc>
              <a:buFont typeface="Wingdings" pitchFamily="2" charset="2"/>
              <a:buChar char="§"/>
              <a:defRPr/>
            </a:pPr>
            <a:r>
              <a:rPr lang="fr-FR" noProof="0" dirty="0">
                <a:latin typeface="Times New Roman" panose="02020603050405020304" pitchFamily="18" charset="0"/>
              </a:rPr>
              <a:t> il dialogue avec les responsables pour leur fournir l’information indispensable et envisager les mesures à prendre.</a:t>
            </a:r>
          </a:p>
          <a:p>
            <a:endParaRPr lang="fr-FR" noProof="0" dirty="0">
              <a:latin typeface="Times New Roman" panose="02020603050405020304" pitchFamily="18" charset="0"/>
              <a:cs typeface="Times New Roman" panose="02020603050405020304" pitchFamily="18" charset="0"/>
            </a:endParaRPr>
          </a:p>
        </p:txBody>
      </p:sp>
      <p:sp>
        <p:nvSpPr>
          <p:cNvPr id="5" name="Titre 1">
            <a:extLst>
              <a:ext uri="{FF2B5EF4-FFF2-40B4-BE49-F238E27FC236}">
                <a16:creationId xmlns:a16="http://schemas.microsoft.com/office/drawing/2014/main" id="{1D5DEEC2-2CAC-614F-A6BC-4C2AF87B9791}"/>
              </a:ext>
            </a:extLst>
          </p:cNvPr>
          <p:cNvSpPr>
            <a:spLocks noGrp="1"/>
          </p:cNvSpPr>
          <p:nvPr>
            <p:ph type="title"/>
          </p:nvPr>
        </p:nvSpPr>
        <p:spPr>
          <a:xfrm>
            <a:off x="1754057" y="501195"/>
            <a:ext cx="8894063" cy="1188720"/>
          </a:xfrm>
        </p:spPr>
        <p:txBody>
          <a:bodyPr>
            <a:normAutofit fontScale="90000"/>
          </a:bodyPr>
          <a:lstStyle/>
          <a:p>
            <a:pPr algn="ctr"/>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spTree>
    <p:extLst>
      <p:ext uri="{BB962C8B-B14F-4D97-AF65-F5344CB8AC3E}">
        <p14:creationId xmlns:p14="http://schemas.microsoft.com/office/powerpoint/2010/main" val="28003038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ZoneTexte 7">
            <a:extLst>
              <a:ext uri="{FF2B5EF4-FFF2-40B4-BE49-F238E27FC236}">
                <a16:creationId xmlns:a16="http://schemas.microsoft.com/office/drawing/2014/main" id="{3AB8797E-1CB0-E34E-8C17-567B58DC6AFD}"/>
              </a:ext>
            </a:extLst>
          </p:cNvPr>
          <p:cNvSpPr txBox="1">
            <a:spLocks noChangeArrowheads="1"/>
          </p:cNvSpPr>
          <p:nvPr/>
        </p:nvSpPr>
        <p:spPr bwMode="auto">
          <a:xfrm>
            <a:off x="531962" y="2175775"/>
            <a:ext cx="11128075" cy="3265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150000"/>
              </a:lnSpc>
            </a:pPr>
            <a:r>
              <a:rPr lang="fr-FR" sz="2000" noProof="0" dirty="0">
                <a:latin typeface="Times New Roman" panose="02020603050405020304" pitchFamily="18" charset="0"/>
              </a:rPr>
              <a:t>– </a:t>
            </a:r>
            <a:r>
              <a:rPr lang="fr-FR" sz="2000" b="1" noProof="0" dirty="0">
                <a:latin typeface="Times New Roman" panose="02020603050405020304" pitchFamily="18" charset="0"/>
              </a:rPr>
              <a:t>L’auditeur interne</a:t>
            </a:r>
            <a:r>
              <a:rPr lang="fr-FR" sz="2000" noProof="0" dirty="0">
                <a:latin typeface="Times New Roman" panose="02020603050405020304" pitchFamily="18" charset="0"/>
              </a:rPr>
              <a:t> effectue des missions périodiques (en fonction du risque) et vérifie ponctuellement :</a:t>
            </a:r>
          </a:p>
          <a:p>
            <a:pPr algn="just" eaLnBrk="1" hangingPunct="1">
              <a:lnSpc>
                <a:spcPct val="150000"/>
              </a:lnSpc>
              <a:buFont typeface="Courier New" panose="02070309020205020404" pitchFamily="49" charset="0"/>
              <a:buChar char="o"/>
            </a:pPr>
            <a:r>
              <a:rPr lang="fr-FR" sz="2000" noProof="0" dirty="0">
                <a:latin typeface="Times New Roman" panose="02020603050405020304" pitchFamily="18" charset="0"/>
              </a:rPr>
              <a:t> que les dispositifs mis en place permettent une bonne maîtrise de la gestion par le responsable du magasin.</a:t>
            </a:r>
          </a:p>
          <a:p>
            <a:pPr algn="just" eaLnBrk="1" hangingPunct="1">
              <a:lnSpc>
                <a:spcPct val="150000"/>
              </a:lnSpc>
              <a:buFont typeface="Courier New" panose="02070309020205020404" pitchFamily="49" charset="0"/>
              <a:buChar char="o"/>
            </a:pPr>
            <a:r>
              <a:rPr lang="fr-FR" sz="2000" noProof="0" dirty="0">
                <a:latin typeface="Times New Roman" panose="02020603050405020304" pitchFamily="18" charset="0"/>
              </a:rPr>
              <a:t> quelles  sont  les  dispositions à  prendre  pour  améliorer  les  interventions  du contrôleur de gestion (qualité et exhaustivité des informations reçues/données,  mise  en  œuvre  des  recommandations,  déséquilibres  non  détectés, etc.).</a:t>
            </a:r>
          </a:p>
          <a:p>
            <a:pPr algn="just" eaLnBrk="1" hangingPunct="1">
              <a:lnSpc>
                <a:spcPct val="150000"/>
              </a:lnSpc>
              <a:buFont typeface="Courier New" panose="02070309020205020404" pitchFamily="49" charset="0"/>
              <a:buChar char="o"/>
            </a:pPr>
            <a:r>
              <a:rPr lang="fr-FR" sz="2000" noProof="0" dirty="0">
                <a:latin typeface="Times New Roman" panose="02020603050405020304" pitchFamily="18" charset="0"/>
              </a:rPr>
              <a:t> que l’organisation permet aux parties concernées d’optimiser au mieux la gestion des pièces de rechange.</a:t>
            </a:r>
          </a:p>
        </p:txBody>
      </p:sp>
      <p:sp>
        <p:nvSpPr>
          <p:cNvPr id="5" name="Titre 1">
            <a:extLst>
              <a:ext uri="{FF2B5EF4-FFF2-40B4-BE49-F238E27FC236}">
                <a16:creationId xmlns:a16="http://schemas.microsoft.com/office/drawing/2014/main" id="{B03DA794-4007-044E-A762-E3387BD9050B}"/>
              </a:ext>
            </a:extLst>
          </p:cNvPr>
          <p:cNvSpPr>
            <a:spLocks noGrp="1"/>
          </p:cNvSpPr>
          <p:nvPr>
            <p:ph type="title"/>
          </p:nvPr>
        </p:nvSpPr>
        <p:spPr>
          <a:xfrm>
            <a:off x="1939587" y="659892"/>
            <a:ext cx="8894063" cy="1188720"/>
          </a:xfrm>
        </p:spPr>
        <p:txBody>
          <a:bodyPr>
            <a:normAutofit fontScale="90000"/>
          </a:bodyPr>
          <a:lstStyle/>
          <a:p>
            <a:pPr algn="ctr"/>
            <a:br>
              <a:rPr lang="fr-FR" sz="4400" b="1" noProof="0" dirty="0">
                <a:solidFill>
                  <a:schemeClr val="tx1"/>
                </a:solidFill>
                <a:latin typeface="Times New Roman" panose="02020603050405020304" pitchFamily="18" charset="0"/>
                <a:cs typeface="Times New Roman" panose="02020603050405020304" pitchFamily="18" charset="0"/>
              </a:rPr>
            </a:br>
            <a:r>
              <a:rPr lang="fr-FR" sz="2700" b="1" noProof="0" dirty="0">
                <a:solidFill>
                  <a:schemeClr val="tx1"/>
                </a:solidFill>
                <a:latin typeface="Times New Roman" panose="02020603050405020304" pitchFamily="18" charset="0"/>
                <a:cs typeface="Times New Roman" panose="02020603050405020304" pitchFamily="18" charset="0"/>
              </a:rPr>
              <a:t>Audit Interne, contrôle de gestion, inspection,  Contrôle interne </a:t>
            </a:r>
            <a:br>
              <a:rPr lang="fr-FR" sz="2700" b="1" noProof="0" dirty="0">
                <a:solidFill>
                  <a:schemeClr val="bg1"/>
                </a:solidFill>
              </a:rPr>
            </a:br>
            <a:endParaRPr lang="fr-FR" noProof="0" dirty="0"/>
          </a:p>
        </p:txBody>
      </p:sp>
    </p:spTree>
    <p:extLst>
      <p:ext uri="{BB962C8B-B14F-4D97-AF65-F5344CB8AC3E}">
        <p14:creationId xmlns:p14="http://schemas.microsoft.com/office/powerpoint/2010/main" val="15692296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1000"/>
                                        <p:tgtEl>
                                          <p:spTgt spid="55298"/>
                                        </p:tgtEl>
                                      </p:cBhvr>
                                    </p:animEffect>
                                    <p:anim calcmode="lin" valueType="num">
                                      <p:cBhvr>
                                        <p:cTn id="8" dur="1000" fill="hold"/>
                                        <p:tgtEl>
                                          <p:spTgt spid="55298"/>
                                        </p:tgtEl>
                                        <p:attrNameLst>
                                          <p:attrName>ppt_x</p:attrName>
                                        </p:attrNameLst>
                                      </p:cBhvr>
                                      <p:tavLst>
                                        <p:tav tm="0">
                                          <p:val>
                                            <p:strVal val="#ppt_x"/>
                                          </p:val>
                                        </p:tav>
                                        <p:tav tm="100000">
                                          <p:val>
                                            <p:strVal val="#ppt_x"/>
                                          </p:val>
                                        </p:tav>
                                      </p:tavLst>
                                    </p:anim>
                                    <p:anim calcmode="lin" valueType="num">
                                      <p:cBhvr>
                                        <p:cTn id="9" dur="1000" fill="hold"/>
                                        <p:tgtEl>
                                          <p:spTgt spid="552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ZoneTexte 6">
            <a:extLst>
              <a:ext uri="{FF2B5EF4-FFF2-40B4-BE49-F238E27FC236}">
                <a16:creationId xmlns:a16="http://schemas.microsoft.com/office/drawing/2014/main" id="{48366BFF-CB40-3046-AEDF-41AD7759B535}"/>
              </a:ext>
            </a:extLst>
          </p:cNvPr>
          <p:cNvSpPr txBox="1">
            <a:spLocks noChangeArrowheads="1"/>
          </p:cNvSpPr>
          <p:nvPr/>
        </p:nvSpPr>
        <p:spPr bwMode="auto">
          <a:xfrm>
            <a:off x="2206626" y="169384"/>
            <a:ext cx="7273925" cy="400050"/>
          </a:xfrm>
          <a:prstGeom prst="rect">
            <a:avLst/>
          </a:prstGeom>
          <a:solidFill>
            <a:schemeClr val="accent4">
              <a:lumMod val="20000"/>
              <a:lumOff val="80000"/>
            </a:schemeClr>
          </a:solid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sz="2000" b="1" i="1" u="sng" noProof="0" dirty="0">
                <a:latin typeface="Times New Roman" panose="02020603050405020304" pitchFamily="18" charset="0"/>
                <a:cs typeface="Times New Roman" panose="02020603050405020304" pitchFamily="18" charset="0"/>
              </a:rPr>
              <a:t>Audit interne Vs Contrôle interne</a:t>
            </a:r>
          </a:p>
        </p:txBody>
      </p:sp>
      <p:pic>
        <p:nvPicPr>
          <p:cNvPr id="56323" name="Picture 2">
            <a:extLst>
              <a:ext uri="{FF2B5EF4-FFF2-40B4-BE49-F238E27FC236}">
                <a16:creationId xmlns:a16="http://schemas.microsoft.com/office/drawing/2014/main" id="{76A3DDD3-5AFE-4A4C-899D-C6EDD04AC7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6094"/>
            <a:ext cx="12370279" cy="586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63470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nodeType="clickEffect">
                                  <p:stCondLst>
                                    <p:cond delay="0"/>
                                  </p:stCondLst>
                                  <p:childTnLst>
                                    <p:set>
                                      <p:cBhvr>
                                        <p:cTn id="6" dur="1" fill="hold">
                                          <p:stCondLst>
                                            <p:cond delay="0"/>
                                          </p:stCondLst>
                                        </p:cTn>
                                        <p:tgtEl>
                                          <p:spTgt spid="56323"/>
                                        </p:tgtEl>
                                        <p:attrNameLst>
                                          <p:attrName>style.visibility</p:attrName>
                                        </p:attrNameLst>
                                      </p:cBhvr>
                                      <p:to>
                                        <p:strVal val="visible"/>
                                      </p:to>
                                    </p:set>
                                    <p:animEffect transition="in" filter="fade">
                                      <p:cBhvr>
                                        <p:cTn id="7" dur="100"/>
                                        <p:tgtEl>
                                          <p:spTgt spid="56323"/>
                                        </p:tgtEl>
                                      </p:cBhvr>
                                    </p:animEffect>
                                    <p:anim calcmode="lin" valueType="num">
                                      <p:cBhvr>
                                        <p:cTn id="8" dur="400" fill="hold"/>
                                        <p:tgtEl>
                                          <p:spTgt spid="56323"/>
                                        </p:tgtEl>
                                        <p:attrNameLst>
                                          <p:attrName>ppt_x</p:attrName>
                                        </p:attrNameLst>
                                      </p:cBhvr>
                                      <p:tavLst>
                                        <p:tav tm="0">
                                          <p:val>
                                            <p:strVal val="#ppt_x"/>
                                          </p:val>
                                        </p:tav>
                                        <p:tav tm="100000">
                                          <p:val>
                                            <p:strVal val="#ppt_x"/>
                                          </p:val>
                                        </p:tav>
                                      </p:tavLst>
                                    </p:anim>
                                    <p:anim calcmode="lin" valueType="num">
                                      <p:cBhvr>
                                        <p:cTn id="9" dur="400" fill="hold"/>
                                        <p:tgtEl>
                                          <p:spTgt spid="56323"/>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632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632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u contenu 2">
            <a:extLst>
              <a:ext uri="{FF2B5EF4-FFF2-40B4-BE49-F238E27FC236}">
                <a16:creationId xmlns:a16="http://schemas.microsoft.com/office/drawing/2014/main" id="{A6D144C7-994F-2347-A681-05C2D28181EE}"/>
              </a:ext>
            </a:extLst>
          </p:cNvPr>
          <p:cNvSpPr>
            <a:spLocks noGrp="1"/>
          </p:cNvSpPr>
          <p:nvPr>
            <p:ph idx="1"/>
          </p:nvPr>
        </p:nvSpPr>
        <p:spPr>
          <a:xfrm>
            <a:off x="480060" y="2260121"/>
            <a:ext cx="11062083" cy="3433313"/>
          </a:xfrm>
        </p:spPr>
        <p:txBody>
          <a:bodyPr/>
          <a:lstStyle/>
          <a:p>
            <a:pPr algn="just" eaLnBrk="1" hangingPunct="1">
              <a:buFont typeface="Wingdings" pitchFamily="2" charset="2"/>
              <a:buChar char="q"/>
            </a:pPr>
            <a:r>
              <a:rPr lang="fr-FR" noProof="0" dirty="0">
                <a:latin typeface="Times New Roman" panose="02020603050405020304" pitchFamily="18" charset="0"/>
                <a:ea typeface="ＭＳ Ｐゴシック" panose="020B0600070205080204" pitchFamily="34" charset="-128"/>
              </a:rPr>
              <a:t>« </a:t>
            </a:r>
            <a:r>
              <a:rPr lang="fr-FR" b="1" i="1" noProof="0" dirty="0">
                <a:latin typeface="Times New Roman" panose="02020603050405020304" pitchFamily="18" charset="0"/>
                <a:ea typeface="ＭＳ Ｐゴシック" panose="020B0600070205080204" pitchFamily="34" charset="-128"/>
              </a:rPr>
              <a:t>L'audit interne évalue le contrôle interne.</a:t>
            </a:r>
            <a:r>
              <a:rPr lang="fr-FR" noProof="0" dirty="0">
                <a:latin typeface="Times New Roman" panose="02020603050405020304" pitchFamily="18" charset="0"/>
                <a:ea typeface="ＭＳ Ｐゴシック" panose="020B0600070205080204" pitchFamily="34" charset="-128"/>
              </a:rPr>
              <a:t> »</a:t>
            </a:r>
          </a:p>
          <a:p>
            <a:pPr algn="just" eaLnBrk="1" hangingPunct="1">
              <a:buFont typeface="Wingdings" pitchFamily="2" charset="2"/>
              <a:buChar char="q"/>
            </a:pPr>
            <a:r>
              <a:rPr lang="fr-FR" noProof="0" dirty="0">
                <a:latin typeface="Times New Roman" panose="02020603050405020304" pitchFamily="18" charset="0"/>
                <a:ea typeface="ＭＳ Ｐゴシック" panose="020B0600070205080204" pitchFamily="34" charset="-128"/>
              </a:rPr>
              <a:t>« L'audit interne cherche à donner un </a:t>
            </a:r>
            <a:r>
              <a:rPr lang="fr-FR" b="1" noProof="0" dirty="0">
                <a:latin typeface="Times New Roman" panose="02020603050405020304" pitchFamily="18" charset="0"/>
                <a:ea typeface="ＭＳ Ｐゴシック" panose="020B0600070205080204" pitchFamily="34" charset="-128"/>
              </a:rPr>
              <a:t>degré raisonnable d'assurance</a:t>
            </a:r>
            <a:r>
              <a:rPr lang="fr-FR" noProof="0" dirty="0">
                <a:latin typeface="Times New Roman" panose="02020603050405020304" pitchFamily="18" charset="0"/>
                <a:ea typeface="ＭＳ Ｐゴシック" panose="020B0600070205080204" pitchFamily="34" charset="-128"/>
              </a:rPr>
              <a:t> au Conseil d'Administration ou à la Direction Générale. »</a:t>
            </a:r>
          </a:p>
          <a:p>
            <a:pPr algn="just" eaLnBrk="1" hangingPunct="1">
              <a:buFont typeface="Wingdings" pitchFamily="2" charset="2"/>
              <a:buChar char="q"/>
            </a:pPr>
            <a:r>
              <a:rPr lang="fr-FR" noProof="0" dirty="0">
                <a:latin typeface="Times New Roman" panose="02020603050405020304" pitchFamily="18" charset="0"/>
                <a:ea typeface="ＭＳ Ｐゴシック" panose="020B0600070205080204" pitchFamily="34" charset="-128"/>
              </a:rPr>
              <a:t>  L'audit interne crée de la valeur ajoutée. » </a:t>
            </a:r>
          </a:p>
          <a:p>
            <a:pPr algn="just" eaLnBrk="1" hangingPunct="1">
              <a:buFont typeface="Wingdings" pitchFamily="2" charset="2"/>
              <a:buChar char="q"/>
            </a:pPr>
            <a:r>
              <a:rPr lang="fr-FR" noProof="0" dirty="0">
                <a:latin typeface="Times New Roman" panose="02020603050405020304" pitchFamily="18" charset="0"/>
                <a:ea typeface="ＭＳ Ｐゴシック" panose="020B0600070205080204" pitchFamily="34" charset="-128"/>
              </a:rPr>
              <a:t> « L'audit interne est une activité </a:t>
            </a:r>
            <a:r>
              <a:rPr lang="fr-FR" b="1" noProof="0" dirty="0">
                <a:latin typeface="Times New Roman" panose="02020603050405020304" pitchFamily="18" charset="0"/>
                <a:ea typeface="ＭＳ Ｐゴシック" panose="020B0600070205080204" pitchFamily="34" charset="-128"/>
              </a:rPr>
              <a:t>indépendante</a:t>
            </a:r>
            <a:r>
              <a:rPr lang="fr-FR" noProof="0" dirty="0">
                <a:latin typeface="Times New Roman" panose="02020603050405020304" pitchFamily="18" charset="0"/>
                <a:ea typeface="ＭＳ Ｐゴシック" panose="020B0600070205080204" pitchFamily="34" charset="-128"/>
              </a:rPr>
              <a:t> et </a:t>
            </a:r>
            <a:r>
              <a:rPr lang="fr-FR" b="1" noProof="0" dirty="0">
                <a:latin typeface="Times New Roman" panose="02020603050405020304" pitchFamily="18" charset="0"/>
                <a:ea typeface="ＭＳ Ｐゴシック" panose="020B0600070205080204" pitchFamily="34" charset="-128"/>
              </a:rPr>
              <a:t>objective</a:t>
            </a:r>
            <a:r>
              <a:rPr lang="fr-FR" noProof="0" dirty="0">
                <a:latin typeface="Times New Roman" panose="02020603050405020304" pitchFamily="18" charset="0"/>
                <a:ea typeface="ＭＳ Ｐゴシック" panose="020B0600070205080204" pitchFamily="34" charset="-128"/>
              </a:rPr>
              <a:t>. »</a:t>
            </a:r>
          </a:p>
          <a:p>
            <a:pPr algn="just" eaLnBrk="1" hangingPunct="1">
              <a:buFont typeface="Wingdings" pitchFamily="2" charset="2"/>
              <a:buChar char="q"/>
            </a:pPr>
            <a:r>
              <a:rPr lang="fr-FR" noProof="0" dirty="0">
                <a:latin typeface="Times New Roman" panose="02020603050405020304" pitchFamily="18" charset="0"/>
                <a:ea typeface="ＭＳ Ｐゴシック" panose="020B0600070205080204" pitchFamily="34" charset="-128"/>
              </a:rPr>
              <a:t> « L'audit interne fait partie de la Bonne Gouvernance d'une organisation. » </a:t>
            </a:r>
          </a:p>
          <a:p>
            <a:pPr algn="just" eaLnBrk="1" hangingPunct="1"/>
            <a:endParaRPr lang="fr-FR" noProof="0" dirty="0">
              <a:latin typeface="Times New Roman" panose="02020603050405020304" pitchFamily="18" charset="0"/>
              <a:ea typeface="ＭＳ Ｐゴシック" panose="020B0600070205080204" pitchFamily="34" charset="-128"/>
            </a:endParaRPr>
          </a:p>
        </p:txBody>
      </p:sp>
      <p:sp>
        <p:nvSpPr>
          <p:cNvPr id="4" name="Titre 1">
            <a:extLst>
              <a:ext uri="{FF2B5EF4-FFF2-40B4-BE49-F238E27FC236}">
                <a16:creationId xmlns:a16="http://schemas.microsoft.com/office/drawing/2014/main" id="{254FEECE-0BCF-BC40-9CE1-C9378CA02129}"/>
              </a:ext>
            </a:extLst>
          </p:cNvPr>
          <p:cNvSpPr>
            <a:spLocks noGrp="1"/>
          </p:cNvSpPr>
          <p:nvPr>
            <p:ph type="title"/>
          </p:nvPr>
        </p:nvSpPr>
        <p:spPr>
          <a:xfrm>
            <a:off x="1066800" y="642594"/>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826025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animEffect transition="in" filter="fade">
                                      <p:cBhvr>
                                        <p:cTn id="7" dur="1000"/>
                                        <p:tgtEl>
                                          <p:spTgt spid="57346">
                                            <p:txEl>
                                              <p:pRg st="0" end="0"/>
                                            </p:txEl>
                                          </p:spTgt>
                                        </p:tgtEl>
                                      </p:cBhvr>
                                    </p:animEffect>
                                    <p:anim calcmode="lin" valueType="num">
                                      <p:cBhvr>
                                        <p:cTn id="8" dur="1000" fill="hold"/>
                                        <p:tgtEl>
                                          <p:spTgt spid="57346">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7346">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734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7346">
                                            <p:txEl>
                                              <p:pRg st="1" end="1"/>
                                            </p:txEl>
                                          </p:spTgt>
                                        </p:tgtEl>
                                        <p:attrNameLst>
                                          <p:attrName>style.visibility</p:attrName>
                                        </p:attrNameLst>
                                      </p:cBhvr>
                                      <p:to>
                                        <p:strVal val="visible"/>
                                      </p:to>
                                    </p:set>
                                    <p:animEffect transition="in" filter="fade">
                                      <p:cBhvr>
                                        <p:cTn id="15" dur="1000"/>
                                        <p:tgtEl>
                                          <p:spTgt spid="57346">
                                            <p:txEl>
                                              <p:pRg st="1" end="1"/>
                                            </p:txEl>
                                          </p:spTgt>
                                        </p:tgtEl>
                                      </p:cBhvr>
                                    </p:animEffect>
                                    <p:anim calcmode="lin" valueType="num">
                                      <p:cBhvr>
                                        <p:cTn id="16" dur="1000" fill="hold"/>
                                        <p:tgtEl>
                                          <p:spTgt spid="57346">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57346">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7346">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57346">
                                            <p:txEl>
                                              <p:pRg st="2" end="2"/>
                                            </p:txEl>
                                          </p:spTgt>
                                        </p:tgtEl>
                                        <p:attrNameLst>
                                          <p:attrName>style.visibility</p:attrName>
                                        </p:attrNameLst>
                                      </p:cBhvr>
                                      <p:to>
                                        <p:strVal val="visible"/>
                                      </p:to>
                                    </p:set>
                                    <p:animEffect transition="in" filter="fade">
                                      <p:cBhvr>
                                        <p:cTn id="23" dur="1000"/>
                                        <p:tgtEl>
                                          <p:spTgt spid="57346">
                                            <p:txEl>
                                              <p:pRg st="2" end="2"/>
                                            </p:txEl>
                                          </p:spTgt>
                                        </p:tgtEl>
                                      </p:cBhvr>
                                    </p:animEffect>
                                    <p:anim calcmode="lin" valueType="num">
                                      <p:cBhvr>
                                        <p:cTn id="24" dur="1000" fill="hold"/>
                                        <p:tgtEl>
                                          <p:spTgt spid="57346">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57346">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57346">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57346">
                                            <p:txEl>
                                              <p:pRg st="3" end="3"/>
                                            </p:txEl>
                                          </p:spTgt>
                                        </p:tgtEl>
                                        <p:attrNameLst>
                                          <p:attrName>style.visibility</p:attrName>
                                        </p:attrNameLst>
                                      </p:cBhvr>
                                      <p:to>
                                        <p:strVal val="visible"/>
                                      </p:to>
                                    </p:set>
                                    <p:animEffect transition="in" filter="fade">
                                      <p:cBhvr>
                                        <p:cTn id="31" dur="1000"/>
                                        <p:tgtEl>
                                          <p:spTgt spid="57346">
                                            <p:txEl>
                                              <p:pRg st="3" end="3"/>
                                            </p:txEl>
                                          </p:spTgt>
                                        </p:tgtEl>
                                      </p:cBhvr>
                                    </p:animEffect>
                                    <p:anim calcmode="lin" valueType="num">
                                      <p:cBhvr>
                                        <p:cTn id="32" dur="1000" fill="hold"/>
                                        <p:tgtEl>
                                          <p:spTgt spid="57346">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57346">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57346">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57346">
                                            <p:txEl>
                                              <p:pRg st="4" end="4"/>
                                            </p:txEl>
                                          </p:spTgt>
                                        </p:tgtEl>
                                        <p:attrNameLst>
                                          <p:attrName>style.visibility</p:attrName>
                                        </p:attrNameLst>
                                      </p:cBhvr>
                                      <p:to>
                                        <p:strVal val="visible"/>
                                      </p:to>
                                    </p:set>
                                    <p:animEffect transition="in" filter="fade">
                                      <p:cBhvr>
                                        <p:cTn id="39" dur="1000"/>
                                        <p:tgtEl>
                                          <p:spTgt spid="57346">
                                            <p:txEl>
                                              <p:pRg st="4" end="4"/>
                                            </p:txEl>
                                          </p:spTgt>
                                        </p:tgtEl>
                                      </p:cBhvr>
                                    </p:animEffect>
                                    <p:anim calcmode="lin" valueType="num">
                                      <p:cBhvr>
                                        <p:cTn id="40" dur="1000" fill="hold"/>
                                        <p:tgtEl>
                                          <p:spTgt spid="57346">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57346">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57346">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B1EA2C-81F6-F246-84B1-24624573FFD9}"/>
              </a:ext>
            </a:extLst>
          </p:cNvPr>
          <p:cNvSpPr>
            <a:spLocks noGrp="1"/>
          </p:cNvSpPr>
          <p:nvPr>
            <p:ph idx="1"/>
          </p:nvPr>
        </p:nvSpPr>
        <p:spPr>
          <a:xfrm>
            <a:off x="781878" y="2068741"/>
            <a:ext cx="10919792" cy="3450613"/>
          </a:xfrm>
        </p:spPr>
        <p:txBody>
          <a:bodyPr>
            <a:normAutofit/>
          </a:bodyPr>
          <a:lstStyle/>
          <a:p>
            <a:pPr algn="just">
              <a:buNone/>
            </a:pPr>
            <a:r>
              <a:rPr lang="fr-FR" i="1" u="sng" noProof="0" dirty="0">
                <a:latin typeface="Times New Roman" panose="02020603050405020304" pitchFamily="18" charset="0"/>
                <a:ea typeface="ＭＳ Ｐゴシック" panose="020B0600070205080204" pitchFamily="34" charset="-128"/>
              </a:rPr>
              <a:t>Les préoccupations de l’audit s’étalent sur 4 niveaux :</a:t>
            </a:r>
          </a:p>
          <a:p>
            <a:pPr algn="just">
              <a:buNone/>
            </a:pPr>
            <a:endParaRPr lang="fr-FR" noProof="0" dirty="0">
              <a:latin typeface="Times New Roman" panose="02020603050405020304" pitchFamily="18" charset="0"/>
              <a:ea typeface="ＭＳ Ｐゴシック" panose="020B0600070205080204" pitchFamily="34" charset="-128"/>
            </a:endParaRPr>
          </a:p>
          <a:p>
            <a:pPr algn="just">
              <a:buNone/>
            </a:pPr>
            <a:r>
              <a:rPr lang="fr-FR" b="1" noProof="0" dirty="0">
                <a:latin typeface="Times New Roman" panose="02020603050405020304" pitchFamily="18" charset="0"/>
                <a:ea typeface="ＭＳ Ｐゴシック" panose="020B0600070205080204" pitchFamily="34" charset="-128"/>
              </a:rPr>
              <a:t>1- Les objectifs et les résultats attendus</a:t>
            </a:r>
            <a:r>
              <a:rPr lang="fr-FR" noProof="0" dirty="0">
                <a:latin typeface="Times New Roman" panose="02020603050405020304" pitchFamily="18" charset="0"/>
                <a:ea typeface="ＭＳ Ｐゴシック" panose="020B0600070205080204" pitchFamily="34" charset="-128"/>
              </a:rPr>
              <a:t>, sont-ils : définis ? précis ? correctement limités ? complets ? mesurés ? régulièrement suivis et analysés ? coordonnés ? </a:t>
            </a:r>
          </a:p>
          <a:p>
            <a:pPr algn="just">
              <a:buNone/>
            </a:pPr>
            <a:endParaRPr lang="fr-FR" noProof="0" dirty="0">
              <a:latin typeface="Times New Roman" panose="02020603050405020304" pitchFamily="18" charset="0"/>
              <a:ea typeface="ＭＳ Ｐゴシック" panose="020B0600070205080204" pitchFamily="34" charset="-128"/>
            </a:endParaRPr>
          </a:p>
          <a:p>
            <a:pPr algn="just">
              <a:buNone/>
            </a:pPr>
            <a:r>
              <a:rPr lang="fr-FR" b="1" noProof="0" dirty="0">
                <a:latin typeface="Times New Roman" panose="02020603050405020304" pitchFamily="18" charset="0"/>
                <a:ea typeface="ＭＳ Ｐゴシック" panose="020B0600070205080204" pitchFamily="34" charset="-128"/>
              </a:rPr>
              <a:t>2- Les responsabilités et les règes de gestion</a:t>
            </a:r>
            <a:r>
              <a:rPr lang="fr-FR" noProof="0" dirty="0">
                <a:latin typeface="Times New Roman" panose="02020603050405020304" pitchFamily="18" charset="0"/>
                <a:ea typeface="ＭＳ Ｐゴシック" panose="020B0600070205080204" pitchFamily="34" charset="-128"/>
              </a:rPr>
              <a:t>, sont-elles : définies ? diffusées ? connues ? expliquées ? comprises ? mises à jour ? adaptées aux opérations ? aux cas rencontrés ? aux structures en place ? respectées ? cohérentes ? réalistes ? simples ? permanentes ?</a:t>
            </a:r>
          </a:p>
          <a:p>
            <a:pPr algn="just">
              <a:buNone/>
            </a:pPr>
            <a:endParaRPr lang="fr-FR" noProof="0" dirty="0">
              <a:latin typeface="Times New Roman" panose="02020603050405020304" pitchFamily="18" charset="0"/>
              <a:ea typeface="ＭＳ Ｐゴシック" panose="020B0600070205080204" pitchFamily="34" charset="-128"/>
            </a:endParaRPr>
          </a:p>
          <a:p>
            <a:endParaRPr lang="fr-FR" noProof="0" dirty="0"/>
          </a:p>
        </p:txBody>
      </p:sp>
      <p:sp>
        <p:nvSpPr>
          <p:cNvPr id="5" name="Titre 1">
            <a:extLst>
              <a:ext uri="{FF2B5EF4-FFF2-40B4-BE49-F238E27FC236}">
                <a16:creationId xmlns:a16="http://schemas.microsoft.com/office/drawing/2014/main" id="{595C0EC9-F3A3-8D41-A891-574D14A54532}"/>
              </a:ext>
            </a:extLst>
          </p:cNvPr>
          <p:cNvSpPr>
            <a:spLocks noGrp="1"/>
          </p:cNvSpPr>
          <p:nvPr>
            <p:ph type="title"/>
          </p:nvPr>
        </p:nvSpPr>
        <p:spPr>
          <a:xfrm>
            <a:off x="1066800" y="642594"/>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15739319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Espace réservé du contenu 2">
            <a:extLst>
              <a:ext uri="{FF2B5EF4-FFF2-40B4-BE49-F238E27FC236}">
                <a16:creationId xmlns:a16="http://schemas.microsoft.com/office/drawing/2014/main" id="{395B713F-0A5B-744B-A43F-F9902722429C}"/>
              </a:ext>
            </a:extLst>
          </p:cNvPr>
          <p:cNvSpPr>
            <a:spLocks noGrp="1"/>
          </p:cNvSpPr>
          <p:nvPr>
            <p:ph idx="1"/>
          </p:nvPr>
        </p:nvSpPr>
        <p:spPr>
          <a:xfrm>
            <a:off x="198783" y="2160103"/>
            <a:ext cx="11688417" cy="3617845"/>
          </a:xfrm>
        </p:spPr>
        <p:txBody>
          <a:bodyPr>
            <a:normAutofit/>
          </a:bodyPr>
          <a:lstStyle/>
          <a:p>
            <a:pPr algn="just" eaLnBrk="1" hangingPunct="1">
              <a:buFont typeface="Georgia" panose="02040502050405020303" pitchFamily="18" charset="0"/>
              <a:buNone/>
            </a:pPr>
            <a:r>
              <a:rPr lang="fr-FR" sz="1800" b="1" noProof="0" dirty="0">
                <a:latin typeface="Times New Roman" panose="02020603050405020304" pitchFamily="18" charset="0"/>
                <a:ea typeface="ＭＳ Ｐゴシック" panose="020B0600070205080204" pitchFamily="34" charset="-128"/>
              </a:rPr>
              <a:t>3-Les moyens mis en place</a:t>
            </a:r>
            <a:r>
              <a:rPr lang="fr-FR" sz="1800" noProof="0" dirty="0">
                <a:latin typeface="Times New Roman" panose="02020603050405020304" pitchFamily="18" charset="0"/>
                <a:ea typeface="ＭＳ Ｐゴシック" panose="020B0600070205080204" pitchFamily="34" charset="-128"/>
              </a:rPr>
              <a:t>, sont-ils :</a:t>
            </a:r>
          </a:p>
          <a:p>
            <a:pPr algn="just" eaLnBrk="1" hangingPunct="1">
              <a:buFont typeface="Georgia" panose="02040502050405020303" pitchFamily="18" charset="0"/>
              <a:buNone/>
            </a:pPr>
            <a:r>
              <a:rPr lang="fr-FR" sz="1800" i="1" noProof="0" dirty="0">
                <a:latin typeface="Times New Roman" panose="02020603050405020304" pitchFamily="18" charset="0"/>
                <a:ea typeface="ＭＳ Ｐゴシック" panose="020B0600070205080204" pitchFamily="34" charset="-128"/>
              </a:rPr>
              <a:t>       Moyens financiers</a:t>
            </a:r>
            <a:r>
              <a:rPr lang="fr-FR" sz="1800" noProof="0" dirty="0">
                <a:latin typeface="Times New Roman" panose="02020603050405020304" pitchFamily="18" charset="0"/>
                <a:ea typeface="ＭＳ Ｐゴシック" panose="020B0600070205080204" pitchFamily="34" charset="-128"/>
              </a:rPr>
              <a:t> : nécessaires ? suffisants ? correctement alloués ?</a:t>
            </a:r>
          </a:p>
          <a:p>
            <a:pPr algn="just" eaLnBrk="1" hangingPunct="1">
              <a:buFont typeface="Georgia" panose="02040502050405020303" pitchFamily="18" charset="0"/>
              <a:buNone/>
            </a:pPr>
            <a:r>
              <a:rPr lang="fr-FR" sz="1800" i="1" noProof="0" dirty="0">
                <a:latin typeface="Times New Roman" panose="02020603050405020304" pitchFamily="18" charset="0"/>
                <a:ea typeface="ＭＳ Ｐゴシック" panose="020B0600070205080204" pitchFamily="34" charset="-128"/>
              </a:rPr>
              <a:t>       Moyens techniques</a:t>
            </a:r>
            <a:r>
              <a:rPr lang="fr-FR" sz="1800" noProof="0" dirty="0">
                <a:latin typeface="Times New Roman" panose="02020603050405020304" pitchFamily="18" charset="0"/>
                <a:ea typeface="ＭＳ Ｐゴシック" panose="020B0600070205080204" pitchFamily="34" charset="-128"/>
              </a:rPr>
              <a:t> : en places ? nécessaires ? suffisants ? performants ? faibles ? adaptés aux besoins ? maîtrisés ? bien affectés ? sûrs ?</a:t>
            </a:r>
          </a:p>
          <a:p>
            <a:pPr algn="just" eaLnBrk="1" hangingPunct="1">
              <a:buFont typeface="Georgia" panose="02040502050405020303" pitchFamily="18" charset="0"/>
              <a:buNone/>
            </a:pPr>
            <a:r>
              <a:rPr lang="fr-FR" sz="1800" i="1" noProof="0" dirty="0">
                <a:latin typeface="Times New Roman" panose="02020603050405020304" pitchFamily="18" charset="0"/>
                <a:ea typeface="ＭＳ Ｐゴシック" panose="020B0600070205080204" pitchFamily="34" charset="-128"/>
              </a:rPr>
              <a:t>       Moyens humains</a:t>
            </a:r>
            <a:r>
              <a:rPr lang="fr-FR" sz="1800" noProof="0" dirty="0">
                <a:latin typeface="Times New Roman" panose="02020603050405020304" pitchFamily="18" charset="0"/>
                <a:ea typeface="ＭＳ Ｐゴシック" panose="020B0600070205080204" pitchFamily="34" charset="-128"/>
              </a:rPr>
              <a:t> : nécessaires ? suffisants ? capables ? formés ? motivés ?</a:t>
            </a:r>
          </a:p>
          <a:p>
            <a:pPr algn="just" eaLnBrk="1" hangingPunct="1">
              <a:buFont typeface="Georgia" panose="02040502050405020303" pitchFamily="18" charset="0"/>
              <a:buNone/>
            </a:pPr>
            <a:r>
              <a:rPr lang="fr-FR" sz="1800" i="1" noProof="0" dirty="0">
                <a:latin typeface="Times New Roman" panose="02020603050405020304" pitchFamily="18" charset="0"/>
                <a:ea typeface="ＭＳ Ｐゴシック" panose="020B0600070205080204" pitchFamily="34" charset="-128"/>
              </a:rPr>
              <a:t>      Moyens d’information</a:t>
            </a:r>
            <a:r>
              <a:rPr lang="fr-FR" sz="1800" noProof="0" dirty="0">
                <a:latin typeface="Times New Roman" panose="02020603050405020304" pitchFamily="18" charset="0"/>
                <a:ea typeface="ＭＳ Ｐゴシック" panose="020B0600070205080204" pitchFamily="34" charset="-128"/>
              </a:rPr>
              <a:t> : précis ? fiables ? rapides ? pertinents ? significatifs ?</a:t>
            </a:r>
          </a:p>
          <a:p>
            <a:pPr algn="just" eaLnBrk="1" hangingPunct="1">
              <a:buFont typeface="Georgia" panose="02040502050405020303" pitchFamily="18" charset="0"/>
              <a:buNone/>
            </a:pPr>
            <a:endParaRPr lang="fr-FR" sz="1800"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pPr>
            <a:r>
              <a:rPr lang="fr-FR" sz="1800" b="1" noProof="0" dirty="0">
                <a:latin typeface="Times New Roman" panose="02020603050405020304" pitchFamily="18" charset="0"/>
                <a:ea typeface="ＭＳ Ｐゴシック" panose="020B0600070205080204" pitchFamily="34" charset="-128"/>
              </a:rPr>
              <a:t>4- Les tâches effectuées</a:t>
            </a:r>
            <a:r>
              <a:rPr lang="fr-FR" sz="1800" noProof="0" dirty="0">
                <a:latin typeface="Times New Roman" panose="02020603050405020304" pitchFamily="18" charset="0"/>
                <a:ea typeface="ＭＳ Ｐゴシック" panose="020B0600070205080204" pitchFamily="34" charset="-128"/>
              </a:rPr>
              <a:t>, sont-elles : conformes aux règles de gestion ? effectuées par les personnes prévues ? sans difficultés ni problèmes de frontières ? sans erreurs ?</a:t>
            </a:r>
          </a:p>
        </p:txBody>
      </p:sp>
      <p:sp>
        <p:nvSpPr>
          <p:cNvPr id="4" name="Titre 1">
            <a:extLst>
              <a:ext uri="{FF2B5EF4-FFF2-40B4-BE49-F238E27FC236}">
                <a16:creationId xmlns:a16="http://schemas.microsoft.com/office/drawing/2014/main" id="{FC409AB0-74C4-C24D-9557-94B1F9BAEBFC}"/>
              </a:ext>
            </a:extLst>
          </p:cNvPr>
          <p:cNvSpPr>
            <a:spLocks noGrp="1"/>
          </p:cNvSpPr>
          <p:nvPr>
            <p:ph type="title"/>
          </p:nvPr>
        </p:nvSpPr>
        <p:spPr>
          <a:xfrm>
            <a:off x="1066800" y="642594"/>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986807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8369">
                                            <p:txEl>
                                              <p:pRg st="0" end="0"/>
                                            </p:txEl>
                                          </p:spTgt>
                                        </p:tgtEl>
                                        <p:attrNameLst>
                                          <p:attrName>style.visibility</p:attrName>
                                        </p:attrNameLst>
                                      </p:cBhvr>
                                      <p:to>
                                        <p:strVal val="visible"/>
                                      </p:to>
                                    </p:set>
                                    <p:animEffect transition="in" filter="fade">
                                      <p:cBhvr>
                                        <p:cTn id="7" dur="1000"/>
                                        <p:tgtEl>
                                          <p:spTgt spid="58369">
                                            <p:txEl>
                                              <p:pRg st="0" end="0"/>
                                            </p:txEl>
                                          </p:spTgt>
                                        </p:tgtEl>
                                      </p:cBhvr>
                                    </p:animEffect>
                                    <p:anim calcmode="lin" valueType="num">
                                      <p:cBhvr>
                                        <p:cTn id="8" dur="1000" fill="hold"/>
                                        <p:tgtEl>
                                          <p:spTgt spid="58369">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8369">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836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8369">
                                            <p:txEl>
                                              <p:pRg st="1" end="1"/>
                                            </p:txEl>
                                          </p:spTgt>
                                        </p:tgtEl>
                                        <p:attrNameLst>
                                          <p:attrName>style.visibility</p:attrName>
                                        </p:attrNameLst>
                                      </p:cBhvr>
                                      <p:to>
                                        <p:strVal val="visible"/>
                                      </p:to>
                                    </p:set>
                                    <p:animEffect transition="in" filter="fade">
                                      <p:cBhvr>
                                        <p:cTn id="15" dur="1000"/>
                                        <p:tgtEl>
                                          <p:spTgt spid="58369">
                                            <p:txEl>
                                              <p:pRg st="1" end="1"/>
                                            </p:txEl>
                                          </p:spTgt>
                                        </p:tgtEl>
                                      </p:cBhvr>
                                    </p:animEffect>
                                    <p:anim calcmode="lin" valueType="num">
                                      <p:cBhvr>
                                        <p:cTn id="16" dur="1000" fill="hold"/>
                                        <p:tgtEl>
                                          <p:spTgt spid="58369">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58369">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836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58369">
                                            <p:txEl>
                                              <p:pRg st="2" end="2"/>
                                            </p:txEl>
                                          </p:spTgt>
                                        </p:tgtEl>
                                        <p:attrNameLst>
                                          <p:attrName>style.visibility</p:attrName>
                                        </p:attrNameLst>
                                      </p:cBhvr>
                                      <p:to>
                                        <p:strVal val="visible"/>
                                      </p:to>
                                    </p:set>
                                    <p:animEffect transition="in" filter="fade">
                                      <p:cBhvr>
                                        <p:cTn id="23" dur="1000"/>
                                        <p:tgtEl>
                                          <p:spTgt spid="58369">
                                            <p:txEl>
                                              <p:pRg st="2" end="2"/>
                                            </p:txEl>
                                          </p:spTgt>
                                        </p:tgtEl>
                                      </p:cBhvr>
                                    </p:animEffect>
                                    <p:anim calcmode="lin" valueType="num">
                                      <p:cBhvr>
                                        <p:cTn id="24" dur="1000" fill="hold"/>
                                        <p:tgtEl>
                                          <p:spTgt spid="58369">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58369">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5836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58369">
                                            <p:txEl>
                                              <p:pRg st="3" end="3"/>
                                            </p:txEl>
                                          </p:spTgt>
                                        </p:tgtEl>
                                        <p:attrNameLst>
                                          <p:attrName>style.visibility</p:attrName>
                                        </p:attrNameLst>
                                      </p:cBhvr>
                                      <p:to>
                                        <p:strVal val="visible"/>
                                      </p:to>
                                    </p:set>
                                    <p:animEffect transition="in" filter="fade">
                                      <p:cBhvr>
                                        <p:cTn id="31" dur="1000"/>
                                        <p:tgtEl>
                                          <p:spTgt spid="58369">
                                            <p:txEl>
                                              <p:pRg st="3" end="3"/>
                                            </p:txEl>
                                          </p:spTgt>
                                        </p:tgtEl>
                                      </p:cBhvr>
                                    </p:animEffect>
                                    <p:anim calcmode="lin" valueType="num">
                                      <p:cBhvr>
                                        <p:cTn id="32" dur="1000" fill="hold"/>
                                        <p:tgtEl>
                                          <p:spTgt spid="58369">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58369">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5836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58369">
                                            <p:txEl>
                                              <p:pRg st="4" end="4"/>
                                            </p:txEl>
                                          </p:spTgt>
                                        </p:tgtEl>
                                        <p:attrNameLst>
                                          <p:attrName>style.visibility</p:attrName>
                                        </p:attrNameLst>
                                      </p:cBhvr>
                                      <p:to>
                                        <p:strVal val="visible"/>
                                      </p:to>
                                    </p:set>
                                    <p:animEffect transition="in" filter="fade">
                                      <p:cBhvr>
                                        <p:cTn id="39" dur="1000"/>
                                        <p:tgtEl>
                                          <p:spTgt spid="58369">
                                            <p:txEl>
                                              <p:pRg st="4" end="4"/>
                                            </p:txEl>
                                          </p:spTgt>
                                        </p:tgtEl>
                                      </p:cBhvr>
                                    </p:animEffect>
                                    <p:anim calcmode="lin" valueType="num">
                                      <p:cBhvr>
                                        <p:cTn id="40" dur="1000" fill="hold"/>
                                        <p:tgtEl>
                                          <p:spTgt spid="58369">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58369">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5836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58369">
                                            <p:txEl>
                                              <p:pRg st="6" end="6"/>
                                            </p:txEl>
                                          </p:spTgt>
                                        </p:tgtEl>
                                        <p:attrNameLst>
                                          <p:attrName>style.visibility</p:attrName>
                                        </p:attrNameLst>
                                      </p:cBhvr>
                                      <p:to>
                                        <p:strVal val="visible"/>
                                      </p:to>
                                    </p:set>
                                    <p:animEffect transition="in" filter="fade">
                                      <p:cBhvr>
                                        <p:cTn id="47" dur="1000"/>
                                        <p:tgtEl>
                                          <p:spTgt spid="58369">
                                            <p:txEl>
                                              <p:pRg st="6" end="6"/>
                                            </p:txEl>
                                          </p:spTgt>
                                        </p:tgtEl>
                                      </p:cBhvr>
                                    </p:animEffect>
                                    <p:anim calcmode="lin" valueType="num">
                                      <p:cBhvr>
                                        <p:cTn id="48" dur="1000" fill="hold"/>
                                        <p:tgtEl>
                                          <p:spTgt spid="58369">
                                            <p:txEl>
                                              <p:pRg st="6" end="6"/>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58369">
                                            <p:txEl>
                                              <p:pRg st="6" end="6"/>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58369">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a:extLst>
              <a:ext uri="{FF2B5EF4-FFF2-40B4-BE49-F238E27FC236}">
                <a16:creationId xmlns:a16="http://schemas.microsoft.com/office/drawing/2014/main" id="{8734C8DC-76A6-3540-B22B-5838FB739A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844" y="1974574"/>
            <a:ext cx="11171582" cy="4084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1">
            <a:extLst>
              <a:ext uri="{FF2B5EF4-FFF2-40B4-BE49-F238E27FC236}">
                <a16:creationId xmlns:a16="http://schemas.microsoft.com/office/drawing/2014/main" id="{DAD0148A-DFA6-A149-922C-50FB36BE6778}"/>
              </a:ext>
            </a:extLst>
          </p:cNvPr>
          <p:cNvSpPr>
            <a:spLocks noGrp="1"/>
          </p:cNvSpPr>
          <p:nvPr>
            <p:ph type="title"/>
          </p:nvPr>
        </p:nvSpPr>
        <p:spPr>
          <a:xfrm>
            <a:off x="1126435" y="337794"/>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34761465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ZoneTexte 7">
            <a:extLst>
              <a:ext uri="{FF2B5EF4-FFF2-40B4-BE49-F238E27FC236}">
                <a16:creationId xmlns:a16="http://schemas.microsoft.com/office/drawing/2014/main" id="{5EF5D291-679E-E441-821F-F3BAC23A7663}"/>
              </a:ext>
            </a:extLst>
          </p:cNvPr>
          <p:cNvSpPr txBox="1">
            <a:spLocks noChangeArrowheads="1"/>
          </p:cNvSpPr>
          <p:nvPr/>
        </p:nvSpPr>
        <p:spPr bwMode="auto">
          <a:xfrm>
            <a:off x="1992314" y="1052514"/>
            <a:ext cx="79200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noProof="0" dirty="0">
                <a:latin typeface="Georgia" panose="02040502050405020303" pitchFamily="18" charset="0"/>
              </a:rPr>
              <a:t>L’audit interne peut s’appliquer à toutes les fonctions de l’entreprise:</a:t>
            </a:r>
          </a:p>
        </p:txBody>
      </p:sp>
      <p:graphicFrame>
        <p:nvGraphicFramePr>
          <p:cNvPr id="9" name="Diagramme 8">
            <a:extLst>
              <a:ext uri="{FF2B5EF4-FFF2-40B4-BE49-F238E27FC236}">
                <a16:creationId xmlns:a16="http://schemas.microsoft.com/office/drawing/2014/main" id="{75E6E7AB-0995-9A46-BD16-DB1DAE37E3E4}"/>
              </a:ext>
            </a:extLst>
          </p:cNvPr>
          <p:cNvGraphicFramePr/>
          <p:nvPr>
            <p:extLst>
              <p:ext uri="{D42A27DB-BD31-4B8C-83A1-F6EECF244321}">
                <p14:modId xmlns:p14="http://schemas.microsoft.com/office/powerpoint/2010/main" val="174932834"/>
              </p:ext>
            </p:extLst>
          </p:nvPr>
        </p:nvGraphicFramePr>
        <p:xfrm>
          <a:off x="1656522" y="1772816"/>
          <a:ext cx="9197008" cy="47708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6775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6B03BB4-4785-5B4C-AF2C-A4B11AF9501F}"/>
              </a:ext>
            </a:extLst>
          </p:cNvPr>
          <p:cNvSpPr>
            <a:spLocks noGrp="1"/>
          </p:cNvSpPr>
          <p:nvPr>
            <p:ph idx="1"/>
          </p:nvPr>
        </p:nvSpPr>
        <p:spPr>
          <a:xfrm>
            <a:off x="1066800" y="2638044"/>
            <a:ext cx="10330070" cy="3101983"/>
          </a:xfrm>
        </p:spPr>
        <p:txBody>
          <a:bodyPr>
            <a:normAutofit fontScale="25000" lnSpcReduction="20000"/>
          </a:bodyPr>
          <a:lstStyle/>
          <a:p>
            <a:pPr algn="just"/>
            <a:r>
              <a:rPr lang="fr-FR" sz="4800" b="1" u="sng" noProof="0" dirty="0">
                <a:solidFill>
                  <a:schemeClr val="tx2"/>
                </a:solidFill>
                <a:latin typeface="Times New Roman" pitchFamily="18" charset="0"/>
                <a:cs typeface="Times New Roman" pitchFamily="18" charset="0"/>
              </a:rPr>
              <a:t>Ce que l’audit interne n’est pas:</a:t>
            </a:r>
          </a:p>
          <a:p>
            <a:pPr algn="just"/>
            <a:endParaRPr lang="fr-FR" sz="4800" b="1" u="sng" noProof="0" dirty="0">
              <a:solidFill>
                <a:schemeClr val="tx2"/>
              </a:solidFill>
              <a:latin typeface="Times New Roman" pitchFamily="18" charset="0"/>
              <a:cs typeface="Times New Roman" pitchFamily="18" charset="0"/>
            </a:endParaRPr>
          </a:p>
          <a:p>
            <a:pPr algn="just"/>
            <a:endParaRPr lang="fr-FR" sz="4800" b="1" u="sng" noProof="0" dirty="0">
              <a:solidFill>
                <a:schemeClr val="tx2"/>
              </a:solidFill>
              <a:latin typeface="Times New Roman" pitchFamily="18" charset="0"/>
              <a:cs typeface="Times New Roman" pitchFamily="18" charset="0"/>
            </a:endParaRPr>
          </a:p>
          <a:p>
            <a:pPr algn="just">
              <a:buFont typeface="Wingdings" pitchFamily="2" charset="2"/>
              <a:buChar char="§"/>
            </a:pPr>
            <a:r>
              <a:rPr lang="fr-FR" sz="5600" b="1" u="sng" noProof="0" dirty="0">
                <a:solidFill>
                  <a:schemeClr val="tx2"/>
                </a:solidFill>
                <a:latin typeface="Times New Roman" pitchFamily="18" charset="0"/>
                <a:cs typeface="Times New Roman" pitchFamily="18" charset="0"/>
              </a:rPr>
              <a:t>Une inspection</a:t>
            </a:r>
            <a:r>
              <a:rPr kumimoji="1" lang="fr-FR" sz="4800" noProof="0" dirty="0">
                <a:latin typeface="Times New Roman" pitchFamily="18" charset="0"/>
                <a:cs typeface="Times New Roman" pitchFamily="18" charset="0"/>
              </a:rPr>
              <a:t>: </a:t>
            </a:r>
            <a:r>
              <a:rPr kumimoji="1" lang="fr-FR" sz="4800" b="1" noProof="0" dirty="0">
                <a:latin typeface="Times New Roman" pitchFamily="18" charset="0"/>
                <a:cs typeface="Times New Roman" pitchFamily="18" charset="0"/>
              </a:rPr>
              <a:t>l’inspection est faite d’une manière ponctuelle voire  improviste ou même dans le secret ,elle a le pouvoir de sanctionner et vise à la fois les opérations et les personnes.</a:t>
            </a:r>
          </a:p>
          <a:p>
            <a:pPr algn="just">
              <a:buFont typeface="Wingdings" pitchFamily="2" charset="2"/>
              <a:buChar char="§"/>
            </a:pPr>
            <a:endParaRPr lang="fr-FR" sz="4800" b="1" u="sng" noProof="0" dirty="0">
              <a:solidFill>
                <a:schemeClr val="tx2"/>
              </a:solidFill>
              <a:latin typeface="Times New Roman" pitchFamily="18" charset="0"/>
              <a:cs typeface="Times New Roman" pitchFamily="18" charset="0"/>
            </a:endParaRPr>
          </a:p>
          <a:p>
            <a:pPr algn="just">
              <a:lnSpc>
                <a:spcPct val="150000"/>
              </a:lnSpc>
              <a:buFont typeface="Wingdings" pitchFamily="2" charset="2"/>
              <a:buChar char="§"/>
            </a:pPr>
            <a:r>
              <a:rPr lang="fr-FR" sz="5600" b="1" u="sng" noProof="0" dirty="0">
                <a:solidFill>
                  <a:schemeClr val="tx2"/>
                </a:solidFill>
                <a:latin typeface="Times New Roman" pitchFamily="18" charset="0"/>
                <a:cs typeface="Times New Roman" pitchFamily="18" charset="0"/>
              </a:rPr>
              <a:t>Une</a:t>
            </a:r>
            <a:r>
              <a:rPr lang="fr-FR" sz="4800" b="1" u="sng" noProof="0" dirty="0">
                <a:solidFill>
                  <a:schemeClr val="tx2"/>
                </a:solidFill>
                <a:latin typeface="Times New Roman" pitchFamily="18" charset="0"/>
                <a:cs typeface="Times New Roman" pitchFamily="18" charset="0"/>
              </a:rPr>
              <a:t> </a:t>
            </a:r>
            <a:r>
              <a:rPr lang="fr-FR" sz="5600" b="1" u="sng" noProof="0" dirty="0">
                <a:solidFill>
                  <a:schemeClr val="tx2"/>
                </a:solidFill>
                <a:latin typeface="Times New Roman" pitchFamily="18" charset="0"/>
                <a:cs typeface="Times New Roman" pitchFamily="18" charset="0"/>
              </a:rPr>
              <a:t>certification</a:t>
            </a:r>
            <a:r>
              <a:rPr lang="fr-FR" sz="4800" b="1" u="sng" noProof="0" dirty="0">
                <a:solidFill>
                  <a:schemeClr val="tx2"/>
                </a:solidFill>
                <a:latin typeface="Times New Roman" pitchFamily="18" charset="0"/>
                <a:cs typeface="Times New Roman" pitchFamily="18" charset="0"/>
              </a:rPr>
              <a:t> : </a:t>
            </a:r>
            <a:r>
              <a:rPr kumimoji="1" lang="fr-FR" sz="4800" b="1" noProof="0" dirty="0">
                <a:latin typeface="Times New Roman" pitchFamily="18" charset="0"/>
                <a:cs typeface="Times New Roman" pitchFamily="18" charset="0"/>
              </a:rPr>
              <a:t>La certification se prononce sur la validité des comptes (portée juridique) alors que l ’audit donne une assurance raisonnable sur la qualité des comptes).</a:t>
            </a:r>
          </a:p>
          <a:p>
            <a:pPr algn="just">
              <a:lnSpc>
                <a:spcPct val="150000"/>
              </a:lnSpc>
              <a:buFont typeface="Wingdings" pitchFamily="2" charset="2"/>
              <a:buChar char="§"/>
            </a:pPr>
            <a:endParaRPr kumimoji="1" lang="fr-FR" sz="4800" noProof="0" dirty="0">
              <a:latin typeface="Times New Roman" pitchFamily="18" charset="0"/>
              <a:cs typeface="Times New Roman" pitchFamily="18" charset="0"/>
            </a:endParaRPr>
          </a:p>
          <a:p>
            <a:pPr algn="just">
              <a:lnSpc>
                <a:spcPct val="150000"/>
              </a:lnSpc>
              <a:buFont typeface="Wingdings" pitchFamily="2" charset="2"/>
              <a:buChar char="§"/>
            </a:pPr>
            <a:r>
              <a:rPr lang="fr-FR" sz="5600" b="1" u="sng" noProof="0" dirty="0">
                <a:solidFill>
                  <a:schemeClr val="tx2"/>
                </a:solidFill>
                <a:latin typeface="Times New Roman" pitchFamily="18" charset="0"/>
                <a:cs typeface="Times New Roman" pitchFamily="18" charset="0"/>
              </a:rPr>
              <a:t>Une étude ou une expertise </a:t>
            </a:r>
            <a:r>
              <a:rPr lang="fr-FR" sz="4800" b="1" u="sng" noProof="0" dirty="0">
                <a:solidFill>
                  <a:schemeClr val="tx2"/>
                </a:solidFill>
                <a:latin typeface="Times New Roman" pitchFamily="18" charset="0"/>
                <a:cs typeface="Times New Roman" pitchFamily="18" charset="0"/>
              </a:rPr>
              <a:t>:</a:t>
            </a:r>
            <a:r>
              <a:rPr kumimoji="1" lang="fr-FR" sz="4800" b="1" noProof="0" dirty="0">
                <a:latin typeface="Times New Roman" pitchFamily="18" charset="0"/>
                <a:cs typeface="Times New Roman" pitchFamily="18" charset="0"/>
              </a:rPr>
              <a:t>Il n ’intervient pas préalablement à la mise en place d ’une procédure, mais au contraire il l ’évalue a posteriori.</a:t>
            </a:r>
          </a:p>
          <a:p>
            <a:endParaRPr lang="fr-FR" noProof="0" dirty="0"/>
          </a:p>
        </p:txBody>
      </p:sp>
      <p:sp>
        <p:nvSpPr>
          <p:cNvPr id="4" name="Titre 1">
            <a:extLst>
              <a:ext uri="{FF2B5EF4-FFF2-40B4-BE49-F238E27FC236}">
                <a16:creationId xmlns:a16="http://schemas.microsoft.com/office/drawing/2014/main" id="{AE4FF765-A742-3F49-AFDE-12C39A6EF201}"/>
              </a:ext>
            </a:extLst>
          </p:cNvPr>
          <p:cNvSpPr>
            <a:spLocks noGrp="1"/>
          </p:cNvSpPr>
          <p:nvPr>
            <p:ph type="title"/>
          </p:nvPr>
        </p:nvSpPr>
        <p:spPr>
          <a:xfrm>
            <a:off x="1066800" y="642594"/>
            <a:ext cx="10058400" cy="1371600"/>
          </a:xfrm>
        </p:spPr>
        <p:txBody>
          <a:bodyPr/>
          <a:lstStyle/>
          <a:p>
            <a:pPr algn="ctr"/>
            <a:r>
              <a:rPr lang="fr-FR" noProof="0" dirty="0">
                <a:latin typeface="Times New Roman" panose="02020603050405020304" pitchFamily="18" charset="0"/>
                <a:cs typeface="Times New Roman" panose="02020603050405020304" pitchFamily="18" charset="0"/>
              </a:rPr>
              <a:t>Audit interne </a:t>
            </a:r>
          </a:p>
        </p:txBody>
      </p:sp>
    </p:spTree>
    <p:extLst>
      <p:ext uri="{BB962C8B-B14F-4D97-AF65-F5344CB8AC3E}">
        <p14:creationId xmlns:p14="http://schemas.microsoft.com/office/powerpoint/2010/main" val="4329969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re 1">
            <a:extLst>
              <a:ext uri="{FF2B5EF4-FFF2-40B4-BE49-F238E27FC236}">
                <a16:creationId xmlns:a16="http://schemas.microsoft.com/office/drawing/2014/main" id="{EA0B20CF-8B8F-FC4A-8156-A262AECD9264}"/>
              </a:ext>
            </a:extLst>
          </p:cNvPr>
          <p:cNvSpPr>
            <a:spLocks noGrp="1"/>
          </p:cNvSpPr>
          <p:nvPr>
            <p:ph type="title"/>
          </p:nvPr>
        </p:nvSpPr>
        <p:spPr>
          <a:xfrm>
            <a:off x="2043113" y="188913"/>
            <a:ext cx="8229600" cy="1143000"/>
          </a:xfrm>
        </p:spPr>
        <p:txBody>
          <a:bodyPr/>
          <a:lstStyle/>
          <a:p>
            <a:pPr eaLnBrk="1" hangingPunct="1">
              <a:defRPr/>
            </a:pPr>
            <a:r>
              <a:rPr lang="fr-FR" sz="3200" b="1" noProof="0" dirty="0">
                <a:effectLst>
                  <a:outerShdw blurRad="38100" dist="38100" dir="2700000" algn="tl">
                    <a:srgbClr val="C0C0C0"/>
                  </a:outerShdw>
                </a:effectLst>
                <a:ea typeface="ＭＳ Ｐゴシック" panose="020B0600070205080204" pitchFamily="34" charset="-128"/>
              </a:rPr>
              <a:t> </a:t>
            </a:r>
            <a:r>
              <a:rPr lang="fr-FR" sz="3200" b="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Approche par les risques</a:t>
            </a:r>
          </a:p>
        </p:txBody>
      </p:sp>
      <p:sp>
        <p:nvSpPr>
          <p:cNvPr id="70658" name="Espace réservé du numéro de diapositive 4">
            <a:extLst>
              <a:ext uri="{FF2B5EF4-FFF2-40B4-BE49-F238E27FC236}">
                <a16:creationId xmlns:a16="http://schemas.microsoft.com/office/drawing/2014/main" id="{5C7D12E0-747D-F44A-85D9-CFFBFC6A710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8219C05-8200-0C4D-81F7-FA07692CF34E}" type="slidenum">
              <a:rPr lang="fr-FR" noProof="0" smtClean="0">
                <a:solidFill>
                  <a:srgbClr val="FFFFFF"/>
                </a:solidFill>
                <a:latin typeface="Georgia" panose="02040502050405020303" pitchFamily="18" charset="0"/>
              </a:rPr>
              <a:pPr/>
              <a:t>69</a:t>
            </a:fld>
            <a:endParaRPr lang="fr-FR" noProof="0" dirty="0">
              <a:solidFill>
                <a:srgbClr val="FFFFFF"/>
              </a:solidFill>
              <a:latin typeface="Georgia" panose="02040502050405020303" pitchFamily="18" charset="0"/>
            </a:endParaRPr>
          </a:p>
        </p:txBody>
      </p:sp>
      <p:sp>
        <p:nvSpPr>
          <p:cNvPr id="6" name="Bulle ronde 5">
            <a:extLst>
              <a:ext uri="{FF2B5EF4-FFF2-40B4-BE49-F238E27FC236}">
                <a16:creationId xmlns:a16="http://schemas.microsoft.com/office/drawing/2014/main" id="{8FF83D9F-074E-F348-977F-3AFC57045014}"/>
              </a:ext>
            </a:extLst>
          </p:cNvPr>
          <p:cNvSpPr/>
          <p:nvPr/>
        </p:nvSpPr>
        <p:spPr>
          <a:xfrm>
            <a:off x="1847528" y="1556792"/>
            <a:ext cx="2520280" cy="1296144"/>
          </a:xfrm>
          <a:prstGeom prst="wedgeEllipseCallout">
            <a:avLst>
              <a:gd name="adj1" fmla="val -53027"/>
              <a:gd name="adj2" fmla="val 62500"/>
            </a:avLst>
          </a:prstGeom>
        </p:spPr>
        <p:style>
          <a:lnRef idx="0">
            <a:schemeClr val="accent2"/>
          </a:lnRef>
          <a:fillRef idx="3">
            <a:schemeClr val="accent2"/>
          </a:fillRef>
          <a:effectRef idx="3">
            <a:schemeClr val="accent2"/>
          </a:effectRef>
          <a:fontRef idx="minor">
            <a:schemeClr val="lt1"/>
          </a:fontRef>
        </p:style>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800" b="1" noProof="0" dirty="0">
                <a:solidFill>
                  <a:srgbClr val="3E3F68"/>
                </a:solidFill>
                <a:latin typeface="Georgia" panose="02040502050405020303" pitchFamily="18" charset="0"/>
                <a:cs typeface="Arial" panose="020B0604020202020204" pitchFamily="34" charset="0"/>
              </a:rPr>
              <a:t>Que désigne-t-on par </a:t>
            </a:r>
            <a:r>
              <a:rPr lang="fr-FR" sz="1800" b="1" i="1" noProof="0" dirty="0">
                <a:solidFill>
                  <a:srgbClr val="3E3F68"/>
                </a:solidFill>
                <a:effectLst>
                  <a:outerShdw blurRad="38100" dist="38100" dir="2700000" algn="tl">
                    <a:srgbClr val="C0C0C0"/>
                  </a:outerShdw>
                </a:effectLst>
                <a:latin typeface="Georgia" panose="02040502050405020303" pitchFamily="18" charset="0"/>
                <a:cs typeface="Arial" panose="020B0604020202020204" pitchFamily="34" charset="0"/>
              </a:rPr>
              <a:t>RISQUE</a:t>
            </a:r>
            <a:r>
              <a:rPr lang="fr-FR" sz="1800" b="1" noProof="0" dirty="0">
                <a:solidFill>
                  <a:srgbClr val="3E3F68"/>
                </a:solidFill>
                <a:latin typeface="Georgia" panose="02040502050405020303" pitchFamily="18" charset="0"/>
                <a:cs typeface="Arial" panose="020B0604020202020204" pitchFamily="34" charset="0"/>
              </a:rPr>
              <a:t>?</a:t>
            </a:r>
          </a:p>
        </p:txBody>
      </p:sp>
      <p:sp>
        <p:nvSpPr>
          <p:cNvPr id="7" name="ZoneTexte 6">
            <a:extLst>
              <a:ext uri="{FF2B5EF4-FFF2-40B4-BE49-F238E27FC236}">
                <a16:creationId xmlns:a16="http://schemas.microsoft.com/office/drawing/2014/main" id="{5F370E1F-B348-D04F-9987-9B5616B34ED0}"/>
              </a:ext>
            </a:extLst>
          </p:cNvPr>
          <p:cNvSpPr txBox="1"/>
          <p:nvPr/>
        </p:nvSpPr>
        <p:spPr>
          <a:xfrm>
            <a:off x="4511824" y="1700214"/>
            <a:ext cx="5948214" cy="1601787"/>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1600" noProof="0" dirty="0">
                <a:solidFill>
                  <a:srgbClr val="000000"/>
                </a:solidFill>
                <a:latin typeface="Cambria" panose="02040503050406030204" pitchFamily="18" charset="0"/>
                <a:cs typeface="Arial" panose="020B0604020202020204" pitchFamily="34" charset="0"/>
              </a:rPr>
              <a:t>Un RISQUE se définie généralement comme suit: </a:t>
            </a:r>
          </a:p>
          <a:p>
            <a:pPr algn="just" eaLnBrk="1" hangingPunct="1">
              <a:defRPr/>
            </a:pPr>
            <a:r>
              <a:rPr lang="fr-FR" sz="1600" noProof="0" dirty="0">
                <a:solidFill>
                  <a:srgbClr val="000000"/>
                </a:solidFill>
                <a:latin typeface="Cambria" panose="02040503050406030204" pitchFamily="18" charset="0"/>
                <a:cs typeface="Arial" panose="020B0604020202020204" pitchFamily="34" charset="0"/>
              </a:rPr>
              <a:t>« </a:t>
            </a:r>
            <a:r>
              <a:rPr lang="fr-FR" sz="1600" i="1" noProof="0" dirty="0">
                <a:solidFill>
                  <a:srgbClr val="000000"/>
                </a:solidFill>
                <a:effectLst>
                  <a:outerShdw blurRad="38100" dist="38100" dir="2700000" algn="tl">
                    <a:srgbClr val="C0C0C0"/>
                  </a:outerShdw>
                </a:effectLst>
                <a:latin typeface="Cambria" panose="02040503050406030204" pitchFamily="18" charset="0"/>
                <a:cs typeface="Arial" panose="020B0604020202020204" pitchFamily="34" charset="0"/>
              </a:rPr>
              <a:t>Tout événement, action ou inaction de nature:</a:t>
            </a:r>
          </a:p>
          <a:p>
            <a:pPr algn="just" eaLnBrk="1" hangingPunct="1">
              <a:buFont typeface="Arial" panose="020B0604020202020204" pitchFamily="34" charset="0"/>
              <a:buChar char="•"/>
              <a:defRPr/>
            </a:pPr>
            <a:r>
              <a:rPr lang="fr-FR" sz="1600" i="1" noProof="0" dirty="0">
                <a:solidFill>
                  <a:srgbClr val="000000"/>
                </a:solidFill>
                <a:effectLst>
                  <a:outerShdw blurRad="38100" dist="38100" dir="2700000" algn="tl">
                    <a:srgbClr val="C0C0C0"/>
                  </a:outerShdw>
                </a:effectLst>
                <a:latin typeface="Cambria" panose="02040503050406030204" pitchFamily="18" charset="0"/>
                <a:cs typeface="Arial" panose="020B0604020202020204" pitchFamily="34" charset="0"/>
              </a:rPr>
              <a:t>à empêcher une organisation d’atteindre ses objectifs ( de façon implicite ou explicite) ou</a:t>
            </a:r>
          </a:p>
          <a:p>
            <a:pPr algn="just" eaLnBrk="1" hangingPunct="1">
              <a:buFont typeface="Arial" panose="020B0604020202020204" pitchFamily="34" charset="0"/>
              <a:buChar char="•"/>
              <a:defRPr/>
            </a:pPr>
            <a:r>
              <a:rPr lang="fr-FR" sz="1600" i="1" noProof="0" dirty="0">
                <a:solidFill>
                  <a:srgbClr val="000000"/>
                </a:solidFill>
                <a:effectLst>
                  <a:outerShdw blurRad="38100" dist="38100" dir="2700000" algn="tl">
                    <a:srgbClr val="C0C0C0"/>
                  </a:outerShdw>
                </a:effectLst>
                <a:latin typeface="Cambria" panose="02040503050406030204" pitchFamily="18" charset="0"/>
                <a:cs typeface="Arial" panose="020B0604020202020204" pitchFamily="34" charset="0"/>
              </a:rPr>
              <a:t>à altérer sa performance ou</a:t>
            </a:r>
          </a:p>
          <a:p>
            <a:pPr algn="just" eaLnBrk="1" hangingPunct="1">
              <a:buFont typeface="Arial" panose="020B0604020202020204" pitchFamily="34" charset="0"/>
              <a:buChar char="•"/>
              <a:defRPr/>
            </a:pPr>
            <a:r>
              <a:rPr lang="fr-FR" sz="1600" i="1" noProof="0" dirty="0">
                <a:solidFill>
                  <a:srgbClr val="000000"/>
                </a:solidFill>
                <a:effectLst>
                  <a:outerShdw blurRad="38100" dist="38100" dir="2700000" algn="tl">
                    <a:srgbClr val="C0C0C0"/>
                  </a:outerShdw>
                </a:effectLst>
                <a:latin typeface="Cambria" panose="02040503050406030204" pitchFamily="18" charset="0"/>
                <a:cs typeface="Arial" panose="020B0604020202020204" pitchFamily="34" charset="0"/>
              </a:rPr>
              <a:t>une perte d’opportunités</a:t>
            </a:r>
            <a:r>
              <a:rPr lang="fr-FR" sz="1600" noProof="0" dirty="0">
                <a:solidFill>
                  <a:srgbClr val="000000"/>
                </a:solidFill>
                <a:latin typeface="Cambria" panose="02040503050406030204" pitchFamily="18" charset="0"/>
                <a:cs typeface="Arial" panose="020B0604020202020204" pitchFamily="34" charset="0"/>
              </a:rPr>
              <a:t> ».</a:t>
            </a:r>
          </a:p>
        </p:txBody>
      </p:sp>
      <p:sp>
        <p:nvSpPr>
          <p:cNvPr id="70665" name="ZoneTexte 8">
            <a:extLst>
              <a:ext uri="{FF2B5EF4-FFF2-40B4-BE49-F238E27FC236}">
                <a16:creationId xmlns:a16="http://schemas.microsoft.com/office/drawing/2014/main" id="{577492E0-9AB5-2441-BEBB-56CCAE9F9AFC}"/>
              </a:ext>
            </a:extLst>
          </p:cNvPr>
          <p:cNvSpPr txBox="1">
            <a:spLocks noChangeArrowheads="1"/>
          </p:cNvSpPr>
          <p:nvPr/>
        </p:nvSpPr>
        <p:spPr bwMode="auto">
          <a:xfrm>
            <a:off x="3000376" y="4051300"/>
            <a:ext cx="7459663"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sz="2000" noProof="0" dirty="0">
                <a:latin typeface="Times New Roman" panose="02020603050405020304" pitchFamily="18" charset="0"/>
              </a:rPr>
              <a:t>En raison de l'évolution permanente de l'environnement ainsi que du contexte réglementaire, les sociétés doivent mettre en place des méthodes pour recenser, analyser et gérer les risques d'origine interne ou externe auxquels elles peuvent être confrontées et qui réduiraient la probabilité d'atteinte des objectifs. (Risk Management)</a:t>
            </a:r>
          </a:p>
        </p:txBody>
      </p:sp>
      <p:sp>
        <p:nvSpPr>
          <p:cNvPr id="10" name="Flèche droite 9">
            <a:extLst>
              <a:ext uri="{FF2B5EF4-FFF2-40B4-BE49-F238E27FC236}">
                <a16:creationId xmlns:a16="http://schemas.microsoft.com/office/drawing/2014/main" id="{2A4807AE-9F5D-F14C-B7CF-E729690EC612}"/>
              </a:ext>
            </a:extLst>
          </p:cNvPr>
          <p:cNvSpPr/>
          <p:nvPr/>
        </p:nvSpPr>
        <p:spPr>
          <a:xfrm>
            <a:off x="1703389" y="4652964"/>
            <a:ext cx="1152525" cy="5048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p>
        </p:txBody>
      </p:sp>
      <p:sp>
        <p:nvSpPr>
          <p:cNvPr id="11" name="Rectangle à coins arrondis 10">
            <a:extLst>
              <a:ext uri="{FF2B5EF4-FFF2-40B4-BE49-F238E27FC236}">
                <a16:creationId xmlns:a16="http://schemas.microsoft.com/office/drawing/2014/main" id="{41E285B7-3C06-A040-8DF1-DA935B851363}"/>
              </a:ext>
            </a:extLst>
          </p:cNvPr>
          <p:cNvSpPr/>
          <p:nvPr/>
        </p:nvSpPr>
        <p:spPr>
          <a:xfrm>
            <a:off x="2424113" y="5949951"/>
            <a:ext cx="7848600" cy="3587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2000" b="1" i="1" noProof="0" dirty="0">
                <a:solidFill>
                  <a:srgbClr val="FFFFFF"/>
                </a:solidFill>
                <a:effectLst>
                  <a:outerShdw blurRad="38100" dist="38100" dir="2700000" algn="tl">
                    <a:srgbClr val="000000"/>
                  </a:outerShdw>
                </a:effectLst>
                <a:latin typeface="Cambria" panose="02040503050406030204" pitchFamily="18" charset="0"/>
                <a:cs typeface="Arial" panose="020B0604020202020204" pitchFamily="34" charset="0"/>
              </a:rPr>
              <a:t>La démarche de l’audit interne est une approche par les risques</a:t>
            </a:r>
          </a:p>
        </p:txBody>
      </p:sp>
    </p:spTree>
    <p:extLst>
      <p:ext uri="{BB962C8B-B14F-4D97-AF65-F5344CB8AC3E}">
        <p14:creationId xmlns:p14="http://schemas.microsoft.com/office/powerpoint/2010/main" val="2380411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A60C6667-C69D-5945-B154-C4A8CE84E6DC}"/>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0D85E79D-4DB0-B84B-B07E-E8048EA77BC9}"/>
              </a:ext>
            </a:extLst>
          </p:cNvPr>
          <p:cNvSpPr>
            <a:spLocks noGrp="1"/>
          </p:cNvSpPr>
          <p:nvPr>
            <p:ph idx="1"/>
          </p:nvPr>
        </p:nvSpPr>
        <p:spPr/>
        <p:txBody>
          <a:bodyPr>
            <a:normAutofit/>
          </a:bodyPr>
          <a:lstStyle/>
          <a:p>
            <a:pPr>
              <a:lnSpc>
                <a:spcPct val="80000"/>
              </a:lnSpc>
              <a:buNone/>
            </a:pPr>
            <a:endParaRPr lang="fr-FR" noProof="0" dirty="0">
              <a:latin typeface="Times New Roman" panose="02020603050405020304" pitchFamily="18" charset="0"/>
              <a:ea typeface="ＭＳ Ｐゴシック" panose="020B0600070205080204" pitchFamily="34" charset="-128"/>
            </a:endParaRPr>
          </a:p>
          <a:p>
            <a:pPr algn="just">
              <a:lnSpc>
                <a:spcPct val="80000"/>
              </a:lnSpc>
              <a:buNone/>
            </a:pPr>
            <a:r>
              <a:rPr lang="fr-FR" noProof="0" dirty="0">
                <a:latin typeface="Times New Roman" panose="02020603050405020304" pitchFamily="18" charset="0"/>
                <a:ea typeface="ＭＳ Ｐゴシック" panose="020B0600070205080204" pitchFamily="34" charset="-128"/>
              </a:rPr>
              <a:t>L’audit est défini par The Institute of International </a:t>
            </a:r>
            <a:r>
              <a:rPr lang="fr-FR" noProof="0" dirty="0" err="1">
                <a:latin typeface="Times New Roman" panose="02020603050405020304" pitchFamily="18" charset="0"/>
                <a:ea typeface="ＭＳ Ｐゴシック" panose="020B0600070205080204" pitchFamily="34" charset="-128"/>
              </a:rPr>
              <a:t>Auditors</a:t>
            </a:r>
            <a:r>
              <a:rPr lang="fr-FR" noProof="0" dirty="0">
                <a:latin typeface="Times New Roman" panose="02020603050405020304" pitchFamily="18" charset="0"/>
                <a:ea typeface="ＭＳ Ｐゴシック" panose="020B0600070205080204" pitchFamily="34" charset="-128"/>
              </a:rPr>
              <a:t> (IIA) ainsi: </a:t>
            </a:r>
          </a:p>
          <a:p>
            <a:pPr algn="just">
              <a:lnSpc>
                <a:spcPct val="80000"/>
              </a:lnSpc>
              <a:buNone/>
            </a:pPr>
            <a:endParaRPr lang="fr-FR" noProof="0" dirty="0">
              <a:latin typeface="Times New Roman" panose="02020603050405020304" pitchFamily="18" charset="0"/>
              <a:ea typeface="ＭＳ Ｐゴシック" panose="020B0600070205080204" pitchFamily="34" charset="-128"/>
            </a:endParaRPr>
          </a:p>
          <a:p>
            <a:pPr algn="just">
              <a:lnSpc>
                <a:spcPct val="150000"/>
              </a:lnSpc>
              <a:buNone/>
            </a:pPr>
            <a:r>
              <a:rPr lang="fr-FR" noProof="0" dirty="0">
                <a:latin typeface="Times New Roman" panose="02020603050405020304" pitchFamily="18" charset="0"/>
                <a:ea typeface="ＭＳ Ｐゴシック" panose="020B0600070205080204" pitchFamily="34" charset="-128"/>
              </a:rPr>
              <a:t>«</a:t>
            </a:r>
            <a:r>
              <a:rPr lang="fr-FR" i="1" noProof="0" dirty="0">
                <a:latin typeface="Times New Roman" panose="02020603050405020304" pitchFamily="18" charset="0"/>
                <a:ea typeface="ＭＳ Ｐゴシック" panose="020B0600070205080204" pitchFamily="34" charset="-128"/>
              </a:rPr>
              <a:t>L’audit est une </a:t>
            </a:r>
            <a:r>
              <a:rPr lang="fr-FR" b="1" i="1" noProof="0" dirty="0">
                <a:latin typeface="Times New Roman" panose="02020603050405020304" pitchFamily="18" charset="0"/>
                <a:ea typeface="ＭＳ Ｐゴシック" panose="020B0600070205080204" pitchFamily="34" charset="-128"/>
              </a:rPr>
              <a:t>activité</a:t>
            </a:r>
            <a:r>
              <a:rPr lang="fr-FR" i="1" noProof="0" dirty="0">
                <a:latin typeface="Times New Roman" panose="02020603050405020304" pitchFamily="18" charset="0"/>
                <a:ea typeface="ＭＳ Ｐゴシック" panose="020B0600070205080204" pitchFamily="34" charset="-128"/>
              </a:rPr>
              <a:t> </a:t>
            </a:r>
            <a:r>
              <a:rPr lang="fr-FR" i="1" u="sng" noProof="0" dirty="0">
                <a:latin typeface="Times New Roman" panose="02020603050405020304" pitchFamily="18" charset="0"/>
                <a:ea typeface="ＭＳ Ｐゴシック" panose="020B0600070205080204" pitchFamily="34" charset="-128"/>
              </a:rPr>
              <a:t>indépendante</a:t>
            </a:r>
            <a:r>
              <a:rPr lang="fr-FR" i="1" noProof="0" dirty="0">
                <a:latin typeface="Times New Roman" panose="02020603050405020304" pitchFamily="18" charset="0"/>
                <a:ea typeface="ＭＳ Ｐゴシック" panose="020B0600070205080204" pitchFamily="34" charset="-128"/>
              </a:rPr>
              <a:t> et </a:t>
            </a:r>
            <a:r>
              <a:rPr lang="fr-FR" i="1" u="sng" noProof="0" dirty="0">
                <a:latin typeface="Times New Roman" panose="02020603050405020304" pitchFamily="18" charset="0"/>
                <a:ea typeface="ＭＳ Ｐゴシック" panose="020B0600070205080204" pitchFamily="34" charset="-128"/>
              </a:rPr>
              <a:t>objective</a:t>
            </a:r>
            <a:r>
              <a:rPr lang="fr-FR" i="1" noProof="0" dirty="0">
                <a:latin typeface="Times New Roman" panose="02020603050405020304" pitchFamily="18" charset="0"/>
                <a:ea typeface="ＭＳ Ｐゴシック" panose="020B0600070205080204" pitchFamily="34" charset="-128"/>
              </a:rPr>
              <a:t> qui donne à une organisation  une  </a:t>
            </a:r>
            <a:r>
              <a:rPr lang="fr-FR" b="1" i="1" noProof="0" dirty="0">
                <a:latin typeface="Times New Roman" panose="02020603050405020304" pitchFamily="18" charset="0"/>
                <a:ea typeface="ＭＳ Ｐゴシック" panose="020B0600070205080204" pitchFamily="34" charset="-128"/>
              </a:rPr>
              <a:t>assurance</a:t>
            </a:r>
            <a:r>
              <a:rPr lang="fr-FR" i="1" noProof="0" dirty="0">
                <a:latin typeface="Times New Roman" panose="02020603050405020304" pitchFamily="18" charset="0"/>
                <a:ea typeface="ＭＳ Ｐゴシック" panose="020B0600070205080204" pitchFamily="34" charset="-128"/>
              </a:rPr>
              <a:t>  sur  le  degré  de  maîtrise  de  ses  opérations,  lui apporte ses </a:t>
            </a:r>
            <a:r>
              <a:rPr lang="fr-FR" b="1" i="1" noProof="0" dirty="0">
                <a:latin typeface="Times New Roman" panose="02020603050405020304" pitchFamily="18" charset="0"/>
                <a:ea typeface="ＭＳ Ｐゴシック" panose="020B0600070205080204" pitchFamily="34" charset="-128"/>
              </a:rPr>
              <a:t>conseils</a:t>
            </a:r>
            <a:r>
              <a:rPr lang="fr-FR" i="1" noProof="0" dirty="0">
                <a:latin typeface="Times New Roman" panose="02020603050405020304" pitchFamily="18" charset="0"/>
                <a:ea typeface="ＭＳ Ｐゴシック" panose="020B0600070205080204" pitchFamily="34" charset="-128"/>
              </a:rPr>
              <a:t> pour les améliorer, et contribue à créer de la </a:t>
            </a:r>
            <a:r>
              <a:rPr lang="fr-FR" b="1" i="1" noProof="0" dirty="0">
                <a:latin typeface="Times New Roman" panose="02020603050405020304" pitchFamily="18" charset="0"/>
                <a:ea typeface="ＭＳ Ｐゴシック" panose="020B0600070205080204" pitchFamily="34" charset="-128"/>
              </a:rPr>
              <a:t>valeur ajoutée</a:t>
            </a:r>
            <a:r>
              <a:rPr lang="fr-FR" i="1" noProof="0" dirty="0">
                <a:latin typeface="Times New Roman" panose="02020603050405020304" pitchFamily="18" charset="0"/>
                <a:ea typeface="ＭＳ Ｐゴシック" panose="020B0600070205080204" pitchFamily="34" charset="-128"/>
              </a:rPr>
              <a:t>. </a:t>
            </a:r>
          </a:p>
          <a:p>
            <a:pPr algn="just">
              <a:lnSpc>
                <a:spcPct val="150000"/>
              </a:lnSpc>
              <a:buNone/>
            </a:pPr>
            <a:r>
              <a:rPr lang="fr-FR" i="1" noProof="0" dirty="0">
                <a:latin typeface="Times New Roman" panose="02020603050405020304" pitchFamily="18" charset="0"/>
                <a:ea typeface="ＭＳ Ｐゴシック" panose="020B0600070205080204" pitchFamily="34" charset="-128"/>
              </a:rPr>
              <a:t>   </a:t>
            </a:r>
            <a:endParaRPr lang="fr-FR" noProof="0" dirty="0">
              <a:latin typeface="Times New Roman" panose="02020603050405020304" pitchFamily="18" charset="0"/>
              <a:ea typeface="ＭＳ Ｐゴシック" panose="020B0600070205080204" pitchFamily="34" charset="-128"/>
            </a:endParaRPr>
          </a:p>
          <a:p>
            <a:endParaRPr lang="fr-FR" noProof="0" dirty="0"/>
          </a:p>
        </p:txBody>
      </p:sp>
    </p:spTree>
    <p:extLst>
      <p:ext uri="{BB962C8B-B14F-4D97-AF65-F5344CB8AC3E}">
        <p14:creationId xmlns:p14="http://schemas.microsoft.com/office/powerpoint/2010/main" val="406925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Espace réservé du numéro de diapositive 4">
            <a:extLst>
              <a:ext uri="{FF2B5EF4-FFF2-40B4-BE49-F238E27FC236}">
                <a16:creationId xmlns:a16="http://schemas.microsoft.com/office/drawing/2014/main" id="{5C733A26-EBD6-4B4A-AB60-8B9D60E7EBB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8925F12-5624-0E41-9EDC-ACA9520B2323}" type="slidenum">
              <a:rPr lang="fr-FR" noProof="0" smtClean="0">
                <a:solidFill>
                  <a:srgbClr val="FFFFFF"/>
                </a:solidFill>
                <a:latin typeface="Georgia" panose="02040502050405020303" pitchFamily="18" charset="0"/>
              </a:rPr>
              <a:pPr/>
              <a:t>70</a:t>
            </a:fld>
            <a:endParaRPr lang="fr-FR" noProof="0" dirty="0">
              <a:solidFill>
                <a:srgbClr val="FFFFFF"/>
              </a:solidFill>
              <a:latin typeface="Georgia" panose="02040502050405020303" pitchFamily="18" charset="0"/>
            </a:endParaRPr>
          </a:p>
        </p:txBody>
      </p:sp>
      <p:sp>
        <p:nvSpPr>
          <p:cNvPr id="6" name="ZoneTexte 5">
            <a:extLst>
              <a:ext uri="{FF2B5EF4-FFF2-40B4-BE49-F238E27FC236}">
                <a16:creationId xmlns:a16="http://schemas.microsoft.com/office/drawing/2014/main" id="{3ABC3919-74A0-8D49-AD31-CB830549790A}"/>
              </a:ext>
            </a:extLst>
          </p:cNvPr>
          <p:cNvSpPr txBox="1"/>
          <p:nvPr/>
        </p:nvSpPr>
        <p:spPr>
          <a:xfrm>
            <a:off x="1631950" y="765175"/>
            <a:ext cx="8828088" cy="5016500"/>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defRPr/>
            </a:pPr>
            <a:r>
              <a:rPr lang="fr-FR" sz="2000" i="1" noProof="0" dirty="0">
                <a:effectLst>
                  <a:outerShdw blurRad="38100" dist="38100" dir="2700000" algn="tl">
                    <a:srgbClr val="C0C0C0"/>
                  </a:outerShdw>
                </a:effectLst>
                <a:latin typeface="Times New Roman" panose="02020603050405020304" pitchFamily="18" charset="0"/>
              </a:rPr>
              <a:t>La démarche de l’audit interne est une approche par les risques</a:t>
            </a:r>
            <a:r>
              <a:rPr lang="fr-FR" sz="2000" noProof="0" dirty="0">
                <a:latin typeface="Times New Roman" panose="02020603050405020304" pitchFamily="18" charset="0"/>
              </a:rPr>
              <a:t>. Les normes professionnelles sont sur ce point sans ambiguïté, elles indiquent très clairement la route à suivre en donnant à l’identification  des  risques  une  portée  limitée  mais  non  négligeable :  pour l’auditeur interne la mesure du risque est un outil de planning, et ce à deux niveaux:</a:t>
            </a:r>
          </a:p>
          <a:p>
            <a:pPr algn="just" eaLnBrk="1" hangingPunct="1">
              <a:defRPr/>
            </a:pPr>
            <a:endParaRPr lang="fr-FR" sz="2000" noProof="0" dirty="0">
              <a:latin typeface="Times New Roman" panose="02020603050405020304" pitchFamily="18" charset="0"/>
            </a:endParaRPr>
          </a:p>
          <a:p>
            <a:pPr algn="just" eaLnBrk="1" hangingPunct="1">
              <a:defRPr/>
            </a:pPr>
            <a:r>
              <a:rPr lang="fr-FR" sz="2000" noProof="0" dirty="0">
                <a:latin typeface="Times New Roman" panose="02020603050405020304" pitchFamily="18" charset="0"/>
              </a:rPr>
              <a:t>• Au niveau de l’analyse globale où sont appréciés les risques de l’entité tout entière. C’est </a:t>
            </a:r>
            <a:r>
              <a:rPr lang="fr-FR" sz="2000" b="1" noProof="0" dirty="0">
                <a:latin typeface="Times New Roman" panose="02020603050405020304" pitchFamily="18" charset="0"/>
              </a:rPr>
              <a:t>la macro-évaluation</a:t>
            </a:r>
            <a:r>
              <a:rPr lang="fr-FR" sz="2000" noProof="0" dirty="0">
                <a:latin typeface="Times New Roman" panose="02020603050405020304" pitchFamily="18" charset="0"/>
              </a:rPr>
              <a:t> préconisée par la norme 2010 et qui va permettre la réalisation du plan d’audit, c’est-à-dire la définition de la fréquence des missions en fonction de l’importance des risques de chaque activité. Cette macro-évaluation se réalise à partir de la cartographie des risques (Notion à développer par la suite), s’il y en a une ; sinon l’auditeur devra développer des méthodes de substitution.</a:t>
            </a:r>
          </a:p>
          <a:p>
            <a:pPr algn="just" eaLnBrk="1" hangingPunct="1">
              <a:defRPr/>
            </a:pPr>
            <a:endParaRPr lang="fr-FR" sz="2000" noProof="0" dirty="0">
              <a:latin typeface="Times New Roman" panose="02020603050405020304" pitchFamily="18" charset="0"/>
            </a:endParaRPr>
          </a:p>
          <a:p>
            <a:pPr algn="just" eaLnBrk="1" hangingPunct="1">
              <a:defRPr/>
            </a:pPr>
            <a:r>
              <a:rPr lang="fr-FR" sz="2000" noProof="0" dirty="0">
                <a:latin typeface="Times New Roman" panose="02020603050405020304" pitchFamily="18" charset="0"/>
              </a:rPr>
              <a:t>• Au niveau de l’analyse des risques de chaque activité à part. C’est </a:t>
            </a:r>
            <a:r>
              <a:rPr lang="fr-FR" sz="2000" b="1" noProof="0" dirty="0">
                <a:latin typeface="Times New Roman" panose="02020603050405020304" pitchFamily="18" charset="0"/>
              </a:rPr>
              <a:t>la micro-évaluation </a:t>
            </a:r>
            <a:r>
              <a:rPr lang="fr-FR" sz="2000" noProof="0" dirty="0">
                <a:latin typeface="Times New Roman" panose="02020603050405020304" pitchFamily="18" charset="0"/>
              </a:rPr>
              <a:t>de  la  norme  2210.A1  que  l’auditeur  met  en  œuvre  dans  chaque mission d’audit pour établir le planning de ses travaux. </a:t>
            </a:r>
          </a:p>
        </p:txBody>
      </p:sp>
    </p:spTree>
    <p:extLst>
      <p:ext uri="{BB962C8B-B14F-4D97-AF65-F5344CB8AC3E}">
        <p14:creationId xmlns:p14="http://schemas.microsoft.com/office/powerpoint/2010/main" val="8318050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Espace réservé du numéro de diapositive 4">
            <a:extLst>
              <a:ext uri="{FF2B5EF4-FFF2-40B4-BE49-F238E27FC236}">
                <a16:creationId xmlns:a16="http://schemas.microsoft.com/office/drawing/2014/main" id="{B3D7501E-0FDF-514F-A252-46570C64686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CAA0121-BE31-204F-9FE2-324DCE220844}" type="slidenum">
              <a:rPr lang="fr-FR" noProof="0" smtClean="0">
                <a:solidFill>
                  <a:srgbClr val="FFFFFF"/>
                </a:solidFill>
                <a:latin typeface="Georgia" panose="02040502050405020303" pitchFamily="18" charset="0"/>
              </a:rPr>
              <a:pPr/>
              <a:t>71</a:t>
            </a:fld>
            <a:endParaRPr lang="fr-FR" noProof="0" dirty="0">
              <a:solidFill>
                <a:srgbClr val="FFFFFF"/>
              </a:solidFill>
              <a:latin typeface="Georgia" panose="02040502050405020303" pitchFamily="18" charset="0"/>
            </a:endParaRPr>
          </a:p>
        </p:txBody>
      </p:sp>
      <p:pic>
        <p:nvPicPr>
          <p:cNvPr id="72706" name="Picture 2">
            <a:extLst>
              <a:ext uri="{FF2B5EF4-FFF2-40B4-BE49-F238E27FC236}">
                <a16:creationId xmlns:a16="http://schemas.microsoft.com/office/drawing/2014/main" id="{A6C1A197-A319-FD4D-8541-5996D1818E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981075"/>
            <a:ext cx="8756650"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27156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Espace réservé du numéro de diapositive 4">
            <a:extLst>
              <a:ext uri="{FF2B5EF4-FFF2-40B4-BE49-F238E27FC236}">
                <a16:creationId xmlns:a16="http://schemas.microsoft.com/office/drawing/2014/main" id="{E26A7505-96FE-5045-B384-81503535091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BCBF0B5-ED36-8340-BCCA-D300CB49B9DA}" type="slidenum">
              <a:rPr lang="fr-FR" noProof="0" smtClean="0">
                <a:solidFill>
                  <a:srgbClr val="FFFFFF"/>
                </a:solidFill>
                <a:latin typeface="Georgia" panose="02040502050405020303" pitchFamily="18" charset="0"/>
              </a:rPr>
              <a:pPr/>
              <a:t>72</a:t>
            </a:fld>
            <a:endParaRPr lang="fr-FR" noProof="0" dirty="0">
              <a:solidFill>
                <a:srgbClr val="FFFFFF"/>
              </a:solidFill>
              <a:latin typeface="Georgia" panose="02040502050405020303" pitchFamily="18" charset="0"/>
            </a:endParaRPr>
          </a:p>
        </p:txBody>
      </p:sp>
      <p:sp>
        <p:nvSpPr>
          <p:cNvPr id="73730" name="ZoneTexte 5">
            <a:extLst>
              <a:ext uri="{FF2B5EF4-FFF2-40B4-BE49-F238E27FC236}">
                <a16:creationId xmlns:a16="http://schemas.microsoft.com/office/drawing/2014/main" id="{372558E0-B194-1842-89D2-38800594627C}"/>
              </a:ext>
            </a:extLst>
          </p:cNvPr>
          <p:cNvSpPr txBox="1">
            <a:spLocks noChangeArrowheads="1"/>
          </p:cNvSpPr>
          <p:nvPr/>
        </p:nvSpPr>
        <p:spPr bwMode="auto">
          <a:xfrm>
            <a:off x="2754314" y="4173538"/>
            <a:ext cx="770572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fr-FR" sz="2000" noProof="0" dirty="0">
                <a:latin typeface="Times New Roman" panose="02020603050405020304" pitchFamily="18" charset="0"/>
              </a:rPr>
              <a:t>L’auditeur interne apprécie la qualité de la cartographie et des moyens mis en  place ;  il  en  détecte  les  lacunes  et  les  insuffisances  et  formule  des recommandations pour y mettre fin. Mais il n’est pas concerné par l’élaboration et la mise en place d’une gestion globale des risques (Elaboration de la cartographie des risques).</a:t>
            </a:r>
          </a:p>
        </p:txBody>
      </p:sp>
      <p:sp>
        <p:nvSpPr>
          <p:cNvPr id="7" name="Flèche courbée vers la droite 6">
            <a:extLst>
              <a:ext uri="{FF2B5EF4-FFF2-40B4-BE49-F238E27FC236}">
                <a16:creationId xmlns:a16="http://schemas.microsoft.com/office/drawing/2014/main" id="{194B16E6-EB32-BB4C-B4C0-D645E742DDB2}"/>
              </a:ext>
            </a:extLst>
          </p:cNvPr>
          <p:cNvSpPr/>
          <p:nvPr/>
        </p:nvSpPr>
        <p:spPr>
          <a:xfrm>
            <a:off x="1703388" y="4437063"/>
            <a:ext cx="792162" cy="100806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solidFill>
                <a:schemeClr val="tx1"/>
              </a:solidFill>
            </a:endParaRPr>
          </a:p>
        </p:txBody>
      </p:sp>
      <p:sp>
        <p:nvSpPr>
          <p:cNvPr id="8" name="ZoneTexte 7">
            <a:extLst>
              <a:ext uri="{FF2B5EF4-FFF2-40B4-BE49-F238E27FC236}">
                <a16:creationId xmlns:a16="http://schemas.microsoft.com/office/drawing/2014/main" id="{5A2D8026-6540-B74D-B948-314747D40262}"/>
              </a:ext>
            </a:extLst>
          </p:cNvPr>
          <p:cNvSpPr txBox="1"/>
          <p:nvPr/>
        </p:nvSpPr>
        <p:spPr>
          <a:xfrm>
            <a:off x="1919288" y="1223964"/>
            <a:ext cx="8424862" cy="1938337"/>
          </a:xfrm>
          <a:prstGeom prst="rect">
            <a:avLst/>
          </a:prstGeom>
          <a:noFill/>
          <a:ln>
            <a:solidFill>
              <a:schemeClr val="accent1"/>
            </a:solid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2000" i="1" u="sng" noProof="0" dirty="0">
                <a:effectLst>
                  <a:outerShdw blurRad="38100" dist="38100" dir="2700000" algn="tl">
                    <a:srgbClr val="C0C0C0"/>
                  </a:outerShdw>
                </a:effectLst>
                <a:latin typeface="Times New Roman" panose="02020603050405020304" pitchFamily="18" charset="0"/>
              </a:rPr>
              <a:t>Notions importantes ( à développer):</a:t>
            </a:r>
          </a:p>
          <a:p>
            <a:pPr algn="ctr" eaLnBrk="1" hangingPunct="1">
              <a:defRPr/>
            </a:pPr>
            <a:endParaRPr lang="fr-FR" sz="2000" noProof="0" dirty="0">
              <a:latin typeface="Times New Roman" panose="02020603050405020304" pitchFamily="18" charset="0"/>
            </a:endParaRPr>
          </a:p>
          <a:p>
            <a:pPr eaLnBrk="1" hangingPunct="1">
              <a:buFont typeface="Arial" panose="020B0604020202020204" pitchFamily="34" charset="0"/>
              <a:buChar char="•"/>
              <a:defRPr/>
            </a:pPr>
            <a:r>
              <a:rPr lang="fr-FR" sz="2000" noProof="0" dirty="0">
                <a:latin typeface="Times New Roman" panose="02020603050405020304" pitchFamily="18" charset="0"/>
              </a:rPr>
              <a:t>Composantes du risque: Probabilité  &amp; Impact</a:t>
            </a:r>
          </a:p>
          <a:p>
            <a:pPr eaLnBrk="1" hangingPunct="1">
              <a:buFont typeface="Arial" panose="020B0604020202020204" pitchFamily="34" charset="0"/>
              <a:buChar char="•"/>
              <a:defRPr/>
            </a:pPr>
            <a:r>
              <a:rPr lang="fr-FR" sz="2000" noProof="0" dirty="0">
                <a:latin typeface="Times New Roman" panose="02020603050405020304" pitchFamily="18" charset="0"/>
              </a:rPr>
              <a:t>Cartographie des risques</a:t>
            </a:r>
          </a:p>
          <a:p>
            <a:pPr eaLnBrk="1" hangingPunct="1">
              <a:buFont typeface="Arial" panose="020B0604020202020204" pitchFamily="34" charset="0"/>
              <a:buChar char="•"/>
              <a:defRPr/>
            </a:pPr>
            <a:r>
              <a:rPr lang="fr-FR" sz="2000" noProof="0" dirty="0">
                <a:latin typeface="Times New Roman" panose="02020603050405020304" pitchFamily="18" charset="0"/>
              </a:rPr>
              <a:t>Risk Management</a:t>
            </a:r>
          </a:p>
          <a:p>
            <a:pPr eaLnBrk="1" hangingPunct="1">
              <a:buFont typeface="Arial" panose="020B0604020202020204" pitchFamily="34" charset="0"/>
              <a:buChar char="•"/>
              <a:defRPr/>
            </a:pPr>
            <a:r>
              <a:rPr lang="fr-FR" sz="2000" noProof="0" dirty="0">
                <a:latin typeface="Times New Roman" panose="02020603050405020304" pitchFamily="18" charset="0"/>
              </a:rPr>
              <a:t>Politiques face au risques existants: Protection Vs Prévention</a:t>
            </a:r>
          </a:p>
        </p:txBody>
      </p:sp>
    </p:spTree>
    <p:extLst>
      <p:ext uri="{BB962C8B-B14F-4D97-AF65-F5344CB8AC3E}">
        <p14:creationId xmlns:p14="http://schemas.microsoft.com/office/powerpoint/2010/main" val="38578820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re 1">
            <a:extLst>
              <a:ext uri="{FF2B5EF4-FFF2-40B4-BE49-F238E27FC236}">
                <a16:creationId xmlns:a16="http://schemas.microsoft.com/office/drawing/2014/main" id="{0C46A09E-AE2D-5D4E-92C6-2841D5282249}"/>
              </a:ext>
            </a:extLst>
          </p:cNvPr>
          <p:cNvSpPr>
            <a:spLocks noGrp="1"/>
          </p:cNvSpPr>
          <p:nvPr>
            <p:ph type="title"/>
          </p:nvPr>
        </p:nvSpPr>
        <p:spPr>
          <a:xfrm>
            <a:off x="1631950" y="476250"/>
            <a:ext cx="8828088" cy="1143000"/>
          </a:xfrm>
        </p:spPr>
        <p:txBody>
          <a:bodyPr/>
          <a:lstStyle/>
          <a:p>
            <a:pPr marL="442913" indent="-442913">
              <a:defRPr/>
            </a:pPr>
            <a:r>
              <a:rPr lang="fr-FR" b="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 </a:t>
            </a:r>
            <a:r>
              <a:rPr lang="fr-FR" sz="2400" b="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Normes pour la pratique professionnelle de l’Audit interne</a:t>
            </a:r>
            <a:endParaRPr lang="fr-FR" b="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p:txBody>
      </p:sp>
      <p:sp>
        <p:nvSpPr>
          <p:cNvPr id="6" name="Espace réservé du contenu 5">
            <a:extLst>
              <a:ext uri="{FF2B5EF4-FFF2-40B4-BE49-F238E27FC236}">
                <a16:creationId xmlns:a16="http://schemas.microsoft.com/office/drawing/2014/main" id="{C7F9CB50-24D8-0245-A0CB-AA6E84D07FA0}"/>
              </a:ext>
            </a:extLst>
          </p:cNvPr>
          <p:cNvSpPr>
            <a:spLocks noGrp="1"/>
          </p:cNvSpPr>
          <p:nvPr>
            <p:ph idx="1"/>
          </p:nvPr>
        </p:nvSpPr>
        <p:spPr>
          <a:xfrm>
            <a:off x="1558925" y="1700213"/>
            <a:ext cx="9037638" cy="4324350"/>
          </a:xfrm>
        </p:spPr>
        <p:txBody>
          <a:bodyPr>
            <a:normAutofit/>
          </a:bodyPr>
          <a:lstStyle/>
          <a:p>
            <a:pPr algn="just" eaLnBrk="1" hangingPunct="1">
              <a:lnSpc>
                <a:spcPct val="150000"/>
              </a:lnSpc>
              <a:defRPr/>
            </a:pPr>
            <a:r>
              <a:rPr lang="fr-FR" sz="2000" noProof="0" dirty="0">
                <a:latin typeface="Times New Roman" panose="02020603050405020304" pitchFamily="18" charset="0"/>
                <a:ea typeface="ＭＳ Ｐゴシック" panose="020B0600070205080204" pitchFamily="34" charset="-128"/>
              </a:rPr>
              <a:t>L'audit interne est exercé dans différents environnements juridiques et culturels ainsi que dans des organisations dont l'objet, la taille, la complexité et la structure sont divers. Il peut être en outre exercé par des professionnels de l'audit, internes ou externes à l'organisation.</a:t>
            </a:r>
          </a:p>
          <a:p>
            <a:pPr algn="just" eaLnBrk="1" hangingPunct="1">
              <a:lnSpc>
                <a:spcPct val="150000"/>
              </a:lnSpc>
              <a:defRPr/>
            </a:pPr>
            <a:r>
              <a:rPr lang="fr-FR" sz="2000" noProof="0" dirty="0">
                <a:latin typeface="Times New Roman" panose="02020603050405020304" pitchFamily="18" charset="0"/>
                <a:ea typeface="ＭＳ Ｐゴシック" panose="020B0600070205080204" pitchFamily="34" charset="-128"/>
              </a:rPr>
              <a:t>Comme ces différences peuvent influencer la pratique de l'audit interne dans chaque environnement, il est essentiel de se conformer aux Normes internationales pour la pratique professionnelle de l'audit interne de l'IIA (ci-après « les Normes ») pour que les auditeurs internes et l'audit interne s'acquittent de leurs responsabilités.</a:t>
            </a:r>
          </a:p>
          <a:p>
            <a:pPr algn="just" eaLnBrk="1" hangingPunct="1">
              <a:lnSpc>
                <a:spcPct val="150000"/>
              </a:lnSpc>
              <a:buFont typeface="Georgia" panose="02040502050405020303" pitchFamily="18" charset="0"/>
              <a:buNone/>
              <a:defRPr/>
            </a:pPr>
            <a:endPar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p:txBody>
      </p:sp>
      <p:sp>
        <p:nvSpPr>
          <p:cNvPr id="74755" name="Espace réservé du numéro de diapositive 4">
            <a:extLst>
              <a:ext uri="{FF2B5EF4-FFF2-40B4-BE49-F238E27FC236}">
                <a16:creationId xmlns:a16="http://schemas.microsoft.com/office/drawing/2014/main" id="{64CB9F55-7EB1-774D-91D2-8CD93D247B7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D03CAA9-5581-A144-8E57-4B673A4FA692}" type="slidenum">
              <a:rPr lang="fr-FR" noProof="0" smtClean="0">
                <a:solidFill>
                  <a:srgbClr val="FFFFFF"/>
                </a:solidFill>
                <a:latin typeface="Georgia" panose="02040502050405020303" pitchFamily="18" charset="0"/>
              </a:rPr>
              <a:pPr/>
              <a:t>73</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6000622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Espace réservé du contenu 5">
            <a:extLst>
              <a:ext uri="{FF2B5EF4-FFF2-40B4-BE49-F238E27FC236}">
                <a16:creationId xmlns:a16="http://schemas.microsoft.com/office/drawing/2014/main" id="{64B194E7-8B1A-6F4F-9CA9-2E5516E2655E}"/>
              </a:ext>
            </a:extLst>
          </p:cNvPr>
          <p:cNvSpPr>
            <a:spLocks noGrp="1"/>
          </p:cNvSpPr>
          <p:nvPr>
            <p:ph idx="1"/>
          </p:nvPr>
        </p:nvSpPr>
        <p:spPr>
          <a:xfrm>
            <a:off x="640080" y="1852930"/>
            <a:ext cx="10911840" cy="3542030"/>
          </a:xfrm>
        </p:spPr>
        <p:txBody>
          <a:bodyPr>
            <a:normAutofit lnSpcReduction="10000"/>
          </a:bodyPr>
          <a:lstStyle/>
          <a:p>
            <a:pPr algn="just" eaLnBrk="1" hangingPunct="1">
              <a:buFont typeface="Georgia" panose="02040502050405020303" pitchFamily="18" charset="0"/>
              <a:buNone/>
            </a:pPr>
            <a:r>
              <a:rPr lang="fr-FR" sz="2000" noProof="0" dirty="0">
                <a:latin typeface="Times New Roman" panose="02020603050405020304" pitchFamily="18" charset="0"/>
                <a:ea typeface="ＭＳ Ｐゴシック" panose="020B0600070205080204" pitchFamily="34" charset="-128"/>
              </a:rPr>
              <a:t>Les Normes ont pour objet :</a:t>
            </a:r>
          </a:p>
          <a:p>
            <a:pPr algn="just" eaLnBrk="1" hangingPunct="1">
              <a:buFont typeface="Georgia" panose="02040502050405020303" pitchFamily="18" charset="0"/>
              <a:buNone/>
            </a:pPr>
            <a:endParaRPr lang="fr-FR" sz="2000"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pPr>
            <a:r>
              <a:rPr lang="fr-FR" sz="2000" b="1" noProof="0" dirty="0">
                <a:latin typeface="Times New Roman" panose="02020603050405020304" pitchFamily="18" charset="0"/>
                <a:ea typeface="ＭＳ Ｐゴシック" panose="020B0600070205080204" pitchFamily="34" charset="-128"/>
              </a:rPr>
              <a:t>1. </a:t>
            </a:r>
            <a:r>
              <a:rPr lang="fr-FR" sz="2000" noProof="0" dirty="0">
                <a:latin typeface="Times New Roman" panose="02020603050405020304" pitchFamily="18" charset="0"/>
                <a:ea typeface="ＭＳ Ｐゴシック" panose="020B0600070205080204" pitchFamily="34" charset="-128"/>
              </a:rPr>
              <a:t>de définir les principes de base que la pratique de l’audit interne doit suivre.</a:t>
            </a:r>
          </a:p>
          <a:p>
            <a:pPr algn="just" eaLnBrk="1" hangingPunct="1">
              <a:buFont typeface="Georgia" panose="02040502050405020303" pitchFamily="18" charset="0"/>
              <a:buNone/>
            </a:pPr>
            <a:r>
              <a:rPr lang="fr-FR" sz="2000" b="1" noProof="0" dirty="0">
                <a:latin typeface="Times New Roman" panose="02020603050405020304" pitchFamily="18" charset="0"/>
                <a:ea typeface="ＭＳ Ｐゴシック" panose="020B0600070205080204" pitchFamily="34" charset="-128"/>
              </a:rPr>
              <a:t>2. </a:t>
            </a:r>
            <a:r>
              <a:rPr lang="fr-FR" sz="2000" noProof="0" dirty="0">
                <a:latin typeface="Times New Roman" panose="02020603050405020304" pitchFamily="18" charset="0"/>
                <a:ea typeface="ＭＳ Ｐゴシック" panose="020B0600070205080204" pitchFamily="34" charset="-128"/>
              </a:rPr>
              <a:t>de fournir un cadre de référence pour la réalisation et la promotion d’un large éventail d’activités d’audit interne apportant une valeur ajoutée.</a:t>
            </a:r>
          </a:p>
          <a:p>
            <a:pPr algn="just" eaLnBrk="1" hangingPunct="1">
              <a:buFont typeface="Georgia" panose="02040502050405020303" pitchFamily="18" charset="0"/>
              <a:buNone/>
            </a:pPr>
            <a:r>
              <a:rPr lang="fr-FR" sz="2000" b="1" noProof="0" dirty="0">
                <a:latin typeface="Times New Roman" panose="02020603050405020304" pitchFamily="18" charset="0"/>
                <a:ea typeface="ＭＳ Ｐゴシック" panose="020B0600070205080204" pitchFamily="34" charset="-128"/>
              </a:rPr>
              <a:t>3.</a:t>
            </a:r>
            <a:r>
              <a:rPr lang="fr-FR" sz="2000" noProof="0" dirty="0">
                <a:latin typeface="Times New Roman" panose="02020603050405020304" pitchFamily="18" charset="0"/>
                <a:ea typeface="ＭＳ Ｐゴシック" panose="020B0600070205080204" pitchFamily="34" charset="-128"/>
              </a:rPr>
              <a:t> d’établir les critères d’appréciation du fonctionnement de l’audit interne.</a:t>
            </a:r>
          </a:p>
          <a:p>
            <a:pPr algn="just" eaLnBrk="1" hangingPunct="1">
              <a:buFont typeface="Georgia" panose="02040502050405020303" pitchFamily="18" charset="0"/>
              <a:buNone/>
            </a:pPr>
            <a:r>
              <a:rPr lang="fr-FR" sz="2000" b="1" noProof="0" dirty="0">
                <a:latin typeface="Times New Roman" panose="02020603050405020304" pitchFamily="18" charset="0"/>
                <a:ea typeface="ＭＳ Ｐゴシック" panose="020B0600070205080204" pitchFamily="34" charset="-128"/>
              </a:rPr>
              <a:t>4.</a:t>
            </a:r>
            <a:r>
              <a:rPr lang="fr-FR" sz="2000" noProof="0" dirty="0">
                <a:latin typeface="Times New Roman" panose="02020603050405020304" pitchFamily="18" charset="0"/>
                <a:ea typeface="ＭＳ Ｐゴシック" panose="020B0600070205080204" pitchFamily="34" charset="-128"/>
              </a:rPr>
              <a:t> de favoriser l'amélioration des processus organisationnels et des opérations. </a:t>
            </a:r>
          </a:p>
          <a:p>
            <a:pPr algn="just" eaLnBrk="1" hangingPunct="1">
              <a:buFont typeface="Georgia" panose="02040502050405020303" pitchFamily="18" charset="0"/>
              <a:buNone/>
            </a:pPr>
            <a:endParaRPr lang="fr-FR" sz="2000" noProof="0"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pPr>
            <a:r>
              <a:rPr lang="fr-FR" sz="2000" noProof="0" dirty="0">
                <a:latin typeface="Times New Roman" panose="02020603050405020304" pitchFamily="18" charset="0"/>
                <a:ea typeface="ＭＳ Ｐゴシック" panose="020B0600070205080204" pitchFamily="34" charset="-128"/>
              </a:rPr>
              <a:t>               </a:t>
            </a:r>
          </a:p>
        </p:txBody>
      </p:sp>
      <p:sp>
        <p:nvSpPr>
          <p:cNvPr id="76802" name="Espace réservé du numéro de diapositive 4">
            <a:extLst>
              <a:ext uri="{FF2B5EF4-FFF2-40B4-BE49-F238E27FC236}">
                <a16:creationId xmlns:a16="http://schemas.microsoft.com/office/drawing/2014/main" id="{03A564F7-5AA1-154B-B193-5E3102C1806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95B3F3F-38AF-4A4E-8AE7-C5FD4AEC2D59}" type="slidenum">
              <a:rPr lang="fr-FR" noProof="0" smtClean="0">
                <a:solidFill>
                  <a:srgbClr val="FFFFFF"/>
                </a:solidFill>
                <a:latin typeface="Georgia" panose="02040502050405020303" pitchFamily="18" charset="0"/>
              </a:rPr>
              <a:pPr/>
              <a:t>74</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23991673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A6C24F-5C5F-5E42-8428-67F97B14CB1A}"/>
              </a:ext>
            </a:extLst>
          </p:cNvPr>
          <p:cNvSpPr>
            <a:spLocks noGrp="1"/>
          </p:cNvSpPr>
          <p:nvPr>
            <p:ph type="title"/>
          </p:nvPr>
        </p:nvSpPr>
        <p:spPr/>
        <p:txBody>
          <a:bodyPr/>
          <a:lstStyle/>
          <a:p>
            <a:r>
              <a:rPr lang="fr-FR" noProof="0" dirty="0">
                <a:latin typeface="Times New Roman" panose="02020603050405020304" pitchFamily="18" charset="0"/>
                <a:cs typeface="Times New Roman" panose="02020603050405020304" pitchFamily="18" charset="0"/>
              </a:rPr>
              <a:t>Les normes d’AUDIT</a:t>
            </a:r>
          </a:p>
        </p:txBody>
      </p:sp>
      <p:sp>
        <p:nvSpPr>
          <p:cNvPr id="3" name="Espace réservé du contenu 2">
            <a:extLst>
              <a:ext uri="{FF2B5EF4-FFF2-40B4-BE49-F238E27FC236}">
                <a16:creationId xmlns:a16="http://schemas.microsoft.com/office/drawing/2014/main" id="{EC356523-20CB-B64D-AF93-8035629DD309}"/>
              </a:ext>
            </a:extLst>
          </p:cNvPr>
          <p:cNvSpPr>
            <a:spLocks noGrp="1"/>
          </p:cNvSpPr>
          <p:nvPr>
            <p:ph idx="1"/>
          </p:nvPr>
        </p:nvSpPr>
        <p:spPr>
          <a:xfrm>
            <a:off x="1036320" y="2638044"/>
            <a:ext cx="10424160" cy="3101983"/>
          </a:xfrm>
        </p:spPr>
        <p:txBody>
          <a:bodyPr/>
          <a:lstStyle/>
          <a:p>
            <a:pPr algn="just"/>
            <a:r>
              <a:rPr lang="fr-FR" b="1" noProof="0" dirty="0">
                <a:latin typeface="Times New Roman" panose="02020603050405020304" pitchFamily="18" charset="0"/>
                <a:ea typeface="ＭＳ Ｐゴシック" panose="020B0600070205080204" pitchFamily="34" charset="-128"/>
              </a:rPr>
              <a:t>Les normes de qualification sont une description des exigences minimales nécessaires pour effectuer le travail d’une profession particulière avec succès et en toute sécurité.  Ces normes énoncent les caractéristiques des entités et des personnes qui réalisent des activités d’audit interne. Les normes de fonctionnement décrivent la nature des activités d’audit interne et définissent des critères de qualité permettant de mesurer leur performance. </a:t>
            </a:r>
          </a:p>
          <a:p>
            <a:pPr algn="just"/>
            <a:r>
              <a:rPr lang="fr-FR" b="1" noProof="0" dirty="0">
                <a:latin typeface="Times New Roman" panose="02020603050405020304" pitchFamily="18" charset="0"/>
                <a:ea typeface="ＭＳ Ｐゴシック" panose="020B0600070205080204" pitchFamily="34" charset="-128"/>
              </a:rPr>
              <a:t>Quel est l’objectif de la qualification? Elle consiste à fournir des preuves documentées que les installations, les équipements de production et d’approvisionnement et les locaux sont adaptés à l’objectif visé. La validation, quant à elle, fournit des preuves de l’adéquation des processus et des procédures. </a:t>
            </a:r>
          </a:p>
          <a:p>
            <a:pPr marL="0" indent="0">
              <a:buNone/>
            </a:pPr>
            <a:endParaRPr lang="fr-FR"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09684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1CEC67-F6FC-DB4F-A7AC-4A4BC0D2F290}"/>
              </a:ext>
            </a:extLst>
          </p:cNvPr>
          <p:cNvSpPr>
            <a:spLocks noGrp="1"/>
          </p:cNvSpPr>
          <p:nvPr>
            <p:ph idx="1"/>
          </p:nvPr>
        </p:nvSpPr>
        <p:spPr>
          <a:xfrm>
            <a:off x="2231136" y="2638044"/>
            <a:ext cx="8604504" cy="3101983"/>
          </a:xfrm>
        </p:spPr>
        <p:txBody>
          <a:bodyPr/>
          <a:lstStyle/>
          <a:p>
            <a:pPr algn="just">
              <a:lnSpc>
                <a:spcPct val="140000"/>
              </a:lnSpc>
              <a:buNone/>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Classification des normes</a:t>
            </a:r>
          </a:p>
          <a:p>
            <a:pPr algn="just">
              <a:lnSpc>
                <a:spcPct val="140000"/>
              </a:lnSpc>
              <a:buNone/>
              <a:defRPr/>
            </a:pPr>
            <a:r>
              <a:rPr lang="fr-FR" noProof="0" dirty="0">
                <a:latin typeface="Times New Roman" panose="02020603050405020304" pitchFamily="18" charset="0"/>
                <a:ea typeface="ＭＳ Ｐゴシック" panose="020B0600070205080204" pitchFamily="34" charset="-128"/>
              </a:rPr>
              <a:t>	</a:t>
            </a:r>
          </a:p>
          <a:p>
            <a:pPr algn="just">
              <a:lnSpc>
                <a:spcPct val="140000"/>
              </a:lnSpc>
              <a:buFont typeface="Wingdings" pitchFamily="2" charset="2"/>
              <a:buChar char="Ø"/>
              <a:defRPr/>
            </a:pPr>
            <a:r>
              <a:rPr lang="fr-FR"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Normes de Qualification</a:t>
            </a:r>
            <a:r>
              <a:rPr lang="fr-FR" noProof="0" dirty="0">
                <a:latin typeface="Times New Roman" panose="02020603050405020304" pitchFamily="18" charset="0"/>
                <a:ea typeface="ＭＳ Ｐゴシック" panose="020B0600070205080204" pitchFamily="34" charset="-128"/>
              </a:rPr>
              <a:t> énoncent les caractéristiques que doivent présenter les organisations et les personnes accomplissant des activités d’audit interne. </a:t>
            </a:r>
          </a:p>
          <a:p>
            <a:pPr algn="just">
              <a:lnSpc>
                <a:spcPct val="140000"/>
              </a:lnSpc>
              <a:buFont typeface="Wingdings" pitchFamily="2" charset="2"/>
              <a:buChar char="Ø"/>
              <a:defRPr/>
            </a:pPr>
            <a:r>
              <a:rPr lang="fr-FR"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Les Normes de Fonctionnement</a:t>
            </a:r>
            <a:r>
              <a:rPr lang="fr-FR" noProof="0" dirty="0">
                <a:latin typeface="Times New Roman" panose="02020603050405020304" pitchFamily="18" charset="0"/>
                <a:ea typeface="ＭＳ Ｐゴシック" panose="020B0600070205080204" pitchFamily="34" charset="-128"/>
              </a:rPr>
              <a:t> décrivent la nature des activités d’audit interne et définissent des critères de qualité permettant d'évaluer les services fournis.</a:t>
            </a:r>
          </a:p>
          <a:p>
            <a:pPr algn="just"/>
            <a:endParaRPr lang="fr-FR" noProof="0" dirty="0">
              <a:latin typeface="Times New Roman" panose="02020603050405020304" pitchFamily="18" charset="0"/>
              <a:cs typeface="Times New Roman" panose="02020603050405020304" pitchFamily="18" charset="0"/>
            </a:endParaRPr>
          </a:p>
        </p:txBody>
      </p:sp>
      <p:sp>
        <p:nvSpPr>
          <p:cNvPr id="4" name="Titre 1">
            <a:extLst>
              <a:ext uri="{FF2B5EF4-FFF2-40B4-BE49-F238E27FC236}">
                <a16:creationId xmlns:a16="http://schemas.microsoft.com/office/drawing/2014/main" id="{36EA8337-FFEE-454D-8F6F-C0841FC8DF36}"/>
              </a:ext>
            </a:extLst>
          </p:cNvPr>
          <p:cNvSpPr>
            <a:spLocks noGrp="1"/>
          </p:cNvSpPr>
          <p:nvPr>
            <p:ph type="title"/>
          </p:nvPr>
        </p:nvSpPr>
        <p:spPr>
          <a:xfrm>
            <a:off x="2231136" y="964692"/>
            <a:ext cx="7729728" cy="1188720"/>
          </a:xfrm>
        </p:spPr>
        <p:txBody>
          <a:bodyPr/>
          <a:lstStyle/>
          <a:p>
            <a:r>
              <a:rPr lang="fr-FR" noProof="0" dirty="0">
                <a:latin typeface="Times New Roman" panose="02020603050405020304" pitchFamily="18" charset="0"/>
                <a:cs typeface="Times New Roman" panose="02020603050405020304" pitchFamily="18" charset="0"/>
              </a:rPr>
              <a:t>Les normes d’AUDIT</a:t>
            </a:r>
          </a:p>
        </p:txBody>
      </p:sp>
    </p:spTree>
    <p:extLst>
      <p:ext uri="{BB962C8B-B14F-4D97-AF65-F5344CB8AC3E}">
        <p14:creationId xmlns:p14="http://schemas.microsoft.com/office/powerpoint/2010/main" val="42606269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1CEC67-F6FC-DB4F-A7AC-4A4BC0D2F290}"/>
              </a:ext>
            </a:extLst>
          </p:cNvPr>
          <p:cNvSpPr>
            <a:spLocks noGrp="1"/>
          </p:cNvSpPr>
          <p:nvPr>
            <p:ph idx="1"/>
          </p:nvPr>
        </p:nvSpPr>
        <p:spPr>
          <a:xfrm>
            <a:off x="2231136" y="1764030"/>
            <a:ext cx="7729728" cy="516636"/>
          </a:xfrm>
        </p:spPr>
        <p:txBody>
          <a:bodyPr/>
          <a:lstStyle/>
          <a:p>
            <a:pPr algn="just"/>
            <a:r>
              <a:rPr lang="fr-FR" b="1" i="1" u="sng" noProof="0" dirty="0">
                <a:latin typeface="Cambria" panose="02040503050406030204" pitchFamily="18" charset="0"/>
                <a:ea typeface="ＭＳ Ｐゴシック" panose="020B0600070205080204" pitchFamily="34" charset="-128"/>
              </a:rPr>
              <a:t>Normes de qualification (Normes concernant l’auditeur):</a:t>
            </a:r>
          </a:p>
          <a:p>
            <a:pPr algn="just"/>
            <a:endParaRPr lang="fr-FR" noProof="0" dirty="0">
              <a:latin typeface="Times New Roman" panose="02020603050405020304" pitchFamily="18" charset="0"/>
              <a:cs typeface="Times New Roman" panose="02020603050405020304" pitchFamily="18" charset="0"/>
            </a:endParaRPr>
          </a:p>
        </p:txBody>
      </p:sp>
      <p:sp>
        <p:nvSpPr>
          <p:cNvPr id="4" name="Titre 1">
            <a:extLst>
              <a:ext uri="{FF2B5EF4-FFF2-40B4-BE49-F238E27FC236}">
                <a16:creationId xmlns:a16="http://schemas.microsoft.com/office/drawing/2014/main" id="{36EA8337-FFEE-454D-8F6F-C0841FC8DF36}"/>
              </a:ext>
            </a:extLst>
          </p:cNvPr>
          <p:cNvSpPr>
            <a:spLocks noGrp="1"/>
          </p:cNvSpPr>
          <p:nvPr>
            <p:ph type="title"/>
          </p:nvPr>
        </p:nvSpPr>
        <p:spPr>
          <a:xfrm>
            <a:off x="2231136" y="448056"/>
            <a:ext cx="7729728" cy="1188720"/>
          </a:xfrm>
        </p:spPr>
        <p:txBody>
          <a:bodyPr/>
          <a:lstStyle/>
          <a:p>
            <a:r>
              <a:rPr lang="fr-FR" noProof="0" dirty="0">
                <a:latin typeface="Times New Roman" panose="02020603050405020304" pitchFamily="18" charset="0"/>
                <a:cs typeface="Times New Roman" panose="02020603050405020304" pitchFamily="18" charset="0"/>
              </a:rPr>
              <a:t>Les normes d’AUDIT</a:t>
            </a:r>
          </a:p>
        </p:txBody>
      </p:sp>
      <p:pic>
        <p:nvPicPr>
          <p:cNvPr id="5" name="Picture 2">
            <a:extLst>
              <a:ext uri="{FF2B5EF4-FFF2-40B4-BE49-F238E27FC236}">
                <a16:creationId xmlns:a16="http://schemas.microsoft.com/office/drawing/2014/main" id="{CA362950-98F2-1846-9B85-8D2DF3F87EB8}"/>
              </a:ext>
            </a:extLst>
          </p:cNvPr>
          <p:cNvPicPr>
            <a:picLocks noChangeAspect="1" noChangeArrowheads="1"/>
          </p:cNvPicPr>
          <p:nvPr/>
        </p:nvPicPr>
        <p:blipFill>
          <a:blip r:embed="rId2">
            <a:lum contrast="20000"/>
            <a:grayscl/>
            <a:extLst>
              <a:ext uri="{28A0092B-C50C-407E-A947-70E740481C1C}">
                <a14:useLocalDpi xmlns:a14="http://schemas.microsoft.com/office/drawing/2010/main" val="0"/>
              </a:ext>
            </a:extLst>
          </a:blip>
          <a:srcRect/>
          <a:stretch>
            <a:fillRect/>
          </a:stretch>
        </p:blipFill>
        <p:spPr bwMode="auto">
          <a:xfrm>
            <a:off x="472440" y="2407921"/>
            <a:ext cx="11384280" cy="4450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95602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6EA8337-FFEE-454D-8F6F-C0841FC8DF36}"/>
              </a:ext>
            </a:extLst>
          </p:cNvPr>
          <p:cNvSpPr>
            <a:spLocks noGrp="1"/>
          </p:cNvSpPr>
          <p:nvPr>
            <p:ph type="title"/>
          </p:nvPr>
        </p:nvSpPr>
        <p:spPr>
          <a:xfrm>
            <a:off x="2231136" y="964692"/>
            <a:ext cx="7729728" cy="1188720"/>
          </a:xfrm>
        </p:spPr>
        <p:txBody>
          <a:bodyPr/>
          <a:lstStyle/>
          <a:p>
            <a:r>
              <a:rPr lang="fr-FR" noProof="0" dirty="0">
                <a:latin typeface="Times New Roman" panose="02020603050405020304" pitchFamily="18" charset="0"/>
                <a:cs typeface="Times New Roman" panose="02020603050405020304" pitchFamily="18" charset="0"/>
              </a:rPr>
              <a:t>Les normes d’AUDIT</a:t>
            </a:r>
          </a:p>
        </p:txBody>
      </p:sp>
      <p:pic>
        <p:nvPicPr>
          <p:cNvPr id="5" name="Picture 1">
            <a:extLst>
              <a:ext uri="{FF2B5EF4-FFF2-40B4-BE49-F238E27FC236}">
                <a16:creationId xmlns:a16="http://schemas.microsoft.com/office/drawing/2014/main" id="{ACF46099-CE0B-BC4B-AE14-3C084FB912FA}"/>
              </a:ext>
            </a:extLst>
          </p:cNvPr>
          <p:cNvPicPr>
            <a:picLocks noChangeAspect="1" noChangeArrowheads="1"/>
          </p:cNvPicPr>
          <p:nvPr/>
        </p:nvPicPr>
        <p:blipFill>
          <a:blip r:embed="rId2">
            <a:lum contrast="20000"/>
            <a:grayscl/>
            <a:extLst>
              <a:ext uri="{28A0092B-C50C-407E-A947-70E740481C1C}">
                <a14:useLocalDpi xmlns:a14="http://schemas.microsoft.com/office/drawing/2010/main" val="0"/>
              </a:ext>
            </a:extLst>
          </a:blip>
          <a:srcRect/>
          <a:stretch>
            <a:fillRect/>
          </a:stretch>
        </p:blipFill>
        <p:spPr bwMode="auto">
          <a:xfrm>
            <a:off x="2006600" y="2702878"/>
            <a:ext cx="8605838" cy="243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5551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6EA8337-FFEE-454D-8F6F-C0841FC8DF36}"/>
              </a:ext>
            </a:extLst>
          </p:cNvPr>
          <p:cNvSpPr>
            <a:spLocks noGrp="1"/>
          </p:cNvSpPr>
          <p:nvPr>
            <p:ph type="title"/>
          </p:nvPr>
        </p:nvSpPr>
        <p:spPr>
          <a:xfrm>
            <a:off x="2231136" y="964692"/>
            <a:ext cx="7729728" cy="1188720"/>
          </a:xfrm>
        </p:spPr>
        <p:txBody>
          <a:bodyPr/>
          <a:lstStyle/>
          <a:p>
            <a:r>
              <a:rPr lang="fr-FR" noProof="0" dirty="0">
                <a:latin typeface="Times New Roman" panose="02020603050405020304" pitchFamily="18" charset="0"/>
                <a:cs typeface="Times New Roman" panose="02020603050405020304" pitchFamily="18" charset="0"/>
              </a:rPr>
              <a:t>Les normes d’AUDIT</a:t>
            </a:r>
          </a:p>
        </p:txBody>
      </p:sp>
      <p:sp>
        <p:nvSpPr>
          <p:cNvPr id="5" name="Espace réservé du contenu 5">
            <a:extLst>
              <a:ext uri="{FF2B5EF4-FFF2-40B4-BE49-F238E27FC236}">
                <a16:creationId xmlns:a16="http://schemas.microsoft.com/office/drawing/2014/main" id="{138F7516-87B0-5647-B2CA-399C03648315}"/>
              </a:ext>
            </a:extLst>
          </p:cNvPr>
          <p:cNvSpPr>
            <a:spLocks noGrp="1"/>
          </p:cNvSpPr>
          <p:nvPr>
            <p:ph idx="1"/>
          </p:nvPr>
        </p:nvSpPr>
        <p:spPr>
          <a:xfrm>
            <a:off x="1940878" y="2274253"/>
            <a:ext cx="8610600" cy="773747"/>
          </a:xfrm>
        </p:spPr>
        <p:txBody>
          <a:bodyPr/>
          <a:lstStyle/>
          <a:p>
            <a:pPr marL="342900" indent="-342900" algn="just" eaLnBrk="1" hangingPunct="1">
              <a:buFont typeface="Georgia" panose="02040502050405020303" pitchFamily="18" charset="0"/>
              <a:buNone/>
            </a:pPr>
            <a:r>
              <a:rPr lang="fr-FR" sz="2000" b="1" i="1" u="sng" noProof="0" dirty="0">
                <a:latin typeface="Cambria" panose="02040503050406030204" pitchFamily="18" charset="0"/>
                <a:ea typeface="ＭＳ Ｐゴシック" panose="020B0600070205080204" pitchFamily="34" charset="-128"/>
              </a:rPr>
              <a:t> Normes de fonctionnement (Normes concernant la fonction de l’Audit interne)</a:t>
            </a:r>
          </a:p>
          <a:p>
            <a:pPr marL="342900" indent="-342900" algn="just" eaLnBrk="1" hangingPunct="1">
              <a:buFont typeface="Georgia" panose="02040502050405020303" pitchFamily="18" charset="0"/>
              <a:buNone/>
            </a:pPr>
            <a:endParaRPr lang="fr-FR" sz="2000" b="1" i="1" u="sng" noProof="0" dirty="0">
              <a:latin typeface="Cambria" panose="02040503050406030204" pitchFamily="18" charset="0"/>
              <a:ea typeface="ＭＳ Ｐゴシック" panose="020B0600070205080204" pitchFamily="34" charset="-128"/>
            </a:endParaRPr>
          </a:p>
          <a:p>
            <a:pPr marL="342900" indent="-342900" algn="just" eaLnBrk="1" hangingPunct="1">
              <a:buFont typeface="Trebuchet MS" panose="020B0703020202090204" pitchFamily="34" charset="0"/>
              <a:buAutoNum type="alphaLcPeriod"/>
            </a:pPr>
            <a:endParaRPr lang="fr-FR" sz="1800" noProof="0" dirty="0">
              <a:latin typeface="Cambria" panose="02040503050406030204" pitchFamily="18" charset="0"/>
              <a:ea typeface="ＭＳ Ｐゴシック" panose="020B0600070205080204" pitchFamily="34" charset="-128"/>
            </a:endParaRPr>
          </a:p>
        </p:txBody>
      </p:sp>
      <p:pic>
        <p:nvPicPr>
          <p:cNvPr id="6" name="Picture 1">
            <a:extLst>
              <a:ext uri="{FF2B5EF4-FFF2-40B4-BE49-F238E27FC236}">
                <a16:creationId xmlns:a16="http://schemas.microsoft.com/office/drawing/2014/main" id="{0F7ABDE7-C57E-7D4D-A491-78CB12189723}"/>
              </a:ext>
            </a:extLst>
          </p:cNvPr>
          <p:cNvPicPr>
            <a:picLocks noChangeAspect="1" noChangeArrowheads="1"/>
          </p:cNvPicPr>
          <p:nvPr/>
        </p:nvPicPr>
        <p:blipFill>
          <a:blip r:embed="rId2">
            <a:lum contrast="20000"/>
            <a:grayscl/>
            <a:extLst>
              <a:ext uri="{28A0092B-C50C-407E-A947-70E740481C1C}">
                <a14:useLocalDpi xmlns:a14="http://schemas.microsoft.com/office/drawing/2010/main" val="0"/>
              </a:ext>
            </a:extLst>
          </a:blip>
          <a:srcRect/>
          <a:stretch>
            <a:fillRect/>
          </a:stretch>
        </p:blipFill>
        <p:spPr bwMode="auto">
          <a:xfrm>
            <a:off x="1285558" y="3139440"/>
            <a:ext cx="9921239"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900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7C16AD-6657-4040-AB7E-71AB4B0D02F3}"/>
              </a:ext>
            </a:extLst>
          </p:cNvPr>
          <p:cNvSpPr>
            <a:spLocks noGrp="1"/>
          </p:cNvSpPr>
          <p:nvPr>
            <p:ph type="title"/>
          </p:nvPr>
        </p:nvSpPr>
        <p:spPr>
          <a:xfrm>
            <a:off x="1451579" y="804519"/>
            <a:ext cx="9603275" cy="851753"/>
          </a:xfrm>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6" name="Espace réservé du contenu 5">
            <a:extLst>
              <a:ext uri="{FF2B5EF4-FFF2-40B4-BE49-F238E27FC236}">
                <a16:creationId xmlns:a16="http://schemas.microsoft.com/office/drawing/2014/main" id="{5A3CCE84-AF70-A94B-8FF2-3BF3D65E1359}"/>
              </a:ext>
            </a:extLst>
          </p:cNvPr>
          <p:cNvSpPr>
            <a:spLocks noGrp="1"/>
          </p:cNvSpPr>
          <p:nvPr>
            <p:ph idx="1"/>
          </p:nvPr>
        </p:nvSpPr>
        <p:spPr>
          <a:xfrm>
            <a:off x="258792" y="2018581"/>
            <a:ext cx="11593902" cy="4718050"/>
          </a:xfrm>
        </p:spPr>
        <p:txBody>
          <a:bodyPr>
            <a:noAutofit/>
          </a:bodyPr>
          <a:lstStyle/>
          <a:p>
            <a:pPr eaLnBrk="1" hangingPunct="1">
              <a:lnSpc>
                <a:spcPct val="150000"/>
              </a:lnSpc>
              <a:buFont typeface="Wingdings" pitchFamily="2" charset="2"/>
              <a:buChar char="v"/>
              <a:defRPr/>
            </a:pPr>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L’auditeur est appelé à </a:t>
            </a:r>
            <a:r>
              <a:rPr lang="fr-FR" b="1" noProof="0" dirty="0">
                <a:latin typeface="Times New Roman" panose="02020603050405020304" pitchFamily="18" charset="0"/>
                <a:ea typeface="ＭＳ Ｐゴシック" panose="020B0600070205080204" pitchFamily="34" charset="-128"/>
                <a:cs typeface="Times New Roman" panose="02020603050405020304" pitchFamily="18" charset="0"/>
              </a:rPr>
              <a:t>donner une assurance et un conseil</a:t>
            </a:r>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 sur les plans suivants :</a:t>
            </a:r>
          </a:p>
          <a:p>
            <a:pPr algn="just" eaLnBrk="1" hangingPunct="1">
              <a:lnSpc>
                <a:spcPct val="150000"/>
              </a:lnSpc>
              <a:buFont typeface="Wingdings" pitchFamily="2" charset="2"/>
              <a:buChar char="§"/>
              <a:defRPr/>
            </a:pPr>
            <a:r>
              <a:rPr lang="fr-FR" b="1" i="1" u="sng" noProof="0" dirty="0">
                <a:latin typeface="Times New Roman" panose="02020603050405020304" pitchFamily="18" charset="0"/>
                <a:ea typeface="ＭＳ Ｐゴシック" panose="020B0600070205080204" pitchFamily="34" charset="-128"/>
                <a:cs typeface="Times New Roman" panose="02020603050405020304" pitchFamily="18" charset="0"/>
              </a:rPr>
              <a:t>La pertinence des objectifs </a:t>
            </a:r>
            <a:r>
              <a:rPr lang="fr-FR" i="1" noProof="0" dirty="0">
                <a:latin typeface="Times New Roman" panose="02020603050405020304" pitchFamily="18" charset="0"/>
                <a:ea typeface="ＭＳ Ｐゴシック" panose="020B0600070205080204" pitchFamily="34" charset="-128"/>
                <a:cs typeface="Times New Roman" panose="02020603050405020304" pitchFamily="18" charset="0"/>
              </a:rPr>
              <a:t>: cohérence avec les finalités, ambition et faisabilité ; </a:t>
            </a:r>
          </a:p>
          <a:p>
            <a:pPr algn="just" eaLnBrk="1" hangingPunct="1">
              <a:lnSpc>
                <a:spcPct val="150000"/>
              </a:lnSpc>
              <a:buFont typeface="Wingdings" pitchFamily="2" charset="2"/>
              <a:buChar char="§"/>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L'adéquation moyens -objectifs</a:t>
            </a:r>
            <a:r>
              <a:rPr lang="fr-FR" b="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 </a:t>
            </a:r>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 efficience -économie de l'organisation, adaptation des structures, coordination des activités de l’organisation ou du service audité ; </a:t>
            </a:r>
          </a:p>
          <a:p>
            <a:pPr algn="just" eaLnBrk="1" hangingPunct="1">
              <a:lnSpc>
                <a:spcPct val="150000"/>
              </a:lnSpc>
              <a:buFont typeface="Wingdings" pitchFamily="2" charset="2"/>
              <a:buChar char="§"/>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La bonne mise en œuvre des moyens</a:t>
            </a:r>
            <a:r>
              <a:rPr lang="fr-FR" b="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 </a:t>
            </a:r>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 efficacité du pilotage (action à temps, anticipation),  existence d'objectifs, animation,  suivi (feed-back et réaction) ;</a:t>
            </a:r>
          </a:p>
          <a:p>
            <a:pPr algn="just" eaLnBrk="1" hangingPunct="1">
              <a:lnSpc>
                <a:spcPct val="150000"/>
              </a:lnSpc>
              <a:buFont typeface="Wingdings" pitchFamily="2" charset="2"/>
              <a:buChar char="§"/>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La qualité  et la fiabilité des informations</a:t>
            </a:r>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 : pour la prise des bonnes  décisions, les comptes  rendus et le contrôle des activités ;</a:t>
            </a:r>
          </a:p>
        </p:txBody>
      </p:sp>
    </p:spTree>
    <p:extLst>
      <p:ext uri="{BB962C8B-B14F-4D97-AF65-F5344CB8AC3E}">
        <p14:creationId xmlns:p14="http://schemas.microsoft.com/office/powerpoint/2010/main" val="32210307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6EA8337-FFEE-454D-8F6F-C0841FC8DF36}"/>
              </a:ext>
            </a:extLst>
          </p:cNvPr>
          <p:cNvSpPr>
            <a:spLocks noGrp="1"/>
          </p:cNvSpPr>
          <p:nvPr>
            <p:ph type="title"/>
          </p:nvPr>
        </p:nvSpPr>
        <p:spPr>
          <a:xfrm>
            <a:off x="2231136" y="964692"/>
            <a:ext cx="7729728" cy="1188720"/>
          </a:xfrm>
        </p:spPr>
        <p:txBody>
          <a:bodyPr/>
          <a:lstStyle/>
          <a:p>
            <a:r>
              <a:rPr lang="fr-FR" noProof="0" dirty="0">
                <a:latin typeface="Times New Roman" panose="02020603050405020304" pitchFamily="18" charset="0"/>
                <a:cs typeface="Times New Roman" panose="02020603050405020304" pitchFamily="18" charset="0"/>
              </a:rPr>
              <a:t>Les normes d’AUDIT</a:t>
            </a:r>
          </a:p>
        </p:txBody>
      </p:sp>
      <p:pic>
        <p:nvPicPr>
          <p:cNvPr id="5" name="Picture 2">
            <a:extLst>
              <a:ext uri="{FF2B5EF4-FFF2-40B4-BE49-F238E27FC236}">
                <a16:creationId xmlns:a16="http://schemas.microsoft.com/office/drawing/2014/main" id="{999C279C-D9CB-524F-B5D1-FB8657CA52FA}"/>
              </a:ext>
            </a:extLst>
          </p:cNvPr>
          <p:cNvPicPr>
            <a:picLocks noChangeAspect="1" noChangeArrowheads="1"/>
          </p:cNvPicPr>
          <p:nvPr/>
        </p:nvPicPr>
        <p:blipFill>
          <a:blip r:embed="rId2">
            <a:lum contrast="20000"/>
            <a:grayscl/>
            <a:extLst>
              <a:ext uri="{28A0092B-C50C-407E-A947-70E740481C1C}">
                <a14:useLocalDpi xmlns:a14="http://schemas.microsoft.com/office/drawing/2010/main" val="0"/>
              </a:ext>
            </a:extLst>
          </a:blip>
          <a:srcRect/>
          <a:stretch>
            <a:fillRect/>
          </a:stretch>
        </p:blipFill>
        <p:spPr bwMode="auto">
          <a:xfrm>
            <a:off x="1499870" y="2275903"/>
            <a:ext cx="9549130" cy="4227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2795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6EA8337-FFEE-454D-8F6F-C0841FC8DF36}"/>
              </a:ext>
            </a:extLst>
          </p:cNvPr>
          <p:cNvSpPr>
            <a:spLocks noGrp="1"/>
          </p:cNvSpPr>
          <p:nvPr>
            <p:ph type="title"/>
          </p:nvPr>
        </p:nvSpPr>
        <p:spPr>
          <a:xfrm>
            <a:off x="2231136" y="964692"/>
            <a:ext cx="7729728" cy="1188720"/>
          </a:xfrm>
        </p:spPr>
        <p:txBody>
          <a:bodyPr>
            <a:normAutofit/>
          </a:bodyPr>
          <a:lstStyle/>
          <a:p>
            <a:r>
              <a:rPr lang="fr-FR" sz="2400" b="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Organisation de l’Audit interne au niveau international</a:t>
            </a:r>
            <a:endParaRPr lang="fr-FR" sz="2400" noProof="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7EEABB15-D72E-844F-BDC7-B3DA958C07A7}"/>
              </a:ext>
            </a:extLst>
          </p:cNvPr>
          <p:cNvSpPr/>
          <p:nvPr/>
        </p:nvSpPr>
        <p:spPr>
          <a:xfrm>
            <a:off x="838200" y="2599944"/>
            <a:ext cx="10149840" cy="2948179"/>
          </a:xfrm>
          <a:prstGeom prst="rect">
            <a:avLst/>
          </a:prstGeom>
        </p:spPr>
        <p:txBody>
          <a:bodyPr wrap="square">
            <a:spAutoFit/>
          </a:bodyPr>
          <a:lstStyle/>
          <a:p>
            <a:pPr marL="342900" indent="-342900" algn="just">
              <a:lnSpc>
                <a:spcPct val="150000"/>
              </a:lnSpc>
              <a:defRPr/>
            </a:pPr>
            <a:r>
              <a:rPr lang="fr-FR"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1- “ The  Institute  of  </a:t>
            </a:r>
            <a:r>
              <a:rPr lang="fr-FR" i="1" noProof="0" dirty="0" err="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Internal</a:t>
            </a:r>
            <a:r>
              <a:rPr lang="fr-FR"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 </a:t>
            </a:r>
            <a:r>
              <a:rPr lang="fr-FR" i="1" noProof="0" dirty="0" err="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Auditors</a:t>
            </a:r>
            <a:r>
              <a:rPr lang="fr-FR"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 </a:t>
            </a:r>
            <a:r>
              <a:rPr lang="fr-FR" noProof="0" dirty="0">
                <a:latin typeface="Times New Roman" panose="02020603050405020304" pitchFamily="18" charset="0"/>
                <a:ea typeface="ＭＳ Ｐゴシック" panose="020B0600070205080204" pitchFamily="34" charset="-128"/>
              </a:rPr>
              <a:t> (IIA): fondé aux Etats Unis en  1941: regroupe un nombre important d’instituts nationaux, il a une activité importante en matière de formation professionnelle et de recherche, publie ouvrages et revue (The </a:t>
            </a:r>
            <a:r>
              <a:rPr lang="fr-FR" noProof="0" dirty="0" err="1">
                <a:latin typeface="Times New Roman" panose="02020603050405020304" pitchFamily="18" charset="0"/>
                <a:ea typeface="ＭＳ Ｐゴシック" panose="020B0600070205080204" pitchFamily="34" charset="-128"/>
              </a:rPr>
              <a:t>Internal</a:t>
            </a:r>
            <a:r>
              <a:rPr lang="fr-FR" noProof="0" dirty="0">
                <a:latin typeface="Times New Roman" panose="02020603050405020304" pitchFamily="18" charset="0"/>
                <a:ea typeface="ＭＳ Ｐゴシック" panose="020B0600070205080204" pitchFamily="34" charset="-128"/>
              </a:rPr>
              <a:t> Auditor), organise un examen professionnel de plus en plus apprécié (The </a:t>
            </a:r>
            <a:r>
              <a:rPr lang="fr-FR" noProof="0" dirty="0" err="1">
                <a:latin typeface="Times New Roman" panose="02020603050405020304" pitchFamily="18" charset="0"/>
                <a:ea typeface="ＭＳ Ｐゴシック" panose="020B0600070205080204" pitchFamily="34" charset="-128"/>
              </a:rPr>
              <a:t>Certified</a:t>
            </a:r>
            <a:r>
              <a:rPr lang="fr-FR" noProof="0" dirty="0">
                <a:latin typeface="Times New Roman" panose="02020603050405020304" pitchFamily="18" charset="0"/>
                <a:ea typeface="ＭＳ Ｐゴシック" panose="020B0600070205080204" pitchFamily="34" charset="-128"/>
              </a:rPr>
              <a:t> </a:t>
            </a:r>
            <a:r>
              <a:rPr lang="fr-FR" noProof="0" dirty="0" err="1">
                <a:latin typeface="Times New Roman" panose="02020603050405020304" pitchFamily="18" charset="0"/>
                <a:ea typeface="ＭＳ Ｐゴシック" panose="020B0600070205080204" pitchFamily="34" charset="-128"/>
              </a:rPr>
              <a:t>Internal</a:t>
            </a:r>
            <a:r>
              <a:rPr lang="fr-FR" noProof="0" dirty="0">
                <a:latin typeface="Times New Roman" panose="02020603050405020304" pitchFamily="18" charset="0"/>
                <a:ea typeface="ＭＳ Ｐゴシック" panose="020B0600070205080204" pitchFamily="34" charset="-128"/>
              </a:rPr>
              <a:t> Auditor </a:t>
            </a:r>
            <a:r>
              <a:rPr lang="fr-FR" noProof="0" dirty="0" err="1">
                <a:latin typeface="Times New Roman" panose="02020603050405020304" pitchFamily="18" charset="0"/>
                <a:ea typeface="ＭＳ Ｐゴシック" panose="020B0600070205080204" pitchFamily="34" charset="-128"/>
              </a:rPr>
              <a:t>examination</a:t>
            </a:r>
            <a:r>
              <a:rPr lang="fr-FR" noProof="0" dirty="0">
                <a:latin typeface="Times New Roman" panose="02020603050405020304" pitchFamily="18" charset="0"/>
                <a:ea typeface="ＭＳ Ｐゴシック" panose="020B0600070205080204" pitchFamily="34" charset="-128"/>
              </a:rPr>
              <a:t> : CIA), organise conférences et colloques et définit pour l’ensemble de ses membres  les normes de la profession.</a:t>
            </a:r>
          </a:p>
          <a:p>
            <a:pPr marL="342900" indent="-342900" algn="just">
              <a:lnSpc>
                <a:spcPct val="150000"/>
              </a:lnSpc>
              <a:defRPr/>
            </a:pPr>
            <a:r>
              <a:rPr lang="fr-FR"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2- “ Confédération Européenne des Instituts d’Audit Interne ”</a:t>
            </a:r>
            <a:r>
              <a:rPr lang="fr-FR" noProof="0" dirty="0">
                <a:latin typeface="Times New Roman" panose="02020603050405020304" pitchFamily="18" charset="0"/>
                <a:ea typeface="ＭＳ Ｐゴシック" panose="020B0600070205080204" pitchFamily="34" charset="-128"/>
              </a:rPr>
              <a:t> (ECIIA).</a:t>
            </a:r>
          </a:p>
          <a:p>
            <a:pPr marL="342900" indent="-342900" algn="just">
              <a:lnSpc>
                <a:spcPct val="150000"/>
              </a:lnSpc>
              <a:defRPr/>
            </a:pPr>
            <a:r>
              <a:rPr lang="fr-FR"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3- ”Union  Francophone  de  l’Audit Interne ”</a:t>
            </a:r>
            <a:r>
              <a:rPr lang="fr-FR" noProof="0" dirty="0">
                <a:latin typeface="Times New Roman" panose="02020603050405020304" pitchFamily="18" charset="0"/>
                <a:ea typeface="ＭＳ Ｐゴシック" panose="020B0600070205080204" pitchFamily="34" charset="-128"/>
              </a:rPr>
              <a:t> (UFAI).</a:t>
            </a:r>
          </a:p>
        </p:txBody>
      </p:sp>
    </p:spTree>
    <p:extLst>
      <p:ext uri="{BB962C8B-B14F-4D97-AF65-F5344CB8AC3E}">
        <p14:creationId xmlns:p14="http://schemas.microsoft.com/office/powerpoint/2010/main" val="25746073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60CD8E-4005-144E-BBC5-65739C0AE2DD}"/>
              </a:ext>
            </a:extLst>
          </p:cNvPr>
          <p:cNvSpPr>
            <a:spLocks noGrp="1"/>
          </p:cNvSpPr>
          <p:nvPr>
            <p:ph type="title"/>
          </p:nvPr>
        </p:nvSpPr>
        <p:spPr/>
        <p:txBody>
          <a:bodyPr/>
          <a:lstStyle/>
          <a:p>
            <a:r>
              <a:rPr lang="fr-FR" noProof="0" dirty="0"/>
              <a:t>Récapitulation </a:t>
            </a:r>
          </a:p>
        </p:txBody>
      </p:sp>
      <p:sp>
        <p:nvSpPr>
          <p:cNvPr id="3" name="Espace réservé du contenu 2">
            <a:extLst>
              <a:ext uri="{FF2B5EF4-FFF2-40B4-BE49-F238E27FC236}">
                <a16:creationId xmlns:a16="http://schemas.microsoft.com/office/drawing/2014/main" id="{40C5F1F0-7E68-454C-A68A-060DC80A5F5A}"/>
              </a:ext>
            </a:extLst>
          </p:cNvPr>
          <p:cNvSpPr>
            <a:spLocks noGrp="1"/>
          </p:cNvSpPr>
          <p:nvPr>
            <p:ph idx="1"/>
          </p:nvPr>
        </p:nvSpPr>
        <p:spPr>
          <a:xfrm>
            <a:off x="2231135" y="2638044"/>
            <a:ext cx="8586389" cy="3101983"/>
          </a:xfrm>
        </p:spPr>
        <p:txBody>
          <a:bodyPr/>
          <a:lstStyle/>
          <a:p>
            <a:pPr algn="just">
              <a:lnSpc>
                <a:spcPct val="150000"/>
              </a:lnSpc>
              <a:buFont typeface="Wingdings" pitchFamily="2" charset="2"/>
              <a:buChar char="v"/>
              <a:defRPr/>
            </a:pPr>
            <a:r>
              <a:rPr lang="fr-FR" i="1" u="sng" noProof="0" dirty="0">
                <a:effectLst>
                  <a:outerShdw blurRad="38100" dist="38100" dir="2700000" algn="tl">
                    <a:srgbClr val="C0C0C0"/>
                  </a:outerShdw>
                </a:effectLst>
                <a:latin typeface="Times New Roman" panose="02020603050405020304" pitchFamily="18" charset="0"/>
              </a:rPr>
              <a:t>Principes de l’audit: </a:t>
            </a:r>
            <a:r>
              <a:rPr lang="fr-FR" noProof="0" dirty="0">
                <a:latin typeface="Times New Roman" panose="02020603050405020304" pitchFamily="18" charset="0"/>
              </a:rPr>
              <a:t>Permanence, continuité, Objectivité &amp; Impartialité &amp; confidentialité .</a:t>
            </a:r>
          </a:p>
          <a:p>
            <a:pPr>
              <a:lnSpc>
                <a:spcPct val="150000"/>
              </a:lnSpc>
              <a:buFont typeface="Wingdings" pitchFamily="2" charset="2"/>
              <a:buChar char="v"/>
              <a:defRPr/>
            </a:pPr>
            <a:r>
              <a:rPr lang="fr-FR" i="1" u="sng" noProof="0" dirty="0">
                <a:effectLst>
                  <a:outerShdw blurRad="38100" dist="38100" dir="2700000" algn="tl">
                    <a:srgbClr val="C0C0C0"/>
                  </a:outerShdw>
                </a:effectLst>
                <a:latin typeface="Times New Roman" panose="02020603050405020304" pitchFamily="18" charset="0"/>
              </a:rPr>
              <a:t> Approche par les risques</a:t>
            </a:r>
            <a:r>
              <a:rPr lang="fr-FR" noProof="0" dirty="0">
                <a:latin typeface="Times New Roman" panose="02020603050405020304" pitchFamily="18" charset="0"/>
              </a:rPr>
              <a:t>.</a:t>
            </a:r>
          </a:p>
          <a:p>
            <a:pPr>
              <a:lnSpc>
                <a:spcPct val="150000"/>
              </a:lnSpc>
              <a:buFont typeface="Wingdings" pitchFamily="2" charset="2"/>
              <a:buChar char="v"/>
              <a:defRPr/>
            </a:pPr>
            <a:r>
              <a:rPr lang="fr-FR" i="1" u="sng" noProof="0" dirty="0">
                <a:effectLst>
                  <a:outerShdw blurRad="38100" dist="38100" dir="2700000" algn="tl">
                    <a:srgbClr val="C0C0C0"/>
                  </a:outerShdw>
                </a:effectLst>
                <a:latin typeface="Times New Roman" panose="02020603050405020304" pitchFamily="18" charset="0"/>
              </a:rPr>
              <a:t> Normes internationales d’Audit :</a:t>
            </a:r>
            <a:r>
              <a:rPr lang="fr-FR" noProof="0" dirty="0">
                <a:latin typeface="Times New Roman" panose="02020603050405020304" pitchFamily="18" charset="0"/>
              </a:rPr>
              <a:t> de qualification &amp; de fonctionnement. </a:t>
            </a:r>
          </a:p>
          <a:p>
            <a:pPr>
              <a:lnSpc>
                <a:spcPct val="150000"/>
              </a:lnSpc>
              <a:buFont typeface="Wingdings" pitchFamily="2" charset="2"/>
              <a:buChar char="v"/>
              <a:defRPr/>
            </a:pPr>
            <a:r>
              <a:rPr lang="fr-FR" i="1" u="sng" noProof="0" dirty="0">
                <a:effectLst>
                  <a:outerShdw blurRad="38100" dist="38100" dir="2700000" algn="tl">
                    <a:srgbClr val="C0C0C0"/>
                  </a:outerShdw>
                </a:effectLst>
                <a:latin typeface="Times New Roman" panose="02020603050405020304" pitchFamily="18" charset="0"/>
              </a:rPr>
              <a:t>Organisation internationale:</a:t>
            </a:r>
            <a:r>
              <a:rPr lang="fr-FR" noProof="0" dirty="0">
                <a:latin typeface="Times New Roman" panose="02020603050405020304" pitchFamily="18" charset="0"/>
              </a:rPr>
              <a:t> IIA (International Institute of </a:t>
            </a:r>
            <a:r>
              <a:rPr lang="fr-FR" noProof="0" dirty="0" err="1">
                <a:latin typeface="Times New Roman" panose="02020603050405020304" pitchFamily="18" charset="0"/>
              </a:rPr>
              <a:t>Auditors</a:t>
            </a:r>
            <a:r>
              <a:rPr lang="fr-FR" noProof="0" dirty="0">
                <a:latin typeface="Times New Roman" panose="02020603050405020304" pitchFamily="18" charset="0"/>
              </a:rPr>
              <a:t>)</a:t>
            </a:r>
          </a:p>
          <a:p>
            <a:endParaRPr lang="fr-FR" noProof="0" dirty="0"/>
          </a:p>
        </p:txBody>
      </p:sp>
    </p:spTree>
    <p:extLst>
      <p:ext uri="{BB962C8B-B14F-4D97-AF65-F5344CB8AC3E}">
        <p14:creationId xmlns:p14="http://schemas.microsoft.com/office/powerpoint/2010/main" val="1589243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FD1196-54B8-8140-AC26-0AB491229CBD}"/>
              </a:ext>
            </a:extLst>
          </p:cNvPr>
          <p:cNvSpPr>
            <a:spLocks noGrp="1"/>
          </p:cNvSpPr>
          <p:nvPr>
            <p:ph type="title"/>
          </p:nvPr>
        </p:nvSpPr>
        <p:spPr/>
        <p:txBody>
          <a:bodyPr/>
          <a:lstStyle/>
          <a:p>
            <a:r>
              <a:rPr lang="fr-FR" noProof="0" dirty="0">
                <a:latin typeface="Times New Roman" panose="02020603050405020304" pitchFamily="18" charset="0"/>
                <a:ea typeface="ＭＳ Ｐゴシック" panose="020B0600070205080204" pitchFamily="34" charset="-128"/>
              </a:rPr>
              <a:t>Le contrôle interne</a:t>
            </a:r>
            <a:endParaRPr lang="fr-FR" noProof="0" dirty="0"/>
          </a:p>
        </p:txBody>
      </p:sp>
      <p:sp>
        <p:nvSpPr>
          <p:cNvPr id="3" name="Espace réservé du contenu 2">
            <a:extLst>
              <a:ext uri="{FF2B5EF4-FFF2-40B4-BE49-F238E27FC236}">
                <a16:creationId xmlns:a16="http://schemas.microsoft.com/office/drawing/2014/main" id="{D400559A-42CB-2D49-8400-43FCF523CC3B}"/>
              </a:ext>
            </a:extLst>
          </p:cNvPr>
          <p:cNvSpPr>
            <a:spLocks noGrp="1"/>
          </p:cNvSpPr>
          <p:nvPr>
            <p:ph idx="1"/>
          </p:nvPr>
        </p:nvSpPr>
        <p:spPr>
          <a:xfrm>
            <a:off x="2231136" y="2153412"/>
            <a:ext cx="7729728" cy="3586615"/>
          </a:xfrm>
        </p:spPr>
        <p:txBody>
          <a:bodyPr>
            <a:normAutofit fontScale="77500" lnSpcReduction="20000"/>
          </a:bodyPr>
          <a:lstStyle/>
          <a:p>
            <a:pPr>
              <a:lnSpc>
                <a:spcPct val="80000"/>
              </a:lnSpc>
              <a:defRPr/>
            </a:pPr>
            <a:r>
              <a:rPr lang="fr-FR" sz="23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Généralités sur le contrôle interne</a:t>
            </a:r>
            <a:endParaRPr lang="fr-FR"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a:p>
            <a:pPr lvl="3">
              <a:lnSpc>
                <a:spcPct val="80000"/>
              </a:lnSpc>
              <a:buClrTx/>
              <a:buFont typeface="Trebuchet MS" panose="020B0703020202090204" pitchFamily="34" charset="0"/>
              <a:buAutoNum type="alphaLcPeriod"/>
              <a:defRPr/>
            </a:pPr>
            <a:r>
              <a:rPr lang="fr-FR" noProof="0" dirty="0">
                <a:latin typeface="Times New Roman" panose="02020603050405020304" pitchFamily="18" charset="0"/>
                <a:ea typeface="ＭＳ Ｐゴシック" panose="020B0600070205080204" pitchFamily="34" charset="-128"/>
              </a:rPr>
              <a:t>Définitions</a:t>
            </a:r>
          </a:p>
          <a:p>
            <a:pPr lvl="3">
              <a:lnSpc>
                <a:spcPct val="80000"/>
              </a:lnSpc>
              <a:buClrTx/>
              <a:buFont typeface="Trebuchet MS" panose="020B0703020202090204" pitchFamily="34" charset="0"/>
              <a:buAutoNum type="alphaLcPeriod"/>
              <a:defRPr/>
            </a:pPr>
            <a:r>
              <a:rPr lang="fr-FR" noProof="0" dirty="0">
                <a:latin typeface="Times New Roman" panose="02020603050405020304" pitchFamily="18" charset="0"/>
                <a:ea typeface="ＭＳ Ｐゴシック" panose="020B0600070205080204" pitchFamily="34" charset="-128"/>
              </a:rPr>
              <a:t>Objectifs</a:t>
            </a:r>
          </a:p>
          <a:p>
            <a:pPr lvl="3">
              <a:lnSpc>
                <a:spcPct val="80000"/>
              </a:lnSpc>
              <a:buClrTx/>
              <a:buFont typeface="Trebuchet MS" panose="020B0703020202090204" pitchFamily="34" charset="0"/>
              <a:buAutoNum type="alphaLcPeriod"/>
              <a:defRPr/>
            </a:pPr>
            <a:r>
              <a:rPr lang="fr-FR" noProof="0" dirty="0">
                <a:latin typeface="Times New Roman" panose="02020603050405020304" pitchFamily="18" charset="0"/>
                <a:ea typeface="ＭＳ Ｐゴシック" panose="020B0600070205080204" pitchFamily="34" charset="-128"/>
              </a:rPr>
              <a:t>Référentiel et principes</a:t>
            </a:r>
          </a:p>
          <a:p>
            <a:pPr lvl="3">
              <a:lnSpc>
                <a:spcPct val="80000"/>
              </a:lnSpc>
              <a:buClrTx/>
              <a:buFont typeface="Trebuchet MS" panose="020B0703020202090204" pitchFamily="34" charset="0"/>
              <a:buAutoNum type="alphaLcPeriod"/>
              <a:defRPr/>
            </a:pPr>
            <a:r>
              <a:rPr lang="fr-FR" noProof="0" dirty="0">
                <a:latin typeface="Times New Roman" panose="02020603050405020304" pitchFamily="18" charset="0"/>
                <a:ea typeface="ＭＳ Ｐゴシック" panose="020B0600070205080204" pitchFamily="34" charset="-128"/>
              </a:rPr>
              <a:t>Limites</a:t>
            </a:r>
          </a:p>
          <a:p>
            <a:pPr>
              <a:lnSpc>
                <a:spcPct val="80000"/>
              </a:lnSpc>
              <a:buClrTx/>
              <a:buNone/>
              <a:defRPr/>
            </a:pPr>
            <a:endParaRPr lang="fr-FR" noProof="0" dirty="0">
              <a:latin typeface="Times New Roman" panose="02020603050405020304" pitchFamily="18" charset="0"/>
              <a:ea typeface="ＭＳ Ｐゴシック" panose="020B0600070205080204" pitchFamily="34" charset="-128"/>
            </a:endParaRPr>
          </a:p>
          <a:p>
            <a:pPr>
              <a:lnSpc>
                <a:spcPct val="80000"/>
              </a:lnSpc>
              <a:defRPr/>
            </a:pPr>
            <a:r>
              <a:rPr lang="fr-FR" sz="23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a:t>
            </a:r>
            <a:r>
              <a:rPr lang="fr-FR"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o</a:t>
            </a:r>
            <a:r>
              <a:rPr lang="fr-FR" sz="23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mposantes du contrôle interne</a:t>
            </a:r>
          </a:p>
          <a:p>
            <a:pPr lvl="3">
              <a:lnSpc>
                <a:spcPct val="80000"/>
              </a:lnSpc>
              <a:buClrTx/>
              <a:buFont typeface="Trebuchet MS" panose="020B0703020202090204" pitchFamily="34" charset="0"/>
              <a:buAutoNum type="alphaLcPeriod"/>
              <a:defRPr/>
            </a:pPr>
            <a:r>
              <a:rPr lang="fr-FR" noProof="0" dirty="0">
                <a:latin typeface="Times New Roman" panose="02020603050405020304" pitchFamily="18" charset="0"/>
                <a:ea typeface="ＭＳ Ｐゴシック" panose="020B0600070205080204" pitchFamily="34" charset="-128"/>
              </a:rPr>
              <a:t>Environnement</a:t>
            </a:r>
          </a:p>
          <a:p>
            <a:pPr lvl="3">
              <a:lnSpc>
                <a:spcPct val="80000"/>
              </a:lnSpc>
              <a:buClrTx/>
              <a:buFont typeface="Trebuchet MS" panose="020B0703020202090204" pitchFamily="34" charset="0"/>
              <a:buAutoNum type="alphaLcPeriod"/>
              <a:defRPr/>
            </a:pPr>
            <a:r>
              <a:rPr lang="fr-FR" noProof="0" dirty="0">
                <a:latin typeface="Times New Roman" panose="02020603050405020304" pitchFamily="18" charset="0"/>
                <a:ea typeface="ＭＳ Ｐゴシック" panose="020B0600070205080204" pitchFamily="34" charset="-128"/>
              </a:rPr>
              <a:t>Évaluation des risques</a:t>
            </a:r>
          </a:p>
          <a:p>
            <a:pPr lvl="3">
              <a:lnSpc>
                <a:spcPct val="80000"/>
              </a:lnSpc>
              <a:buClrTx/>
              <a:buFont typeface="Trebuchet MS" panose="020B0703020202090204" pitchFamily="34" charset="0"/>
              <a:buAutoNum type="alphaLcPeriod"/>
              <a:defRPr/>
            </a:pPr>
            <a:r>
              <a:rPr lang="fr-FR" noProof="0" dirty="0">
                <a:latin typeface="Times New Roman" panose="02020603050405020304" pitchFamily="18" charset="0"/>
                <a:ea typeface="ＭＳ Ｐゴシック" panose="020B0600070205080204" pitchFamily="34" charset="-128"/>
              </a:rPr>
              <a:t>Pilotage du système de Contrôle interne</a:t>
            </a:r>
          </a:p>
          <a:p>
            <a:pPr>
              <a:lnSpc>
                <a:spcPct val="80000"/>
              </a:lnSpc>
              <a:buNone/>
              <a:defRPr/>
            </a:pPr>
            <a:endParaRPr lang="fr-FR" noProof="0" dirty="0">
              <a:latin typeface="Times New Roman" panose="02020603050405020304" pitchFamily="18" charset="0"/>
              <a:ea typeface="ＭＳ Ｐゴシック" panose="020B0600070205080204" pitchFamily="34" charset="-128"/>
            </a:endParaRPr>
          </a:p>
          <a:p>
            <a:pPr>
              <a:lnSpc>
                <a:spcPct val="80000"/>
              </a:lnSpc>
              <a:defRPr/>
            </a:pPr>
            <a:r>
              <a:rPr lang="fr-FR"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Acte</a:t>
            </a:r>
            <a:r>
              <a:rPr lang="fr-FR" sz="2300"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urs et mise en œuvre du contrôle interne</a:t>
            </a:r>
          </a:p>
          <a:p>
            <a:pPr lvl="2">
              <a:lnSpc>
                <a:spcPct val="80000"/>
              </a:lnSpc>
              <a:buClrTx/>
              <a:buFont typeface="Trebuchet MS" panose="020B0703020202090204" pitchFamily="34" charset="0"/>
              <a:buAutoNum type="alphaLcPeriod"/>
              <a:defRPr/>
            </a:pPr>
            <a:r>
              <a:rPr lang="fr-FR" noProof="0" dirty="0">
                <a:latin typeface="Times New Roman" panose="02020603050405020304" pitchFamily="18" charset="0"/>
                <a:ea typeface="ＭＳ Ｐゴシック" panose="020B0600070205080204" pitchFamily="34" charset="-128"/>
              </a:rPr>
              <a:t>Contrôle interne d’une activité</a:t>
            </a:r>
          </a:p>
          <a:p>
            <a:pPr lvl="2">
              <a:lnSpc>
                <a:spcPct val="80000"/>
              </a:lnSpc>
              <a:buClrTx/>
              <a:buFont typeface="Trebuchet MS" panose="020B0703020202090204" pitchFamily="34" charset="0"/>
              <a:buAutoNum type="alphaLcPeriod"/>
              <a:defRPr/>
            </a:pPr>
            <a:r>
              <a:rPr lang="fr-FR" noProof="0" dirty="0">
                <a:latin typeface="Times New Roman" panose="02020603050405020304" pitchFamily="18" charset="0"/>
                <a:ea typeface="ＭＳ Ｐゴシック" panose="020B0600070205080204" pitchFamily="34" charset="-128"/>
              </a:rPr>
              <a:t>Etapes de la mise en œuvre du Contrôle interne</a:t>
            </a:r>
            <a:endParaRPr lang="fr-FR" noProof="0" dirty="0"/>
          </a:p>
        </p:txBody>
      </p:sp>
    </p:spTree>
    <p:extLst>
      <p:ext uri="{BB962C8B-B14F-4D97-AF65-F5344CB8AC3E}">
        <p14:creationId xmlns:p14="http://schemas.microsoft.com/office/powerpoint/2010/main" val="24162256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4B4DA8D-A644-F147-B5D4-F1EBF4711355}"/>
              </a:ext>
            </a:extLst>
          </p:cNvPr>
          <p:cNvSpPr>
            <a:spLocks noGrp="1"/>
          </p:cNvSpPr>
          <p:nvPr>
            <p:ph idx="1"/>
          </p:nvPr>
        </p:nvSpPr>
        <p:spPr>
          <a:xfrm>
            <a:off x="624840" y="1920875"/>
            <a:ext cx="10805160" cy="4387850"/>
          </a:xfrm>
        </p:spPr>
        <p:txBody>
          <a:bodyPr>
            <a:normAutofit/>
          </a:bodyPr>
          <a:lstStyle/>
          <a:p>
            <a:pPr algn="just" eaLnBrk="1" hangingPunct="1">
              <a:buFont typeface="Georgia" panose="02040502050405020303" pitchFamily="18" charset="0"/>
              <a:buNone/>
              <a:defRPr/>
            </a:pPr>
            <a:r>
              <a:rPr lang="fr-FR" b="1" i="1" u="sng" noProof="0" dirty="0">
                <a:effectLst>
                  <a:outerShdw blurRad="38100" dist="38100" dir="2700000" algn="tl">
                    <a:srgbClr val="C0C0C0"/>
                  </a:outerShdw>
                </a:effectLst>
                <a:latin typeface="Cambria" panose="02040503050406030204" pitchFamily="18" charset="0"/>
                <a:ea typeface="ＭＳ Ｐゴシック" panose="020B0600070205080204" pitchFamily="34" charset="-128"/>
              </a:rPr>
              <a:t>Généralités sur le CI</a:t>
            </a:r>
          </a:p>
          <a:p>
            <a:pPr lvl="2" algn="just">
              <a:defRPr/>
            </a:pPr>
            <a:r>
              <a:rPr lang="fr-FR" b="1" i="1" u="sng" noProof="0" dirty="0">
                <a:effectLst>
                  <a:outerShdw blurRad="38100" dist="38100" dir="2700000" algn="tl">
                    <a:srgbClr val="C0C0C0"/>
                  </a:outerShdw>
                </a:effectLst>
                <a:latin typeface="Cambria" panose="02040503050406030204" pitchFamily="18" charset="0"/>
                <a:ea typeface="ＭＳ Ｐゴシック" panose="020B0600070205080204" pitchFamily="34" charset="-128"/>
              </a:rPr>
              <a:t>Définitions:</a:t>
            </a:r>
          </a:p>
          <a:p>
            <a:pPr algn="just" eaLnBrk="1" hangingPunct="1">
              <a:buFont typeface="Georgia" panose="02040502050405020303" pitchFamily="18" charset="0"/>
              <a:buNone/>
              <a:defRPr/>
            </a:pPr>
            <a:endParaRPr lang="fr-FR" noProof="0" dirty="0">
              <a:latin typeface="Cambria" panose="02040503050406030204" pitchFamily="18" charset="0"/>
              <a:ea typeface="ＭＳ Ｐゴシック" panose="020B0600070205080204" pitchFamily="34" charset="-128"/>
            </a:endParaRP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Les sens du contrôle interne sont au nombre de deux :</a:t>
            </a:r>
            <a:endParaRPr lang="fr-FR" sz="2000" b="1" noProof="0" dirty="0">
              <a:latin typeface="Times New Roman" panose="02020603050405020304" pitchFamily="18" charset="0"/>
              <a:ea typeface="ＭＳ Ｐゴシック" panose="020B0600070205080204" pitchFamily="34" charset="-128"/>
            </a:endParaRPr>
          </a:p>
          <a:p>
            <a:pPr algn="just" eaLnBrk="1" hangingPunct="1">
              <a:lnSpc>
                <a:spcPct val="150000"/>
              </a:lnSpc>
              <a:buFont typeface="Wingdings" pitchFamily="2" charset="2"/>
              <a:buChar char="ü"/>
              <a:defRPr/>
            </a:pPr>
            <a:r>
              <a:rPr lang="fr-FR" sz="2000" noProof="0" dirty="0">
                <a:latin typeface="Times New Roman" panose="02020603050405020304" pitchFamily="18" charset="0"/>
                <a:ea typeface="ＭＳ Ｐゴシック" panose="020B0600070205080204" pitchFamily="34" charset="-128"/>
              </a:rPr>
              <a:t>Dans son sens le plus courant, le mot contrôle signifie vérification.</a:t>
            </a:r>
          </a:p>
          <a:p>
            <a:pPr algn="just" eaLnBrk="1" hangingPunct="1">
              <a:lnSpc>
                <a:spcPct val="150000"/>
              </a:lnSpc>
              <a:buFont typeface="Wingdings" pitchFamily="2" charset="2"/>
              <a:buChar char="ü"/>
              <a:defRPr/>
            </a:pPr>
            <a:r>
              <a:rPr lang="fr-FR" sz="2000" noProof="0" dirty="0">
                <a:latin typeface="Times New Roman" panose="02020603050405020304" pitchFamily="18" charset="0"/>
                <a:ea typeface="ＭＳ Ｐゴシック" panose="020B0600070205080204" pitchFamily="34" charset="-128"/>
              </a:rPr>
              <a:t>Dans son deuxième sens, il signifie maîtrise.</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Donc on peut dire que le contrôle interne est une procédure de vérification assurant la maîtrise du fonctionnement de l’organisation à tous les niveaux.</a:t>
            </a:r>
          </a:p>
          <a:p>
            <a:pPr algn="just" eaLnBrk="1" hangingPunct="1">
              <a:buFont typeface="Georgia" panose="02040502050405020303" pitchFamily="18" charset="0"/>
              <a:buNone/>
              <a:defRPr/>
            </a:pPr>
            <a:endParaRPr lang="fr-FR" sz="1600" noProof="0" dirty="0">
              <a:latin typeface="Cambria" panose="02040503050406030204" pitchFamily="18" charset="0"/>
              <a:ea typeface="ＭＳ Ｐゴシック" panose="020B0600070205080204" pitchFamily="34" charset="-128"/>
            </a:endParaRPr>
          </a:p>
        </p:txBody>
      </p:sp>
      <p:sp>
        <p:nvSpPr>
          <p:cNvPr id="91138" name="Espace réservé du numéro de diapositive 4">
            <a:extLst>
              <a:ext uri="{FF2B5EF4-FFF2-40B4-BE49-F238E27FC236}">
                <a16:creationId xmlns:a16="http://schemas.microsoft.com/office/drawing/2014/main" id="{6CD8C547-9500-2047-B781-C97DA6E982E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D57FC7E-6F23-2B4F-BA3B-A97BCC6D29D2}" type="slidenum">
              <a:rPr lang="fr-FR" noProof="0" smtClean="0">
                <a:solidFill>
                  <a:srgbClr val="FFFFFF"/>
                </a:solidFill>
                <a:latin typeface="Georgia" panose="02040502050405020303" pitchFamily="18" charset="0"/>
              </a:rPr>
              <a:pPr/>
              <a:t>84</a:t>
            </a:fld>
            <a:endParaRPr lang="fr-FR" noProof="0" dirty="0">
              <a:solidFill>
                <a:srgbClr val="FFFFFF"/>
              </a:solidFill>
              <a:latin typeface="Georgia" panose="02040502050405020303" pitchFamily="18" charset="0"/>
            </a:endParaRPr>
          </a:p>
        </p:txBody>
      </p:sp>
      <p:sp>
        <p:nvSpPr>
          <p:cNvPr id="7" name="Flèche droite 6">
            <a:extLst>
              <a:ext uri="{FF2B5EF4-FFF2-40B4-BE49-F238E27FC236}">
                <a16:creationId xmlns:a16="http://schemas.microsoft.com/office/drawing/2014/main" id="{BCAB7009-FAA6-E541-BEB4-867B1E46E47F}"/>
              </a:ext>
            </a:extLst>
          </p:cNvPr>
          <p:cNvSpPr/>
          <p:nvPr/>
        </p:nvSpPr>
        <p:spPr>
          <a:xfrm>
            <a:off x="624840" y="5008245"/>
            <a:ext cx="43180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p>
        </p:txBody>
      </p:sp>
      <p:sp>
        <p:nvSpPr>
          <p:cNvPr id="6" name="Titre 1">
            <a:extLst>
              <a:ext uri="{FF2B5EF4-FFF2-40B4-BE49-F238E27FC236}">
                <a16:creationId xmlns:a16="http://schemas.microsoft.com/office/drawing/2014/main" id="{A77AF3FF-08F3-E047-9578-AF379E50B398}"/>
              </a:ext>
            </a:extLst>
          </p:cNvPr>
          <p:cNvSpPr>
            <a:spLocks noGrp="1"/>
          </p:cNvSpPr>
          <p:nvPr>
            <p:ph type="title"/>
          </p:nvPr>
        </p:nvSpPr>
        <p:spPr>
          <a:xfrm>
            <a:off x="2135188" y="549275"/>
            <a:ext cx="7729728" cy="1188720"/>
          </a:xfrm>
        </p:spPr>
        <p:txBody>
          <a:bodyPr/>
          <a:lstStyle/>
          <a:p>
            <a:r>
              <a:rPr lang="fr-FR" noProof="0" dirty="0"/>
              <a:t>contrôle interne </a:t>
            </a:r>
          </a:p>
        </p:txBody>
      </p:sp>
    </p:spTree>
    <p:extLst>
      <p:ext uri="{BB962C8B-B14F-4D97-AF65-F5344CB8AC3E}">
        <p14:creationId xmlns:p14="http://schemas.microsoft.com/office/powerpoint/2010/main" val="39655137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Espace réservé du numéro de diapositive 4">
            <a:extLst>
              <a:ext uri="{FF2B5EF4-FFF2-40B4-BE49-F238E27FC236}">
                <a16:creationId xmlns:a16="http://schemas.microsoft.com/office/drawing/2014/main" id="{3E2FB7B0-C900-AC4F-9B90-F735FB93434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063D5E6-20E8-B94B-B0D1-DCEE28CB5392}" type="slidenum">
              <a:rPr lang="fr-FR" noProof="0" smtClean="0">
                <a:solidFill>
                  <a:srgbClr val="FFFFFF"/>
                </a:solidFill>
                <a:latin typeface="Georgia" panose="02040502050405020303" pitchFamily="18" charset="0"/>
              </a:rPr>
              <a:pPr/>
              <a:t>85</a:t>
            </a:fld>
            <a:endParaRPr lang="fr-FR" noProof="0" dirty="0">
              <a:solidFill>
                <a:srgbClr val="FFFFFF"/>
              </a:solidFill>
              <a:latin typeface="Georgia" panose="02040502050405020303" pitchFamily="18" charset="0"/>
            </a:endParaRPr>
          </a:p>
        </p:txBody>
      </p:sp>
      <p:pic>
        <p:nvPicPr>
          <p:cNvPr id="92162" name="Picture 2">
            <a:extLst>
              <a:ext uri="{FF2B5EF4-FFF2-40B4-BE49-F238E27FC236}">
                <a16:creationId xmlns:a16="http://schemas.microsoft.com/office/drawing/2014/main" id="{0B2C0FCB-A1BF-C543-9593-931232D6AB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67" r="1003"/>
          <a:stretch>
            <a:fillRect/>
          </a:stretch>
        </p:blipFill>
        <p:spPr bwMode="auto">
          <a:xfrm>
            <a:off x="1143000" y="620714"/>
            <a:ext cx="10088880" cy="541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oneTexte 7">
            <a:extLst>
              <a:ext uri="{FF2B5EF4-FFF2-40B4-BE49-F238E27FC236}">
                <a16:creationId xmlns:a16="http://schemas.microsoft.com/office/drawing/2014/main" id="{E6259BCA-389D-644D-B38E-C8541AA7C2DE}"/>
              </a:ext>
            </a:extLst>
          </p:cNvPr>
          <p:cNvSpPr txBox="1"/>
          <p:nvPr/>
        </p:nvSpPr>
        <p:spPr>
          <a:xfrm>
            <a:off x="2495551" y="6237288"/>
            <a:ext cx="7561263" cy="400050"/>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2000" noProof="0" dirty="0">
                <a:effectLst>
                  <a:outerShdw blurRad="38100" dist="38100" dir="2700000" algn="tl">
                    <a:srgbClr val="C0C0C0"/>
                  </a:outerShdw>
                </a:effectLst>
                <a:latin typeface="Georgia" panose="02040502050405020303" pitchFamily="18" charset="0"/>
                <a:cs typeface="Arial" panose="020B0604020202020204" pitchFamily="34" charset="0"/>
              </a:rPr>
              <a:t>Le contrôle interne est au centre des enjeux de l’entreprise.</a:t>
            </a:r>
          </a:p>
        </p:txBody>
      </p:sp>
      <p:sp>
        <p:nvSpPr>
          <p:cNvPr id="9" name="Flèche courbée vers la droite 8">
            <a:extLst>
              <a:ext uri="{FF2B5EF4-FFF2-40B4-BE49-F238E27FC236}">
                <a16:creationId xmlns:a16="http://schemas.microsoft.com/office/drawing/2014/main" id="{54E9BFC6-7166-0B44-8164-0280A1C18C79}"/>
              </a:ext>
            </a:extLst>
          </p:cNvPr>
          <p:cNvSpPr/>
          <p:nvPr/>
        </p:nvSpPr>
        <p:spPr>
          <a:xfrm>
            <a:off x="1992313" y="6048375"/>
            <a:ext cx="431800" cy="47625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solidFill>
                <a:schemeClr val="tx1"/>
              </a:solidFill>
            </a:endParaRPr>
          </a:p>
        </p:txBody>
      </p:sp>
    </p:spTree>
    <p:extLst>
      <p:ext uri="{BB962C8B-B14F-4D97-AF65-F5344CB8AC3E}">
        <p14:creationId xmlns:p14="http://schemas.microsoft.com/office/powerpoint/2010/main" val="13534787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Espace réservé du contenu 2">
            <a:extLst>
              <a:ext uri="{FF2B5EF4-FFF2-40B4-BE49-F238E27FC236}">
                <a16:creationId xmlns:a16="http://schemas.microsoft.com/office/drawing/2014/main" id="{74EE8A6B-751C-1241-AD9B-15E302B84A94}"/>
              </a:ext>
            </a:extLst>
          </p:cNvPr>
          <p:cNvSpPr>
            <a:spLocks noGrp="1"/>
          </p:cNvSpPr>
          <p:nvPr>
            <p:ph idx="1"/>
          </p:nvPr>
        </p:nvSpPr>
        <p:spPr>
          <a:xfrm>
            <a:off x="411480" y="1539240"/>
            <a:ext cx="10896600" cy="5129849"/>
          </a:xfrm>
        </p:spPr>
        <p:txBody>
          <a:bodyPr>
            <a:normAutofit lnSpcReduction="10000"/>
          </a:bodyPr>
          <a:lstStyle/>
          <a:p>
            <a:pPr algn="just" eaLnBrk="1" hangingPunct="1">
              <a:lnSpc>
                <a:spcPct val="170000"/>
              </a:lnSpc>
              <a:buFont typeface="Georgia" panose="02040502050405020303" pitchFamily="18" charset="0"/>
              <a:buNone/>
            </a:pPr>
            <a:r>
              <a:rPr lang="fr-FR" sz="2000" b="1" i="1" u="sng" noProof="0" dirty="0">
                <a:latin typeface="Times New Roman" panose="02020603050405020304" pitchFamily="18" charset="0"/>
                <a:ea typeface="ＭＳ Ｐゴシック" panose="020B0600070205080204" pitchFamily="34" charset="-128"/>
              </a:rPr>
              <a:t>Récapitulon</a:t>
            </a:r>
            <a:r>
              <a:rPr lang="fr-FR" sz="2000" b="1" i="1" noProof="0" dirty="0">
                <a:latin typeface="Times New Roman" panose="02020603050405020304" pitchFamily="18" charset="0"/>
                <a:ea typeface="ＭＳ Ｐゴシック" panose="020B0600070205080204" pitchFamily="34" charset="-128"/>
              </a:rPr>
              <a:t>s: </a:t>
            </a:r>
          </a:p>
          <a:p>
            <a:pPr algn="just" eaLnBrk="1" hangingPunct="1">
              <a:lnSpc>
                <a:spcPct val="170000"/>
              </a:lnSpc>
              <a:buFont typeface="Wingdings" pitchFamily="2" charset="2"/>
              <a:buChar char="v"/>
            </a:pPr>
            <a:r>
              <a:rPr lang="fr-FR" sz="2000" noProof="0" dirty="0">
                <a:latin typeface="Times New Roman" panose="02020603050405020304" pitchFamily="18" charset="0"/>
                <a:ea typeface="ＭＳ Ｐゴシック" panose="020B0600070205080204" pitchFamily="34" charset="-128"/>
              </a:rPr>
              <a:t> Le contrôle interne d’une activité est le dispositif de protection contre les risques de toute nature qui pèsent sur une activité:</a:t>
            </a:r>
          </a:p>
          <a:p>
            <a:pPr lvl="3" algn="just">
              <a:lnSpc>
                <a:spcPct val="170000"/>
              </a:lnSpc>
              <a:buNone/>
            </a:pPr>
            <a:r>
              <a:rPr lang="fr-FR" sz="1800" noProof="0" dirty="0">
                <a:latin typeface="Times New Roman" panose="02020603050405020304" pitchFamily="18" charset="0"/>
                <a:ea typeface="ＭＳ Ｐゴシック" panose="020B0600070205080204" pitchFamily="34" charset="-128"/>
              </a:rPr>
              <a:t>-Mauvaise ou sous exploitation de ressources</a:t>
            </a:r>
          </a:p>
          <a:p>
            <a:pPr lvl="3" algn="just">
              <a:lnSpc>
                <a:spcPct val="170000"/>
              </a:lnSpc>
              <a:buNone/>
            </a:pPr>
            <a:r>
              <a:rPr lang="fr-FR" sz="1800" noProof="0" dirty="0">
                <a:latin typeface="Times New Roman" panose="02020603050405020304" pitchFamily="18" charset="0"/>
                <a:ea typeface="ＭＳ Ｐゴシック" panose="020B0600070205080204" pitchFamily="34" charset="-128"/>
              </a:rPr>
              <a:t>-Investissement  injustifiés</a:t>
            </a:r>
          </a:p>
          <a:p>
            <a:pPr lvl="3" algn="just">
              <a:lnSpc>
                <a:spcPct val="170000"/>
              </a:lnSpc>
              <a:buNone/>
            </a:pPr>
            <a:r>
              <a:rPr lang="fr-FR" sz="1800" noProof="0" dirty="0">
                <a:latin typeface="Times New Roman" panose="02020603050405020304" pitchFamily="18" charset="0"/>
                <a:ea typeface="ＭＳ Ｐゴシック" panose="020B0600070205080204" pitchFamily="34" charset="-128"/>
              </a:rPr>
              <a:t>-Pertes d’opportunités, </a:t>
            </a:r>
            <a:r>
              <a:rPr lang="fr-FR" sz="1800" noProof="0" dirty="0" err="1">
                <a:latin typeface="Times New Roman" panose="02020603050405020304" pitchFamily="18" charset="0"/>
                <a:ea typeface="ＭＳ Ｐゴシック" panose="020B0600070205080204" pitchFamily="34" charset="-128"/>
              </a:rPr>
              <a:t>etc</a:t>
            </a:r>
            <a:endParaRPr lang="fr-FR" sz="1800" noProof="0" dirty="0">
              <a:latin typeface="Times New Roman" panose="02020603050405020304" pitchFamily="18" charset="0"/>
              <a:ea typeface="ＭＳ Ｐゴシック" panose="020B0600070205080204" pitchFamily="34" charset="-128"/>
            </a:endParaRPr>
          </a:p>
          <a:p>
            <a:pPr algn="just" eaLnBrk="1" hangingPunct="1">
              <a:lnSpc>
                <a:spcPct val="170000"/>
              </a:lnSpc>
              <a:buFont typeface="Wingdings" pitchFamily="2" charset="2"/>
              <a:buChar char="v"/>
            </a:pPr>
            <a:r>
              <a:rPr lang="fr-FR" sz="2000" noProof="0" dirty="0">
                <a:latin typeface="Times New Roman" panose="02020603050405020304" pitchFamily="18" charset="0"/>
                <a:ea typeface="ＭＳ Ｐゴシック" panose="020B0600070205080204" pitchFamily="34" charset="-128"/>
              </a:rPr>
              <a:t>Le contrôle interne est un ensemble de dispositifs,  de moyens, de comportements, de procédures et d’actions adaptés aux caractéristiques propres de chaque société , mis en œuvre par l’ensemble des personnels de tous les niveaux pour maîtriser le fonctionnement de leurs activités.</a:t>
            </a:r>
          </a:p>
          <a:p>
            <a:pPr algn="just" eaLnBrk="1" hangingPunct="1">
              <a:lnSpc>
                <a:spcPct val="170000"/>
              </a:lnSpc>
              <a:buFont typeface="Georgia" panose="02040502050405020303" pitchFamily="18" charset="0"/>
              <a:buNone/>
            </a:pPr>
            <a:endParaRPr lang="fr-FR" sz="2000" noProof="0" dirty="0">
              <a:latin typeface="Times New Roman" panose="02020603050405020304" pitchFamily="18" charset="0"/>
              <a:ea typeface="ＭＳ Ｐゴシック" panose="020B0600070205080204" pitchFamily="34" charset="-128"/>
            </a:endParaRPr>
          </a:p>
          <a:p>
            <a:pPr algn="just" eaLnBrk="1" hangingPunct="1">
              <a:lnSpc>
                <a:spcPct val="170000"/>
              </a:lnSpc>
              <a:buFont typeface="Georgia" panose="02040502050405020303" pitchFamily="18" charset="0"/>
              <a:buNone/>
            </a:pPr>
            <a:endParaRPr lang="fr-FR" sz="2000" noProof="0" dirty="0">
              <a:latin typeface="Times New Roman" panose="02020603050405020304" pitchFamily="18" charset="0"/>
              <a:ea typeface="ＭＳ Ｐゴシック" panose="020B0600070205080204" pitchFamily="34" charset="-128"/>
            </a:endParaRPr>
          </a:p>
        </p:txBody>
      </p:sp>
      <p:sp>
        <p:nvSpPr>
          <p:cNvPr id="94210" name="Espace réservé du numéro de diapositive 4">
            <a:extLst>
              <a:ext uri="{FF2B5EF4-FFF2-40B4-BE49-F238E27FC236}">
                <a16:creationId xmlns:a16="http://schemas.microsoft.com/office/drawing/2014/main" id="{0DFF221F-DD27-E346-AE90-D4DE6E779DD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DE0B3C-9408-8242-AA95-7915655BFE29}" type="slidenum">
              <a:rPr lang="fr-FR" noProof="0" smtClean="0">
                <a:solidFill>
                  <a:srgbClr val="FFFFFF"/>
                </a:solidFill>
                <a:latin typeface="Georgia" panose="02040502050405020303" pitchFamily="18" charset="0"/>
              </a:rPr>
              <a:pPr/>
              <a:t>86</a:t>
            </a:fld>
            <a:endParaRPr lang="fr-FR" noProof="0" dirty="0">
              <a:solidFill>
                <a:srgbClr val="FFFFFF"/>
              </a:solidFill>
              <a:latin typeface="Georgia" panose="02040502050405020303" pitchFamily="18" charset="0"/>
            </a:endParaRPr>
          </a:p>
        </p:txBody>
      </p:sp>
      <p:sp>
        <p:nvSpPr>
          <p:cNvPr id="4" name="Titre 1">
            <a:extLst>
              <a:ext uri="{FF2B5EF4-FFF2-40B4-BE49-F238E27FC236}">
                <a16:creationId xmlns:a16="http://schemas.microsoft.com/office/drawing/2014/main" id="{9861F364-7819-7842-8EFB-B56381B7DBE0}"/>
              </a:ext>
            </a:extLst>
          </p:cNvPr>
          <p:cNvSpPr>
            <a:spLocks noGrp="1"/>
          </p:cNvSpPr>
          <p:nvPr>
            <p:ph type="title"/>
          </p:nvPr>
        </p:nvSpPr>
        <p:spPr>
          <a:xfrm>
            <a:off x="1994916" y="0"/>
            <a:ext cx="7729728" cy="1188720"/>
          </a:xfrm>
        </p:spPr>
        <p:txBody>
          <a:bodyPr/>
          <a:lstStyle/>
          <a:p>
            <a:r>
              <a:rPr lang="fr-FR" noProof="0" dirty="0"/>
              <a:t>contrôle interne </a:t>
            </a:r>
          </a:p>
        </p:txBody>
      </p:sp>
    </p:spTree>
    <p:extLst>
      <p:ext uri="{BB962C8B-B14F-4D97-AF65-F5344CB8AC3E}">
        <p14:creationId xmlns:p14="http://schemas.microsoft.com/office/powerpoint/2010/main" val="30170986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E511D1-A74E-8E4C-9A45-7AC1BF9A6C79}"/>
              </a:ext>
            </a:extLst>
          </p:cNvPr>
          <p:cNvSpPr>
            <a:spLocks noGrp="1"/>
          </p:cNvSpPr>
          <p:nvPr>
            <p:ph idx="1"/>
          </p:nvPr>
        </p:nvSpPr>
        <p:spPr>
          <a:xfrm>
            <a:off x="777241" y="2012950"/>
            <a:ext cx="10728960" cy="4387850"/>
          </a:xfrm>
        </p:spPr>
        <p:txBody>
          <a:bodyPr>
            <a:normAutofit/>
          </a:bodyPr>
          <a:lstStyle/>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Le contrôle interne est un processus mis en œuvre par le conseil  d’Administration, les dirigeants et le personnel d’une organisation destiné à fournir une assurance raisonnable quant à la réalisation des objectifs:</a:t>
            </a:r>
          </a:p>
          <a:p>
            <a:pPr lvl="8" algn="just">
              <a:lnSpc>
                <a:spcPct val="150000"/>
              </a:lnSpc>
              <a:buNone/>
              <a:defRPr/>
            </a:pPr>
            <a:r>
              <a:rPr lang="fr-FR" sz="1800" noProof="0" dirty="0">
                <a:latin typeface="Times New Roman" panose="02020603050405020304" pitchFamily="18" charset="0"/>
                <a:ea typeface="ＭＳ Ｐゴシック" panose="020B0600070205080204" pitchFamily="34" charset="-128"/>
              </a:rPr>
              <a:t>-</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Optimisations des opérations</a:t>
            </a:r>
          </a:p>
          <a:p>
            <a:pPr lvl="8" algn="just">
              <a:lnSpc>
                <a:spcPct val="150000"/>
              </a:lnSpc>
              <a:buNone/>
              <a:defRPr/>
            </a:pP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-Fiabilité et intégrité des informations financières</a:t>
            </a:r>
          </a:p>
          <a:p>
            <a:pPr lvl="8" algn="just">
              <a:lnSpc>
                <a:spcPct val="150000"/>
              </a:lnSpc>
              <a:buNone/>
              <a:defRPr/>
            </a:pP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-Conformité aux lois et réglementations en vigueur</a:t>
            </a:r>
          </a:p>
          <a:p>
            <a:pPr lvl="8" algn="just">
              <a:lnSpc>
                <a:spcPct val="150000"/>
              </a:lnSpc>
              <a:buNone/>
              <a:defRPr/>
            </a:pP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-Sécurité &amp; Protection du patrimoine</a:t>
            </a:r>
          </a:p>
          <a:p>
            <a:pPr algn="just" eaLnBrk="1" hangingPunct="1">
              <a:lnSpc>
                <a:spcPct val="150000"/>
              </a:lnSpc>
              <a:buFont typeface="Georgia" panose="02040502050405020303" pitchFamily="18" charset="0"/>
              <a:buNone/>
              <a:defRPr/>
            </a:pPr>
            <a:endParaRPr lang="fr-FR" sz="1200" noProof="0" dirty="0">
              <a:latin typeface="Times New Roman" panose="02020603050405020304" pitchFamily="18" charset="0"/>
              <a:ea typeface="ＭＳ Ｐゴシック" panose="020B0600070205080204" pitchFamily="34" charset="-128"/>
            </a:endParaRPr>
          </a:p>
        </p:txBody>
      </p:sp>
      <p:sp>
        <p:nvSpPr>
          <p:cNvPr id="95234" name="Espace réservé du numéro de diapositive 4">
            <a:extLst>
              <a:ext uri="{FF2B5EF4-FFF2-40B4-BE49-F238E27FC236}">
                <a16:creationId xmlns:a16="http://schemas.microsoft.com/office/drawing/2014/main" id="{334C9BA4-3B1F-6A48-8FA1-C8F9FD7A5CC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5F53B98-8522-D64C-875C-490AA78D41F0}" type="slidenum">
              <a:rPr lang="fr-FR" noProof="0" smtClean="0">
                <a:solidFill>
                  <a:srgbClr val="FFFFFF"/>
                </a:solidFill>
                <a:latin typeface="Georgia" panose="02040502050405020303" pitchFamily="18" charset="0"/>
              </a:rPr>
              <a:pPr/>
              <a:t>87</a:t>
            </a:fld>
            <a:endParaRPr lang="fr-FR" noProof="0" dirty="0">
              <a:solidFill>
                <a:srgbClr val="FFFFFF"/>
              </a:solidFill>
              <a:latin typeface="Georgia" panose="02040502050405020303" pitchFamily="18" charset="0"/>
            </a:endParaRPr>
          </a:p>
        </p:txBody>
      </p:sp>
      <p:sp>
        <p:nvSpPr>
          <p:cNvPr id="4" name="Titre 1">
            <a:extLst>
              <a:ext uri="{FF2B5EF4-FFF2-40B4-BE49-F238E27FC236}">
                <a16:creationId xmlns:a16="http://schemas.microsoft.com/office/drawing/2014/main" id="{7C967235-426F-6942-8067-FCE37B261978}"/>
              </a:ext>
            </a:extLst>
          </p:cNvPr>
          <p:cNvSpPr>
            <a:spLocks noGrp="1"/>
          </p:cNvSpPr>
          <p:nvPr>
            <p:ph type="title"/>
          </p:nvPr>
        </p:nvSpPr>
        <p:spPr>
          <a:xfrm>
            <a:off x="2231136" y="457200"/>
            <a:ext cx="7729728" cy="1188720"/>
          </a:xfrm>
        </p:spPr>
        <p:txBody>
          <a:bodyPr/>
          <a:lstStyle/>
          <a:p>
            <a:r>
              <a:rPr lang="fr-FR" noProof="0" dirty="0"/>
              <a:t>contrôle interne </a:t>
            </a:r>
          </a:p>
        </p:txBody>
      </p:sp>
    </p:spTree>
    <p:extLst>
      <p:ext uri="{BB962C8B-B14F-4D97-AF65-F5344CB8AC3E}">
        <p14:creationId xmlns:p14="http://schemas.microsoft.com/office/powerpoint/2010/main" val="9306997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Espace réservé du numéro de diapositive 4">
            <a:extLst>
              <a:ext uri="{FF2B5EF4-FFF2-40B4-BE49-F238E27FC236}">
                <a16:creationId xmlns:a16="http://schemas.microsoft.com/office/drawing/2014/main" id="{0F41CE1A-F32F-D849-90DD-EB084061AB5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C6B1AE5-41E1-534B-8854-6717D09B247F}" type="slidenum">
              <a:rPr lang="fr-FR" noProof="0" smtClean="0">
                <a:solidFill>
                  <a:srgbClr val="FFFFFF"/>
                </a:solidFill>
                <a:latin typeface="Georgia" panose="02040502050405020303" pitchFamily="18" charset="0"/>
              </a:rPr>
              <a:pPr/>
              <a:t>88</a:t>
            </a:fld>
            <a:endParaRPr lang="fr-FR" noProof="0" dirty="0">
              <a:solidFill>
                <a:srgbClr val="FFFFFF"/>
              </a:solidFill>
              <a:latin typeface="Georgia" panose="02040502050405020303" pitchFamily="18" charset="0"/>
            </a:endParaRPr>
          </a:p>
        </p:txBody>
      </p:sp>
      <p:graphicFrame>
        <p:nvGraphicFramePr>
          <p:cNvPr id="6" name="Diagramme 5">
            <a:extLst>
              <a:ext uri="{FF2B5EF4-FFF2-40B4-BE49-F238E27FC236}">
                <a16:creationId xmlns:a16="http://schemas.microsoft.com/office/drawing/2014/main" id="{2D2966C5-3DB8-574C-A0FC-5C938FD1E74C}"/>
              </a:ext>
            </a:extLst>
          </p:cNvPr>
          <p:cNvGraphicFramePr/>
          <p:nvPr>
            <p:extLst>
              <p:ext uri="{D42A27DB-BD31-4B8C-83A1-F6EECF244321}">
                <p14:modId xmlns:p14="http://schemas.microsoft.com/office/powerpoint/2010/main" val="1459070430"/>
              </p:ext>
            </p:extLst>
          </p:nvPr>
        </p:nvGraphicFramePr>
        <p:xfrm>
          <a:off x="-1594980" y="1511461"/>
          <a:ext cx="11670704"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ZoneTexte 7">
            <a:extLst>
              <a:ext uri="{FF2B5EF4-FFF2-40B4-BE49-F238E27FC236}">
                <a16:creationId xmlns:a16="http://schemas.microsoft.com/office/drawing/2014/main" id="{AFD7807A-2B8C-1F43-A161-7682BEB21762}"/>
              </a:ext>
            </a:extLst>
          </p:cNvPr>
          <p:cNvSpPr txBox="1"/>
          <p:nvPr/>
        </p:nvSpPr>
        <p:spPr>
          <a:xfrm>
            <a:off x="1191619" y="2967037"/>
            <a:ext cx="1620838" cy="923925"/>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800" b="1" noProof="0" dirty="0">
                <a:effectLst>
                  <a:outerShdw blurRad="38100" dist="38100" dir="2700000" algn="tl">
                    <a:srgbClr val="C0C0C0"/>
                  </a:outerShdw>
                </a:effectLst>
                <a:latin typeface="Georgia" panose="02040502050405020303" pitchFamily="18" charset="0"/>
                <a:cs typeface="Arial" panose="020B0604020202020204" pitchFamily="34" charset="0"/>
              </a:rPr>
              <a:t>Objectifs du contrôle interne</a:t>
            </a:r>
          </a:p>
        </p:txBody>
      </p:sp>
      <p:sp>
        <p:nvSpPr>
          <p:cNvPr id="96260" name="ZoneTexte 8">
            <a:extLst>
              <a:ext uri="{FF2B5EF4-FFF2-40B4-BE49-F238E27FC236}">
                <a16:creationId xmlns:a16="http://schemas.microsoft.com/office/drawing/2014/main" id="{39F40FD0-917E-9F4F-A2EC-8CC90B911B82}"/>
              </a:ext>
            </a:extLst>
          </p:cNvPr>
          <p:cNvSpPr txBox="1">
            <a:spLocks noChangeArrowheads="1"/>
          </p:cNvSpPr>
          <p:nvPr/>
        </p:nvSpPr>
        <p:spPr bwMode="auto">
          <a:xfrm>
            <a:off x="7680326" y="1700214"/>
            <a:ext cx="1439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fr-FR" noProof="0" dirty="0">
              <a:latin typeface="Georgia" panose="02040502050405020303" pitchFamily="18" charset="0"/>
            </a:endParaRPr>
          </a:p>
        </p:txBody>
      </p:sp>
      <p:sp>
        <p:nvSpPr>
          <p:cNvPr id="10" name="ZoneTexte 9">
            <a:extLst>
              <a:ext uri="{FF2B5EF4-FFF2-40B4-BE49-F238E27FC236}">
                <a16:creationId xmlns:a16="http://schemas.microsoft.com/office/drawing/2014/main" id="{8743099F-4A1E-9043-86C8-20FFF36AC09F}"/>
              </a:ext>
            </a:extLst>
          </p:cNvPr>
          <p:cNvSpPr txBox="1"/>
          <p:nvPr/>
        </p:nvSpPr>
        <p:spPr>
          <a:xfrm>
            <a:off x="4980444" y="1230153"/>
            <a:ext cx="6237287" cy="1168400"/>
          </a:xfrm>
          <a:prstGeom prst="rect">
            <a:avLst/>
          </a:prstGeom>
          <a:noFill/>
          <a:ln>
            <a:solidFill>
              <a:srgbClr val="0070C0"/>
            </a:solid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buFontTx/>
              <a:buChar char="-"/>
              <a:defRPr/>
            </a:pPr>
            <a:r>
              <a:rPr lang="fr-FR" sz="1400" noProof="0" dirty="0">
                <a:latin typeface="Times New Roman" panose="02020603050405020304" pitchFamily="18" charset="0"/>
              </a:rPr>
              <a:t>Optimiser les procédures, développer l’efficacité économique et améliorer les performances.</a:t>
            </a:r>
          </a:p>
          <a:p>
            <a:pPr algn="just" eaLnBrk="1" hangingPunct="1">
              <a:buFontTx/>
              <a:buChar char="-"/>
              <a:defRPr/>
            </a:pPr>
            <a:r>
              <a:rPr lang="fr-FR" sz="1400" noProof="0" dirty="0">
                <a:latin typeface="Times New Roman" panose="02020603050405020304" pitchFamily="18" charset="0"/>
              </a:rPr>
              <a:t>Énoncer cet objectif, c’est montrer que le contrôle interne ne doit pas se mettre en place dans la seule perspective du respect d’une norme. Il doit aller au-delà de la norme et chacun doit viser l’efficacité.</a:t>
            </a:r>
          </a:p>
        </p:txBody>
      </p:sp>
      <p:sp>
        <p:nvSpPr>
          <p:cNvPr id="11" name="ZoneTexte 10">
            <a:extLst>
              <a:ext uri="{FF2B5EF4-FFF2-40B4-BE49-F238E27FC236}">
                <a16:creationId xmlns:a16="http://schemas.microsoft.com/office/drawing/2014/main" id="{38BCF141-6DA4-BF4A-8EFB-44B942B3EEF5}"/>
              </a:ext>
            </a:extLst>
          </p:cNvPr>
          <p:cNvSpPr txBox="1"/>
          <p:nvPr/>
        </p:nvSpPr>
        <p:spPr>
          <a:xfrm>
            <a:off x="6096000" y="2708275"/>
            <a:ext cx="5364162" cy="739775"/>
          </a:xfrm>
          <a:prstGeom prst="rect">
            <a:avLst/>
          </a:prstGeom>
          <a:noFill/>
          <a:ln>
            <a:solidFill>
              <a:srgbClr val="0070C0"/>
            </a:solid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buFontTx/>
              <a:buChar char="-"/>
              <a:defRPr/>
            </a:pPr>
            <a:r>
              <a:rPr lang="fr-FR" sz="1400" noProof="0" dirty="0">
                <a:latin typeface="Times New Roman" panose="02020603050405020304" pitchFamily="18" charset="0"/>
              </a:rPr>
              <a:t>Fiables , vérifiables, exhaustives, pertinentes et disponibles en interne (Analyse, budget) et en externe (Actionnaires, tiers).</a:t>
            </a:r>
          </a:p>
          <a:p>
            <a:pPr algn="just" eaLnBrk="1" hangingPunct="1">
              <a:buFontTx/>
              <a:buChar char="-"/>
              <a:defRPr/>
            </a:pPr>
            <a:r>
              <a:rPr lang="fr-FR" sz="1400" noProof="0" dirty="0">
                <a:latin typeface="Times New Roman" panose="02020603050405020304" pitchFamily="18" charset="0"/>
              </a:rPr>
              <a:t>Saisir fidèlement toutes les opérations que l’organisation réalise.</a:t>
            </a:r>
          </a:p>
        </p:txBody>
      </p:sp>
      <p:sp>
        <p:nvSpPr>
          <p:cNvPr id="12" name="ZoneTexte 11">
            <a:extLst>
              <a:ext uri="{FF2B5EF4-FFF2-40B4-BE49-F238E27FC236}">
                <a16:creationId xmlns:a16="http://schemas.microsoft.com/office/drawing/2014/main" id="{63B2BEEA-8BE7-7E4D-BFB1-02CDFBFCA8A5}"/>
              </a:ext>
            </a:extLst>
          </p:cNvPr>
          <p:cNvSpPr txBox="1"/>
          <p:nvPr/>
        </p:nvSpPr>
        <p:spPr>
          <a:xfrm>
            <a:off x="5981130" y="3571875"/>
            <a:ext cx="5327650" cy="954088"/>
          </a:xfrm>
          <a:prstGeom prst="rect">
            <a:avLst/>
          </a:prstGeom>
          <a:noFill/>
          <a:ln>
            <a:solidFill>
              <a:srgbClr val="0070C0"/>
            </a:solid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buFontTx/>
              <a:buChar char="-"/>
              <a:defRPr/>
            </a:pPr>
            <a:r>
              <a:rPr lang="fr-FR" sz="1400" noProof="0" dirty="0">
                <a:latin typeface="Times New Roman" panose="02020603050405020304" pitchFamily="18" charset="0"/>
              </a:rPr>
              <a:t>Respect des règles (Internes et Externes) et des dispositions législatives et réglementaires.</a:t>
            </a:r>
          </a:p>
          <a:p>
            <a:pPr algn="just" eaLnBrk="1" hangingPunct="1">
              <a:buFontTx/>
              <a:buChar char="-"/>
              <a:defRPr/>
            </a:pPr>
            <a:r>
              <a:rPr lang="fr-FR" sz="1400" noProof="0" dirty="0">
                <a:latin typeface="Times New Roman" panose="02020603050405020304" pitchFamily="18" charset="0"/>
              </a:rPr>
              <a:t>Veille juridique.</a:t>
            </a:r>
          </a:p>
          <a:p>
            <a:pPr algn="just" eaLnBrk="1" hangingPunct="1">
              <a:buFontTx/>
              <a:buChar char="-"/>
              <a:defRPr/>
            </a:pPr>
            <a:r>
              <a:rPr lang="fr-FR" sz="1400" noProof="0" dirty="0">
                <a:latin typeface="Times New Roman" panose="02020603050405020304" pitchFamily="18" charset="0"/>
              </a:rPr>
              <a:t>Informer et former les collaborateurs.</a:t>
            </a:r>
          </a:p>
        </p:txBody>
      </p:sp>
      <p:sp>
        <p:nvSpPr>
          <p:cNvPr id="13" name="ZoneTexte 12">
            <a:extLst>
              <a:ext uri="{FF2B5EF4-FFF2-40B4-BE49-F238E27FC236}">
                <a16:creationId xmlns:a16="http://schemas.microsoft.com/office/drawing/2014/main" id="{0684CE6F-6294-6D4D-87F4-392CF39CCC36}"/>
              </a:ext>
            </a:extLst>
          </p:cNvPr>
          <p:cNvSpPr txBox="1"/>
          <p:nvPr/>
        </p:nvSpPr>
        <p:spPr>
          <a:xfrm>
            <a:off x="4710547" y="4859339"/>
            <a:ext cx="6048375" cy="954088"/>
          </a:xfrm>
          <a:prstGeom prst="rect">
            <a:avLst/>
          </a:prstGeom>
          <a:noFill/>
          <a:ln>
            <a:solidFill>
              <a:srgbClr val="0070C0"/>
            </a:solidFill>
          </a:ln>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buFontTx/>
              <a:buChar char="-"/>
              <a:defRPr/>
            </a:pPr>
            <a:r>
              <a:rPr lang="fr-FR" sz="1400" noProof="0" dirty="0">
                <a:latin typeface="Times New Roman" panose="02020603050405020304" pitchFamily="18" charset="0"/>
              </a:rPr>
              <a:t>Eviter la perte des ressources (Vol, Fraudes, Erreurs ), les catastrophes ( Incendie, Explosion…).</a:t>
            </a:r>
          </a:p>
          <a:p>
            <a:pPr algn="just" eaLnBrk="1" hangingPunct="1">
              <a:buFontTx/>
              <a:buChar char="-"/>
              <a:defRPr/>
            </a:pPr>
            <a:r>
              <a:rPr lang="fr-FR" sz="1400" noProof="0" dirty="0">
                <a:latin typeface="Times New Roman" panose="02020603050405020304" pitchFamily="18" charset="0"/>
              </a:rPr>
              <a:t>Il s’agit de sauvegarder au mieux « les actifs » confiés à chacun dans le cadre des responsabilités qui lui sont  assignées. </a:t>
            </a:r>
          </a:p>
        </p:txBody>
      </p:sp>
      <p:sp>
        <p:nvSpPr>
          <p:cNvPr id="2" name="Rectangle 1">
            <a:extLst>
              <a:ext uri="{FF2B5EF4-FFF2-40B4-BE49-F238E27FC236}">
                <a16:creationId xmlns:a16="http://schemas.microsoft.com/office/drawing/2014/main" id="{A9EF2A96-55CB-194E-9189-ABEE25795922}"/>
              </a:ext>
            </a:extLst>
          </p:cNvPr>
          <p:cNvSpPr/>
          <p:nvPr/>
        </p:nvSpPr>
        <p:spPr>
          <a:xfrm>
            <a:off x="1570039" y="620713"/>
            <a:ext cx="4454525" cy="461962"/>
          </a:xfrm>
          <a:prstGeom prst="rect">
            <a:avLst/>
          </a:prstGeom>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lgn="ctr" eaLnBrk="1" hangingPunct="1">
              <a:buFont typeface="Arial" panose="020B0604020202020204" pitchFamily="34" charset="0"/>
              <a:buChar char="•"/>
              <a:defRPr/>
            </a:pPr>
            <a:r>
              <a:rPr lang="fr-FR" b="1" noProof="0" dirty="0">
                <a:effectLst>
                  <a:outerShdw blurRad="38100" dist="38100" dir="2700000" algn="tl">
                    <a:srgbClr val="C0C0C0"/>
                  </a:outerShdw>
                </a:effectLst>
                <a:latin typeface="Times New Roman" panose="02020603050405020304" pitchFamily="18" charset="0"/>
              </a:rPr>
              <a:t>Objectifs du contrôle interne</a:t>
            </a:r>
          </a:p>
        </p:txBody>
      </p:sp>
    </p:spTree>
    <p:extLst>
      <p:ext uri="{BB962C8B-B14F-4D97-AF65-F5344CB8AC3E}">
        <p14:creationId xmlns:p14="http://schemas.microsoft.com/office/powerpoint/2010/main" val="4567364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3">
            <a:extLst>
              <a:ext uri="{FF2B5EF4-FFF2-40B4-BE49-F238E27FC236}">
                <a16:creationId xmlns:a16="http://schemas.microsoft.com/office/drawing/2014/main" id="{1A16D484-B586-124F-99CD-569CDA6538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323" b="3632"/>
          <a:stretch>
            <a:fillRect/>
          </a:stretch>
        </p:blipFill>
        <p:spPr bwMode="auto">
          <a:xfrm>
            <a:off x="1007792" y="2636839"/>
            <a:ext cx="10285047"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6" name="Espace réservé du numéro de diapositive 4">
            <a:extLst>
              <a:ext uri="{FF2B5EF4-FFF2-40B4-BE49-F238E27FC236}">
                <a16:creationId xmlns:a16="http://schemas.microsoft.com/office/drawing/2014/main" id="{FED36C17-4563-2546-8843-0B878F8D7F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4407A1F-814A-BC4F-8805-B8FCCF9FCB42}" type="slidenum">
              <a:rPr lang="fr-FR" noProof="0" smtClean="0">
                <a:solidFill>
                  <a:srgbClr val="FFFFFF"/>
                </a:solidFill>
                <a:latin typeface="Georgia" panose="02040502050405020303" pitchFamily="18" charset="0"/>
              </a:rPr>
              <a:pPr/>
              <a:t>89</a:t>
            </a:fld>
            <a:endParaRPr lang="fr-FR" noProof="0" dirty="0">
              <a:solidFill>
                <a:srgbClr val="FFFFFF"/>
              </a:solidFill>
              <a:latin typeface="Georgia" panose="02040502050405020303" pitchFamily="18" charset="0"/>
            </a:endParaRPr>
          </a:p>
        </p:txBody>
      </p:sp>
      <p:pic>
        <p:nvPicPr>
          <p:cNvPr id="98307" name="Picture 2">
            <a:extLst>
              <a:ext uri="{FF2B5EF4-FFF2-40B4-BE49-F238E27FC236}">
                <a16:creationId xmlns:a16="http://schemas.microsoft.com/office/drawing/2014/main" id="{35DBF1DA-48EB-7B42-A0F5-2811493619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996"/>
          <a:stretch>
            <a:fillRect/>
          </a:stretch>
        </p:blipFill>
        <p:spPr bwMode="auto">
          <a:xfrm>
            <a:off x="1286933" y="836614"/>
            <a:ext cx="9837749"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a:extLst>
              <a:ext uri="{FF2B5EF4-FFF2-40B4-BE49-F238E27FC236}">
                <a16:creationId xmlns:a16="http://schemas.microsoft.com/office/drawing/2014/main" id="{5750A77F-F27B-4147-B1D6-C8A755FC6E74}"/>
              </a:ext>
            </a:extLst>
          </p:cNvPr>
          <p:cNvSpPr txBox="1"/>
          <p:nvPr/>
        </p:nvSpPr>
        <p:spPr>
          <a:xfrm>
            <a:off x="2855914" y="476251"/>
            <a:ext cx="6696075" cy="646113"/>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1800" b="1" i="1" u="sng" noProof="0" dirty="0">
                <a:solidFill>
                  <a:srgbClr val="3E3F68"/>
                </a:solidFill>
                <a:effectLst>
                  <a:outerShdw blurRad="38100" dist="38100" dir="2700000" algn="tl">
                    <a:srgbClr val="C0C0C0"/>
                  </a:outerShdw>
                </a:effectLst>
                <a:latin typeface="Georgia" panose="02040502050405020303" pitchFamily="18" charset="0"/>
                <a:cs typeface="Arial" panose="020B0604020202020204" pitchFamily="34" charset="0"/>
              </a:rPr>
              <a:t>Fiabilité et intégrité des informations financières:</a:t>
            </a:r>
            <a:endParaRPr lang="fr-FR" sz="1800" b="1" u="sng" noProof="0" dirty="0">
              <a:solidFill>
                <a:srgbClr val="3E3F68"/>
              </a:solidFill>
              <a:effectLst>
                <a:outerShdw blurRad="38100" dist="38100" dir="2700000" algn="tl">
                  <a:srgbClr val="C0C0C0"/>
                </a:outerShdw>
              </a:effectLst>
              <a:latin typeface="Georgia" panose="02040502050405020303" pitchFamily="18" charset="0"/>
              <a:cs typeface="Arial" panose="020B0604020202020204" pitchFamily="34" charset="0"/>
            </a:endParaRPr>
          </a:p>
          <a:p>
            <a:pPr eaLnBrk="1" hangingPunct="1">
              <a:defRPr/>
            </a:pPr>
            <a:endParaRPr lang="fr-FR" sz="1800" b="1" u="sng" noProof="0" dirty="0">
              <a:solidFill>
                <a:srgbClr val="3E3F68"/>
              </a:solidFill>
              <a:effectLst>
                <a:outerShdw blurRad="38100" dist="38100" dir="2700000" algn="tl">
                  <a:srgbClr val="C0C0C0"/>
                </a:outerShdw>
              </a:effectLst>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3259461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F92C474F-C521-844C-8EE0-20D4A86B2CDB}"/>
              </a:ext>
            </a:extLst>
          </p:cNvPr>
          <p:cNvSpPr>
            <a:spLocks noGrp="1"/>
          </p:cNvSpPr>
          <p:nvPr>
            <p:ph type="title"/>
          </p:nvPr>
        </p:nvSpPr>
        <p:spPr/>
        <p:txBody>
          <a:bodyPr/>
          <a:lstStyle/>
          <a:p>
            <a:pPr algn="ctr"/>
            <a:r>
              <a:rPr lang="fr-FR" b="1" i="1" noProof="0"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C9E3F1FC-7997-604F-B139-9B2A4FC4209F}"/>
              </a:ext>
            </a:extLst>
          </p:cNvPr>
          <p:cNvSpPr>
            <a:spLocks noGrp="1"/>
          </p:cNvSpPr>
          <p:nvPr>
            <p:ph idx="1"/>
          </p:nvPr>
        </p:nvSpPr>
        <p:spPr/>
        <p:txBody>
          <a:bodyPr/>
          <a:lstStyle/>
          <a:p>
            <a:pPr algn="just">
              <a:lnSpc>
                <a:spcPct val="150000"/>
              </a:lnSpc>
              <a:buFont typeface="Wingdings" pitchFamily="2" charset="2"/>
              <a:buChar char="§"/>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Le respect des principes, politiques, règles</a:t>
            </a:r>
            <a:r>
              <a:rPr lang="fr-FR" b="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 </a:t>
            </a:r>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 politiques de la société ;  procédures, textes  réglementaires, séparations de fonctions, respect des autorisations et des délégations de  pouvoirs, etc. ;</a:t>
            </a:r>
          </a:p>
          <a:p>
            <a:pPr algn="just">
              <a:lnSpc>
                <a:spcPct val="150000"/>
              </a:lnSpc>
              <a:buFont typeface="Wingdings" pitchFamily="2" charset="2"/>
              <a:buChar char="§"/>
              <a:defRPr/>
            </a:pPr>
            <a:r>
              <a:rPr lang="fr-FR"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La protection et la sauvegarde du patrimoine</a:t>
            </a:r>
            <a:r>
              <a:rPr lang="fr-FR" noProof="0" dirty="0">
                <a:latin typeface="Times New Roman" panose="02020603050405020304" pitchFamily="18" charset="0"/>
                <a:ea typeface="ＭＳ Ｐゴシック" panose="020B0600070205080204" pitchFamily="34" charset="-128"/>
                <a:cs typeface="Times New Roman" panose="02020603050405020304" pitchFamily="18" charset="0"/>
              </a:rPr>
              <a:t> : humain, financier, immatériel (information,  savoir-faire, image....), matériel, </a:t>
            </a:r>
            <a:r>
              <a:rPr lang="fr-FR" noProof="0" dirty="0" err="1">
                <a:latin typeface="Times New Roman" panose="02020603050405020304" pitchFamily="18" charset="0"/>
                <a:ea typeface="ＭＳ Ｐゴシック" panose="020B0600070205080204" pitchFamily="34" charset="-128"/>
                <a:cs typeface="Times New Roman" panose="02020603050405020304" pitchFamily="18" charset="0"/>
              </a:rPr>
              <a:t>etc</a:t>
            </a:r>
            <a:endParaRPr lang="fr-FR" noProof="0" dirty="0">
              <a:latin typeface="Times New Roman" panose="02020603050405020304" pitchFamily="18" charset="0"/>
              <a:ea typeface="ＭＳ Ｐゴシック" panose="020B0600070205080204" pitchFamily="34" charset="-128"/>
              <a:cs typeface="Times New Roman" panose="02020603050405020304" pitchFamily="18" charset="0"/>
            </a:endParaRPr>
          </a:p>
          <a:p>
            <a:endParaRPr lang="fr-FR" noProof="0" dirty="0"/>
          </a:p>
        </p:txBody>
      </p:sp>
    </p:spTree>
    <p:extLst>
      <p:ext uri="{BB962C8B-B14F-4D97-AF65-F5344CB8AC3E}">
        <p14:creationId xmlns:p14="http://schemas.microsoft.com/office/powerpoint/2010/main" val="97174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Espace réservé du numéro de diapositive 4">
            <a:extLst>
              <a:ext uri="{FF2B5EF4-FFF2-40B4-BE49-F238E27FC236}">
                <a16:creationId xmlns:a16="http://schemas.microsoft.com/office/drawing/2014/main" id="{F54EC8DD-778D-ED43-B4F9-E8D49827358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71A63CA-43B8-7D4A-98B0-D787EB64B76A}" type="slidenum">
              <a:rPr lang="fr-FR" noProof="0" smtClean="0">
                <a:solidFill>
                  <a:srgbClr val="FFFFFF"/>
                </a:solidFill>
                <a:latin typeface="Georgia" panose="02040502050405020303" pitchFamily="18" charset="0"/>
              </a:rPr>
              <a:pPr/>
              <a:t>90</a:t>
            </a:fld>
            <a:endParaRPr lang="fr-FR" noProof="0" dirty="0">
              <a:solidFill>
                <a:srgbClr val="FFFFFF"/>
              </a:solidFill>
              <a:latin typeface="Georgia" panose="02040502050405020303" pitchFamily="18" charset="0"/>
            </a:endParaRPr>
          </a:p>
        </p:txBody>
      </p:sp>
      <p:pic>
        <p:nvPicPr>
          <p:cNvPr id="99330" name="Picture 2">
            <a:extLst>
              <a:ext uri="{FF2B5EF4-FFF2-40B4-BE49-F238E27FC236}">
                <a16:creationId xmlns:a16="http://schemas.microsoft.com/office/drawing/2014/main" id="{D8CD14BE-77FD-DB47-B9A5-6D7F1FB389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765175"/>
            <a:ext cx="8540750"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57527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C26FEA7-607F-BF4B-BA0C-91A0E8F23B44}"/>
              </a:ext>
            </a:extLst>
          </p:cNvPr>
          <p:cNvSpPr>
            <a:spLocks noGrp="1"/>
          </p:cNvSpPr>
          <p:nvPr>
            <p:ph idx="1"/>
          </p:nvPr>
        </p:nvSpPr>
        <p:spPr>
          <a:xfrm>
            <a:off x="556260" y="1698626"/>
            <a:ext cx="11079480" cy="4324350"/>
          </a:xfrm>
        </p:spPr>
        <p:txBody>
          <a:bodyPr>
            <a:normAutofit fontScale="92500" lnSpcReduction="20000"/>
          </a:bodyPr>
          <a:lstStyle/>
          <a:p>
            <a:pPr>
              <a:defRPr/>
            </a:pPr>
            <a:r>
              <a:rPr lang="fr-FR" sz="2000" b="1" i="1" noProof="0" dirty="0">
                <a:effectLst>
                  <a:outerShdw blurRad="38100" dist="38100" dir="2700000" algn="tl">
                    <a:srgbClr val="C0C0C0"/>
                  </a:outerShdw>
                </a:effectLst>
                <a:ea typeface="ＭＳ Ｐゴシック" panose="020B0600070205080204" pitchFamily="34" charset="-128"/>
              </a:rPr>
              <a:t> </a:t>
            </a:r>
            <a:r>
              <a:rPr lang="fr-FR" sz="2000" b="1" i="1" u="sng" noProof="0" dirty="0">
                <a:effectLst>
                  <a:outerShdw blurRad="38100" dist="38100" dir="2700000" algn="tl">
                    <a:srgbClr val="C0C0C0"/>
                  </a:outerShdw>
                </a:effectLst>
                <a:ea typeface="ＭＳ Ｐゴシック" panose="020B0600070205080204" pitchFamily="34" charset="-128"/>
              </a:rPr>
              <a:t>Référentiel  et principes du Contrôle interne</a:t>
            </a:r>
          </a:p>
          <a:p>
            <a:pPr eaLnBrk="1" hangingPunct="1">
              <a:buFont typeface="Georgia" panose="02040502050405020303" pitchFamily="18" charset="0"/>
              <a:buNone/>
              <a:defRPr/>
            </a:pPr>
            <a:endParaRPr lang="fr-FR" noProof="0" dirty="0">
              <a:ea typeface="ＭＳ Ｐゴシック" panose="020B0600070205080204" pitchFamily="34" charset="-128"/>
            </a:endParaRPr>
          </a:p>
          <a:p>
            <a:pPr eaLnBrk="1" hangingPunct="1">
              <a:buFont typeface="Georgia" panose="02040502050405020303" pitchFamily="18" charset="0"/>
              <a:buNone/>
              <a:defRPr/>
            </a:pPr>
            <a:endParaRPr lang="fr-FR" sz="1600" noProof="0" dirty="0">
              <a:ea typeface="ＭＳ Ｐゴシック" panose="020B0600070205080204" pitchFamily="34" charset="-128"/>
            </a:endParaRPr>
          </a:p>
          <a:p>
            <a:pPr eaLnBrk="1" hangingPunct="1">
              <a:buFont typeface="Georgia" panose="02040502050405020303" pitchFamily="18" charset="0"/>
              <a:buNone/>
              <a:defRPr/>
            </a:pPr>
            <a:endParaRPr lang="fr-FR" sz="1600" noProof="0" dirty="0">
              <a:ea typeface="ＭＳ Ｐゴシック" panose="020B0600070205080204" pitchFamily="34" charset="-128"/>
            </a:endParaRPr>
          </a:p>
          <a:p>
            <a:pPr eaLnBrk="1" hangingPunct="1">
              <a:buFont typeface="Georgia" panose="02040502050405020303" pitchFamily="18" charset="0"/>
              <a:buNone/>
              <a:defRPr/>
            </a:pPr>
            <a:endParaRPr lang="fr-FR" sz="1600" noProof="0" dirty="0">
              <a:ea typeface="ＭＳ Ｐゴシック" panose="020B0600070205080204" pitchFamily="34" charset="-128"/>
            </a:endParaRPr>
          </a:p>
          <a:p>
            <a:pPr eaLnBrk="1" hangingPunct="1">
              <a:buFont typeface="Georgia" panose="02040502050405020303" pitchFamily="18" charset="0"/>
              <a:buNone/>
              <a:defRPr/>
            </a:pPr>
            <a:endParaRPr lang="fr-FR" sz="1600" noProof="0" dirty="0">
              <a:ea typeface="ＭＳ Ｐゴシック" panose="020B0600070205080204" pitchFamily="34" charset="-128"/>
            </a:endParaRPr>
          </a:p>
          <a:p>
            <a:pPr eaLnBrk="1" hangingPunct="1">
              <a:buFont typeface="Georgia" panose="02040502050405020303" pitchFamily="18" charset="0"/>
              <a:buNone/>
              <a:defRPr/>
            </a:pPr>
            <a:endParaRPr lang="fr-FR" sz="1600" noProof="0" dirty="0">
              <a:ea typeface="ＭＳ Ｐゴシック" panose="020B0600070205080204" pitchFamily="34" charset="-128"/>
            </a:endParaRPr>
          </a:p>
          <a:p>
            <a:pPr eaLnBrk="1" hangingPunct="1">
              <a:buFont typeface="Georgia" panose="02040502050405020303" pitchFamily="18" charset="0"/>
              <a:buNone/>
              <a:defRPr/>
            </a:pPr>
            <a:endParaRPr lang="fr-FR" sz="1600" noProof="0" dirty="0">
              <a:ea typeface="ＭＳ Ｐゴシック" panose="020B0600070205080204" pitchFamily="34" charset="-128"/>
            </a:endParaRPr>
          </a:p>
          <a:p>
            <a:pPr eaLnBrk="1" hangingPunct="1">
              <a:buFont typeface="Georgia" panose="02040502050405020303" pitchFamily="18" charset="0"/>
              <a:buNone/>
              <a:defRPr/>
            </a:pPr>
            <a:endParaRPr lang="fr-FR" sz="1600" noProof="0" dirty="0">
              <a:ea typeface="ＭＳ Ｐゴシック" panose="020B0600070205080204" pitchFamily="34" charset="-128"/>
            </a:endParaRPr>
          </a:p>
          <a:p>
            <a:pPr eaLnBrk="1" hangingPunct="1">
              <a:buFont typeface="Georgia" panose="02040502050405020303" pitchFamily="18" charset="0"/>
              <a:buNone/>
              <a:defRPr/>
            </a:pPr>
            <a:endParaRPr lang="fr-FR" sz="1600" noProof="0" dirty="0">
              <a:ea typeface="ＭＳ Ｐゴシック" panose="020B0600070205080204" pitchFamily="34" charset="-128"/>
            </a:endParaRP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COCO (</a:t>
            </a:r>
            <a:r>
              <a:rPr lang="fr-FR" sz="2000" i="1" noProof="0" dirty="0" err="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Criteria</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 </a:t>
            </a:r>
            <a:r>
              <a:rPr lang="fr-FR" sz="2000" i="1" noProof="0" dirty="0" err="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onControl</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 </a:t>
            </a:r>
            <a:r>
              <a:rPr lang="fr-FR" sz="2000" i="1" noProof="0" dirty="0" err="1">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Committee</a:t>
            </a:r>
            <a:r>
              <a:rPr lang="fr-FR" sz="2000" noProof="0" dirty="0">
                <a:latin typeface="Times New Roman" panose="02020603050405020304" pitchFamily="18" charset="0"/>
                <a:ea typeface="ＭＳ Ｐゴシック" panose="020B0600070205080204" pitchFamily="34" charset="-128"/>
              </a:rPr>
              <a:t>) – Canada 1995</a:t>
            </a:r>
          </a:p>
          <a:p>
            <a:pPr eaLnBrk="1" hangingPunct="1">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a:p>
            <a:pPr eaLnBrk="1" hangingPunct="1">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AMF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Autorité  des  Marchés  Financiers)</a:t>
            </a:r>
            <a:r>
              <a:rPr lang="fr-FR" sz="2000" noProof="0" dirty="0">
                <a:latin typeface="Times New Roman" panose="02020603050405020304" pitchFamily="18" charset="0"/>
                <a:ea typeface="ＭＳ Ｐゴシック" panose="020B0600070205080204" pitchFamily="34" charset="-128"/>
              </a:rPr>
              <a:t>  - France 2006</a:t>
            </a:r>
          </a:p>
        </p:txBody>
      </p:sp>
      <p:sp>
        <p:nvSpPr>
          <p:cNvPr id="100354" name="Espace réservé du numéro de diapositive 4">
            <a:extLst>
              <a:ext uri="{FF2B5EF4-FFF2-40B4-BE49-F238E27FC236}">
                <a16:creationId xmlns:a16="http://schemas.microsoft.com/office/drawing/2014/main" id="{EE17F917-E41E-0D47-A3BD-3175D2A4BE2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6640802-3CB2-1E4B-89FA-99C0ABFB764A}" type="slidenum">
              <a:rPr lang="fr-FR" noProof="0" smtClean="0">
                <a:solidFill>
                  <a:srgbClr val="FFFFFF"/>
                </a:solidFill>
                <a:latin typeface="Georgia" panose="02040502050405020303" pitchFamily="18" charset="0"/>
              </a:rPr>
              <a:pPr/>
              <a:t>91</a:t>
            </a:fld>
            <a:endParaRPr lang="fr-FR" noProof="0" dirty="0">
              <a:solidFill>
                <a:srgbClr val="FFFFFF"/>
              </a:solidFill>
              <a:latin typeface="Georgia" panose="02040502050405020303" pitchFamily="18" charset="0"/>
            </a:endParaRPr>
          </a:p>
        </p:txBody>
      </p:sp>
      <p:grpSp>
        <p:nvGrpSpPr>
          <p:cNvPr id="100355" name="Groupe 13">
            <a:extLst>
              <a:ext uri="{FF2B5EF4-FFF2-40B4-BE49-F238E27FC236}">
                <a16:creationId xmlns:a16="http://schemas.microsoft.com/office/drawing/2014/main" id="{55C1F48C-20F6-8740-93EE-26E10F886501}"/>
              </a:ext>
            </a:extLst>
          </p:cNvPr>
          <p:cNvGrpSpPr>
            <a:grpSpLocks/>
          </p:cNvGrpSpPr>
          <p:nvPr/>
        </p:nvGrpSpPr>
        <p:grpSpPr bwMode="auto">
          <a:xfrm>
            <a:off x="1801814" y="2060576"/>
            <a:ext cx="8874125" cy="2278063"/>
            <a:chOff x="277143" y="2816994"/>
            <a:chExt cx="8874273" cy="2278112"/>
          </a:xfrm>
        </p:grpSpPr>
        <p:cxnSp>
          <p:nvCxnSpPr>
            <p:cNvPr id="8" name="Connecteur droit avec flèche 7">
              <a:extLst>
                <a:ext uri="{FF2B5EF4-FFF2-40B4-BE49-F238E27FC236}">
                  <a16:creationId xmlns:a16="http://schemas.microsoft.com/office/drawing/2014/main" id="{5FC673BC-3D73-3C42-AC1C-21EF0CF8A3F0}"/>
                </a:ext>
              </a:extLst>
            </p:cNvPr>
            <p:cNvCxnSpPr>
              <a:cxnSpLocks noChangeShapeType="1"/>
            </p:cNvCxnSpPr>
            <p:nvPr/>
          </p:nvCxnSpPr>
          <p:spPr bwMode="auto">
            <a:xfrm flipV="1">
              <a:off x="2842586" y="3212291"/>
              <a:ext cx="1297009" cy="757253"/>
            </a:xfrm>
            <a:prstGeom prst="straightConnector1">
              <a:avLst/>
            </a:prstGeom>
            <a:noFill/>
            <a:ln w="31750">
              <a:solidFill>
                <a:schemeClr val="tx1"/>
              </a:solidFill>
              <a:round/>
              <a:headEnd/>
              <a:tailEnd type="arrow" w="med" len="med"/>
            </a:ln>
            <a:effectLst>
              <a:outerShdw blurRad="50800" dist="25400" dir="5400000" rotWithShape="0">
                <a:srgbClr val="808080">
                  <a:alpha val="45000"/>
                </a:srgbClr>
              </a:outerShdw>
            </a:effectLst>
          </p:spPr>
        </p:cxnSp>
        <p:cxnSp>
          <p:nvCxnSpPr>
            <p:cNvPr id="10" name="Connecteur droit avec flèche 9">
              <a:extLst>
                <a:ext uri="{FF2B5EF4-FFF2-40B4-BE49-F238E27FC236}">
                  <a16:creationId xmlns:a16="http://schemas.microsoft.com/office/drawing/2014/main" id="{EE29ECA0-5916-E849-9DE8-5A4A6C590B9A}"/>
                </a:ext>
              </a:extLst>
            </p:cNvPr>
            <p:cNvCxnSpPr>
              <a:cxnSpLocks noChangeShapeType="1"/>
            </p:cNvCxnSpPr>
            <p:nvPr/>
          </p:nvCxnSpPr>
          <p:spPr bwMode="auto">
            <a:xfrm>
              <a:off x="2842586" y="3969544"/>
              <a:ext cx="1297009" cy="647714"/>
            </a:xfrm>
            <a:prstGeom prst="straightConnector1">
              <a:avLst/>
            </a:prstGeom>
            <a:noFill/>
            <a:ln w="31750">
              <a:solidFill>
                <a:schemeClr val="tx1"/>
              </a:solidFill>
              <a:round/>
              <a:headEnd/>
              <a:tailEnd type="arrow" w="med" len="med"/>
            </a:ln>
            <a:effectLst>
              <a:outerShdw blurRad="50800" dist="25400" dir="5400000" rotWithShape="0">
                <a:srgbClr val="808080">
                  <a:alpha val="45000"/>
                </a:srgbClr>
              </a:outerShdw>
            </a:effectLst>
          </p:spPr>
        </p:cxnSp>
        <p:sp>
          <p:nvSpPr>
            <p:cNvPr id="2" name="Rectangle 1">
              <a:extLst>
                <a:ext uri="{FF2B5EF4-FFF2-40B4-BE49-F238E27FC236}">
                  <a16:creationId xmlns:a16="http://schemas.microsoft.com/office/drawing/2014/main" id="{3AF8C258-12D8-C044-98D3-DDC8BFB12AA0}"/>
                </a:ext>
              </a:extLst>
            </p:cNvPr>
            <p:cNvSpPr/>
            <p:nvPr/>
          </p:nvSpPr>
          <p:spPr>
            <a:xfrm>
              <a:off x="4106257" y="2816994"/>
              <a:ext cx="5011821" cy="100808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marL="365760" indent="-256032" algn="ctr">
                <a:buClr>
                  <a:schemeClr val="accent3"/>
                </a:buClr>
                <a:defRPr/>
              </a:pPr>
              <a:r>
                <a:rPr lang="fr-FR" noProof="0" dirty="0"/>
                <a:t>COSO1 (</a:t>
              </a:r>
              <a:r>
                <a:rPr lang="fr-FR" i="1" noProof="0" dirty="0" err="1">
                  <a:effectLst>
                    <a:outerShdw blurRad="38100" dist="38100" dir="2700000" algn="tl">
                      <a:srgbClr val="000000">
                        <a:alpha val="43137"/>
                      </a:srgbClr>
                    </a:outerShdw>
                  </a:effectLst>
                </a:rPr>
                <a:t>Committee</a:t>
              </a:r>
              <a:r>
                <a:rPr lang="fr-FR" i="1" noProof="0" dirty="0">
                  <a:effectLst>
                    <a:outerShdw blurRad="38100" dist="38100" dir="2700000" algn="tl">
                      <a:srgbClr val="000000">
                        <a:alpha val="43137"/>
                      </a:srgbClr>
                    </a:outerShdw>
                  </a:effectLst>
                </a:rPr>
                <a:t> of Sponsoring Organizations of the </a:t>
              </a:r>
              <a:r>
                <a:rPr lang="fr-FR" i="1" noProof="0" dirty="0" err="1">
                  <a:effectLst>
                    <a:outerShdw blurRad="38100" dist="38100" dir="2700000" algn="tl">
                      <a:srgbClr val="000000">
                        <a:alpha val="43137"/>
                      </a:srgbClr>
                    </a:outerShdw>
                  </a:effectLst>
                </a:rPr>
                <a:t>Treadway</a:t>
              </a:r>
              <a:r>
                <a:rPr lang="fr-FR" i="1" noProof="0" dirty="0">
                  <a:effectLst>
                    <a:outerShdw blurRad="38100" dist="38100" dir="2700000" algn="tl">
                      <a:srgbClr val="000000">
                        <a:alpha val="43137"/>
                      </a:srgbClr>
                    </a:outerShdw>
                  </a:effectLst>
                </a:rPr>
                <a:t> Commission</a:t>
              </a:r>
              <a:r>
                <a:rPr lang="fr-FR" noProof="0" dirty="0"/>
                <a:t>) - 1980</a:t>
              </a:r>
            </a:p>
          </p:txBody>
        </p:sp>
        <p:sp>
          <p:nvSpPr>
            <p:cNvPr id="12" name="Rectangle 11">
              <a:extLst>
                <a:ext uri="{FF2B5EF4-FFF2-40B4-BE49-F238E27FC236}">
                  <a16:creationId xmlns:a16="http://schemas.microsoft.com/office/drawing/2014/main" id="{2C6714B4-4690-5F4C-B777-E03055EEDA7E}"/>
                </a:ext>
              </a:extLst>
            </p:cNvPr>
            <p:cNvSpPr/>
            <p:nvPr/>
          </p:nvSpPr>
          <p:spPr>
            <a:xfrm>
              <a:off x="4139594" y="4087021"/>
              <a:ext cx="5011822" cy="1008085"/>
            </a:xfrm>
            <a:prstGeom prst="rect">
              <a:avLst/>
            </a:prstGeom>
          </p:spPr>
          <p:style>
            <a:lnRef idx="2">
              <a:schemeClr val="accent6"/>
            </a:lnRef>
            <a:fillRef idx="1">
              <a:schemeClr val="lt1"/>
            </a:fillRef>
            <a:effectRef idx="0">
              <a:schemeClr val="accent6"/>
            </a:effectRef>
            <a:fontRef idx="minor">
              <a:schemeClr val="dk1"/>
            </a:fontRef>
          </p:style>
          <p:txBody>
            <a:bodyPr anchor="ctr"/>
            <a:lstStyle>
              <a:lvl1pPr marL="365125" indent="-255588">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buClr>
                  <a:srgbClr val="A04DA3"/>
                </a:buClr>
                <a:buFont typeface="Georgia" panose="02040502050405020303" pitchFamily="18" charset="0"/>
                <a:buNone/>
                <a:defRPr/>
              </a:pPr>
              <a:r>
                <a:rPr lang="fr-FR" sz="1800" noProof="0" dirty="0">
                  <a:solidFill>
                    <a:srgbClr val="000000"/>
                  </a:solidFill>
                  <a:latin typeface="Georgia" panose="02040502050405020303" pitchFamily="18" charset="0"/>
                  <a:cs typeface="Arial" panose="020B0604020202020204" pitchFamily="34" charset="0"/>
                </a:rPr>
                <a:t> COSO2 (</a:t>
              </a:r>
              <a:r>
                <a:rPr lang="fr-FR" sz="1800" i="1" noProof="0" dirty="0" err="1">
                  <a:solidFill>
                    <a:srgbClr val="000000"/>
                  </a:solidFill>
                  <a:effectLst>
                    <a:outerShdw blurRad="38100" dist="38100" dir="2700000" algn="tl">
                      <a:srgbClr val="C0C0C0"/>
                    </a:outerShdw>
                  </a:effectLst>
                  <a:latin typeface="Georgia" panose="02040502050405020303" pitchFamily="18" charset="0"/>
                  <a:cs typeface="Arial" panose="020B0604020202020204" pitchFamily="34" charset="0"/>
                </a:rPr>
                <a:t>Committee</a:t>
              </a:r>
              <a:r>
                <a:rPr lang="fr-FR" sz="1800" i="1" noProof="0" dirty="0">
                  <a:solidFill>
                    <a:srgbClr val="000000"/>
                  </a:solidFill>
                  <a:effectLst>
                    <a:outerShdw blurRad="38100" dist="38100" dir="2700000" algn="tl">
                      <a:srgbClr val="C0C0C0"/>
                    </a:outerShdw>
                  </a:effectLst>
                  <a:latin typeface="Georgia" panose="02040502050405020303" pitchFamily="18" charset="0"/>
                  <a:cs typeface="Arial" panose="020B0604020202020204" pitchFamily="34" charset="0"/>
                </a:rPr>
                <a:t> of Sponsoring Organizations of the </a:t>
              </a:r>
              <a:r>
                <a:rPr lang="fr-FR" sz="1800" i="1" noProof="0" dirty="0" err="1">
                  <a:solidFill>
                    <a:srgbClr val="000000"/>
                  </a:solidFill>
                  <a:effectLst>
                    <a:outerShdw blurRad="38100" dist="38100" dir="2700000" algn="tl">
                      <a:srgbClr val="C0C0C0"/>
                    </a:outerShdw>
                  </a:effectLst>
                  <a:latin typeface="Georgia" panose="02040502050405020303" pitchFamily="18" charset="0"/>
                  <a:cs typeface="Arial" panose="020B0604020202020204" pitchFamily="34" charset="0"/>
                </a:rPr>
                <a:t>Treadway</a:t>
              </a:r>
              <a:r>
                <a:rPr lang="fr-FR" sz="1800" i="1" noProof="0" dirty="0">
                  <a:solidFill>
                    <a:srgbClr val="000000"/>
                  </a:solidFill>
                  <a:effectLst>
                    <a:outerShdw blurRad="38100" dist="38100" dir="2700000" algn="tl">
                      <a:srgbClr val="C0C0C0"/>
                    </a:outerShdw>
                  </a:effectLst>
                  <a:latin typeface="Georgia" panose="02040502050405020303" pitchFamily="18" charset="0"/>
                  <a:cs typeface="Arial" panose="020B0604020202020204" pitchFamily="34" charset="0"/>
                </a:rPr>
                <a:t> Commission</a:t>
              </a:r>
              <a:r>
                <a:rPr lang="fr-FR" sz="1800" noProof="0" dirty="0">
                  <a:solidFill>
                    <a:srgbClr val="000000"/>
                  </a:solidFill>
                  <a:latin typeface="Georgia" panose="02040502050405020303" pitchFamily="18" charset="0"/>
                  <a:cs typeface="Arial" panose="020B0604020202020204" pitchFamily="34" charset="0"/>
                </a:rPr>
                <a:t>) – 2004</a:t>
              </a:r>
            </a:p>
          </p:txBody>
        </p:sp>
        <p:sp>
          <p:nvSpPr>
            <p:cNvPr id="4" name="Rectangle 3">
              <a:extLst>
                <a:ext uri="{FF2B5EF4-FFF2-40B4-BE49-F238E27FC236}">
                  <a16:creationId xmlns:a16="http://schemas.microsoft.com/office/drawing/2014/main" id="{A54962D8-66BD-0C48-B9C5-1B93431CC329}"/>
                </a:ext>
              </a:extLst>
            </p:cNvPr>
            <p:cNvSpPr/>
            <p:nvPr/>
          </p:nvSpPr>
          <p:spPr>
            <a:xfrm>
              <a:off x="277143" y="3412320"/>
              <a:ext cx="2565443" cy="865206"/>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a:buClr>
                  <a:schemeClr val="accent3"/>
                </a:buClr>
                <a:defRPr/>
              </a:pPr>
              <a:r>
                <a:rPr lang="fr-FR" noProof="0" dirty="0"/>
                <a:t>Commission  </a:t>
              </a:r>
              <a:r>
                <a:rPr lang="fr-FR" noProof="0" dirty="0" err="1"/>
                <a:t>Treadway</a:t>
              </a:r>
              <a:r>
                <a:rPr lang="fr-FR" noProof="0" dirty="0"/>
                <a:t> (USA)</a:t>
              </a:r>
            </a:p>
          </p:txBody>
        </p:sp>
      </p:grpSp>
      <p:sp>
        <p:nvSpPr>
          <p:cNvPr id="11" name="Titre 1">
            <a:extLst>
              <a:ext uri="{FF2B5EF4-FFF2-40B4-BE49-F238E27FC236}">
                <a16:creationId xmlns:a16="http://schemas.microsoft.com/office/drawing/2014/main" id="{6644FC1B-C53B-7242-8418-55AAC822CCBB}"/>
              </a:ext>
            </a:extLst>
          </p:cNvPr>
          <p:cNvSpPr>
            <a:spLocks noGrp="1"/>
          </p:cNvSpPr>
          <p:nvPr>
            <p:ph type="title"/>
          </p:nvPr>
        </p:nvSpPr>
        <p:spPr>
          <a:xfrm>
            <a:off x="2231136" y="201931"/>
            <a:ext cx="7729728" cy="1188720"/>
          </a:xfrm>
        </p:spPr>
        <p:txBody>
          <a:bodyPr/>
          <a:lstStyle/>
          <a:p>
            <a:r>
              <a:rPr lang="fr-FR" noProof="0" dirty="0"/>
              <a:t>contrôle interne </a:t>
            </a:r>
          </a:p>
        </p:txBody>
      </p:sp>
    </p:spTree>
    <p:extLst>
      <p:ext uri="{BB962C8B-B14F-4D97-AF65-F5344CB8AC3E}">
        <p14:creationId xmlns:p14="http://schemas.microsoft.com/office/powerpoint/2010/main" val="165572827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Espace réservé du numéro de diapositive 4">
            <a:extLst>
              <a:ext uri="{FF2B5EF4-FFF2-40B4-BE49-F238E27FC236}">
                <a16:creationId xmlns:a16="http://schemas.microsoft.com/office/drawing/2014/main" id="{12743524-F3C8-BC48-A410-F6FD5DFBDF7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B259BEC-FCD2-C34C-81C6-079FA08A2335}" type="slidenum">
              <a:rPr lang="fr-FR" noProof="0" smtClean="0">
                <a:solidFill>
                  <a:srgbClr val="FFFFFF"/>
                </a:solidFill>
                <a:latin typeface="Georgia" panose="02040502050405020303" pitchFamily="18" charset="0"/>
              </a:rPr>
              <a:pPr/>
              <a:t>92</a:t>
            </a:fld>
            <a:endParaRPr lang="fr-FR" noProof="0" dirty="0">
              <a:solidFill>
                <a:srgbClr val="FFFFFF"/>
              </a:solidFill>
              <a:latin typeface="Georgia" panose="02040502050405020303" pitchFamily="18" charset="0"/>
            </a:endParaRPr>
          </a:p>
        </p:txBody>
      </p:sp>
      <p:graphicFrame>
        <p:nvGraphicFramePr>
          <p:cNvPr id="11" name="Diagramme 10">
            <a:extLst>
              <a:ext uri="{FF2B5EF4-FFF2-40B4-BE49-F238E27FC236}">
                <a16:creationId xmlns:a16="http://schemas.microsoft.com/office/drawing/2014/main" id="{40516C39-AADF-ED4E-A1AE-D2E4C19529F1}"/>
              </a:ext>
            </a:extLst>
          </p:cNvPr>
          <p:cNvGraphicFramePr/>
          <p:nvPr>
            <p:extLst>
              <p:ext uri="{D42A27DB-BD31-4B8C-83A1-F6EECF244321}">
                <p14:modId xmlns:p14="http://schemas.microsoft.com/office/powerpoint/2010/main" val="3681753066"/>
              </p:ext>
            </p:extLst>
          </p:nvPr>
        </p:nvGraphicFramePr>
        <p:xfrm>
          <a:off x="1631504" y="620688"/>
          <a:ext cx="8964488" cy="6048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ZoneTexte 12">
            <a:extLst>
              <a:ext uri="{FF2B5EF4-FFF2-40B4-BE49-F238E27FC236}">
                <a16:creationId xmlns:a16="http://schemas.microsoft.com/office/drawing/2014/main" id="{570C4689-55DC-6041-AE61-529FC0B44E7F}"/>
              </a:ext>
            </a:extLst>
          </p:cNvPr>
          <p:cNvSpPr txBox="1"/>
          <p:nvPr/>
        </p:nvSpPr>
        <p:spPr>
          <a:xfrm>
            <a:off x="1758951" y="1547813"/>
            <a:ext cx="1698625" cy="368300"/>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800" b="1" i="1" u="sng" noProof="0" dirty="0">
                <a:solidFill>
                  <a:schemeClr val="bg1"/>
                </a:solidFill>
                <a:effectLst>
                  <a:outerShdw blurRad="38100" dist="38100" dir="2700000" algn="tl">
                    <a:srgbClr val="C0C0C0"/>
                  </a:outerShdw>
                </a:effectLst>
                <a:latin typeface="Times New Roman" panose="02020603050405020304" pitchFamily="18" charset="0"/>
              </a:rPr>
              <a:t>Organisation</a:t>
            </a:r>
          </a:p>
        </p:txBody>
      </p:sp>
      <p:sp>
        <p:nvSpPr>
          <p:cNvPr id="14" name="ZoneTexte 13">
            <a:extLst>
              <a:ext uri="{FF2B5EF4-FFF2-40B4-BE49-F238E27FC236}">
                <a16:creationId xmlns:a16="http://schemas.microsoft.com/office/drawing/2014/main" id="{7F7751E4-5D85-7C4C-85C7-951D15230F91}"/>
              </a:ext>
            </a:extLst>
          </p:cNvPr>
          <p:cNvSpPr txBox="1"/>
          <p:nvPr/>
        </p:nvSpPr>
        <p:spPr>
          <a:xfrm>
            <a:off x="1714501" y="2987675"/>
            <a:ext cx="1743075" cy="369888"/>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800" b="1" i="1" u="sng" noProof="0" dirty="0">
                <a:solidFill>
                  <a:schemeClr val="bg1"/>
                </a:solidFill>
                <a:effectLst>
                  <a:outerShdw blurRad="38100" dist="38100" dir="2700000" algn="tl">
                    <a:srgbClr val="C0C0C0"/>
                  </a:outerShdw>
                </a:effectLst>
                <a:latin typeface="Times New Roman" panose="02020603050405020304" pitchFamily="18" charset="0"/>
              </a:rPr>
              <a:t>Intégration</a:t>
            </a:r>
          </a:p>
        </p:txBody>
      </p:sp>
      <p:sp>
        <p:nvSpPr>
          <p:cNvPr id="15" name="ZoneTexte 14">
            <a:extLst>
              <a:ext uri="{FF2B5EF4-FFF2-40B4-BE49-F238E27FC236}">
                <a16:creationId xmlns:a16="http://schemas.microsoft.com/office/drawing/2014/main" id="{E7888A64-BC90-7B41-B97C-8BA76AE5A515}"/>
              </a:ext>
            </a:extLst>
          </p:cNvPr>
          <p:cNvSpPr txBox="1"/>
          <p:nvPr/>
        </p:nvSpPr>
        <p:spPr>
          <a:xfrm>
            <a:off x="1798638" y="3600450"/>
            <a:ext cx="1492250" cy="369888"/>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800" b="1" i="1" u="sng" noProof="0" dirty="0">
                <a:solidFill>
                  <a:schemeClr val="bg1"/>
                </a:solidFill>
                <a:effectLst>
                  <a:outerShdw blurRad="38100" dist="38100" dir="2700000" algn="tl">
                    <a:srgbClr val="C0C0C0"/>
                  </a:outerShdw>
                </a:effectLst>
                <a:latin typeface="Times New Roman" panose="02020603050405020304" pitchFamily="18" charset="0"/>
              </a:rPr>
              <a:t>Permanence</a:t>
            </a:r>
          </a:p>
        </p:txBody>
      </p:sp>
      <p:sp>
        <p:nvSpPr>
          <p:cNvPr id="16" name="ZoneTexte 15">
            <a:extLst>
              <a:ext uri="{FF2B5EF4-FFF2-40B4-BE49-F238E27FC236}">
                <a16:creationId xmlns:a16="http://schemas.microsoft.com/office/drawing/2014/main" id="{E16C42D9-1DAA-B645-8379-88C7D83880EB}"/>
              </a:ext>
            </a:extLst>
          </p:cNvPr>
          <p:cNvSpPr txBox="1"/>
          <p:nvPr/>
        </p:nvSpPr>
        <p:spPr>
          <a:xfrm>
            <a:off x="1798638" y="4214814"/>
            <a:ext cx="1492250" cy="369887"/>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800" b="1" i="1" u="sng" noProof="0" dirty="0">
                <a:solidFill>
                  <a:schemeClr val="bg1"/>
                </a:solidFill>
                <a:effectLst>
                  <a:outerShdw blurRad="38100" dist="38100" dir="2700000" algn="tl">
                    <a:srgbClr val="C0C0C0"/>
                  </a:outerShdw>
                </a:effectLst>
                <a:latin typeface="Times New Roman" panose="02020603050405020304" pitchFamily="18" charset="0"/>
              </a:rPr>
              <a:t>Universalité</a:t>
            </a:r>
          </a:p>
        </p:txBody>
      </p:sp>
      <p:sp>
        <p:nvSpPr>
          <p:cNvPr id="17" name="ZoneTexte 16">
            <a:extLst>
              <a:ext uri="{FF2B5EF4-FFF2-40B4-BE49-F238E27FC236}">
                <a16:creationId xmlns:a16="http://schemas.microsoft.com/office/drawing/2014/main" id="{91A31DA5-BCEC-7245-8E7D-F3CD9C2D9924}"/>
              </a:ext>
            </a:extLst>
          </p:cNvPr>
          <p:cNvSpPr txBox="1"/>
          <p:nvPr/>
        </p:nvSpPr>
        <p:spPr>
          <a:xfrm>
            <a:off x="1714501" y="4916489"/>
            <a:ext cx="1743075" cy="369887"/>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800" b="1" i="1" u="sng" noProof="0" dirty="0">
                <a:solidFill>
                  <a:schemeClr val="bg1"/>
                </a:solidFill>
                <a:effectLst>
                  <a:outerShdw blurRad="38100" dist="38100" dir="2700000" algn="tl">
                    <a:srgbClr val="C0C0C0"/>
                  </a:outerShdw>
                </a:effectLst>
                <a:latin typeface="Times New Roman" panose="02020603050405020304" pitchFamily="18" charset="0"/>
              </a:rPr>
              <a:t>Indépendance</a:t>
            </a:r>
          </a:p>
        </p:txBody>
      </p:sp>
      <p:sp>
        <p:nvSpPr>
          <p:cNvPr id="18" name="ZoneTexte 17">
            <a:extLst>
              <a:ext uri="{FF2B5EF4-FFF2-40B4-BE49-F238E27FC236}">
                <a16:creationId xmlns:a16="http://schemas.microsoft.com/office/drawing/2014/main" id="{5DB0FE24-A3D9-CF4F-801F-610B2C25DA56}"/>
              </a:ext>
            </a:extLst>
          </p:cNvPr>
          <p:cNvSpPr txBox="1"/>
          <p:nvPr/>
        </p:nvSpPr>
        <p:spPr>
          <a:xfrm>
            <a:off x="1798638" y="5529264"/>
            <a:ext cx="1492250" cy="369887"/>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800" b="1" i="1" u="sng" noProof="0" dirty="0">
                <a:solidFill>
                  <a:schemeClr val="bg1"/>
                </a:solidFill>
                <a:effectLst>
                  <a:outerShdw blurRad="38100" dist="38100" dir="2700000" algn="tl">
                    <a:srgbClr val="C0C0C0"/>
                  </a:outerShdw>
                </a:effectLst>
                <a:latin typeface="Times New Roman" panose="02020603050405020304" pitchFamily="18" charset="0"/>
              </a:rPr>
              <a:t>Information</a:t>
            </a:r>
          </a:p>
        </p:txBody>
      </p:sp>
      <p:sp>
        <p:nvSpPr>
          <p:cNvPr id="19" name="ZoneTexte 18">
            <a:extLst>
              <a:ext uri="{FF2B5EF4-FFF2-40B4-BE49-F238E27FC236}">
                <a16:creationId xmlns:a16="http://schemas.microsoft.com/office/drawing/2014/main" id="{FEA690A5-7CE1-2C47-88EE-C3FBFF2B6E2E}"/>
              </a:ext>
            </a:extLst>
          </p:cNvPr>
          <p:cNvSpPr txBox="1"/>
          <p:nvPr/>
        </p:nvSpPr>
        <p:spPr>
          <a:xfrm>
            <a:off x="1798639" y="6143625"/>
            <a:ext cx="1576387" cy="369888"/>
          </a:xfrm>
          <a:prstGeom prst="rect">
            <a:avLst/>
          </a:prstGeom>
          <a:noFill/>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fr-FR" sz="1800" b="1" i="1" u="sng" noProof="0" dirty="0">
                <a:solidFill>
                  <a:schemeClr val="bg1"/>
                </a:solidFill>
                <a:effectLst>
                  <a:outerShdw blurRad="38100" dist="38100" dir="2700000" algn="tl">
                    <a:srgbClr val="C0C0C0"/>
                  </a:outerShdw>
                </a:effectLst>
                <a:latin typeface="Times New Roman" panose="02020603050405020304" pitchFamily="18" charset="0"/>
              </a:rPr>
              <a:t>Harmonie</a:t>
            </a:r>
          </a:p>
        </p:txBody>
      </p:sp>
      <p:sp>
        <p:nvSpPr>
          <p:cNvPr id="20" name="ZoneTexte 19">
            <a:extLst>
              <a:ext uri="{FF2B5EF4-FFF2-40B4-BE49-F238E27FC236}">
                <a16:creationId xmlns:a16="http://schemas.microsoft.com/office/drawing/2014/main" id="{8A3CEA4F-9A82-5B4D-A3CE-E97A307764D5}"/>
              </a:ext>
            </a:extLst>
          </p:cNvPr>
          <p:cNvSpPr txBox="1"/>
          <p:nvPr/>
        </p:nvSpPr>
        <p:spPr>
          <a:xfrm>
            <a:off x="3457575" y="4214813"/>
            <a:ext cx="6889750" cy="4619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1200" noProof="0" dirty="0">
                <a:latin typeface="Times New Roman" panose="02020603050405020304" pitchFamily="18" charset="0"/>
              </a:rPr>
              <a:t>Le  principe  d’universalité  signifie  que  le  contrôle  interne  concerne  toutes  les  personnes  dans</a:t>
            </a:r>
          </a:p>
          <a:p>
            <a:pPr eaLnBrk="1" hangingPunct="1">
              <a:defRPr/>
            </a:pPr>
            <a:r>
              <a:rPr lang="fr-FR" sz="1200" noProof="0" dirty="0">
                <a:latin typeface="Times New Roman" panose="02020603050405020304" pitchFamily="18" charset="0"/>
              </a:rPr>
              <a:t>l’entreprise, en tout temps et en tout lieu. </a:t>
            </a:r>
          </a:p>
        </p:txBody>
      </p:sp>
      <p:sp>
        <p:nvSpPr>
          <p:cNvPr id="102411" name="ZoneTexte 20">
            <a:extLst>
              <a:ext uri="{FF2B5EF4-FFF2-40B4-BE49-F238E27FC236}">
                <a16:creationId xmlns:a16="http://schemas.microsoft.com/office/drawing/2014/main" id="{B42826DD-F0A0-7F4A-8383-088E5C346BBB}"/>
              </a:ext>
            </a:extLst>
          </p:cNvPr>
          <p:cNvSpPr txBox="1">
            <a:spLocks noChangeArrowheads="1"/>
          </p:cNvSpPr>
          <p:nvPr/>
        </p:nvSpPr>
        <p:spPr bwMode="auto">
          <a:xfrm>
            <a:off x="3457575" y="4827588"/>
            <a:ext cx="7138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sz="1200" noProof="0" dirty="0">
                <a:latin typeface="Times New Roman" panose="02020603050405020304" pitchFamily="18" charset="0"/>
              </a:rPr>
              <a:t>Le principe d’indépendance implique que les objectifs du contrôle interne sont à atteindre indépendamment des méthodes, procédés et moyens de l’entreprise. </a:t>
            </a:r>
          </a:p>
        </p:txBody>
      </p:sp>
      <p:sp>
        <p:nvSpPr>
          <p:cNvPr id="102412" name="ZoneTexte 21">
            <a:extLst>
              <a:ext uri="{FF2B5EF4-FFF2-40B4-BE49-F238E27FC236}">
                <a16:creationId xmlns:a16="http://schemas.microsoft.com/office/drawing/2014/main" id="{9DB98C0C-E4FC-3042-92BC-54064573EF02}"/>
              </a:ext>
            </a:extLst>
          </p:cNvPr>
          <p:cNvSpPr txBox="1">
            <a:spLocks noChangeArrowheads="1"/>
          </p:cNvSpPr>
          <p:nvPr/>
        </p:nvSpPr>
        <p:spPr bwMode="auto">
          <a:xfrm>
            <a:off x="3540125" y="5441951"/>
            <a:ext cx="6889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sz="1200" noProof="0" dirty="0">
                <a:latin typeface="Times New Roman" panose="02020603050405020304" pitchFamily="18" charset="0"/>
              </a:rPr>
              <a:t>L’information  doit  répondre  à  certains  critères  tels  que  la  pertinence,  l’utilité,  l’objectivité,  la</a:t>
            </a:r>
          </a:p>
          <a:p>
            <a:pPr eaLnBrk="1" hangingPunct="1"/>
            <a:r>
              <a:rPr lang="fr-FR" sz="1200" noProof="0" dirty="0">
                <a:latin typeface="Times New Roman" panose="02020603050405020304" pitchFamily="18" charset="0"/>
              </a:rPr>
              <a:t>communicabilité et la vérifiabilité.</a:t>
            </a:r>
          </a:p>
        </p:txBody>
      </p:sp>
      <p:sp>
        <p:nvSpPr>
          <p:cNvPr id="102413" name="ZoneTexte 22">
            <a:extLst>
              <a:ext uri="{FF2B5EF4-FFF2-40B4-BE49-F238E27FC236}">
                <a16:creationId xmlns:a16="http://schemas.microsoft.com/office/drawing/2014/main" id="{CE8021AD-DBA5-5A41-8719-76EBB6C8022E}"/>
              </a:ext>
            </a:extLst>
          </p:cNvPr>
          <p:cNvSpPr txBox="1">
            <a:spLocks noChangeArrowheads="1"/>
          </p:cNvSpPr>
          <p:nvPr/>
        </p:nvSpPr>
        <p:spPr bwMode="auto">
          <a:xfrm>
            <a:off x="3527425" y="6143626"/>
            <a:ext cx="6889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fr-FR" sz="1200" noProof="0" dirty="0">
                <a:latin typeface="Times New Roman" panose="02020603050405020304" pitchFamily="18" charset="0"/>
              </a:rPr>
              <a:t>On  entend  par  principe  d’harmonie,  l’adéquation  du  contrôle  interne  aux  caractéristiques  de</a:t>
            </a:r>
          </a:p>
          <a:p>
            <a:pPr eaLnBrk="1" hangingPunct="1"/>
            <a:r>
              <a:rPr lang="fr-FR" sz="1200" noProof="0" dirty="0">
                <a:latin typeface="Times New Roman" panose="02020603050405020304" pitchFamily="18" charset="0"/>
              </a:rPr>
              <a:t>l’entreprise et de son environnement.</a:t>
            </a:r>
          </a:p>
        </p:txBody>
      </p:sp>
    </p:spTree>
    <p:extLst>
      <p:ext uri="{BB962C8B-B14F-4D97-AF65-F5344CB8AC3E}">
        <p14:creationId xmlns:p14="http://schemas.microsoft.com/office/powerpoint/2010/main" val="41396019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2DD5B79-72A5-E34B-885D-60E64B335F88}"/>
              </a:ext>
            </a:extLst>
          </p:cNvPr>
          <p:cNvSpPr>
            <a:spLocks noGrp="1"/>
          </p:cNvSpPr>
          <p:nvPr>
            <p:ph idx="1"/>
          </p:nvPr>
        </p:nvSpPr>
        <p:spPr>
          <a:xfrm>
            <a:off x="106680" y="479425"/>
            <a:ext cx="11917680" cy="4389438"/>
          </a:xfrm>
        </p:spPr>
        <p:txBody>
          <a:bodyPr>
            <a:noAutofit/>
          </a:bodyPr>
          <a:lstStyle/>
          <a:p>
            <a:pPr algn="just" eaLnBrk="1" hangingPunct="1">
              <a:lnSpc>
                <a:spcPct val="150000"/>
              </a:lnSpc>
              <a:buFont typeface="Georgia" panose="02040502050405020303" pitchFamily="18" charset="0"/>
              <a:buNone/>
              <a:defRPr/>
            </a:pPr>
            <a:r>
              <a:rPr lang="fr-FR" sz="2400"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 Limites du Contrôle interne:</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Les limites qui entravent la réalisation efficace du contrôle interne peuvent être :</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1) </a:t>
            </a:r>
            <a:r>
              <a:rPr lang="fr-FR" sz="2000" b="1" noProof="0" dirty="0">
                <a:latin typeface="Times New Roman" panose="02020603050405020304" pitchFamily="18" charset="0"/>
                <a:ea typeface="ＭＳ Ｐゴシック" panose="020B0600070205080204" pitchFamily="34" charset="-128"/>
              </a:rPr>
              <a:t>Le facteur humain</a:t>
            </a:r>
            <a:endParaRPr lang="fr-FR" sz="2000" noProof="0" dirty="0">
              <a:latin typeface="Times New Roman" panose="02020603050405020304" pitchFamily="18" charset="0"/>
              <a:ea typeface="ＭＳ Ｐゴシック" panose="020B0600070205080204" pitchFamily="34" charset="-128"/>
            </a:endParaRP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Dans la mesure où le contrôle interne repose sur le facteur humain, il est susceptible de pâtir d'erreurs de conception, de jugement ou d'interprétation, de malentendus, de négligence, de la fatigue ou de la distraction, voire de manœuvres  telles que collusion, abus ou transgression. </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2) </a:t>
            </a:r>
            <a:r>
              <a:rPr lang="fr-FR" sz="2000" b="1" noProof="0" dirty="0">
                <a:latin typeface="Times New Roman" panose="02020603050405020304" pitchFamily="18" charset="0"/>
                <a:ea typeface="ＭＳ Ｐゴシック" panose="020B0600070205080204" pitchFamily="34" charset="-128"/>
              </a:rPr>
              <a:t>Les contraintes financières</a:t>
            </a:r>
            <a:endParaRPr lang="fr-FR" sz="2000" noProof="0" dirty="0">
              <a:latin typeface="Times New Roman" panose="02020603050405020304" pitchFamily="18" charset="0"/>
              <a:ea typeface="ＭＳ Ｐゴシック" panose="020B0600070205080204" pitchFamily="34" charset="-128"/>
            </a:endParaRP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Une autre limite tient au fait que la conception d'un système de contrôle interne doit tenir compte de contraintes financières. </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Il est souvent reproché au contrôle interne d'augmenter les charges de l'entreprise par l'embauche du personnel nouveau et la réalisation d'investissements supplémentaires. </a:t>
            </a:r>
          </a:p>
          <a:p>
            <a:pPr algn="just" eaLnBrk="1" hangingPunct="1">
              <a:lnSpc>
                <a:spcPct val="150000"/>
              </a:lnSpc>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a:p>
            <a:pPr algn="just" eaLnBrk="1" hangingPunct="1">
              <a:lnSpc>
                <a:spcPct val="150000"/>
              </a:lnSpc>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a:p>
            <a:pPr algn="just" eaLnBrk="1" hangingPunct="1">
              <a:lnSpc>
                <a:spcPct val="150000"/>
              </a:lnSpc>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p:txBody>
      </p:sp>
      <p:sp>
        <p:nvSpPr>
          <p:cNvPr id="104450" name="Espace réservé du numéro de diapositive 4">
            <a:extLst>
              <a:ext uri="{FF2B5EF4-FFF2-40B4-BE49-F238E27FC236}">
                <a16:creationId xmlns:a16="http://schemas.microsoft.com/office/drawing/2014/main" id="{AB897348-98E8-5441-AF72-1D59FF8AE0B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F2CF8CE-4338-8046-9B53-712F9C476808}" type="slidenum">
              <a:rPr lang="fr-FR" noProof="0" smtClean="0">
                <a:solidFill>
                  <a:srgbClr val="FFFFFF"/>
                </a:solidFill>
                <a:latin typeface="Georgia" panose="02040502050405020303" pitchFamily="18" charset="0"/>
              </a:rPr>
              <a:pPr/>
              <a:t>93</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399552667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Espace réservé du contenu 2">
            <a:extLst>
              <a:ext uri="{FF2B5EF4-FFF2-40B4-BE49-F238E27FC236}">
                <a16:creationId xmlns:a16="http://schemas.microsoft.com/office/drawing/2014/main" id="{01CC225D-4B0C-604F-8128-3DC2CEE92319}"/>
              </a:ext>
            </a:extLst>
          </p:cNvPr>
          <p:cNvSpPr>
            <a:spLocks noGrp="1"/>
          </p:cNvSpPr>
          <p:nvPr>
            <p:ph idx="1"/>
          </p:nvPr>
        </p:nvSpPr>
        <p:spPr>
          <a:xfrm>
            <a:off x="1668464" y="836614"/>
            <a:ext cx="8791575" cy="5253037"/>
          </a:xfrm>
        </p:spPr>
        <p:txBody>
          <a:bodyPr/>
          <a:lstStyle/>
          <a:p>
            <a:pPr algn="just" eaLnBrk="1" hangingPunct="1">
              <a:lnSpc>
                <a:spcPct val="150000"/>
              </a:lnSpc>
              <a:buFont typeface="Georgia" panose="02040502050405020303" pitchFamily="18" charset="0"/>
              <a:buNone/>
            </a:pPr>
            <a:r>
              <a:rPr lang="fr-FR" sz="2000" noProof="0" dirty="0">
                <a:latin typeface="Times New Roman" panose="02020603050405020304" pitchFamily="18" charset="0"/>
                <a:ea typeface="ＭＳ Ｐゴシック" panose="020B0600070205080204" pitchFamily="34" charset="-128"/>
              </a:rPr>
              <a:t>3) </a:t>
            </a:r>
            <a:r>
              <a:rPr lang="fr-FR" sz="2000" b="1" noProof="0" dirty="0">
                <a:latin typeface="Times New Roman" panose="02020603050405020304" pitchFamily="18" charset="0"/>
                <a:ea typeface="ＭＳ Ｐゴシック" panose="020B0600070205080204" pitchFamily="34" charset="-128"/>
              </a:rPr>
              <a:t>Les changements organisationnels et l'attitude du management</a:t>
            </a:r>
            <a:endParaRPr lang="fr-FR" sz="2000" noProof="0" dirty="0">
              <a:latin typeface="Times New Roman" panose="02020603050405020304" pitchFamily="18" charset="0"/>
              <a:ea typeface="ＭＳ Ｐゴシック" panose="020B0600070205080204" pitchFamily="34" charset="-128"/>
            </a:endParaRPr>
          </a:p>
          <a:p>
            <a:pPr algn="just" eaLnBrk="1" hangingPunct="1">
              <a:lnSpc>
                <a:spcPct val="150000"/>
              </a:lnSpc>
              <a:buFont typeface="Georgia" panose="02040502050405020303" pitchFamily="18" charset="0"/>
              <a:buNone/>
            </a:pPr>
            <a:r>
              <a:rPr lang="fr-FR" sz="2000" noProof="0" dirty="0">
                <a:latin typeface="Times New Roman" panose="02020603050405020304" pitchFamily="18" charset="0"/>
                <a:ea typeface="ＭＳ Ｐゴシック" panose="020B0600070205080204" pitchFamily="34" charset="-128"/>
              </a:rPr>
              <a:t>      Les changements organisationnels et l'attitude du management peuvent avoir un impact réel sur l'efficacité du contrôle interne et sur le personnel qui le met en œuvre. C'est pourquoi il est nécessaire que la direction vérifie et actualise continuellement les contrôles, communique les changements aux personnels et montre l'exemple en se conformant elle-même à ces contrôles.</a:t>
            </a:r>
          </a:p>
          <a:p>
            <a:pPr eaLnBrk="1" hangingPunct="1">
              <a:lnSpc>
                <a:spcPct val="150000"/>
              </a:lnSpc>
              <a:buFont typeface="Georgia" panose="02040502050405020303" pitchFamily="18" charset="0"/>
              <a:buNone/>
            </a:pPr>
            <a:endParaRPr lang="fr-FR" noProof="0" dirty="0">
              <a:latin typeface="Cambria" panose="02040503050406030204" pitchFamily="18" charset="0"/>
              <a:ea typeface="ＭＳ Ｐゴシック" panose="020B0600070205080204" pitchFamily="34" charset="-128"/>
            </a:endParaRPr>
          </a:p>
        </p:txBody>
      </p:sp>
      <p:sp>
        <p:nvSpPr>
          <p:cNvPr id="106498" name="Espace réservé du numéro de diapositive 4">
            <a:extLst>
              <a:ext uri="{FF2B5EF4-FFF2-40B4-BE49-F238E27FC236}">
                <a16:creationId xmlns:a16="http://schemas.microsoft.com/office/drawing/2014/main" id="{B962FFB6-27B1-9E4F-91B4-31C0AB22499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3E5B6F4-9082-C549-B24A-80BB8A1D2754}" type="slidenum">
              <a:rPr lang="fr-FR" noProof="0" smtClean="0">
                <a:solidFill>
                  <a:srgbClr val="FFFFFF"/>
                </a:solidFill>
                <a:latin typeface="Georgia" panose="02040502050405020303" pitchFamily="18" charset="0"/>
              </a:rPr>
              <a:pPr/>
              <a:t>94</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29879067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Espace réservé du contenu 2">
            <a:extLst>
              <a:ext uri="{FF2B5EF4-FFF2-40B4-BE49-F238E27FC236}">
                <a16:creationId xmlns:a16="http://schemas.microsoft.com/office/drawing/2014/main" id="{15803CDB-10DE-D94E-B8D3-22C3FC422747}"/>
              </a:ext>
            </a:extLst>
          </p:cNvPr>
          <p:cNvSpPr>
            <a:spLocks noGrp="1"/>
          </p:cNvSpPr>
          <p:nvPr>
            <p:ph idx="1"/>
          </p:nvPr>
        </p:nvSpPr>
        <p:spPr>
          <a:xfrm>
            <a:off x="1668464" y="836614"/>
            <a:ext cx="8791575" cy="5253037"/>
          </a:xfrm>
        </p:spPr>
        <p:txBody>
          <a:bodyPr/>
          <a:lstStyle/>
          <a:p>
            <a:pPr marL="85725" indent="542925" algn="just">
              <a:lnSpc>
                <a:spcPct val="150000"/>
              </a:lnSpc>
              <a:buNone/>
            </a:pPr>
            <a:r>
              <a:rPr lang="fr-FR" sz="2000" noProof="0" dirty="0">
                <a:latin typeface="Times New Roman" panose="02020603050405020304" pitchFamily="18" charset="0"/>
                <a:ea typeface="ＭＳ Ｐゴシック" panose="020B0600070205080204" pitchFamily="34" charset="-128"/>
              </a:rPr>
              <a:t>    De manière plus générale on constate que l'atteinte des objectifs de l'entreprise ne dépendant pas uniquement des facteurs internes. Si le marché s'effondre où si un concurrent bénéfice d'une innovation majeure l'entreprise peut avoir des processus efficaces et performants mais elle sera en situation de risque vital.</a:t>
            </a:r>
          </a:p>
          <a:p>
            <a:pPr marL="85725" indent="542925" algn="just">
              <a:lnSpc>
                <a:spcPct val="150000"/>
              </a:lnSpc>
              <a:buNone/>
            </a:pPr>
            <a:endParaRPr lang="fr-FR" sz="2000" noProof="0" dirty="0">
              <a:latin typeface="Times New Roman" panose="02020603050405020304" pitchFamily="18" charset="0"/>
              <a:ea typeface="ＭＳ Ｐゴシック" panose="020B0600070205080204" pitchFamily="34" charset="-128"/>
            </a:endParaRPr>
          </a:p>
          <a:p>
            <a:pPr marL="85725" indent="542925" algn="just">
              <a:lnSpc>
                <a:spcPct val="150000"/>
              </a:lnSpc>
              <a:buNone/>
            </a:pPr>
            <a:r>
              <a:rPr lang="fr-FR" sz="2000" noProof="0" dirty="0">
                <a:latin typeface="Times New Roman" panose="02020603050405020304" pitchFamily="18" charset="0"/>
                <a:ea typeface="ＭＳ Ｐゴシック" panose="020B0600070205080204" pitchFamily="34" charset="-128"/>
              </a:rPr>
              <a:t>      Nous retenons de ce qui précède qu'un système de contrôle interne, aussi bien conçu ne peut fournir à la direction une assurance absolue quant à la réalisation des objectifs d'une organisation ou à sa pérennité, et ce à cause des limites et des risques liés à toute activité.</a:t>
            </a:r>
          </a:p>
          <a:p>
            <a:pPr marL="85725" indent="542925">
              <a:buNone/>
            </a:pPr>
            <a:endParaRPr lang="fr-FR" noProof="0" dirty="0">
              <a:ea typeface="ＭＳ Ｐゴシック" panose="020B0600070205080204" pitchFamily="34" charset="-128"/>
            </a:endParaRPr>
          </a:p>
        </p:txBody>
      </p:sp>
      <p:sp>
        <p:nvSpPr>
          <p:cNvPr id="107522" name="Espace réservé du numéro de diapositive 4">
            <a:extLst>
              <a:ext uri="{FF2B5EF4-FFF2-40B4-BE49-F238E27FC236}">
                <a16:creationId xmlns:a16="http://schemas.microsoft.com/office/drawing/2014/main" id="{FC9AFEE4-FCB7-AE4F-AFCE-6A6B6BEEA5B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C758C22-327E-9248-A3DB-B94AA9EAB26F}" type="slidenum">
              <a:rPr lang="fr-FR" noProof="0" smtClean="0">
                <a:solidFill>
                  <a:srgbClr val="FFFFFF"/>
                </a:solidFill>
                <a:latin typeface="Georgia" panose="02040502050405020303" pitchFamily="18" charset="0"/>
              </a:rPr>
              <a:pPr/>
              <a:t>95</a:t>
            </a:fld>
            <a:endParaRPr lang="fr-FR" noProof="0" dirty="0">
              <a:solidFill>
                <a:srgbClr val="FFFFFF"/>
              </a:solidFill>
              <a:latin typeface="Georgia" panose="02040502050405020303" pitchFamily="18" charset="0"/>
            </a:endParaRPr>
          </a:p>
        </p:txBody>
      </p:sp>
      <p:sp>
        <p:nvSpPr>
          <p:cNvPr id="7" name="Flèche droite 6">
            <a:extLst>
              <a:ext uri="{FF2B5EF4-FFF2-40B4-BE49-F238E27FC236}">
                <a16:creationId xmlns:a16="http://schemas.microsoft.com/office/drawing/2014/main" id="{249B31EC-5915-A44F-B7E8-BDD100BAD800}"/>
              </a:ext>
            </a:extLst>
          </p:cNvPr>
          <p:cNvSpPr/>
          <p:nvPr/>
        </p:nvSpPr>
        <p:spPr>
          <a:xfrm>
            <a:off x="1668464" y="3933826"/>
            <a:ext cx="466725" cy="1444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noProof="0" dirty="0"/>
          </a:p>
        </p:txBody>
      </p:sp>
    </p:spTree>
    <p:extLst>
      <p:ext uri="{BB962C8B-B14F-4D97-AF65-F5344CB8AC3E}">
        <p14:creationId xmlns:p14="http://schemas.microsoft.com/office/powerpoint/2010/main" val="27964631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Espace réservé du contenu 6">
            <a:extLst>
              <a:ext uri="{FF2B5EF4-FFF2-40B4-BE49-F238E27FC236}">
                <a16:creationId xmlns:a16="http://schemas.microsoft.com/office/drawing/2014/main" id="{08A82567-FCF8-CE4F-9614-5B5CAAD777FE}"/>
              </a:ext>
            </a:extLst>
          </p:cNvPr>
          <p:cNvSpPr>
            <a:spLocks noGrp="1"/>
          </p:cNvSpPr>
          <p:nvPr>
            <p:ph idx="1"/>
          </p:nvPr>
        </p:nvSpPr>
        <p:spPr/>
        <p:txBody>
          <a:bodyPr/>
          <a:lstStyle/>
          <a:p>
            <a:pPr eaLnBrk="1" hangingPunct="1"/>
            <a:endParaRPr lang="fr-FR" noProof="0" dirty="0">
              <a:ea typeface="ＭＳ Ｐゴシック" panose="020B0600070205080204" pitchFamily="34" charset="-128"/>
            </a:endParaRPr>
          </a:p>
        </p:txBody>
      </p:sp>
      <p:sp>
        <p:nvSpPr>
          <p:cNvPr id="108546" name="Espace réservé du numéro de diapositive 4">
            <a:extLst>
              <a:ext uri="{FF2B5EF4-FFF2-40B4-BE49-F238E27FC236}">
                <a16:creationId xmlns:a16="http://schemas.microsoft.com/office/drawing/2014/main" id="{8960F35E-DA2A-9A4A-9E1A-1C355E5DE66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A701F5B-6197-BC4F-9969-D21D5AA27770}" type="slidenum">
              <a:rPr lang="fr-FR" noProof="0" smtClean="0">
                <a:solidFill>
                  <a:srgbClr val="FFFFFF"/>
                </a:solidFill>
                <a:latin typeface="Georgia" panose="02040502050405020303" pitchFamily="18" charset="0"/>
              </a:rPr>
              <a:pPr/>
              <a:t>96</a:t>
            </a:fld>
            <a:endParaRPr lang="fr-FR" noProof="0" dirty="0">
              <a:solidFill>
                <a:srgbClr val="FFFFFF"/>
              </a:solidFill>
              <a:latin typeface="Georgia" panose="02040502050405020303" pitchFamily="18" charset="0"/>
            </a:endParaRPr>
          </a:p>
        </p:txBody>
      </p:sp>
      <p:sp>
        <p:nvSpPr>
          <p:cNvPr id="6" name="Titre 1">
            <a:extLst>
              <a:ext uri="{FF2B5EF4-FFF2-40B4-BE49-F238E27FC236}">
                <a16:creationId xmlns:a16="http://schemas.microsoft.com/office/drawing/2014/main" id="{C0DEF30F-F111-B447-A384-66C03B5984B3}"/>
              </a:ext>
            </a:extLst>
          </p:cNvPr>
          <p:cNvSpPr txBox="1">
            <a:spLocks/>
          </p:cNvSpPr>
          <p:nvPr/>
        </p:nvSpPr>
        <p:spPr>
          <a:xfrm>
            <a:off x="1524001" y="-26988"/>
            <a:ext cx="8786813" cy="1143001"/>
          </a:xfrm>
          <a:prstGeom prst="rect">
            <a:avLst/>
          </a:prstGeom>
        </p:spPr>
        <p:txBody>
          <a:bodyPr lIns="0" rIns="0" bIns="0" anchor="b"/>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2800" b="1" noProof="0" dirty="0">
                <a:effectLst>
                  <a:outerShdw blurRad="38100" dist="38100" dir="2700000" algn="tl">
                    <a:srgbClr val="C0C0C0"/>
                  </a:outerShdw>
                </a:effectLst>
                <a:latin typeface="Trebuchet MS" panose="020B0703020202090204" pitchFamily="34" charset="0"/>
                <a:cs typeface="Arial" panose="020B0604020202020204" pitchFamily="34" charset="0"/>
              </a:rPr>
              <a:t>2. Composantes du contrôle interne</a:t>
            </a:r>
          </a:p>
        </p:txBody>
      </p:sp>
      <p:pic>
        <p:nvPicPr>
          <p:cNvPr id="108548" name="Picture 2">
            <a:extLst>
              <a:ext uri="{FF2B5EF4-FFF2-40B4-BE49-F238E27FC236}">
                <a16:creationId xmlns:a16="http://schemas.microsoft.com/office/drawing/2014/main" id="{CB5C0367-F89B-EA43-8402-52573E80CF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5425" y="1196975"/>
            <a:ext cx="9353550"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30917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13C1040-969B-1E47-9682-46D062F1B603}"/>
              </a:ext>
            </a:extLst>
          </p:cNvPr>
          <p:cNvSpPr>
            <a:spLocks noGrp="1"/>
          </p:cNvSpPr>
          <p:nvPr>
            <p:ph idx="1"/>
          </p:nvPr>
        </p:nvSpPr>
        <p:spPr>
          <a:xfrm>
            <a:off x="304800" y="692150"/>
            <a:ext cx="11582400" cy="5976938"/>
          </a:xfrm>
        </p:spPr>
        <p:txBody>
          <a:bodyPr>
            <a:noAutofit/>
          </a:bodyPr>
          <a:lstStyle/>
          <a:p>
            <a:pPr algn="just" eaLnBrk="1" hangingPunct="1">
              <a:lnSpc>
                <a:spcPct val="150000"/>
              </a:lnSpc>
              <a:buFont typeface="Georgia" panose="02040502050405020303" pitchFamily="18" charset="0"/>
              <a:buNone/>
              <a:defRPr/>
            </a:pPr>
            <a:r>
              <a:rPr lang="fr-FR" sz="2000" b="1" i="1" u="sng"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Conditions d’un bon contrôle interne ( bien maîtrisé):</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un environnement interne favorable </a:t>
            </a:r>
            <a:r>
              <a:rPr lang="fr-FR" sz="2000" noProof="0" dirty="0">
                <a:latin typeface="Times New Roman" panose="02020603050405020304" pitchFamily="18" charset="0"/>
                <a:ea typeface="ＭＳ Ｐゴシック" panose="020B0600070205080204" pitchFamily="34" charset="-128"/>
              </a:rPr>
              <a:t>: nécessité d’avoir une éthique, une stratégie et une organisation, qui mettent en application les vertus que l’on attend du système lui-même </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une définition des objectifs stratégiques </a:t>
            </a:r>
            <a:r>
              <a:rPr lang="fr-FR" sz="2000" noProof="0" dirty="0">
                <a:latin typeface="Times New Roman" panose="02020603050405020304" pitchFamily="18" charset="0"/>
                <a:ea typeface="ＭＳ Ｐゴシック" panose="020B0600070205080204" pitchFamily="34" charset="-128"/>
              </a:rPr>
              <a:t>: chiffrer la tolérance au risque , tracer la frontière entre risques acceptables et risques inacceptables</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une identification des événements susceptibles d’avoir un impact négatif </a:t>
            </a:r>
            <a:r>
              <a:rPr lang="fr-FR" sz="2000" noProof="0" dirty="0">
                <a:latin typeface="Times New Roman" panose="02020603050405020304" pitchFamily="18" charset="0"/>
                <a:ea typeface="ＭＳ Ｐゴシック" panose="020B0600070205080204" pitchFamily="34" charset="-128"/>
              </a:rPr>
              <a:t>: opportunités à prendre en compte dans la stratégie + identifier  les  impacts  négatifs (=Risques inhérents)</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une évaluation du risque </a:t>
            </a:r>
            <a:r>
              <a:rPr lang="fr-FR" sz="2000" noProof="0" dirty="0">
                <a:latin typeface="Times New Roman" panose="02020603050405020304" pitchFamily="18" charset="0"/>
                <a:ea typeface="ＭＳ Ｐゴシック" panose="020B0600070205080204" pitchFamily="34" charset="-128"/>
              </a:rPr>
              <a:t>: se référer à: l’Approche par les risques</a:t>
            </a:r>
          </a:p>
          <a:p>
            <a:pPr algn="just"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un traitement du risque </a:t>
            </a:r>
            <a:r>
              <a:rPr lang="fr-FR" sz="2000" noProof="0" dirty="0">
                <a:latin typeface="Times New Roman" panose="02020603050405020304" pitchFamily="18" charset="0"/>
                <a:ea typeface="ＭＳ Ｐゴシック" panose="020B0600070205080204" pitchFamily="34" charset="-128"/>
              </a:rPr>
              <a:t>: stratégie de réponse aux risques identifiés (Protection Vs Prévention)</a:t>
            </a:r>
          </a:p>
          <a:p>
            <a:pPr algn="just" eaLnBrk="1" hangingPunct="1">
              <a:lnSpc>
                <a:spcPct val="150000"/>
              </a:lnSpc>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p:txBody>
      </p:sp>
      <p:sp>
        <p:nvSpPr>
          <p:cNvPr id="110594" name="Espace réservé du numéro de diapositive 4">
            <a:extLst>
              <a:ext uri="{FF2B5EF4-FFF2-40B4-BE49-F238E27FC236}">
                <a16:creationId xmlns:a16="http://schemas.microsoft.com/office/drawing/2014/main" id="{4B53869E-77D1-C148-B7FB-E322BB3A2A2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4B8966A-A80B-DB46-AABA-3108CFD2E4B6}" type="slidenum">
              <a:rPr lang="fr-FR" noProof="0" smtClean="0">
                <a:solidFill>
                  <a:srgbClr val="FFFFFF"/>
                </a:solidFill>
                <a:latin typeface="Georgia" panose="02040502050405020303" pitchFamily="18" charset="0"/>
              </a:rPr>
              <a:pPr/>
              <a:t>97</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25961638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8F29BDA-85EB-754D-A4ED-4292D4CD5D00}"/>
              </a:ext>
            </a:extLst>
          </p:cNvPr>
          <p:cNvSpPr>
            <a:spLocks noGrp="1"/>
          </p:cNvSpPr>
          <p:nvPr>
            <p:ph idx="1"/>
          </p:nvPr>
        </p:nvSpPr>
        <p:spPr>
          <a:xfrm>
            <a:off x="1631950" y="692150"/>
            <a:ext cx="9144000" cy="5113338"/>
          </a:xfrm>
        </p:spPr>
        <p:txBody>
          <a:bodyPr>
            <a:noAutofit/>
          </a:bodyPr>
          <a:lstStyle/>
          <a:p>
            <a:pPr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des activités de contrôle </a:t>
            </a:r>
            <a:r>
              <a:rPr lang="fr-FR" sz="2000" noProof="0" dirty="0">
                <a:latin typeface="Times New Roman" panose="02020603050405020304" pitchFamily="18" charset="0"/>
                <a:ea typeface="ＭＳ Ｐゴシック" panose="020B0600070205080204" pitchFamily="34" charset="-128"/>
              </a:rPr>
              <a:t>: les « dispositifs spécifiques » qui vont permettre à une organisation de mieux gérer ses activités dans le respect des objectifs généraux du  contrôle  interne. </a:t>
            </a:r>
          </a:p>
          <a:p>
            <a:pPr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une information et une communication </a:t>
            </a:r>
            <a:r>
              <a:rPr lang="fr-FR" sz="2000" noProof="0" dirty="0">
                <a:latin typeface="Times New Roman" panose="02020603050405020304" pitchFamily="18" charset="0"/>
                <a:ea typeface="ＭＳ Ｐゴシック" panose="020B0600070205080204" pitchFamily="34" charset="-128"/>
              </a:rPr>
              <a:t>: La transparence doit donc être la règle : pas de rétention d’information, pas de circuits  de  communication  excessivement  complexes,  pas  d’informations superflues, pas de repli sur sa propre activité, tous éléments qui nuisent à la bonne maîtrise de l’ensemble.</a:t>
            </a:r>
          </a:p>
          <a:p>
            <a:pPr eaLnBrk="1" hangingPunct="1">
              <a:lnSpc>
                <a:spcPct val="150000"/>
              </a:lnSpc>
              <a:buFont typeface="Georgia" panose="02040502050405020303" pitchFamily="18" charset="0"/>
              <a:buNone/>
              <a:defRPr/>
            </a:pPr>
            <a:r>
              <a:rPr lang="fr-FR" sz="2000" noProof="0" dirty="0">
                <a:latin typeface="Times New Roman" panose="02020603050405020304" pitchFamily="18" charset="0"/>
                <a:ea typeface="ＭＳ Ｐゴシック" panose="020B0600070205080204" pitchFamily="34" charset="-128"/>
              </a:rPr>
              <a:t>• </a:t>
            </a:r>
            <a:r>
              <a:rPr lang="fr-FR" sz="2000" i="1" noProof="0"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un pilotage</a:t>
            </a:r>
            <a:r>
              <a:rPr lang="fr-FR" sz="2000" noProof="0" dirty="0">
                <a:latin typeface="Times New Roman" panose="02020603050405020304" pitchFamily="18" charset="0"/>
                <a:ea typeface="ＭＳ Ｐゴシック" panose="020B0600070205080204" pitchFamily="34" charset="-128"/>
              </a:rPr>
              <a:t>: chaque  responsable  où  qu’il  soit, s’organise pour diriger son activité : il va définir les tâches de chacun, mettre au point des méthodes de travail, se doter d’un système d’information, superviser les activités de son personnel, etc. </a:t>
            </a:r>
          </a:p>
          <a:p>
            <a:pPr eaLnBrk="1" hangingPunct="1">
              <a:lnSpc>
                <a:spcPct val="150000"/>
              </a:lnSpc>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a:p>
            <a:pPr eaLnBrk="1" hangingPunct="1">
              <a:lnSpc>
                <a:spcPct val="150000"/>
              </a:lnSpc>
              <a:buFont typeface="Georgia" panose="02040502050405020303" pitchFamily="18" charset="0"/>
              <a:buNone/>
              <a:defRPr/>
            </a:pPr>
            <a:endParaRPr lang="fr-FR" sz="2000" noProof="0" dirty="0">
              <a:latin typeface="Times New Roman" panose="02020603050405020304" pitchFamily="18" charset="0"/>
              <a:ea typeface="ＭＳ Ｐゴシック" panose="020B0600070205080204" pitchFamily="34" charset="-128"/>
            </a:endParaRPr>
          </a:p>
        </p:txBody>
      </p:sp>
      <p:sp>
        <p:nvSpPr>
          <p:cNvPr id="111618" name="Espace réservé du numéro de diapositive 4">
            <a:extLst>
              <a:ext uri="{FF2B5EF4-FFF2-40B4-BE49-F238E27FC236}">
                <a16:creationId xmlns:a16="http://schemas.microsoft.com/office/drawing/2014/main" id="{FAFCF707-B5B7-764B-B221-D1969CC3DE7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ADF9E34-2CA2-E945-8B3B-62EED7C153FB}" type="slidenum">
              <a:rPr lang="fr-FR" noProof="0" smtClean="0">
                <a:solidFill>
                  <a:srgbClr val="FFFFFF"/>
                </a:solidFill>
                <a:latin typeface="Georgia" panose="02040502050405020303" pitchFamily="18" charset="0"/>
              </a:rPr>
              <a:pPr/>
              <a:t>98</a:t>
            </a:fld>
            <a:endParaRPr lang="fr-FR" noProof="0" dirty="0">
              <a:solidFill>
                <a:srgbClr val="FFFFFF"/>
              </a:solidFill>
              <a:latin typeface="Georgia" panose="02040502050405020303" pitchFamily="18" charset="0"/>
            </a:endParaRPr>
          </a:p>
        </p:txBody>
      </p:sp>
    </p:spTree>
    <p:extLst>
      <p:ext uri="{BB962C8B-B14F-4D97-AF65-F5344CB8AC3E}">
        <p14:creationId xmlns:p14="http://schemas.microsoft.com/office/powerpoint/2010/main" val="14282363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4D4EEA9-957C-FB4F-B50C-2BE500CA10C2}"/>
              </a:ext>
            </a:extLst>
          </p:cNvPr>
          <p:cNvSpPr>
            <a:spLocks noGrp="1"/>
          </p:cNvSpPr>
          <p:nvPr>
            <p:ph idx="1"/>
          </p:nvPr>
        </p:nvSpPr>
        <p:spPr>
          <a:xfrm>
            <a:off x="2063750" y="1557338"/>
            <a:ext cx="8229600" cy="4387850"/>
          </a:xfrm>
        </p:spPr>
        <p:txBody>
          <a:bodyPr>
            <a:normAutofit/>
          </a:bodyPr>
          <a:lstStyle/>
          <a:p>
            <a:pPr marL="365760" indent="-256032">
              <a:buClr>
                <a:schemeClr val="accent3"/>
              </a:buClr>
              <a:buNone/>
              <a:defRPr/>
            </a:pPr>
            <a:r>
              <a:rPr lang="fr-FR" sz="2400" i="1" u="sng" noProof="0" dirty="0">
                <a:effectLst>
                  <a:outerShdw blurRad="38100" dist="38100" dir="2700000" algn="tl">
                    <a:srgbClr val="000000">
                      <a:alpha val="43137"/>
                    </a:srgbClr>
                  </a:outerShdw>
                </a:effectLst>
              </a:rPr>
              <a:t>a- Les acteurs du contrôle interne:</a:t>
            </a:r>
          </a:p>
          <a:p>
            <a:pPr marL="365760" indent="-256032">
              <a:buClr>
                <a:schemeClr val="accent3"/>
              </a:buClr>
              <a:buNone/>
              <a:defRPr/>
            </a:pPr>
            <a:endParaRPr lang="fr-FR" noProof="0" dirty="0">
              <a:ea typeface="+mn-ea"/>
              <a:cs typeface="+mn-cs"/>
            </a:endParaRPr>
          </a:p>
        </p:txBody>
      </p:sp>
      <p:sp>
        <p:nvSpPr>
          <p:cNvPr id="112642" name="Espace réservé du numéro de diapositive 4">
            <a:extLst>
              <a:ext uri="{FF2B5EF4-FFF2-40B4-BE49-F238E27FC236}">
                <a16:creationId xmlns:a16="http://schemas.microsoft.com/office/drawing/2014/main" id="{2A296654-9D05-6741-B6A6-63B5CA8064C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3C368A1-99CC-8245-ABA4-8A37E088C505}" type="slidenum">
              <a:rPr lang="fr-FR" noProof="0" smtClean="0">
                <a:solidFill>
                  <a:srgbClr val="FFFFFF"/>
                </a:solidFill>
                <a:latin typeface="Georgia" panose="02040502050405020303" pitchFamily="18" charset="0"/>
              </a:rPr>
              <a:pPr/>
              <a:t>99</a:t>
            </a:fld>
            <a:endParaRPr lang="fr-FR" noProof="0" dirty="0">
              <a:solidFill>
                <a:srgbClr val="FFFFFF"/>
              </a:solidFill>
              <a:latin typeface="Georgia" panose="02040502050405020303" pitchFamily="18" charset="0"/>
            </a:endParaRPr>
          </a:p>
        </p:txBody>
      </p:sp>
      <p:sp>
        <p:nvSpPr>
          <p:cNvPr id="6" name="Titre 1">
            <a:extLst>
              <a:ext uri="{FF2B5EF4-FFF2-40B4-BE49-F238E27FC236}">
                <a16:creationId xmlns:a16="http://schemas.microsoft.com/office/drawing/2014/main" id="{46B9A6F5-5C43-0C40-91A5-D5A5D4D3B686}"/>
              </a:ext>
            </a:extLst>
          </p:cNvPr>
          <p:cNvSpPr txBox="1">
            <a:spLocks/>
          </p:cNvSpPr>
          <p:nvPr/>
        </p:nvSpPr>
        <p:spPr>
          <a:xfrm>
            <a:off x="1558926" y="260350"/>
            <a:ext cx="8139113" cy="1143000"/>
          </a:xfrm>
          <a:prstGeom prst="rect">
            <a:avLst/>
          </a:prstGeom>
        </p:spPr>
        <p:txBody>
          <a:bodyPr lIns="0" rIns="0" bIns="0" anchor="b"/>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fr-FR" sz="2800" b="1" noProof="0" dirty="0">
                <a:effectLst>
                  <a:outerShdw blurRad="38100" dist="38100" dir="2700000" algn="tl">
                    <a:srgbClr val="C0C0C0"/>
                  </a:outerShdw>
                </a:effectLst>
                <a:latin typeface="Trebuchet MS" panose="020B0703020202090204" pitchFamily="34" charset="0"/>
                <a:cs typeface="Arial" panose="020B0604020202020204" pitchFamily="34" charset="0"/>
              </a:rPr>
              <a:t>3. Acteurs et étapes de mise en œuvre:</a:t>
            </a:r>
          </a:p>
        </p:txBody>
      </p:sp>
      <p:graphicFrame>
        <p:nvGraphicFramePr>
          <p:cNvPr id="8" name="Diagramme 7">
            <a:extLst>
              <a:ext uri="{FF2B5EF4-FFF2-40B4-BE49-F238E27FC236}">
                <a16:creationId xmlns:a16="http://schemas.microsoft.com/office/drawing/2014/main" id="{AAA633EB-9D51-AC46-B881-3D6B29FCADFB}"/>
              </a:ext>
            </a:extLst>
          </p:cNvPr>
          <p:cNvGraphicFramePr/>
          <p:nvPr>
            <p:extLst>
              <p:ext uri="{D42A27DB-BD31-4B8C-83A1-F6EECF244321}">
                <p14:modId xmlns:p14="http://schemas.microsoft.com/office/powerpoint/2010/main" val="1326381864"/>
              </p:ext>
            </p:extLst>
          </p:nvPr>
        </p:nvGraphicFramePr>
        <p:xfrm>
          <a:off x="2423592" y="2420888"/>
          <a:ext cx="748883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28732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EFAULTWIDTH" val="281.9096"/>
  <p:tag name="DEFAULTHEIGHT" val="18.12504"/>
  <p:tag name="DEFAULTTOP" val="120"/>
  <p:tag name="DEFAULTLEFT" val="155.95"/>
</p:tagLst>
</file>

<file path=ppt/tags/tag2.xml><?xml version="1.0" encoding="utf-8"?>
<p:tagLst xmlns:a="http://schemas.openxmlformats.org/drawingml/2006/main" xmlns:r="http://schemas.openxmlformats.org/officeDocument/2006/relationships" xmlns:p="http://schemas.openxmlformats.org/presentationml/2006/main">
  <p:tag name="DEFAULTWIDTH" val="281.9096"/>
  <p:tag name="DEFAULTHEIGHT" val="18.12504"/>
  <p:tag name="DEFAULTTOP" val="120"/>
  <p:tag name="DEFAULTLEFT" val="155.95"/>
</p:tagLst>
</file>

<file path=ppt/tags/tag3.xml><?xml version="1.0" encoding="utf-8"?>
<p:tagLst xmlns:a="http://schemas.openxmlformats.org/drawingml/2006/main" xmlns:r="http://schemas.openxmlformats.org/officeDocument/2006/relationships" xmlns:p="http://schemas.openxmlformats.org/presentationml/2006/main">
  <p:tag name="DEFAULTWIDTH" val="281.9096"/>
  <p:tag name="DEFAULTHEIGHT" val="18.12504"/>
  <p:tag name="DEFAULTTOP" val="120"/>
  <p:tag name="DEFAULTLEFT" val="155.95"/>
</p:tagLst>
</file>

<file path=ppt/theme/theme1.xml><?xml version="1.0" encoding="utf-8"?>
<a:theme xmlns:a="http://schemas.openxmlformats.org/drawingml/2006/main" name="Colis">
  <a:themeElements>
    <a:clrScheme name="Colis">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Colis">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olis">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{FF59E290-BF91-7D4F-9D17-6EDF11452217}tf10001120</Template>
  <TotalTime>2958</TotalTime>
  <Words>10877</Words>
  <Application>Microsoft Macintosh PowerPoint</Application>
  <PresentationFormat>Grand écran</PresentationFormat>
  <Paragraphs>1232</Paragraphs>
  <Slides>156</Slides>
  <Notes>23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156</vt:i4>
      </vt:variant>
    </vt:vector>
  </HeadingPairs>
  <TitlesOfParts>
    <vt:vector size="166" baseType="lpstr">
      <vt:lpstr>Arial</vt:lpstr>
      <vt:lpstr>Calibri</vt:lpstr>
      <vt:lpstr>Cambria</vt:lpstr>
      <vt:lpstr>Courier New</vt:lpstr>
      <vt:lpstr>Georgia</vt:lpstr>
      <vt:lpstr>Gill Sans MT</vt:lpstr>
      <vt:lpstr>Times New Roman</vt:lpstr>
      <vt:lpstr>Trebuchet MS</vt:lpstr>
      <vt:lpstr>Wingdings</vt:lpstr>
      <vt:lpstr>Colis</vt:lpstr>
      <vt:lpstr>Audit Interne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 Audit INTERNE</vt:lpstr>
      <vt:lpstr>Concept et Démarches de l’Audit  </vt:lpstr>
      <vt:lpstr>Présentation PowerPoint</vt:lpstr>
      <vt:lpstr>Présentation PowerPoint</vt:lpstr>
      <vt:lpstr>Présentation PowerPoint</vt:lpstr>
      <vt:lpstr>Compétences  d’un auditeur </vt:lpstr>
      <vt:lpstr>Qualités  d’un auditeur </vt:lpstr>
      <vt:lpstr>Différentes formes d’audit</vt:lpstr>
      <vt:lpstr>Audit interne </vt:lpstr>
      <vt:lpstr>Audit interne </vt:lpstr>
      <vt:lpstr>Audit interne </vt:lpstr>
      <vt:lpstr>Présentation PowerPoint</vt:lpstr>
      <vt:lpstr>Présentation PowerPoint</vt:lpstr>
      <vt:lpstr>Présentation PowerPoint</vt:lpstr>
      <vt:lpstr>Audit Interne</vt:lpstr>
      <vt:lpstr>Audit interne </vt:lpstr>
      <vt:lpstr>Les étapes de l’Audit interne</vt:lpstr>
      <vt:lpstr>Positionnement de la fonction d’Audit interne (Fonctions voisines)</vt:lpstr>
      <vt:lpstr> Audit Interne, contrôle de gestion, inspection,  Contrôle interne  </vt:lpstr>
      <vt:lpstr>Présentation PowerPoint</vt:lpstr>
      <vt:lpstr> Audit Interne, contrôle de gestion, inspection,  Contrôle interne  </vt:lpstr>
      <vt:lpstr> Audit Interne, contrôle de gestion, inspection,  Contrôle interne  </vt:lpstr>
      <vt:lpstr>Présentation PowerPoint</vt:lpstr>
      <vt:lpstr>Présentation PowerPoint</vt:lpstr>
      <vt:lpstr>Présentation PowerPoint</vt:lpstr>
      <vt:lpstr> Audit Interne, contrôle de gestion, inspection,  Contrôle interne  </vt:lpstr>
      <vt:lpstr> Audit Interne, contrôle de gestion, inspection,  Contrôle interne  </vt:lpstr>
      <vt:lpstr> Audit Interne, contrôle de gestion, inspection,  Contrôle interne  </vt:lpstr>
      <vt:lpstr>Présentation PowerPoint</vt:lpstr>
      <vt:lpstr> Audit Interne, contrôle de gestion, inspection,  Contrôle interne  </vt:lpstr>
      <vt:lpstr> Audit Interne, contrôle de gestion, inspection,  Contrôle interne  </vt:lpstr>
      <vt:lpstr> Audit Interne, contrôle de gestion, inspection,  Contrôle interne  </vt:lpstr>
      <vt:lpstr>Présentation PowerPoint</vt:lpstr>
      <vt:lpstr>Audit interne </vt:lpstr>
      <vt:lpstr>Audit interne </vt:lpstr>
      <vt:lpstr>Audit interne </vt:lpstr>
      <vt:lpstr>Audit interne </vt:lpstr>
      <vt:lpstr>Présentation PowerPoint</vt:lpstr>
      <vt:lpstr>Audit interne </vt:lpstr>
      <vt:lpstr> Approche par les risques</vt:lpstr>
      <vt:lpstr>Présentation PowerPoint</vt:lpstr>
      <vt:lpstr>Présentation PowerPoint</vt:lpstr>
      <vt:lpstr>Présentation PowerPoint</vt:lpstr>
      <vt:lpstr> Normes pour la pratique professionnelle de l’Audit interne</vt:lpstr>
      <vt:lpstr>Présentation PowerPoint</vt:lpstr>
      <vt:lpstr>Les normes d’AUDIT</vt:lpstr>
      <vt:lpstr>Les normes d’AUDIT</vt:lpstr>
      <vt:lpstr>Les normes d’AUDIT</vt:lpstr>
      <vt:lpstr>Les normes d’AUDIT</vt:lpstr>
      <vt:lpstr>Les normes d’AUDIT</vt:lpstr>
      <vt:lpstr>Les normes d’AUDIT</vt:lpstr>
      <vt:lpstr>Organisation de l’Audit interne au niveau international</vt:lpstr>
      <vt:lpstr>Récapitulation </vt:lpstr>
      <vt:lpstr>Le contrôle interne</vt:lpstr>
      <vt:lpstr>contrôle interne </vt:lpstr>
      <vt:lpstr>Présentation PowerPoint</vt:lpstr>
      <vt:lpstr>contrôle interne </vt:lpstr>
      <vt:lpstr>contrôle interne </vt:lpstr>
      <vt:lpstr>Présentation PowerPoint</vt:lpstr>
      <vt:lpstr>Présentation PowerPoint</vt:lpstr>
      <vt:lpstr>Présentation PowerPoint</vt:lpstr>
      <vt:lpstr>contrôle interne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contrôle interne </vt:lpstr>
      <vt:lpstr>Présentation PowerPoint</vt:lpstr>
      <vt:lpstr>Présentation PowerPoint</vt:lpstr>
      <vt:lpstr>Présentation PowerPoint</vt:lpstr>
      <vt:lpstr>Présentation PowerPoint</vt:lpstr>
      <vt:lpstr>Présentation PowerPoint</vt:lpstr>
      <vt:lpstr>contrôle interne </vt:lpstr>
      <vt:lpstr>Présentation PowerPoint</vt:lpstr>
      <vt:lpstr>Présentation PowerPoint</vt:lpstr>
      <vt:lpstr>contrôle interne </vt:lpstr>
      <vt:lpstr>Présentation PowerPoint</vt:lpstr>
      <vt:lpstr>Présentation PowerPoint</vt:lpstr>
      <vt:lpstr>Présentation PowerPoint</vt:lpstr>
      <vt:lpstr>contrôle interne </vt:lpstr>
      <vt:lpstr>Déroulement d’une mission d’audit</vt:lpstr>
      <vt:lpstr>Déroulement d’une mission d’audit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Processus d’appréciation du Contrôle Interne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Récapitulation  </vt:lpstr>
      <vt:lpstr>Audit interne </vt:lpstr>
      <vt:lpstr>Audit interne </vt:lpstr>
      <vt:lpstr>Audit interne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 Interne </dc:title>
  <dc:creator>Microsoft Office User</dc:creator>
  <cp:lastModifiedBy>Microsoft Office User</cp:lastModifiedBy>
  <cp:revision>96</cp:revision>
  <dcterms:created xsi:type="dcterms:W3CDTF">2026-03-30T11:55:36Z</dcterms:created>
  <dcterms:modified xsi:type="dcterms:W3CDTF">2026-04-08T22:05:22Z</dcterms:modified>
</cp:coreProperties>
</file>