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4" r:id="rId1"/>
  </p:sldMasterIdLst>
  <p:notesMasterIdLst>
    <p:notesMasterId r:id="rId81"/>
  </p:notesMasterIdLst>
  <p:sldIdLst>
    <p:sldId id="577" r:id="rId2"/>
    <p:sldId id="498" r:id="rId3"/>
    <p:sldId id="499" r:id="rId4"/>
    <p:sldId id="500" r:id="rId5"/>
    <p:sldId id="501" r:id="rId6"/>
    <p:sldId id="502" r:id="rId7"/>
    <p:sldId id="503" r:id="rId8"/>
    <p:sldId id="504" r:id="rId9"/>
    <p:sldId id="505" r:id="rId10"/>
    <p:sldId id="506" r:id="rId11"/>
    <p:sldId id="507" r:id="rId12"/>
    <p:sldId id="508" r:id="rId13"/>
    <p:sldId id="509" r:id="rId14"/>
    <p:sldId id="510" r:id="rId15"/>
    <p:sldId id="511" r:id="rId16"/>
    <p:sldId id="512" r:id="rId17"/>
    <p:sldId id="513" r:id="rId18"/>
    <p:sldId id="514" r:id="rId19"/>
    <p:sldId id="515" r:id="rId20"/>
    <p:sldId id="516" r:id="rId21"/>
    <p:sldId id="517" r:id="rId22"/>
    <p:sldId id="518" r:id="rId23"/>
    <p:sldId id="519" r:id="rId24"/>
    <p:sldId id="520" r:id="rId25"/>
    <p:sldId id="521" r:id="rId26"/>
    <p:sldId id="522" r:id="rId27"/>
    <p:sldId id="523" r:id="rId28"/>
    <p:sldId id="524" r:id="rId29"/>
    <p:sldId id="525" r:id="rId30"/>
    <p:sldId id="526" r:id="rId31"/>
    <p:sldId id="527" r:id="rId32"/>
    <p:sldId id="528" r:id="rId33"/>
    <p:sldId id="529" r:id="rId34"/>
    <p:sldId id="530" r:id="rId35"/>
    <p:sldId id="531" r:id="rId36"/>
    <p:sldId id="532" r:id="rId37"/>
    <p:sldId id="533" r:id="rId38"/>
    <p:sldId id="534" r:id="rId39"/>
    <p:sldId id="535" r:id="rId40"/>
    <p:sldId id="536" r:id="rId41"/>
    <p:sldId id="537" r:id="rId42"/>
    <p:sldId id="538" r:id="rId43"/>
    <p:sldId id="539" r:id="rId44"/>
    <p:sldId id="540" r:id="rId45"/>
    <p:sldId id="541" r:id="rId46"/>
    <p:sldId id="542" r:id="rId47"/>
    <p:sldId id="543" r:id="rId48"/>
    <p:sldId id="544" r:id="rId49"/>
    <p:sldId id="545" r:id="rId50"/>
    <p:sldId id="546" r:id="rId51"/>
    <p:sldId id="547" r:id="rId52"/>
    <p:sldId id="548" r:id="rId53"/>
    <p:sldId id="549" r:id="rId54"/>
    <p:sldId id="550" r:id="rId55"/>
    <p:sldId id="551" r:id="rId56"/>
    <p:sldId id="552" r:id="rId57"/>
    <p:sldId id="553" r:id="rId58"/>
    <p:sldId id="554" r:id="rId59"/>
    <p:sldId id="555" r:id="rId60"/>
    <p:sldId id="556" r:id="rId61"/>
    <p:sldId id="558" r:id="rId62"/>
    <p:sldId id="559" r:id="rId63"/>
    <p:sldId id="560" r:id="rId64"/>
    <p:sldId id="561" r:id="rId65"/>
    <p:sldId id="562" r:id="rId66"/>
    <p:sldId id="563" r:id="rId67"/>
    <p:sldId id="564" r:id="rId68"/>
    <p:sldId id="565" r:id="rId69"/>
    <p:sldId id="566" r:id="rId70"/>
    <p:sldId id="567" r:id="rId71"/>
    <p:sldId id="568" r:id="rId72"/>
    <p:sldId id="569" r:id="rId73"/>
    <p:sldId id="570" r:id="rId74"/>
    <p:sldId id="571" r:id="rId75"/>
    <p:sldId id="572" r:id="rId76"/>
    <p:sldId id="573" r:id="rId77"/>
    <p:sldId id="574" r:id="rId78"/>
    <p:sldId id="575" r:id="rId79"/>
    <p:sldId id="576" r:id="rId8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3" autoAdjust="0"/>
    <p:restoredTop sz="86410" autoAdjust="0"/>
  </p:normalViewPr>
  <p:slideViewPr>
    <p:cSldViewPr snapToGrid="0" snapToObjects="1">
      <p:cViewPr>
        <p:scale>
          <a:sx n="66" d="100"/>
          <a:sy n="66" d="100"/>
        </p:scale>
        <p:origin x="-197" y="158"/>
      </p:cViewPr>
      <p:guideLst/>
    </p:cSldViewPr>
  </p:slideViewPr>
  <p:outlineViewPr>
    <p:cViewPr>
      <p:scale>
        <a:sx n="33" d="100"/>
        <a:sy n="33" d="100"/>
      </p:scale>
      <p:origin x="0" y="-78691"/>
    </p:cViewPr>
  </p:outlineViewPr>
  <p:notesTextViewPr>
    <p:cViewPr>
      <p:scale>
        <a:sx n="1" d="1"/>
        <a:sy n="1" d="1"/>
      </p:scale>
      <p:origin x="0" y="0"/>
    </p:cViewPr>
  </p:notesTextViewPr>
  <p:sorterViewPr>
    <p:cViewPr>
      <p:scale>
        <a:sx n="100" d="100"/>
        <a:sy n="100" d="100"/>
      </p:scale>
      <p:origin x="0" y="-18461"/>
    </p:cViewPr>
  </p:sorterViewPr>
  <p:notesViewPr>
    <p:cSldViewPr snapToGrid="0" snapToObjects="1">
      <p:cViewPr varScale="1">
        <p:scale>
          <a:sx n="65" d="100"/>
          <a:sy n="65" d="100"/>
        </p:scale>
        <p:origin x="2030" y="3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8645FA-3C3B-E84C-8618-EB197973CD9F}" type="datetimeFigureOut">
              <a:rPr lang="fr-FR" smtClean="0"/>
              <a:t>22/07/2026</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F028F9-581F-5B48-B3A3-A2D57D1BB0AC}" type="slidenum">
              <a:rPr lang="fr-FR" smtClean="0"/>
              <a:t>‹N°›</a:t>
            </a:fld>
            <a:endParaRPr lang="fr-FR" dirty="0"/>
          </a:p>
        </p:txBody>
      </p:sp>
    </p:spTree>
    <p:extLst>
      <p:ext uri="{BB962C8B-B14F-4D97-AF65-F5344CB8AC3E}">
        <p14:creationId xmlns:p14="http://schemas.microsoft.com/office/powerpoint/2010/main" val="1313081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shiptify.com/logtech/couts-logistiques?hsLang=fr"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1</a:t>
            </a:fld>
            <a:endParaRPr lang="fr-FR" dirty="0"/>
          </a:p>
        </p:txBody>
      </p:sp>
    </p:spTree>
    <p:extLst>
      <p:ext uri="{BB962C8B-B14F-4D97-AF65-F5344CB8AC3E}">
        <p14:creationId xmlns:p14="http://schemas.microsoft.com/office/powerpoint/2010/main" val="262565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40</a:t>
            </a:fld>
            <a:endParaRPr lang="fr-FR" dirty="0"/>
          </a:p>
        </p:txBody>
      </p:sp>
    </p:spTree>
    <p:extLst>
      <p:ext uri="{BB962C8B-B14F-4D97-AF65-F5344CB8AC3E}">
        <p14:creationId xmlns:p14="http://schemas.microsoft.com/office/powerpoint/2010/main" val="2362344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41</a:t>
            </a:fld>
            <a:endParaRPr lang="fr-FR" dirty="0"/>
          </a:p>
        </p:txBody>
      </p:sp>
    </p:spTree>
    <p:extLst>
      <p:ext uri="{BB962C8B-B14F-4D97-AF65-F5344CB8AC3E}">
        <p14:creationId xmlns:p14="http://schemas.microsoft.com/office/powerpoint/2010/main" val="4384571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44</a:t>
            </a:fld>
            <a:endParaRPr lang="fr-FR" dirty="0"/>
          </a:p>
        </p:txBody>
      </p:sp>
    </p:spTree>
    <p:extLst>
      <p:ext uri="{BB962C8B-B14F-4D97-AF65-F5344CB8AC3E}">
        <p14:creationId xmlns:p14="http://schemas.microsoft.com/office/powerpoint/2010/main" val="2232443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kern="1200" dirty="0">
                <a:solidFill>
                  <a:schemeClr val="tx1"/>
                </a:solidFill>
                <a:effectLst/>
                <a:latin typeface="Times New Roman" panose="02020603050405020304" pitchFamily="18" charset="0"/>
                <a:ea typeface="+mn-ea"/>
                <a:cs typeface="Times New Roman" panose="02020603050405020304" pitchFamily="18" charset="0"/>
              </a:rPr>
              <a:t>le </a:t>
            </a:r>
            <a:r>
              <a:rPr lang="fr-FR" sz="1200" kern="1200" dirty="0" err="1">
                <a:solidFill>
                  <a:schemeClr val="tx1"/>
                </a:solidFill>
                <a:effectLst/>
                <a:latin typeface="Times New Roman" panose="02020603050405020304" pitchFamily="18" charset="0"/>
                <a:ea typeface="+mn-ea"/>
                <a:cs typeface="Times New Roman" panose="02020603050405020304" pitchFamily="18" charset="0"/>
              </a:rPr>
              <a:t>référentiel</a:t>
            </a:r>
            <a:r>
              <a:rPr lang="fr-FR" sz="1200" kern="1200" dirty="0">
                <a:solidFill>
                  <a:schemeClr val="tx1"/>
                </a:solidFill>
                <a:effectLst/>
                <a:latin typeface="Times New Roman" panose="02020603050405020304" pitchFamily="18" charset="0"/>
                <a:ea typeface="+mn-ea"/>
                <a:cs typeface="Times New Roman" panose="02020603050405020304" pitchFamily="18" charset="0"/>
              </a:rPr>
              <a:t> </a:t>
            </a:r>
            <a:r>
              <a:rPr lang="fr-FR" sz="1200" b="1" kern="1200" dirty="0">
                <a:solidFill>
                  <a:schemeClr val="tx1"/>
                </a:solidFill>
                <a:effectLst/>
                <a:latin typeface="Times New Roman" panose="02020603050405020304" pitchFamily="18" charset="0"/>
                <a:ea typeface="+mn-ea"/>
                <a:cs typeface="Times New Roman" panose="02020603050405020304" pitchFamily="18" charset="0"/>
              </a:rPr>
              <a:t>Supply Chain Masters® (SCM) </a:t>
            </a:r>
            <a:r>
              <a:rPr lang="fr-FR" sz="1200" kern="1200" dirty="0">
                <a:solidFill>
                  <a:schemeClr val="tx1"/>
                </a:solidFill>
                <a:effectLst/>
                <a:latin typeface="Times New Roman" panose="02020603050405020304" pitchFamily="18" charset="0"/>
                <a:ea typeface="+mn-ea"/>
                <a:cs typeface="Times New Roman" panose="02020603050405020304" pitchFamily="18" charset="0"/>
              </a:rPr>
              <a:t>permet de mesurer la </a:t>
            </a:r>
            <a:r>
              <a:rPr lang="fr-FR" sz="1200" kern="1200" dirty="0" err="1">
                <a:solidFill>
                  <a:schemeClr val="tx1"/>
                </a:solidFill>
                <a:effectLst/>
                <a:latin typeface="Times New Roman" panose="02020603050405020304" pitchFamily="18" charset="0"/>
                <a:ea typeface="+mn-ea"/>
                <a:cs typeface="Times New Roman" panose="02020603050405020304" pitchFamily="18" charset="0"/>
              </a:rPr>
              <a:t>maturite</a:t>
            </a:r>
            <a:r>
              <a:rPr lang="fr-FR" sz="1200" kern="1200" dirty="0">
                <a:solidFill>
                  <a:schemeClr val="tx1"/>
                </a:solidFill>
                <a:effectLst/>
                <a:latin typeface="Times New Roman" panose="02020603050405020304" pitchFamily="18" charset="0"/>
                <a:ea typeface="+mn-ea"/>
                <a:cs typeface="Times New Roman" panose="02020603050405020304" pitchFamily="18" charset="0"/>
              </a:rPr>
              <a:t>́ physique, fonctionnelle et digitale de la Supply Chain.   Il s’adresse aux PME-PMI de </a:t>
            </a:r>
            <a:r>
              <a:rPr lang="fr-FR" sz="1200" b="1" kern="1200" dirty="0">
                <a:solidFill>
                  <a:schemeClr val="tx1"/>
                </a:solidFill>
                <a:effectLst/>
                <a:latin typeface="Times New Roman" panose="02020603050405020304" pitchFamily="18" charset="0"/>
                <a:ea typeface="+mn-ea"/>
                <a:cs typeface="Times New Roman" panose="02020603050405020304" pitchFamily="18" charset="0"/>
              </a:rPr>
              <a:t>30 à 250 </a:t>
            </a:r>
            <a:r>
              <a:rPr lang="fr-FR" sz="1200" b="1" kern="1200" dirty="0" err="1">
                <a:solidFill>
                  <a:schemeClr val="tx1"/>
                </a:solidFill>
                <a:effectLst/>
                <a:latin typeface="Times New Roman" panose="02020603050405020304" pitchFamily="18" charset="0"/>
                <a:ea typeface="+mn-ea"/>
                <a:cs typeface="Times New Roman" panose="02020603050405020304" pitchFamily="18" charset="0"/>
              </a:rPr>
              <a:t>salariés</a:t>
            </a:r>
            <a:r>
              <a:rPr lang="fr-FR" sz="1200" b="1" kern="1200" dirty="0">
                <a:solidFill>
                  <a:schemeClr val="tx1"/>
                </a:solidFill>
                <a:effectLst/>
                <a:latin typeface="Times New Roman" panose="02020603050405020304" pitchFamily="18" charset="0"/>
                <a:ea typeface="+mn-ea"/>
                <a:cs typeface="Times New Roman" panose="02020603050405020304" pitchFamily="18" charset="0"/>
              </a:rPr>
              <a:t> </a:t>
            </a:r>
            <a:r>
              <a:rPr lang="fr-FR" sz="1200" kern="1200" dirty="0">
                <a:solidFill>
                  <a:schemeClr val="tx1"/>
                </a:solidFill>
                <a:effectLst/>
                <a:latin typeface="Times New Roman" panose="02020603050405020304" pitchFamily="18" charset="0"/>
                <a:ea typeface="+mn-ea"/>
                <a:cs typeface="Times New Roman" panose="02020603050405020304" pitchFamily="18" charset="0"/>
              </a:rPr>
              <a:t>souhaitant identifier les forces et faiblesses de leur Supply Chain. </a:t>
            </a:r>
            <a:endParaRPr lang="fr-FR" dirty="0">
              <a:effectLst/>
              <a:latin typeface="Times New Roman" panose="02020603050405020304" pitchFamily="18" charset="0"/>
              <a:cs typeface="Times New Roman" panose="02020603050405020304" pitchFamily="18" charset="0"/>
            </a:endParaRPr>
          </a:p>
          <a:p>
            <a:pPr algn="just"/>
            <a:r>
              <a:rPr lang="fr-FR" sz="1200" kern="1200" dirty="0">
                <a:solidFill>
                  <a:schemeClr val="tx1"/>
                </a:solidFill>
                <a:effectLst/>
                <a:latin typeface="Times New Roman" panose="02020603050405020304" pitchFamily="18" charset="0"/>
                <a:ea typeface="+mn-ea"/>
                <a:cs typeface="Times New Roman" panose="02020603050405020304" pitchFamily="18" charset="0"/>
              </a:rPr>
              <a:t>Il couvre l’ensemble des </a:t>
            </a:r>
            <a:r>
              <a:rPr lang="fr-FR" sz="1200" kern="1200" dirty="0" err="1">
                <a:solidFill>
                  <a:schemeClr val="tx1"/>
                </a:solidFill>
                <a:effectLst/>
                <a:latin typeface="Times New Roman" panose="02020603050405020304" pitchFamily="18" charset="0"/>
                <a:ea typeface="+mn-ea"/>
                <a:cs typeface="Times New Roman" panose="02020603050405020304" pitchFamily="18" charset="0"/>
              </a:rPr>
              <a:t>métiers</a:t>
            </a:r>
            <a:r>
              <a:rPr lang="fr-FR" sz="1200" kern="1200" dirty="0">
                <a:solidFill>
                  <a:schemeClr val="tx1"/>
                </a:solidFill>
                <a:effectLst/>
                <a:latin typeface="Times New Roman" panose="02020603050405020304" pitchFamily="18" charset="0"/>
                <a:ea typeface="+mn-ea"/>
                <a:cs typeface="Times New Roman" panose="02020603050405020304" pitchFamily="18" charset="0"/>
              </a:rPr>
              <a:t>, des processus, des bonnes pratiques et des technologies de la Supply Chain. Symbolisé par la </a:t>
            </a:r>
            <a:r>
              <a:rPr lang="fr-FR" sz="1200" b="1" kern="1200" dirty="0">
                <a:solidFill>
                  <a:schemeClr val="tx1"/>
                </a:solidFill>
                <a:effectLst/>
                <a:latin typeface="Times New Roman" panose="02020603050405020304" pitchFamily="18" charset="0"/>
                <a:ea typeface="+mn-ea"/>
                <a:cs typeface="Times New Roman" panose="02020603050405020304" pitchFamily="18" charset="0"/>
              </a:rPr>
              <a:t>Roue de la Supply Chain</a:t>
            </a:r>
            <a:r>
              <a:rPr lang="fr-FR" sz="1200" kern="1200" dirty="0">
                <a:solidFill>
                  <a:schemeClr val="tx1"/>
                </a:solidFill>
                <a:effectLst/>
                <a:latin typeface="Times New Roman" panose="02020603050405020304" pitchFamily="18" charset="0"/>
                <a:ea typeface="+mn-ea"/>
                <a:cs typeface="Times New Roman" panose="02020603050405020304" pitchFamily="18" charset="0"/>
              </a:rPr>
              <a:t>, il se compose de 17 </a:t>
            </a:r>
            <a:r>
              <a:rPr lang="fr-FR" sz="1200" kern="1200" dirty="0" err="1">
                <a:solidFill>
                  <a:schemeClr val="tx1"/>
                </a:solidFill>
                <a:effectLst/>
                <a:latin typeface="Times New Roman" panose="02020603050405020304" pitchFamily="18" charset="0"/>
                <a:ea typeface="+mn-ea"/>
                <a:cs typeface="Times New Roman" panose="02020603050405020304" pitchFamily="18" charset="0"/>
              </a:rPr>
              <a:t>modules-clés</a:t>
            </a:r>
            <a:r>
              <a:rPr lang="fr-FR" sz="1200" kern="1200" dirty="0">
                <a:solidFill>
                  <a:schemeClr val="tx1"/>
                </a:solidFill>
                <a:effectLst/>
                <a:latin typeface="Times New Roman" panose="02020603050405020304" pitchFamily="18" charset="0"/>
                <a:ea typeface="+mn-ea"/>
                <a:cs typeface="Times New Roman" panose="02020603050405020304" pitchFamily="18" charset="0"/>
              </a:rPr>
              <a:t> s’articulant autour de la </a:t>
            </a:r>
            <a:r>
              <a:rPr lang="fr-FR" sz="1200" kern="1200" dirty="0" err="1">
                <a:solidFill>
                  <a:schemeClr val="tx1"/>
                </a:solidFill>
                <a:effectLst/>
                <a:latin typeface="Times New Roman" panose="02020603050405020304" pitchFamily="18" charset="0"/>
                <a:ea typeface="+mn-ea"/>
                <a:cs typeface="Times New Roman" panose="02020603050405020304" pitchFamily="18" charset="0"/>
              </a:rPr>
              <a:t>stratégie</a:t>
            </a:r>
            <a:r>
              <a:rPr lang="fr-FR" sz="1200" kern="1200" dirty="0">
                <a:solidFill>
                  <a:schemeClr val="tx1"/>
                </a:solidFill>
                <a:effectLst/>
                <a:latin typeface="Times New Roman" panose="02020603050405020304" pitchFamily="18" charset="0"/>
                <a:ea typeface="+mn-ea"/>
                <a:cs typeface="Times New Roman" panose="02020603050405020304" pitchFamily="18" charset="0"/>
              </a:rPr>
              <a:t>, de l’organisation, des processus, du </a:t>
            </a:r>
            <a:r>
              <a:rPr lang="fr-FR" sz="1200" kern="1200" dirty="0" err="1">
                <a:solidFill>
                  <a:schemeClr val="tx1"/>
                </a:solidFill>
                <a:effectLst/>
                <a:latin typeface="Times New Roman" panose="02020603050405020304" pitchFamily="18" charset="0"/>
                <a:ea typeface="+mn-ea"/>
                <a:cs typeface="Times New Roman" panose="02020603050405020304" pitchFamily="18" charset="0"/>
              </a:rPr>
              <a:t>système</a:t>
            </a:r>
            <a:r>
              <a:rPr lang="fr-FR" sz="1200" kern="1200" dirty="0">
                <a:solidFill>
                  <a:schemeClr val="tx1"/>
                </a:solidFill>
                <a:effectLst/>
                <a:latin typeface="Times New Roman" panose="02020603050405020304" pitchFamily="18" charset="0"/>
                <a:ea typeface="+mn-ea"/>
                <a:cs typeface="Times New Roman" panose="02020603050405020304" pitchFamily="18" charset="0"/>
              </a:rPr>
              <a:t> d’information et des </a:t>
            </a:r>
            <a:r>
              <a:rPr lang="fr-FR" sz="1200" kern="1200" dirty="0" err="1">
                <a:solidFill>
                  <a:schemeClr val="tx1"/>
                </a:solidFill>
                <a:effectLst/>
                <a:latin typeface="Times New Roman" panose="02020603050405020304" pitchFamily="18" charset="0"/>
                <a:ea typeface="+mn-ea"/>
                <a:cs typeface="Times New Roman" panose="02020603050405020304" pitchFamily="18" charset="0"/>
              </a:rPr>
              <a:t>différentes</a:t>
            </a:r>
            <a:r>
              <a:rPr lang="fr-FR" sz="1200" kern="1200" dirty="0">
                <a:solidFill>
                  <a:schemeClr val="tx1"/>
                </a:solidFill>
                <a:effectLst/>
                <a:latin typeface="Times New Roman" panose="02020603050405020304" pitchFamily="18" charset="0"/>
                <a:ea typeface="+mn-ea"/>
                <a:cs typeface="Times New Roman" panose="02020603050405020304" pitchFamily="18" charset="0"/>
              </a:rPr>
              <a:t> briques fonctionnelles et techniques du Supply Chain Management et de la logistique durable. La version 4.6 </a:t>
            </a:r>
            <a:r>
              <a:rPr lang="fr-FR" sz="1200" kern="1200" dirty="0" err="1">
                <a:solidFill>
                  <a:schemeClr val="tx1"/>
                </a:solidFill>
                <a:effectLst/>
                <a:latin typeface="Times New Roman" panose="02020603050405020304" pitchFamily="18" charset="0"/>
                <a:ea typeface="+mn-ea"/>
                <a:cs typeface="Times New Roman" panose="02020603050405020304" pitchFamily="18" charset="0"/>
              </a:rPr>
              <a:t>intégre</a:t>
            </a:r>
            <a:r>
              <a:rPr lang="fr-FR" sz="1200" kern="1200" dirty="0">
                <a:solidFill>
                  <a:schemeClr val="tx1"/>
                </a:solidFill>
                <a:effectLst/>
                <a:latin typeface="Times New Roman" panose="02020603050405020304" pitchFamily="18" charset="0"/>
                <a:ea typeface="+mn-ea"/>
                <a:cs typeface="Times New Roman" panose="02020603050405020304" pitchFamily="18" charset="0"/>
              </a:rPr>
              <a:t> les nouvelles </a:t>
            </a:r>
            <a:r>
              <a:rPr lang="fr-FR" sz="1200" kern="1200" dirty="0" err="1">
                <a:solidFill>
                  <a:schemeClr val="tx1"/>
                </a:solidFill>
                <a:effectLst/>
                <a:latin typeface="Times New Roman" panose="02020603050405020304" pitchFamily="18" charset="0"/>
                <a:ea typeface="+mn-ea"/>
                <a:cs typeface="Times New Roman" panose="02020603050405020304" pitchFamily="18" charset="0"/>
              </a:rPr>
              <a:t>potentialités</a:t>
            </a:r>
            <a:r>
              <a:rPr lang="fr-FR" sz="1200" kern="1200" dirty="0">
                <a:solidFill>
                  <a:schemeClr val="tx1"/>
                </a:solidFill>
                <a:effectLst/>
                <a:latin typeface="Times New Roman" panose="02020603050405020304" pitchFamily="18" charset="0"/>
                <a:ea typeface="+mn-ea"/>
                <a:cs typeface="Times New Roman" panose="02020603050405020304" pitchFamily="18" charset="0"/>
              </a:rPr>
              <a:t> offertes par la </a:t>
            </a:r>
            <a:r>
              <a:rPr lang="fr-FR" sz="1200" b="1" kern="1200" dirty="0">
                <a:solidFill>
                  <a:schemeClr val="tx1"/>
                </a:solidFill>
                <a:effectLst/>
                <a:latin typeface="Times New Roman" panose="02020603050405020304" pitchFamily="18" charset="0"/>
                <a:ea typeface="+mn-ea"/>
                <a:cs typeface="Times New Roman" panose="02020603050405020304" pitchFamily="18" charset="0"/>
              </a:rPr>
              <a:t>Supply Chain digitale</a:t>
            </a:r>
            <a:r>
              <a:rPr lang="fr-FR" sz="1200" kern="1200" dirty="0">
                <a:solidFill>
                  <a:schemeClr val="tx1"/>
                </a:solidFill>
                <a:effectLst/>
                <a:latin typeface="Times New Roman" panose="02020603050405020304" pitchFamily="18" charset="0"/>
                <a:ea typeface="+mn-ea"/>
                <a:cs typeface="Times New Roman" panose="02020603050405020304" pitchFamily="18" charset="0"/>
              </a:rPr>
              <a:t>. </a:t>
            </a:r>
            <a:endParaRPr lang="fr-FR" dirty="0">
              <a:effectLst/>
              <a:latin typeface="Times New Roman" panose="02020603050405020304" pitchFamily="18" charset="0"/>
              <a:cs typeface="Times New Roman" panose="02020603050405020304" pitchFamily="18" charset="0"/>
            </a:endParaRPr>
          </a:p>
          <a:p>
            <a:pPr algn="just"/>
            <a:r>
              <a:rPr lang="fr-FR" sz="1200" kern="1200" dirty="0">
                <a:solidFill>
                  <a:schemeClr val="tx1"/>
                </a:solidFill>
                <a:effectLst/>
                <a:latin typeface="Times New Roman" panose="02020603050405020304" pitchFamily="18" charset="0"/>
                <a:ea typeface="+mn-ea"/>
                <a:cs typeface="Times New Roman" panose="02020603050405020304" pitchFamily="18" charset="0"/>
              </a:rPr>
              <a:t>En une </a:t>
            </a:r>
            <a:r>
              <a:rPr lang="fr-FR" sz="1200" kern="1200" dirty="0" err="1">
                <a:solidFill>
                  <a:schemeClr val="tx1"/>
                </a:solidFill>
                <a:effectLst/>
                <a:latin typeface="Times New Roman" panose="02020603050405020304" pitchFamily="18" charset="0"/>
                <a:ea typeface="+mn-ea"/>
                <a:cs typeface="Times New Roman" panose="02020603050405020304" pitchFamily="18" charset="0"/>
              </a:rPr>
              <a:t>journée</a:t>
            </a:r>
            <a:r>
              <a:rPr lang="fr-FR" sz="1200" kern="1200" dirty="0">
                <a:solidFill>
                  <a:schemeClr val="tx1"/>
                </a:solidFill>
                <a:effectLst/>
                <a:latin typeface="Times New Roman" panose="02020603050405020304" pitchFamily="18" charset="0"/>
                <a:ea typeface="+mn-ea"/>
                <a:cs typeface="Times New Roman" panose="02020603050405020304" pitchFamily="18" charset="0"/>
              </a:rPr>
              <a:t>, sa mise en œuvre permet de : </a:t>
            </a:r>
            <a:endParaRPr lang="fr-FR" dirty="0">
              <a:effectLst/>
              <a:latin typeface="Times New Roman" panose="02020603050405020304" pitchFamily="18" charset="0"/>
              <a:cs typeface="Times New Roman" panose="02020603050405020304" pitchFamily="18" charset="0"/>
            </a:endParaRPr>
          </a:p>
          <a:p>
            <a:pPr lvl="1" algn="just"/>
            <a:r>
              <a:rPr lang="fr-FR" sz="1200" kern="1200" dirty="0">
                <a:solidFill>
                  <a:schemeClr val="tx1"/>
                </a:solidFill>
                <a:effectLst/>
                <a:latin typeface="Times New Roman" panose="02020603050405020304" pitchFamily="18" charset="0"/>
                <a:ea typeface="+mn-ea"/>
                <a:cs typeface="Times New Roman" panose="02020603050405020304" pitchFamily="18" charset="0"/>
              </a:rPr>
              <a:t>-  </a:t>
            </a:r>
            <a:r>
              <a:rPr lang="fr-FR" sz="1200" b="1" kern="1200" dirty="0">
                <a:solidFill>
                  <a:schemeClr val="tx1"/>
                </a:solidFill>
                <a:effectLst/>
                <a:latin typeface="Times New Roman" panose="02020603050405020304" pitchFamily="18" charset="0"/>
                <a:ea typeface="+mn-ea"/>
                <a:cs typeface="Times New Roman" panose="02020603050405020304" pitchFamily="18" charset="0"/>
              </a:rPr>
              <a:t>mesurer la </a:t>
            </a:r>
            <a:r>
              <a:rPr lang="fr-FR" sz="1200" b="1" kern="1200" dirty="0" err="1">
                <a:solidFill>
                  <a:schemeClr val="tx1"/>
                </a:solidFill>
                <a:effectLst/>
                <a:latin typeface="Times New Roman" panose="02020603050405020304" pitchFamily="18" charset="0"/>
                <a:ea typeface="+mn-ea"/>
                <a:cs typeface="Times New Roman" panose="02020603050405020304" pitchFamily="18" charset="0"/>
              </a:rPr>
              <a:t>maturite</a:t>
            </a:r>
            <a:r>
              <a:rPr lang="fr-FR" sz="1200" b="1" kern="1200" dirty="0">
                <a:solidFill>
                  <a:schemeClr val="tx1"/>
                </a:solidFill>
                <a:effectLst/>
                <a:latin typeface="Times New Roman" panose="02020603050405020304" pitchFamily="18" charset="0"/>
                <a:ea typeface="+mn-ea"/>
                <a:cs typeface="Times New Roman" panose="02020603050405020304" pitchFamily="18" charset="0"/>
              </a:rPr>
              <a:t>́ </a:t>
            </a:r>
            <a:r>
              <a:rPr lang="fr-FR" sz="1200" kern="1200" dirty="0">
                <a:solidFill>
                  <a:schemeClr val="tx1"/>
                </a:solidFill>
                <a:effectLst/>
                <a:latin typeface="Times New Roman" panose="02020603050405020304" pitchFamily="18" charset="0"/>
                <a:ea typeface="+mn-ea"/>
                <a:cs typeface="Times New Roman" panose="02020603050405020304" pitchFamily="18" charset="0"/>
              </a:rPr>
              <a:t>de toute Supply Chain </a:t>
            </a:r>
            <a:endParaRPr lang="fr-FR" dirty="0">
              <a:effectLst/>
              <a:latin typeface="Times New Roman" panose="02020603050405020304" pitchFamily="18" charset="0"/>
              <a:cs typeface="Times New Roman" panose="02020603050405020304" pitchFamily="18" charset="0"/>
            </a:endParaRPr>
          </a:p>
          <a:p>
            <a:pPr lvl="1" algn="just"/>
            <a:r>
              <a:rPr lang="fr-FR" sz="1200" kern="1200" dirty="0">
                <a:solidFill>
                  <a:schemeClr val="tx1"/>
                </a:solidFill>
                <a:effectLst/>
                <a:latin typeface="Times New Roman" panose="02020603050405020304" pitchFamily="18" charset="0"/>
                <a:ea typeface="+mn-ea"/>
                <a:cs typeface="Times New Roman" panose="02020603050405020304" pitchFamily="18" charset="0"/>
              </a:rPr>
              <a:t>-  se </a:t>
            </a:r>
            <a:r>
              <a:rPr lang="fr-FR" sz="1200" kern="1200" dirty="0" err="1">
                <a:solidFill>
                  <a:schemeClr val="tx1"/>
                </a:solidFill>
                <a:effectLst/>
                <a:latin typeface="Times New Roman" panose="02020603050405020304" pitchFamily="18" charset="0"/>
                <a:ea typeface="+mn-ea"/>
                <a:cs typeface="Times New Roman" panose="02020603050405020304" pitchFamily="18" charset="0"/>
              </a:rPr>
              <a:t>benchmarker</a:t>
            </a:r>
            <a:r>
              <a:rPr lang="fr-FR" sz="1200" kern="1200" dirty="0">
                <a:solidFill>
                  <a:schemeClr val="tx1"/>
                </a:solidFill>
                <a:effectLst/>
                <a:latin typeface="Times New Roman" panose="02020603050405020304" pitchFamily="18" charset="0"/>
                <a:ea typeface="+mn-ea"/>
                <a:cs typeface="Times New Roman" panose="02020603050405020304" pitchFamily="18" charset="0"/>
              </a:rPr>
              <a:t> et </a:t>
            </a:r>
            <a:r>
              <a:rPr lang="fr-FR" sz="1200" kern="1200" dirty="0" err="1">
                <a:solidFill>
                  <a:schemeClr val="tx1"/>
                </a:solidFill>
                <a:effectLst/>
                <a:latin typeface="Times New Roman" panose="02020603050405020304" pitchFamily="18" charset="0"/>
                <a:ea typeface="+mn-ea"/>
                <a:cs typeface="Times New Roman" panose="02020603050405020304" pitchFamily="18" charset="0"/>
              </a:rPr>
              <a:t>évaluer</a:t>
            </a:r>
            <a:r>
              <a:rPr lang="fr-FR" sz="1200" kern="1200" dirty="0">
                <a:solidFill>
                  <a:schemeClr val="tx1"/>
                </a:solidFill>
                <a:effectLst/>
                <a:latin typeface="Times New Roman" panose="02020603050405020304" pitchFamily="18" charset="0"/>
                <a:ea typeface="+mn-ea"/>
                <a:cs typeface="Times New Roman" panose="02020603050405020304" pitchFamily="18" charset="0"/>
              </a:rPr>
              <a:t> ses </a:t>
            </a:r>
            <a:r>
              <a:rPr lang="fr-FR" sz="1200" b="1" kern="1200" dirty="0">
                <a:solidFill>
                  <a:schemeClr val="tx1"/>
                </a:solidFill>
                <a:effectLst/>
                <a:latin typeface="Times New Roman" panose="02020603050405020304" pitchFamily="18" charset="0"/>
                <a:ea typeface="+mn-ea"/>
                <a:cs typeface="Times New Roman" panose="02020603050405020304" pitchFamily="18" charset="0"/>
              </a:rPr>
              <a:t>marges de </a:t>
            </a:r>
            <a:r>
              <a:rPr lang="fr-FR" sz="1200" b="1" kern="1200" dirty="0" err="1">
                <a:solidFill>
                  <a:schemeClr val="tx1"/>
                </a:solidFill>
                <a:effectLst/>
                <a:latin typeface="Times New Roman" panose="02020603050405020304" pitchFamily="18" charset="0"/>
                <a:ea typeface="+mn-ea"/>
                <a:cs typeface="Times New Roman" panose="02020603050405020304" pitchFamily="18" charset="0"/>
              </a:rPr>
              <a:t>progrès</a:t>
            </a:r>
            <a:r>
              <a:rPr lang="fr-FR" sz="1200" b="1" kern="1200" dirty="0">
                <a:solidFill>
                  <a:schemeClr val="tx1"/>
                </a:solidFill>
                <a:effectLst/>
                <a:latin typeface="Times New Roman" panose="02020603050405020304" pitchFamily="18" charset="0"/>
                <a:ea typeface="+mn-ea"/>
                <a:cs typeface="Times New Roman" panose="02020603050405020304" pitchFamily="18" charset="0"/>
              </a:rPr>
              <a:t> </a:t>
            </a:r>
            <a:endParaRPr lang="fr-FR" dirty="0">
              <a:effectLst/>
              <a:latin typeface="Times New Roman" panose="02020603050405020304" pitchFamily="18" charset="0"/>
              <a:cs typeface="Times New Roman" panose="02020603050405020304" pitchFamily="18" charset="0"/>
            </a:endParaRPr>
          </a:p>
          <a:p>
            <a:pPr lvl="1" algn="just"/>
            <a:r>
              <a:rPr lang="fr-FR" sz="1200" kern="1200" dirty="0">
                <a:solidFill>
                  <a:schemeClr val="tx1"/>
                </a:solidFill>
                <a:effectLst/>
                <a:latin typeface="Times New Roman" panose="02020603050405020304" pitchFamily="18" charset="0"/>
                <a:ea typeface="+mn-ea"/>
                <a:cs typeface="Times New Roman" panose="02020603050405020304" pitchFamily="18" charset="0"/>
              </a:rPr>
              <a:t>-  </a:t>
            </a:r>
            <a:r>
              <a:rPr lang="fr-FR" sz="1200" kern="1200" dirty="0" err="1">
                <a:solidFill>
                  <a:schemeClr val="tx1"/>
                </a:solidFill>
                <a:effectLst/>
                <a:latin typeface="Times New Roman" panose="02020603050405020304" pitchFamily="18" charset="0"/>
                <a:ea typeface="+mn-ea"/>
                <a:cs typeface="Times New Roman" panose="02020603050405020304" pitchFamily="18" charset="0"/>
              </a:rPr>
              <a:t>établir</a:t>
            </a:r>
            <a:r>
              <a:rPr lang="fr-FR" sz="1200" kern="1200" dirty="0">
                <a:solidFill>
                  <a:schemeClr val="tx1"/>
                </a:solidFill>
                <a:effectLst/>
                <a:latin typeface="Times New Roman" panose="02020603050405020304" pitchFamily="18" charset="0"/>
                <a:ea typeface="+mn-ea"/>
                <a:cs typeface="Times New Roman" panose="02020603050405020304" pitchFamily="18" charset="0"/>
              </a:rPr>
              <a:t> un </a:t>
            </a:r>
            <a:r>
              <a:rPr lang="fr-FR" sz="1200" b="1" kern="1200" dirty="0">
                <a:solidFill>
                  <a:schemeClr val="tx1"/>
                </a:solidFill>
                <a:effectLst/>
                <a:latin typeface="Times New Roman" panose="02020603050405020304" pitchFamily="18" charset="0"/>
                <a:ea typeface="+mn-ea"/>
                <a:cs typeface="Times New Roman" panose="02020603050405020304" pitchFamily="18" charset="0"/>
              </a:rPr>
              <a:t>plan d’actions </a:t>
            </a:r>
            <a:r>
              <a:rPr lang="fr-FR" sz="1200" kern="1200" dirty="0">
                <a:solidFill>
                  <a:schemeClr val="tx1"/>
                </a:solidFill>
                <a:effectLst/>
                <a:latin typeface="Times New Roman" panose="02020603050405020304" pitchFamily="18" charset="0"/>
                <a:ea typeface="+mn-ea"/>
                <a:cs typeface="Times New Roman" panose="02020603050405020304" pitchFamily="18" charset="0"/>
              </a:rPr>
              <a:t>clair et structuré tourné vers </a:t>
            </a:r>
            <a:endParaRPr lang="fr-FR" dirty="0">
              <a:effectLst/>
              <a:latin typeface="Times New Roman" panose="02020603050405020304" pitchFamily="18" charset="0"/>
              <a:cs typeface="Times New Roman" panose="02020603050405020304" pitchFamily="18" charset="0"/>
            </a:endParaRPr>
          </a:p>
          <a:p>
            <a:pPr lvl="1" algn="just"/>
            <a:r>
              <a:rPr lang="fr-FR" sz="1200" kern="1200" dirty="0">
                <a:solidFill>
                  <a:schemeClr val="tx1"/>
                </a:solidFill>
                <a:effectLst/>
                <a:latin typeface="Times New Roman" panose="02020603050405020304" pitchFamily="18" charset="0"/>
                <a:ea typeface="+mn-ea"/>
                <a:cs typeface="Times New Roman" panose="02020603050405020304" pitchFamily="18" charset="0"/>
              </a:rPr>
              <a:t>l’excellence logistique </a:t>
            </a:r>
            <a:endParaRPr lang="fr-FR" dirty="0">
              <a:effectLst/>
              <a:latin typeface="Times New Roman" panose="02020603050405020304" pitchFamily="18"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46</a:t>
            </a:fld>
            <a:endParaRPr lang="fr-FR"/>
          </a:p>
        </p:txBody>
      </p:sp>
    </p:spTree>
    <p:extLst>
      <p:ext uri="{BB962C8B-B14F-4D97-AF65-F5344CB8AC3E}">
        <p14:creationId xmlns:p14="http://schemas.microsoft.com/office/powerpoint/2010/main" val="31011426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47</a:t>
            </a:fld>
            <a:endParaRPr lang="fr-FR"/>
          </a:p>
        </p:txBody>
      </p:sp>
    </p:spTree>
    <p:extLst>
      <p:ext uri="{BB962C8B-B14F-4D97-AF65-F5344CB8AC3E}">
        <p14:creationId xmlns:p14="http://schemas.microsoft.com/office/powerpoint/2010/main" val="2166345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48</a:t>
            </a:fld>
            <a:endParaRPr lang="fr-FR"/>
          </a:p>
        </p:txBody>
      </p:sp>
    </p:spTree>
    <p:extLst>
      <p:ext uri="{BB962C8B-B14F-4D97-AF65-F5344CB8AC3E}">
        <p14:creationId xmlns:p14="http://schemas.microsoft.com/office/powerpoint/2010/main" val="2543476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En guise de conclusion + PPT</a:t>
            </a:r>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49</a:t>
            </a:fld>
            <a:endParaRPr lang="fr-FR"/>
          </a:p>
        </p:txBody>
      </p:sp>
    </p:spTree>
    <p:extLst>
      <p:ext uri="{BB962C8B-B14F-4D97-AF65-F5344CB8AC3E}">
        <p14:creationId xmlns:p14="http://schemas.microsoft.com/office/powerpoint/2010/main" val="2213596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51</a:t>
            </a:fld>
            <a:endParaRPr lang="fr-FR"/>
          </a:p>
        </p:txBody>
      </p:sp>
    </p:spTree>
    <p:extLst>
      <p:ext uri="{BB962C8B-B14F-4D97-AF65-F5344CB8AC3E}">
        <p14:creationId xmlns:p14="http://schemas.microsoft.com/office/powerpoint/2010/main" val="25496560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400" b="1" i="0" u="none" strike="noStrike" kern="1200">
                <a:solidFill>
                  <a:schemeClr val="tx1"/>
                </a:solidFill>
                <a:effectLst/>
                <a:latin typeface="Times New Roman" panose="02020603050405020304" pitchFamily="18" charset="0"/>
                <a:ea typeface="+mn-ea"/>
                <a:cs typeface="Times New Roman" panose="02020603050405020304" pitchFamily="18" charset="0"/>
              </a:rPr>
              <a:t>Pour pouvoir mener un diagnostic, il est nécessaire de se baser sur un référentiel. Celui-ci peut-être interne à l’entreprise, il s’agira alors de s’assurer que l’entreprise atteint bien ses objectifs, respecte bien ses propres procédures, etc.).Il est également possible d’utiliser des référentiels édités par des associations ou des cabinets de conseil. On est alors assez proche d’une démarche de benchmark. On peut ainsi comparer ses propres performances avec les performances de son secteur (concurrence). </a:t>
            </a:r>
          </a:p>
          <a:p>
            <a:pPr algn="just"/>
            <a:r>
              <a:rPr lang="fr-FR" sz="1400" b="1" i="0" u="none" strike="noStrike" kern="1200">
                <a:solidFill>
                  <a:schemeClr val="tx1"/>
                </a:solidFill>
                <a:effectLst/>
                <a:latin typeface="Times New Roman" panose="02020603050405020304" pitchFamily="18" charset="0"/>
                <a:ea typeface="+mn-ea"/>
                <a:cs typeface="Times New Roman" panose="02020603050405020304" pitchFamily="18" charset="0"/>
              </a:rPr>
              <a:t>En fonction des résultats, on peut identifier les axes de progrès qui permettront de rejoindre les leaders</a:t>
            </a:r>
            <a:r>
              <a:rPr lang="fr-FR" sz="1400" b="0" i="0" u="none" strike="noStrike" kern="1200">
                <a:solidFill>
                  <a:schemeClr val="tx1"/>
                </a:solidFill>
                <a:effectLst/>
                <a:latin typeface="Times New Roman" panose="02020603050405020304" pitchFamily="18" charset="0"/>
                <a:ea typeface="+mn-ea"/>
                <a:cs typeface="Times New Roman" panose="02020603050405020304" pitchFamily="18" charset="0"/>
              </a:rPr>
              <a:t>. + PPT </a:t>
            </a:r>
            <a:endParaRPr lang="fr-FR" sz="140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57</a:t>
            </a:fld>
            <a:endParaRPr lang="fr-FR"/>
          </a:p>
        </p:txBody>
      </p:sp>
    </p:spTree>
    <p:extLst>
      <p:ext uri="{BB962C8B-B14F-4D97-AF65-F5344CB8AC3E}">
        <p14:creationId xmlns:p14="http://schemas.microsoft.com/office/powerpoint/2010/main" val="15457397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a:t>KPI sont des indicateurs clés de performance qui mesurent l’</a:t>
            </a:r>
            <a:r>
              <a:rPr lang="fr-FR" err="1"/>
              <a:t>éfficacitè</a:t>
            </a:r>
            <a:r>
              <a:rPr lang="fr-FR"/>
              <a:t> des processus logistiques, de l’approvisionnement à la livraison. </a:t>
            </a:r>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59</a:t>
            </a:fld>
            <a:endParaRPr lang="fr-FR"/>
          </a:p>
        </p:txBody>
      </p:sp>
    </p:spTree>
    <p:extLst>
      <p:ext uri="{BB962C8B-B14F-4D97-AF65-F5344CB8AC3E}">
        <p14:creationId xmlns:p14="http://schemas.microsoft.com/office/powerpoint/2010/main" val="1550892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Espace réservé de l'image des diapositives 1">
            <a:extLst>
              <a:ext uri="{FF2B5EF4-FFF2-40B4-BE49-F238E27FC236}">
                <a16:creationId xmlns:a16="http://schemas.microsoft.com/office/drawing/2014/main" id="{E72C1A7C-C9F0-6147-BA81-A607D2D373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Espace réservé des commentaires 2">
            <a:extLst>
              <a:ext uri="{FF2B5EF4-FFF2-40B4-BE49-F238E27FC236}">
                <a16:creationId xmlns:a16="http://schemas.microsoft.com/office/drawing/2014/main" id="{C9DDAB69-BE33-8B48-860D-36EC82E609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fr-FR" altLang="fr-FR" dirty="0">
                <a:latin typeface="Times New Roman" panose="02020603050405020304" pitchFamily="18" charset="0"/>
                <a:ea typeface="ＭＳ Ｐゴシック" panose="020B0600070205080204" pitchFamily="34" charset="-128"/>
              </a:rPr>
              <a:t>La pratique de l’audit, d’abord dans le domaine financier et comptable, puis par extension dans les autres fonctions de l’entreprise ( Audit opérationnel), a connu ces dernières années un développement considérable. Il s’est construit autour de l’audit une image de modernité et d’efficacité qui provient de trois principaux facteurs: la richesse du concept, l’exigence de compétences étendues des auditeurs, la rigueur de la méthode. + PPT total</a:t>
            </a:r>
          </a:p>
          <a:p>
            <a:pPr algn="just"/>
            <a:r>
              <a:rPr lang="fr-FR" altLang="fr-FR" b="1" dirty="0">
                <a:latin typeface="Times New Roman" panose="02020603050405020304" pitchFamily="18" charset="0"/>
                <a:ea typeface="ＭＳ Ｐゴシック" panose="020B0600070205080204" pitchFamily="34" charset="-128"/>
              </a:rPr>
              <a:t>Au même tire que d’autres professions ou fonctions voisines, souvent plus répondues ou mieux connues, telles que le contrôle de gestion, l’organisation, le conseil économique, ect,.. L’Audit est un outil dont la vocation essentielle est d’améliorer l’efficacité dans l’entreprise, c’est à dire, d’une façon générale, atteindre les objectifs. </a:t>
            </a:r>
          </a:p>
        </p:txBody>
      </p:sp>
      <p:sp>
        <p:nvSpPr>
          <p:cNvPr id="21507" name="Espace réservé du numéro de diapositive 3">
            <a:extLst>
              <a:ext uri="{FF2B5EF4-FFF2-40B4-BE49-F238E27FC236}">
                <a16:creationId xmlns:a16="http://schemas.microsoft.com/office/drawing/2014/main" id="{290783D5-AA6D-6A49-B25B-702DD2EDA0D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194D223-00DA-5445-B68B-4E848EF4B8E5}" type="slidenum">
              <a:rPr lang="fr-FR" altLang="fr-FR" smtClean="0">
                <a:latin typeface="Calibri" panose="020F0502020204030204" pitchFamily="34" charset="0"/>
              </a:rPr>
              <a:pPr/>
              <a:t>7</a:t>
            </a:fld>
            <a:endParaRPr lang="fr-FR" altLang="fr-FR" dirty="0">
              <a:latin typeface="Calibri" panose="020F0502020204030204" pitchFamily="34" charset="0"/>
            </a:endParaRPr>
          </a:p>
        </p:txBody>
      </p:sp>
    </p:spTree>
    <p:extLst>
      <p:ext uri="{BB962C8B-B14F-4D97-AF65-F5344CB8AC3E}">
        <p14:creationId xmlns:p14="http://schemas.microsoft.com/office/powerpoint/2010/main" val="28189205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0" i="0" u="none" strike="noStrike" kern="1200">
                <a:solidFill>
                  <a:schemeClr val="tx1"/>
                </a:solidFill>
                <a:effectLst/>
                <a:latin typeface="Times New Roman" panose="02020603050405020304" pitchFamily="18" charset="0"/>
                <a:ea typeface="+mn-ea"/>
                <a:cs typeface="Times New Roman" panose="02020603050405020304" pitchFamily="18" charset="0"/>
              </a:rPr>
              <a:t>En outre, ne négligez pas les équipes sur le terrain lors du choix de vos indicateurs. Au contraire, faites le choix de les intégrer dans le processus décisionnel et sélectionnez des indicateurs faciles à comprendre et pertinents. De cette manière, vos collaborateurs seront bien plus enclins à accepter ces indicateurs et à les utiliser.</a:t>
            </a:r>
            <a:endParaRPr lang="fr-FR">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61</a:t>
            </a:fld>
            <a:endParaRPr lang="fr-FR"/>
          </a:p>
        </p:txBody>
      </p:sp>
    </p:spTree>
    <p:extLst>
      <p:ext uri="{BB962C8B-B14F-4D97-AF65-F5344CB8AC3E}">
        <p14:creationId xmlns:p14="http://schemas.microsoft.com/office/powerpoint/2010/main" val="1856363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66</a:t>
            </a:fld>
            <a:endParaRPr lang="fr-FR"/>
          </a:p>
        </p:txBody>
      </p:sp>
    </p:spTree>
    <p:extLst>
      <p:ext uri="{BB962C8B-B14F-4D97-AF65-F5344CB8AC3E}">
        <p14:creationId xmlns:p14="http://schemas.microsoft.com/office/powerpoint/2010/main" val="16711136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sz="1200" b="0" i="0" u="none" strike="noStrike" kern="1200">
                <a:solidFill>
                  <a:schemeClr val="tx1"/>
                </a:solidFill>
                <a:effectLst/>
                <a:latin typeface="Times New Roman" panose="02020603050405020304" pitchFamily="18" charset="0"/>
                <a:ea typeface="+mn-ea"/>
                <a:cs typeface="Times New Roman" panose="02020603050405020304" pitchFamily="18" charset="0"/>
              </a:rPr>
              <a:t>Cependant, il est important de noter que les audits logistiques restent utiles pour une évaluation approfondie et systématique des processus logistiques. Ils peuvent révéler des problèmes structurels ou stratégiques que le suivi quotidien des KPI pourrait ne pas détecter. Idéalement, une approche combinée qui utilise à la fois le suivi quotidien des KPI et des audits logistiques périodiques peut offrir une vue complète et efficace de la performance logistique.</a:t>
            </a:r>
          </a:p>
          <a:p>
            <a:pPr algn="just"/>
            <a:br>
              <a:rPr lang="fr-FR">
                <a:latin typeface="Times New Roman" panose="02020603050405020304" pitchFamily="18" charset="0"/>
                <a:cs typeface="Times New Roman" panose="02020603050405020304" pitchFamily="18" charset="0"/>
              </a:rPr>
            </a:br>
            <a:endParaRPr lang="fr-FR">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67</a:t>
            </a:fld>
            <a:endParaRPr lang="fr-FR"/>
          </a:p>
        </p:txBody>
      </p:sp>
    </p:spTree>
    <p:extLst>
      <p:ext uri="{BB962C8B-B14F-4D97-AF65-F5344CB8AC3E}">
        <p14:creationId xmlns:p14="http://schemas.microsoft.com/office/powerpoint/2010/main" val="5113505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75</a:t>
            </a:fld>
            <a:endParaRPr lang="fr-FR" dirty="0"/>
          </a:p>
        </p:txBody>
      </p:sp>
    </p:spTree>
    <p:extLst>
      <p:ext uri="{BB962C8B-B14F-4D97-AF65-F5344CB8AC3E}">
        <p14:creationId xmlns:p14="http://schemas.microsoft.com/office/powerpoint/2010/main" val="1850481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13</a:t>
            </a:fld>
            <a:endParaRPr lang="fr-FR" dirty="0"/>
          </a:p>
        </p:txBody>
      </p:sp>
    </p:spTree>
    <p:extLst>
      <p:ext uri="{BB962C8B-B14F-4D97-AF65-F5344CB8AC3E}">
        <p14:creationId xmlns:p14="http://schemas.microsoft.com/office/powerpoint/2010/main" val="2590836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PPT+ </a:t>
            </a:r>
            <a:r>
              <a:rPr lang="fr-FR" dirty="0">
                <a:latin typeface="Times New Roman" panose="02020603050405020304" pitchFamily="18" charset="0"/>
                <a:cs typeface="Times New Roman" panose="02020603050405020304" pitchFamily="18" charset="0"/>
              </a:rPr>
              <a:t>Dans ce cadre, </a:t>
            </a:r>
            <a:r>
              <a:rPr lang="fr-FR" b="1" dirty="0">
                <a:latin typeface="Times New Roman" panose="02020603050405020304" pitchFamily="18" charset="0"/>
                <a:cs typeface="Times New Roman" panose="02020603050405020304" pitchFamily="18" charset="0"/>
              </a:rPr>
              <a:t>l’audit de la chaîne logistique</a:t>
            </a:r>
            <a:r>
              <a:rPr lang="fr-FR" dirty="0">
                <a:latin typeface="Times New Roman" panose="02020603050405020304" pitchFamily="18" charset="0"/>
                <a:cs typeface="Times New Roman" panose="02020603050405020304" pitchFamily="18" charset="0"/>
              </a:rPr>
              <a:t> trouve tout son intérêt. </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26</a:t>
            </a:fld>
            <a:endParaRPr lang="fr-FR" dirty="0"/>
          </a:p>
        </p:txBody>
      </p:sp>
    </p:spTree>
    <p:extLst>
      <p:ext uri="{BB962C8B-B14F-4D97-AF65-F5344CB8AC3E}">
        <p14:creationId xmlns:p14="http://schemas.microsoft.com/office/powerpoint/2010/main" val="4260434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latin typeface="Times New Roman" panose="02020603050405020304" pitchFamily="18" charset="0"/>
                <a:cs typeface="Times New Roman" panose="02020603050405020304" pitchFamily="18" charset="0"/>
              </a:rPr>
              <a:t>PPT+ Les solutions digitales garantissent une agilité renforcée et une résilience accrue nécessaires pour pouvoir réagir rapidement et efficacement aux différents obstacles que rencontre invariablement toute entreprise. Cependant, pour que l’audit puisse apporter tous ses bénéfices, il est indispensable de définir une méthode et de mettre en place un plan d’action adapté.</a:t>
            </a:r>
          </a:p>
          <a:p>
            <a:endParaRPr lang="fr-FR" dirty="0"/>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27</a:t>
            </a:fld>
            <a:endParaRPr lang="fr-FR" dirty="0"/>
          </a:p>
        </p:txBody>
      </p:sp>
    </p:spTree>
    <p:extLst>
      <p:ext uri="{BB962C8B-B14F-4D97-AF65-F5344CB8AC3E}">
        <p14:creationId xmlns:p14="http://schemas.microsoft.com/office/powerpoint/2010/main" val="753334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30</a:t>
            </a:fld>
            <a:endParaRPr lang="fr-FR" dirty="0"/>
          </a:p>
        </p:txBody>
      </p:sp>
    </p:spTree>
    <p:extLst>
      <p:ext uri="{BB962C8B-B14F-4D97-AF65-F5344CB8AC3E}">
        <p14:creationId xmlns:p14="http://schemas.microsoft.com/office/powerpoint/2010/main" val="3708528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b="1" dirty="0">
                <a:latin typeface="Times New Roman" panose="02020603050405020304" pitchFamily="18" charset="0"/>
                <a:cs typeface="Times New Roman" panose="02020603050405020304" pitchFamily="18" charset="0"/>
              </a:rPr>
              <a:t>Préparation de l’Audit</a:t>
            </a:r>
            <a:r>
              <a:rPr lang="fr-FR" dirty="0">
                <a:latin typeface="Times New Roman" panose="02020603050405020304" pitchFamily="18" charset="0"/>
                <a:cs typeface="Times New Roman" panose="02020603050405020304" pitchFamily="18" charset="0"/>
              </a:rPr>
              <a:t>:  </a:t>
            </a:r>
            <a:r>
              <a:rPr lang="fr-FR"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cette phase implique la définition des objectifs de l'audit, la sélection de l'équipe d'audit, et la planification des activités. Il s'agit de comprendre les attentes de l'entreprise et de définir le périmètre de l'audit.</a:t>
            </a:r>
            <a:endParaRPr lang="fr-FR" dirty="0">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b="1" i="1" dirty="0">
                <a:latin typeface="Times New Roman" panose="02020603050405020304" pitchFamily="18" charset="0"/>
                <a:cs typeface="Times New Roman" panose="02020603050405020304" pitchFamily="18" charset="0"/>
              </a:rPr>
              <a:t>Collecte de données : </a:t>
            </a:r>
            <a:r>
              <a:rPr lang="fr-FR"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l'équipe d'audit rassemble toutes les informations nécessaires, telles que les données de processus, les performances opérationnelles, les</a:t>
            </a:r>
            <a:r>
              <a:rPr lang="fr-FR" sz="1200" b="0" i="0" u="none" strike="noStrike" kern="1200" dirty="0">
                <a:solidFill>
                  <a:schemeClr val="tx1"/>
                </a:solidFill>
                <a:effectLst/>
                <a:latin typeface="Times New Roman" panose="02020603050405020304" pitchFamily="18" charset="0"/>
                <a:ea typeface="+mn-ea"/>
                <a:cs typeface="Times New Roman" panose="02020603050405020304" pitchFamily="18" charset="0"/>
                <a:hlinkClick r:id="rId3"/>
              </a:rPr>
              <a:t> coûts logistiques</a:t>
            </a:r>
            <a:r>
              <a:rPr lang="fr-FR"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 et les politiques de gestion des stocks. Cette étape peut impliquer des entretiens avec le personnel, l'examen des documents, et l'observation sur le terrain.</a:t>
            </a:r>
          </a:p>
          <a:p>
            <a:r>
              <a:rPr lang="fr-FR" sz="1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Analyse des sonnées</a:t>
            </a:r>
            <a:r>
              <a:rPr lang="fr-FR"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 : les données recueillies sont analysées pour identifier les tendances, les inefficacités, et les domaines à améliorer. Cette analyse peut impliquer des comparaisons avec les meilleures pratiques du secteur ou des benchmarks.</a:t>
            </a:r>
          </a:p>
          <a:p>
            <a:r>
              <a:rPr lang="fr-FR" sz="1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 Identification des problèmes et des opportunités</a:t>
            </a:r>
            <a:r>
              <a:rPr lang="fr-FR"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 : sur la base de l'analyse, l'équipe d'audit identifie les problèmes clés dans la chaîne logistique et les opportunités d'amélioration.</a:t>
            </a:r>
          </a:p>
          <a:p>
            <a:r>
              <a:rPr lang="fr-FR" sz="1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 Rédaction du rapport d'audit</a:t>
            </a:r>
            <a:r>
              <a:rPr lang="fr-FR"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 : un rapport détaillé est rédigé, présentant les constatations, les problèmes identifiés, et les recommandations pour des améliorations. Ce rapport est généralement présenté à la direction de l'entreprise.</a:t>
            </a:r>
          </a:p>
          <a:p>
            <a:pPr algn="just"/>
            <a:r>
              <a:rPr lang="fr-FR" sz="1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 Présentation des résultats</a:t>
            </a:r>
            <a:r>
              <a:rPr lang="fr-FR"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 : l'équipe d'audit présente ses résultats et ses recommandations à la direction et aux parties prenantes concernées.</a:t>
            </a:r>
          </a:p>
          <a:p>
            <a:pPr algn="just"/>
            <a:r>
              <a:rPr lang="fr-FR" sz="1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 Plan d'action et mise en œuvre</a:t>
            </a:r>
            <a:r>
              <a:rPr lang="fr-FR"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 : en fonction des retours de la direction, un plan d'action est élaboré pour mettre en œuvre les recommandations. Cela peut inclure des modifications des processus, l'adoption de nouvelles technologies, ou des formations pour le personnel.</a:t>
            </a:r>
          </a:p>
          <a:p>
            <a:pPr algn="just"/>
            <a:r>
              <a:rPr lang="fr-FR" sz="12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 Suivi et évaluation</a:t>
            </a:r>
            <a:r>
              <a:rPr lang="fr-FR"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 : après la mise en œuvre, un suivi est réalisé pour évaluer l'efficacité des changements apportés et s'assurer que les objectifs de l'audit sont atteints.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b="1" i="1" dirty="0">
              <a:latin typeface="Times New Roman" panose="02020603050405020304" pitchFamily="18" charset="0"/>
              <a:cs typeface="Times New Roman" panose="02020603050405020304" pitchFamily="18" charset="0"/>
            </a:endParaRPr>
          </a:p>
          <a:p>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33</a:t>
            </a:fld>
            <a:endParaRPr lang="fr-FR" dirty="0"/>
          </a:p>
        </p:txBody>
      </p:sp>
    </p:spTree>
    <p:extLst>
      <p:ext uri="{BB962C8B-B14F-4D97-AF65-F5344CB8AC3E}">
        <p14:creationId xmlns:p14="http://schemas.microsoft.com/office/powerpoint/2010/main" val="3645367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latin typeface="Times New Roman" panose="02020603050405020304" pitchFamily="18" charset="0"/>
                <a:cs typeface="Times New Roman" panose="02020603050405020304" pitchFamily="18" charset="0"/>
              </a:rPr>
              <a:t>Tout le PPT+ </a:t>
            </a:r>
            <a:r>
              <a:rPr lang="fr-FR" sz="1200" b="0" i="0" u="none" strike="noStrike" kern="1200" dirty="0">
                <a:solidFill>
                  <a:schemeClr val="tx1"/>
                </a:solidFill>
                <a:effectLst/>
                <a:latin typeface="Times New Roman" panose="02020603050405020304" pitchFamily="18" charset="0"/>
                <a:ea typeface="+mn-ea"/>
                <a:cs typeface="Times New Roman" panose="02020603050405020304" pitchFamily="18" charset="0"/>
              </a:rPr>
              <a:t>En effet, pour que la chaîne d’approvisionnement fonctionne le mieux possible, il est nécessaire que les différents intervenants adoptent une attitude de collaboration avec des processus compatibles, voir unifiés. Le fait de mesurer la performance logistique de chacun de certains intervenants (et de partager les résultats de ces analyses) leur permettra de s’ assurer que leurs Fournisseurs / Clients vont dans la bonne direction, celle de l’intérêt général de la Supply-Chain.</a:t>
            </a:r>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37</a:t>
            </a:fld>
            <a:endParaRPr lang="fr-FR" dirty="0"/>
          </a:p>
        </p:txBody>
      </p:sp>
    </p:spTree>
    <p:extLst>
      <p:ext uri="{BB962C8B-B14F-4D97-AF65-F5344CB8AC3E}">
        <p14:creationId xmlns:p14="http://schemas.microsoft.com/office/powerpoint/2010/main" val="1381052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BF028F9-581F-5B48-B3A3-A2D57D1BB0AC}" type="slidenum">
              <a:rPr lang="fr-FR" smtClean="0"/>
              <a:t>39</a:t>
            </a:fld>
            <a:endParaRPr lang="fr-FR" dirty="0"/>
          </a:p>
        </p:txBody>
      </p:sp>
    </p:spTree>
    <p:extLst>
      <p:ext uri="{BB962C8B-B14F-4D97-AF65-F5344CB8AC3E}">
        <p14:creationId xmlns:p14="http://schemas.microsoft.com/office/powerpoint/2010/main" val="117468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fr-FR"/>
              <a:t>Modifiez le style du titre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7/22/2026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1176000" y="6350000"/>
            <a:ext cx="762000" cy="355600"/>
          </a:xfrm>
        </p:spPr>
        <p:txBody>
          <a:bodyPr/>
          <a:lstStyle/>
          <a:p>
            <a:fld id="{6D22F896-40B5-4ADD-8801-0D06FADFA095}" type="slidenum">
              <a:rPr lang="en-US"/>
              <a:t>‹N°›</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‹N°›</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‹N°›</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‹N°›</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fr-FR"/>
              <a:t>Modifiez le style du titre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t>7/22/2026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‹N°›</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fr-FR"/>
              <a:t>Modifiez le style du titre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7/22/2026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a:t>‹N°›</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fr-FR"/>
              <a:t>Modifiez le style du titre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447191" y="2824269"/>
            <a:ext cx="4645152" cy="26444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412362" y="2821491"/>
            <a:ext cx="4645152" cy="263737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7/22/2026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a:t>‹N°›</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7/22/2026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a:t>‹N°›</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7/22/2026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fr-FR"/>
              <a:t>Modifiez le style du titre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t>7/22/2026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a:t>‹N°›</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Image avec légende">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pPr/>
              <a:t>7/22/2026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a:t>‹N°›</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7/22/2026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1176000" y="6350000"/>
            <a:ext cx="762000" cy="355600"/>
          </a:xfrm>
          <a:prstGeom prst="rect">
            <a:avLst/>
          </a:prstGeom>
        </p:spPr>
        <p:txBody>
          <a:bodyPr vert="horz" lIns="91440" tIns="45720" rIns="91440" bIns="45720" rtlCol="0" anchor="t"/>
          <a:lstStyle>
            <a:lvl1pPr algn="r">
              <a:defRPr sz="1600">
                <a:solidFill>
                  <a:srgbClr val="FFFFFF"/>
                </a:solidFill>
              </a:defRPr>
            </a:lvl1pPr>
          </a:lstStyle>
          <a:p>
            <a:fld id="{6D22F896-40B5-4ADD-8801-0D06FADFA095}" type="slidenum">
              <a:rPr lang="en-US"/>
              <a:pPr/>
              <a:t>‹N°›</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shiptify.com/logtech/optimiser-flux-logistique/?hsLang=fr"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https://www.shiptify.com/logtech/taux-de-service?hsLang=fr"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s://www.shiptify.com/logtech/tableau-bord-logistique/?hsLang=fr" TargetMode="External"/><Relationship Id="rId2" Type="http://schemas.openxmlformats.org/officeDocument/2006/relationships/hyperlink" Target="https://www.shiptify.com/logtech/indicateurs-performance-transport/?hsLang=fr"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s://www.shiptify.com/logtech/fonctionnalites-tms/?hsLang=fr" TargetMode="External"/><Relationship Id="rId2" Type="http://schemas.openxmlformats.org/officeDocument/2006/relationships/hyperlink" Target="https://www.shiptify.com/fr/demo?hsLang=fr"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E8DD43-BBC8-9242-B5B0-E8C38584B092}"/>
              </a:ext>
            </a:extLst>
          </p:cNvPr>
          <p:cNvSpPr>
            <a:spLocks noGrp="1"/>
          </p:cNvSpPr>
          <p:nvPr>
            <p:ph type="ctrTitle"/>
          </p:nvPr>
        </p:nvSpPr>
        <p:spPr/>
        <p:txBody>
          <a:bodyPr/>
          <a:lstStyle/>
          <a:p>
            <a:pPr algn="ctr"/>
            <a:r>
              <a:rPr lang="fr-FR" b="1" i="1" dirty="0">
                <a:latin typeface="Times New Roman" panose="02020603050405020304" pitchFamily="18" charset="0"/>
                <a:cs typeface="Times New Roman" panose="02020603050405020304" pitchFamily="18" charset="0"/>
              </a:rPr>
              <a:t>Audit logistique</a:t>
            </a:r>
          </a:p>
        </p:txBody>
      </p:sp>
      <p:sp>
        <p:nvSpPr>
          <p:cNvPr id="3" name="Sous-titre 2">
            <a:extLst>
              <a:ext uri="{FF2B5EF4-FFF2-40B4-BE49-F238E27FC236}">
                <a16:creationId xmlns:a16="http://schemas.microsoft.com/office/drawing/2014/main" id="{AFBC13FE-E1A8-7942-8465-3D3FE5219A0B}"/>
              </a:ext>
            </a:extLst>
          </p:cNvPr>
          <p:cNvSpPr>
            <a:spLocks noGrp="1"/>
          </p:cNvSpPr>
          <p:nvPr>
            <p:ph type="subTitle" idx="1"/>
          </p:nvPr>
        </p:nvSpPr>
        <p:spPr/>
        <p:txBody>
          <a:bodyPr/>
          <a:lstStyle/>
          <a:p>
            <a:r>
              <a:rPr lang="fr-FR" dirty="0"/>
              <a:t>Préparé par: Pr. Sarra mrani zentar </a:t>
            </a:r>
          </a:p>
        </p:txBody>
      </p:sp>
      <p:sp>
        <p:nvSpPr>
          <p:cNvPr id="9999" name="Slide Number Placeholder"/>
          <p:cNvSpPr>
            <a:spLocks noGrp="1"/>
          </p:cNvSpPr>
          <p:nvPr>
            <p:ph type="sldNum" sz="quarter" idx="4"/>
          </p:nvPr>
        </p:nvSpPr>
        <p:spPr/>
        <p:txBody>
          <a:bodyPr/>
          <a:lstStyle/>
          <a:p>
            <a:fld id="{6D22F896-40B5-4ADD-8801-0D06FADFA095}" type="slidenum">
              <a:rPr lang="fr-FR" smtClean="0"/>
              <a:t>1</a:t>
            </a:fld>
            <a:endParaRPr lang="fr-FR"/>
          </a:p>
        </p:txBody>
      </p:sp>
    </p:spTree>
    <p:extLst>
      <p:ext uri="{BB962C8B-B14F-4D97-AF65-F5344CB8AC3E}">
        <p14:creationId xmlns:p14="http://schemas.microsoft.com/office/powerpoint/2010/main" val="777504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F92C474F-C521-844C-8EE0-20D4A86B2CDB}"/>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C9E3F1FC-7997-604F-B139-9B2A4FC4209F}"/>
              </a:ext>
            </a:extLst>
          </p:cNvPr>
          <p:cNvSpPr>
            <a:spLocks noGrp="1"/>
          </p:cNvSpPr>
          <p:nvPr>
            <p:ph idx="1"/>
          </p:nvPr>
        </p:nvSpPr>
        <p:spPr/>
        <p:txBody>
          <a:bodyPr/>
          <a:lstStyle/>
          <a:p>
            <a:pPr algn="just">
              <a:lnSpc>
                <a:spcPct val="150000"/>
              </a:lnSpc>
              <a:buFont typeface="Wingdings" pitchFamily="2" charset="2"/>
              <a:buChar char="§"/>
              <a:defRPr/>
            </a:pPr>
            <a:r>
              <a:rPr lang="fr-FR" altLang="fr-FR"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Le respect des principes, politiques, règles</a:t>
            </a:r>
            <a:r>
              <a:rPr lang="fr-FR" altLang="fr-FR" b="1"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 </a:t>
            </a:r>
            <a:r>
              <a:rPr lang="fr-FR" altLang="fr-FR" dirty="0">
                <a:latin typeface="Times New Roman" panose="02020603050405020304" pitchFamily="18" charset="0"/>
                <a:ea typeface="ＭＳ Ｐゴシック" panose="020B0600070205080204" pitchFamily="34" charset="-128"/>
                <a:cs typeface="Times New Roman" panose="02020603050405020304" pitchFamily="18" charset="0"/>
              </a:rPr>
              <a:t>: politiques de la société ;  procédures, textes  réglementaires, séparations de fonctions, respect des autorisations et des délégations de  pouvoirs, etc. ;</a:t>
            </a:r>
          </a:p>
          <a:p>
            <a:pPr algn="just">
              <a:lnSpc>
                <a:spcPct val="150000"/>
              </a:lnSpc>
              <a:buFont typeface="Wingdings" pitchFamily="2" charset="2"/>
              <a:buChar char="§"/>
              <a:defRPr/>
            </a:pPr>
            <a:r>
              <a:rPr lang="fr-FR" altLang="fr-FR"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La protection et la sauvegarde du patrimoine</a:t>
            </a:r>
            <a:r>
              <a:rPr lang="fr-FR" altLang="fr-FR" dirty="0">
                <a:latin typeface="Times New Roman" panose="02020603050405020304" pitchFamily="18" charset="0"/>
                <a:ea typeface="ＭＳ Ｐゴシック" panose="020B0600070205080204" pitchFamily="34" charset="-128"/>
                <a:cs typeface="Times New Roman" panose="02020603050405020304" pitchFamily="18" charset="0"/>
              </a:rPr>
              <a:t> : humain, financier, immatériel (information,  savoir-faire, image....), matériel, etc</a:t>
            </a:r>
          </a:p>
          <a:p>
            <a:endParaRPr lang="fr-FR" dirty="0"/>
          </a:p>
        </p:txBody>
      </p:sp>
      <p:sp>
        <p:nvSpPr>
          <p:cNvPr id="9999" name="Slide Number Placeholder"/>
          <p:cNvSpPr>
            <a:spLocks noGrp="1"/>
          </p:cNvSpPr>
          <p:nvPr>
            <p:ph type="sldNum" sz="quarter" idx="12"/>
          </p:nvPr>
        </p:nvSpPr>
        <p:spPr/>
        <p:txBody>
          <a:bodyPr/>
          <a:lstStyle/>
          <a:p>
            <a:fld id="{6D22F896-40B5-4ADD-8801-0D06FADFA095}" type="slidenum">
              <a:rPr lang="fr-FR" smtClean="0"/>
              <a:t>10</a:t>
            </a:fld>
            <a:endParaRPr lang="fr-FR"/>
          </a:p>
        </p:txBody>
      </p:sp>
    </p:spTree>
    <p:extLst>
      <p:ext uri="{BB962C8B-B14F-4D97-AF65-F5344CB8AC3E}">
        <p14:creationId xmlns:p14="http://schemas.microsoft.com/office/powerpoint/2010/main" val="518775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420407FB-2F7E-0246-8778-D8C49E3C6993}"/>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7B05B6CF-A78F-EF4F-9A33-58AEEF3F9C5C}"/>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Un audit est une procédure qui consiste à vérifier la qualité d’une fonction ou d’un service à l’intérieur d’une entreprise. </a:t>
            </a:r>
          </a:p>
          <a:p>
            <a:pPr marL="0" indent="0" algn="just">
              <a:buNone/>
            </a:pPr>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 Un examen méthodique et indépendant en vue de déterminer si les activités et résultats relatifs à la qualité satisfont aux dispositions préétablies et si ces dispositions sont mises en œuvre de façon efficace e aptes à atteindre les objectifs » norme ISO8402. </a:t>
            </a:r>
          </a:p>
        </p:txBody>
      </p:sp>
      <p:sp>
        <p:nvSpPr>
          <p:cNvPr id="9999" name="Slide Number Placeholder"/>
          <p:cNvSpPr>
            <a:spLocks noGrp="1"/>
          </p:cNvSpPr>
          <p:nvPr>
            <p:ph type="sldNum" sz="quarter" idx="12"/>
          </p:nvPr>
        </p:nvSpPr>
        <p:spPr/>
        <p:txBody>
          <a:bodyPr/>
          <a:lstStyle/>
          <a:p>
            <a:fld id="{6D22F896-40B5-4ADD-8801-0D06FADFA095}" type="slidenum">
              <a:rPr lang="fr-FR" smtClean="0"/>
              <a:t>11</a:t>
            </a:fld>
            <a:endParaRPr lang="fr-FR"/>
          </a:p>
        </p:txBody>
      </p:sp>
    </p:spTree>
    <p:extLst>
      <p:ext uri="{BB962C8B-B14F-4D97-AF65-F5344CB8AC3E}">
        <p14:creationId xmlns:p14="http://schemas.microsoft.com/office/powerpoint/2010/main" val="302278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FDF69D0-A99D-124C-9DC8-9B0A204ECD89}"/>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AEBC9D82-14C5-2D47-8DAA-E3421F9FD4DA}"/>
              </a:ext>
            </a:extLst>
          </p:cNvPr>
          <p:cNvSpPr>
            <a:spLocks noGrp="1"/>
          </p:cNvSpPr>
          <p:nvPr>
            <p:ph idx="1"/>
          </p:nvPr>
        </p:nvSpPr>
        <p:spPr/>
        <p:txBody>
          <a:bodyPr/>
          <a:lstStyle/>
          <a:p>
            <a:pPr marL="0" indent="0" algn="ctr">
              <a:buNone/>
            </a:pPr>
            <a:endParaRPr lang="fr-FR" sz="3600" dirty="0">
              <a:latin typeface="Times New Roman" panose="02020603050405020304" pitchFamily="18" charset="0"/>
              <a:cs typeface="Times New Roman" panose="02020603050405020304" pitchFamily="18" charset="0"/>
            </a:endParaRPr>
          </a:p>
          <a:p>
            <a:pPr marL="0" indent="0" algn="ctr">
              <a:buNone/>
            </a:pPr>
            <a:r>
              <a:rPr lang="fr-FR" sz="3200" b="1" i="1" dirty="0">
                <a:latin typeface="Times New Roman" panose="02020603050405020304" pitchFamily="18" charset="0"/>
                <a:cs typeface="Times New Roman" panose="02020603050405020304" pitchFamily="18" charset="0"/>
              </a:rPr>
              <a:t>Pourquoi pratiquer des audits?</a:t>
            </a:r>
          </a:p>
          <a:p>
            <a:pPr marL="0" indent="0">
              <a:buNone/>
            </a:pPr>
            <a:endParaRPr lang="fr-FR" dirty="0"/>
          </a:p>
        </p:txBody>
      </p:sp>
      <p:sp>
        <p:nvSpPr>
          <p:cNvPr id="9999" name="Slide Number Placeholder"/>
          <p:cNvSpPr>
            <a:spLocks noGrp="1"/>
          </p:cNvSpPr>
          <p:nvPr>
            <p:ph type="sldNum" sz="quarter" idx="12"/>
          </p:nvPr>
        </p:nvSpPr>
        <p:spPr/>
        <p:txBody>
          <a:bodyPr/>
          <a:lstStyle/>
          <a:p>
            <a:fld id="{6D22F896-40B5-4ADD-8801-0D06FADFA095}" type="slidenum">
              <a:rPr lang="fr-FR" smtClean="0"/>
              <a:t>12</a:t>
            </a:fld>
            <a:endParaRPr lang="fr-FR"/>
          </a:p>
        </p:txBody>
      </p:sp>
    </p:spTree>
    <p:extLst>
      <p:ext uri="{BB962C8B-B14F-4D97-AF65-F5344CB8AC3E}">
        <p14:creationId xmlns:p14="http://schemas.microsoft.com/office/powerpoint/2010/main" val="987925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2290102B-5911-D947-8DAA-E46C71E338D0}"/>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2AA78FE5-CF19-4D48-9673-29736048B62B}"/>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Aider une organisation ou une entreprise à  atteindre les objectifs fixés en évaluant l’efficacité des moyens mise en œuvre </a:t>
            </a:r>
          </a:p>
          <a:p>
            <a:pPr algn="just"/>
            <a:r>
              <a:rPr lang="fr-FR" dirty="0">
                <a:latin typeface="Times New Roman" panose="02020603050405020304" pitchFamily="18" charset="0"/>
                <a:cs typeface="Times New Roman" panose="02020603050405020304" pitchFamily="18" charset="0"/>
              </a:rPr>
              <a:t>Améliorer les performances de l’entreprise en mesurant les processus de management des risques, de surveillance et de gouvernance </a:t>
            </a:r>
          </a:p>
          <a:p>
            <a:pPr algn="just"/>
            <a:r>
              <a:rPr lang="fr-FR" dirty="0">
                <a:latin typeface="Times New Roman" panose="02020603050405020304" pitchFamily="18" charset="0"/>
                <a:cs typeface="Times New Roman" panose="02020603050405020304" pitchFamily="18" charset="0"/>
              </a:rPr>
              <a:t>Anticiper les dysfonctionnements, les éventuels futurs problèmes et de renforcer l’efficacité de l’entreprise  </a:t>
            </a:r>
          </a:p>
        </p:txBody>
      </p:sp>
      <p:sp>
        <p:nvSpPr>
          <p:cNvPr id="9999" name="Slide Number Placeholder"/>
          <p:cNvSpPr>
            <a:spLocks noGrp="1"/>
          </p:cNvSpPr>
          <p:nvPr>
            <p:ph type="sldNum" sz="quarter" idx="12"/>
          </p:nvPr>
        </p:nvSpPr>
        <p:spPr/>
        <p:txBody>
          <a:bodyPr/>
          <a:lstStyle/>
          <a:p>
            <a:fld id="{6D22F896-40B5-4ADD-8801-0D06FADFA095}" type="slidenum">
              <a:rPr lang="fr-FR" smtClean="0"/>
              <a:t>13</a:t>
            </a:fld>
            <a:endParaRPr lang="fr-FR"/>
          </a:p>
        </p:txBody>
      </p:sp>
    </p:spTree>
    <p:extLst>
      <p:ext uri="{BB962C8B-B14F-4D97-AF65-F5344CB8AC3E}">
        <p14:creationId xmlns:p14="http://schemas.microsoft.com/office/powerpoint/2010/main" val="2627794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FDF69D0-A99D-124C-9DC8-9B0A204ECD89}"/>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AEBC9D82-14C5-2D47-8DAA-E3421F9FD4DA}"/>
              </a:ext>
            </a:extLst>
          </p:cNvPr>
          <p:cNvSpPr>
            <a:spLocks noGrp="1"/>
          </p:cNvSpPr>
          <p:nvPr>
            <p:ph idx="1"/>
          </p:nvPr>
        </p:nvSpPr>
        <p:spPr/>
        <p:txBody>
          <a:bodyPr/>
          <a:lstStyle/>
          <a:p>
            <a:pPr marL="0" indent="0" algn="ctr">
              <a:buNone/>
            </a:pPr>
            <a:endParaRPr lang="fr-FR" sz="3600" dirty="0">
              <a:latin typeface="Times New Roman" panose="02020603050405020304" pitchFamily="18" charset="0"/>
              <a:cs typeface="Times New Roman" panose="02020603050405020304" pitchFamily="18" charset="0"/>
            </a:endParaRPr>
          </a:p>
          <a:p>
            <a:pPr marL="0" indent="0" algn="ctr">
              <a:buNone/>
            </a:pPr>
            <a:r>
              <a:rPr lang="fr-FR" sz="3600" b="1" i="1" dirty="0">
                <a:latin typeface="Times New Roman" panose="02020603050405020304" pitchFamily="18" charset="0"/>
                <a:cs typeface="Times New Roman" panose="02020603050405020304" pitchFamily="18" charset="0"/>
              </a:rPr>
              <a:t>Qui doit Auditer? </a:t>
            </a:r>
          </a:p>
        </p:txBody>
      </p:sp>
      <p:sp>
        <p:nvSpPr>
          <p:cNvPr id="9999" name="Slide Number Placeholder"/>
          <p:cNvSpPr>
            <a:spLocks noGrp="1"/>
          </p:cNvSpPr>
          <p:nvPr>
            <p:ph type="sldNum" sz="quarter" idx="12"/>
          </p:nvPr>
        </p:nvSpPr>
        <p:spPr/>
        <p:txBody>
          <a:bodyPr/>
          <a:lstStyle/>
          <a:p>
            <a:fld id="{6D22F896-40B5-4ADD-8801-0D06FADFA095}" type="slidenum">
              <a:rPr lang="fr-FR" smtClean="0"/>
              <a:t>14</a:t>
            </a:fld>
            <a:endParaRPr lang="fr-FR"/>
          </a:p>
        </p:txBody>
      </p:sp>
    </p:spTree>
    <p:extLst>
      <p:ext uri="{BB962C8B-B14F-4D97-AF65-F5344CB8AC3E}">
        <p14:creationId xmlns:p14="http://schemas.microsoft.com/office/powerpoint/2010/main" val="1927992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28B612FB-E9A4-574A-905E-90299283678E}"/>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6B4EEF44-93C7-9041-B9EC-681C060BE74C}"/>
              </a:ext>
            </a:extLst>
          </p:cNvPr>
          <p:cNvSpPr>
            <a:spLocks noGrp="1"/>
          </p:cNvSpPr>
          <p:nvPr>
            <p:ph idx="1"/>
          </p:nvPr>
        </p:nvSpPr>
        <p:spPr/>
        <p:txBody>
          <a:bodyPr/>
          <a:lstStyle/>
          <a:p>
            <a:pPr algn="just"/>
            <a:r>
              <a:rPr lang="fr-FR" altLang="fr-FR" dirty="0">
                <a:latin typeface="Times New Roman" panose="02020603050405020304" pitchFamily="18" charset="0"/>
                <a:ea typeface="ＭＳ Ｐゴシック" panose="020B0600070205080204" pitchFamily="34" charset="-128"/>
                <a:cs typeface="Times New Roman" panose="02020603050405020304" pitchFamily="18" charset="0"/>
              </a:rPr>
              <a:t>L’audit interne permet d’aider une organisation ou une entreprise à atteindre les objectifs fixés en évaluant l’efficacité des moyens mis en œuvre. Il vise donc à améliorer les performances de l’entreprise en mesurant les processus de management des risques, de surveillance et de gouvernance</a:t>
            </a:r>
          </a:p>
          <a:p>
            <a:pPr algn="just"/>
            <a:r>
              <a:rPr lang="fr-FR" dirty="0">
                <a:latin typeface="Times New Roman" panose="02020603050405020304" pitchFamily="18" charset="0"/>
                <a:ea typeface="ＭＳ Ｐゴシック" panose="020B0600070205080204" pitchFamily="34" charset="-128"/>
                <a:cs typeface="Times New Roman" panose="02020603050405020304" pitchFamily="18" charset="0"/>
              </a:rPr>
              <a:t>La fonction d’audit est rattachée directement à la direction générale de l’organisation  ou aux conseils d’administration</a:t>
            </a:r>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L’audit est conduit par des professionnels compétents et indépendants</a:t>
            </a:r>
          </a:p>
        </p:txBody>
      </p:sp>
      <p:sp>
        <p:nvSpPr>
          <p:cNvPr id="9999" name="Slide Number Placeholder"/>
          <p:cNvSpPr>
            <a:spLocks noGrp="1"/>
          </p:cNvSpPr>
          <p:nvPr>
            <p:ph type="sldNum" sz="quarter" idx="12"/>
          </p:nvPr>
        </p:nvSpPr>
        <p:spPr/>
        <p:txBody>
          <a:bodyPr/>
          <a:lstStyle/>
          <a:p>
            <a:fld id="{6D22F896-40B5-4ADD-8801-0D06FADFA095}" type="slidenum">
              <a:rPr lang="fr-FR" smtClean="0"/>
              <a:t>15</a:t>
            </a:fld>
            <a:endParaRPr lang="fr-FR"/>
          </a:p>
        </p:txBody>
      </p:sp>
    </p:spTree>
    <p:extLst>
      <p:ext uri="{BB962C8B-B14F-4D97-AF65-F5344CB8AC3E}">
        <p14:creationId xmlns:p14="http://schemas.microsoft.com/office/powerpoint/2010/main" val="1122057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FDF69D0-A99D-124C-9DC8-9B0A204ECD89}"/>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AEBC9D82-14C5-2D47-8DAA-E3421F9FD4DA}"/>
              </a:ext>
            </a:extLst>
          </p:cNvPr>
          <p:cNvSpPr>
            <a:spLocks noGrp="1"/>
          </p:cNvSpPr>
          <p:nvPr>
            <p:ph idx="1"/>
          </p:nvPr>
        </p:nvSpPr>
        <p:spPr/>
        <p:txBody>
          <a:bodyPr/>
          <a:lstStyle/>
          <a:p>
            <a:pPr marL="0" indent="0" algn="ctr">
              <a:buNone/>
            </a:pPr>
            <a:endParaRPr lang="fr-FR" sz="3600" dirty="0">
              <a:latin typeface="Times New Roman" panose="02020603050405020304" pitchFamily="18" charset="0"/>
              <a:cs typeface="Times New Roman" panose="02020603050405020304" pitchFamily="18" charset="0"/>
            </a:endParaRPr>
          </a:p>
          <a:p>
            <a:pPr marL="0" indent="0" algn="ctr">
              <a:buNone/>
            </a:pPr>
            <a:r>
              <a:rPr lang="fr-FR" sz="3600" b="1" i="1" dirty="0">
                <a:latin typeface="Times New Roman" panose="02020603050405020304" pitchFamily="18" charset="0"/>
                <a:cs typeface="Times New Roman" panose="02020603050405020304" pitchFamily="18" charset="0"/>
              </a:rPr>
              <a:t>Comment auditer? </a:t>
            </a:r>
          </a:p>
        </p:txBody>
      </p:sp>
      <p:sp>
        <p:nvSpPr>
          <p:cNvPr id="9999" name="Slide Number Placeholder"/>
          <p:cNvSpPr>
            <a:spLocks noGrp="1"/>
          </p:cNvSpPr>
          <p:nvPr>
            <p:ph type="sldNum" sz="quarter" idx="12"/>
          </p:nvPr>
        </p:nvSpPr>
        <p:spPr/>
        <p:txBody>
          <a:bodyPr/>
          <a:lstStyle/>
          <a:p>
            <a:fld id="{6D22F896-40B5-4ADD-8801-0D06FADFA095}" type="slidenum">
              <a:rPr lang="fr-FR" smtClean="0"/>
              <a:t>16</a:t>
            </a:fld>
            <a:endParaRPr lang="fr-FR"/>
          </a:p>
        </p:txBody>
      </p:sp>
    </p:spTree>
    <p:extLst>
      <p:ext uri="{BB962C8B-B14F-4D97-AF65-F5344CB8AC3E}">
        <p14:creationId xmlns:p14="http://schemas.microsoft.com/office/powerpoint/2010/main" val="611195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3E51ED84-F4F8-4C40-BDE2-2E22BA37C7F0}"/>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9D234A2B-4ED7-7D42-BDF3-B2005F4A7CF7}"/>
              </a:ext>
            </a:extLst>
          </p:cNvPr>
          <p:cNvSpPr>
            <a:spLocks noGrp="1"/>
          </p:cNvSpPr>
          <p:nvPr>
            <p:ph idx="1"/>
          </p:nvPr>
        </p:nvSpPr>
        <p:spPr/>
        <p:txBody>
          <a:bodyPr/>
          <a:lstStyle/>
          <a:p>
            <a:pPr algn="just"/>
            <a:r>
              <a:rPr lang="fr-FR" sz="2400" b="1" i="1" dirty="0">
                <a:latin typeface="Times New Roman" panose="02020603050405020304" pitchFamily="18" charset="0"/>
                <a:cs typeface="Times New Roman" panose="02020603050405020304" pitchFamily="18" charset="0"/>
              </a:rPr>
              <a:t>Définir l’objectif de l’audit interne</a:t>
            </a:r>
          </a:p>
          <a:p>
            <a:pPr algn="just"/>
            <a:r>
              <a:rPr lang="fr-FR" sz="2400" b="1" i="1" dirty="0">
                <a:latin typeface="Times New Roman" panose="02020603050405020304" pitchFamily="18" charset="0"/>
                <a:cs typeface="Times New Roman" panose="02020603050405020304" pitchFamily="18" charset="0"/>
              </a:rPr>
              <a:t>Choisir les auditeurs </a:t>
            </a:r>
          </a:p>
          <a:p>
            <a:pPr algn="just"/>
            <a:r>
              <a:rPr lang="fr-FR" sz="2400" b="1" i="1" dirty="0">
                <a:latin typeface="Times New Roman" panose="02020603050405020304" pitchFamily="18" charset="0"/>
                <a:cs typeface="Times New Roman" panose="02020603050405020304" pitchFamily="18" charset="0"/>
              </a:rPr>
              <a:t>Préparer l’Audit  selon les normes du référentiel</a:t>
            </a:r>
          </a:p>
          <a:p>
            <a:pPr algn="just"/>
            <a:r>
              <a:rPr lang="fr-FR" sz="2400" b="1" i="1" dirty="0">
                <a:latin typeface="Times New Roman" panose="02020603050405020304" pitchFamily="18" charset="0"/>
                <a:cs typeface="Times New Roman" panose="02020603050405020304" pitchFamily="18" charset="0"/>
              </a:rPr>
              <a:t>Réaliser l’audit interne </a:t>
            </a:r>
          </a:p>
          <a:p>
            <a:pPr algn="just"/>
            <a:r>
              <a:rPr lang="fr-FR" sz="2400" b="1" i="1" dirty="0">
                <a:latin typeface="Times New Roman" panose="02020603050405020304" pitchFamily="18" charset="0"/>
                <a:cs typeface="Times New Roman" panose="02020603050405020304" pitchFamily="18" charset="0"/>
              </a:rPr>
              <a:t>Mettre en place les actions correctives </a:t>
            </a:r>
          </a:p>
          <a:p>
            <a:pPr algn="just"/>
            <a:r>
              <a:rPr lang="fr-FR" sz="2400" b="1" i="1" dirty="0">
                <a:latin typeface="Times New Roman" panose="02020603050405020304" pitchFamily="18" charset="0"/>
                <a:cs typeface="Times New Roman" panose="02020603050405020304" pitchFamily="18" charset="0"/>
              </a:rPr>
              <a:t>Suivre l’efficacité des actions engagées </a:t>
            </a:r>
            <a:endParaRPr lang="fr-FR" b="1" i="1"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smtClean="0"/>
              <a:t>17</a:t>
            </a:fld>
            <a:endParaRPr lang="fr-FR"/>
          </a:p>
        </p:txBody>
      </p:sp>
    </p:spTree>
    <p:extLst>
      <p:ext uri="{BB962C8B-B14F-4D97-AF65-F5344CB8AC3E}">
        <p14:creationId xmlns:p14="http://schemas.microsoft.com/office/powerpoint/2010/main" val="763082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3E51ED84-F4F8-4C40-BDE2-2E22BA37C7F0}"/>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9D234A2B-4ED7-7D42-BDF3-B2005F4A7CF7}"/>
              </a:ext>
            </a:extLst>
          </p:cNvPr>
          <p:cNvSpPr>
            <a:spLocks noGrp="1"/>
          </p:cNvSpPr>
          <p:nvPr>
            <p:ph idx="1"/>
          </p:nvPr>
        </p:nvSpPr>
        <p:spPr/>
        <p:txBody>
          <a:bodyPr/>
          <a:lstStyle/>
          <a:p>
            <a:r>
              <a:rPr lang="fr-FR" dirty="0">
                <a:latin typeface="Times New Roman" panose="02020603050405020304" pitchFamily="18" charset="0"/>
                <a:cs typeface="Times New Roman" panose="02020603050405020304" pitchFamily="18" charset="0"/>
              </a:rPr>
              <a:t>Choisir les auditeurs: Principes requis </a:t>
            </a:r>
          </a:p>
          <a:p>
            <a:pPr marL="1428750" lvl="2" indent="-514350">
              <a:lnSpc>
                <a:spcPct val="200000"/>
              </a:lnSpc>
              <a:buFont typeface="Trebuchet MS" panose="020B0703020202090204" pitchFamily="34" charset="0"/>
              <a:buAutoNum type="alphaLcPeriod"/>
            </a:pPr>
            <a:r>
              <a:rPr lang="fr-FR" altLang="fr-FR" sz="2000" b="1" i="1" dirty="0">
                <a:latin typeface="Times New Roman" panose="02020603050405020304" pitchFamily="18" charset="0"/>
                <a:ea typeface="ＭＳ Ｐゴシック" panose="020B0600070205080204" pitchFamily="34" charset="-128"/>
                <a:cs typeface="Times New Roman" panose="02020603050405020304" pitchFamily="18" charset="0"/>
              </a:rPr>
              <a:t>Principe de permanence et de continuité. </a:t>
            </a:r>
            <a:endParaRPr lang="fr-FR" altLang="fr-FR" sz="2000" b="1" i="1" u="sng" dirty="0">
              <a:latin typeface="Times New Roman" panose="02020603050405020304" pitchFamily="18" charset="0"/>
              <a:ea typeface="ＭＳ Ｐゴシック" panose="020B0600070205080204" pitchFamily="34" charset="-128"/>
              <a:cs typeface="Times New Roman" panose="02020603050405020304" pitchFamily="18" charset="0"/>
            </a:endParaRPr>
          </a:p>
          <a:p>
            <a:pPr marL="1428750" lvl="2" indent="-514350">
              <a:lnSpc>
                <a:spcPct val="200000"/>
              </a:lnSpc>
              <a:buFont typeface="Trebuchet MS" panose="020B0703020202090204" pitchFamily="34" charset="0"/>
              <a:buAutoNum type="alphaLcPeriod"/>
            </a:pPr>
            <a:r>
              <a:rPr lang="fr-FR" altLang="fr-FR" sz="2000" b="1" i="1" dirty="0">
                <a:latin typeface="Times New Roman" panose="02020603050405020304" pitchFamily="18" charset="0"/>
                <a:ea typeface="ＭＳ Ｐゴシック" panose="020B0600070205080204" pitchFamily="34" charset="-128"/>
                <a:cs typeface="Times New Roman" panose="02020603050405020304" pitchFamily="18" charset="0"/>
              </a:rPr>
              <a:t>Principe d'indépendance.</a:t>
            </a:r>
            <a:endParaRPr lang="fr-FR" altLang="fr-FR" sz="2000" b="1" i="1" u="sng" dirty="0">
              <a:latin typeface="Times New Roman" panose="02020603050405020304" pitchFamily="18" charset="0"/>
              <a:ea typeface="ＭＳ Ｐゴシック" panose="020B0600070205080204" pitchFamily="34" charset="-128"/>
              <a:cs typeface="Times New Roman" panose="02020603050405020304" pitchFamily="18" charset="0"/>
            </a:endParaRPr>
          </a:p>
          <a:p>
            <a:pPr marL="1428750" lvl="2" indent="-514350">
              <a:lnSpc>
                <a:spcPct val="200000"/>
              </a:lnSpc>
              <a:buFont typeface="Trebuchet MS" panose="020B0703020202090204" pitchFamily="34" charset="0"/>
              <a:buAutoNum type="alphaLcPeriod"/>
            </a:pPr>
            <a:r>
              <a:rPr lang="fr-FR" altLang="fr-FR" sz="2000" b="1" i="1" dirty="0">
                <a:latin typeface="Times New Roman" panose="02020603050405020304" pitchFamily="18" charset="0"/>
                <a:ea typeface="ＭＳ Ｐゴシック" panose="020B0600070205080204" pitchFamily="34" charset="-128"/>
                <a:cs typeface="Times New Roman" panose="02020603050405020304" pitchFamily="18" charset="0"/>
              </a:rPr>
              <a:t>Principe d</a:t>
            </a:r>
            <a:r>
              <a:rPr lang="ja-JP" altLang="fr-FR" sz="2000" b="1" i="1" dirty="0">
                <a:latin typeface="Times New Roman" panose="02020603050405020304" pitchFamily="18" charset="0"/>
                <a:ea typeface="ＭＳ Ｐゴシック" panose="020B0600070205080204" pitchFamily="34" charset="-128"/>
                <a:cs typeface="Times New Roman" panose="02020603050405020304" pitchFamily="18" charset="0"/>
              </a:rPr>
              <a:t>’</a:t>
            </a:r>
            <a:r>
              <a:rPr lang="fr-FR" altLang="ja-JP" sz="2000" b="1" i="1" dirty="0">
                <a:latin typeface="Times New Roman" panose="02020603050405020304" pitchFamily="18" charset="0"/>
                <a:ea typeface="ＭＳ Ｐゴシック" panose="020B0600070205080204" pitchFamily="34" charset="-128"/>
                <a:cs typeface="Times New Roman" panose="02020603050405020304" pitchFamily="18" charset="0"/>
              </a:rPr>
              <a:t>impartialité.</a:t>
            </a:r>
            <a:endParaRPr lang="fr-FR" altLang="ja-JP" sz="2000" b="1" i="1" u="sng" dirty="0">
              <a:latin typeface="Times New Roman" panose="02020603050405020304" pitchFamily="18" charset="0"/>
              <a:ea typeface="ＭＳ Ｐゴシック" panose="020B0600070205080204" pitchFamily="34" charset="-128"/>
              <a:cs typeface="Times New Roman" panose="02020603050405020304" pitchFamily="18" charset="0"/>
            </a:endParaRPr>
          </a:p>
          <a:p>
            <a:pPr marL="457200" indent="-457200">
              <a:buFont typeface="+mj-lt"/>
              <a:buAutoNum type="arabicPeriod"/>
            </a:pPr>
            <a:endParaRPr lang="fr-FR" dirty="0"/>
          </a:p>
        </p:txBody>
      </p:sp>
      <p:sp>
        <p:nvSpPr>
          <p:cNvPr id="9999" name="Slide Number Placeholder"/>
          <p:cNvSpPr>
            <a:spLocks noGrp="1"/>
          </p:cNvSpPr>
          <p:nvPr>
            <p:ph type="sldNum" sz="quarter" idx="12"/>
          </p:nvPr>
        </p:nvSpPr>
        <p:spPr/>
        <p:txBody>
          <a:bodyPr/>
          <a:lstStyle/>
          <a:p>
            <a:fld id="{6D22F896-40B5-4ADD-8801-0D06FADFA095}" type="slidenum">
              <a:rPr lang="fr-FR" smtClean="0"/>
              <a:t>18</a:t>
            </a:fld>
            <a:endParaRPr lang="fr-FR"/>
          </a:p>
        </p:txBody>
      </p:sp>
    </p:spTree>
    <p:extLst>
      <p:ext uri="{BB962C8B-B14F-4D97-AF65-F5344CB8AC3E}">
        <p14:creationId xmlns:p14="http://schemas.microsoft.com/office/powerpoint/2010/main" val="3324244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B089BB21-49D2-D149-AC89-98BC362187D1}"/>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6" name="Espace réservé du contenu 5">
            <a:extLst>
              <a:ext uri="{FF2B5EF4-FFF2-40B4-BE49-F238E27FC236}">
                <a16:creationId xmlns:a16="http://schemas.microsoft.com/office/drawing/2014/main" id="{20454756-23AF-9844-8EF7-BDBCCD8F4745}"/>
              </a:ext>
            </a:extLst>
          </p:cNvPr>
          <p:cNvSpPr>
            <a:spLocks noGrp="1"/>
          </p:cNvSpPr>
          <p:nvPr>
            <p:ph idx="1"/>
          </p:nvPr>
        </p:nvSpPr>
        <p:spPr/>
        <p:txBody>
          <a:bodyPr>
            <a:noAutofit/>
          </a:bodyPr>
          <a:lstStyle/>
          <a:p>
            <a:pPr algn="just" eaLnBrk="1" hangingPunct="1">
              <a:buFont typeface="Georgia" panose="02040502050405020303" pitchFamily="18" charset="0"/>
              <a:buNone/>
              <a:defRPr/>
            </a:pPr>
            <a:r>
              <a:rPr lang="fr-FR" altLang="fr-FR"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  Principe de permanence et de continuité :</a:t>
            </a:r>
            <a:endParaRPr lang="fr-FR" altLang="fr-FR" dirty="0">
              <a:latin typeface="Times New Roman" panose="02020603050405020304" pitchFamily="18" charset="0"/>
              <a:ea typeface="ＭＳ Ｐゴシック" panose="020B0600070205080204" pitchFamily="34" charset="-128"/>
            </a:endParaRP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Toutes les sociétés doivent disposer d'une fonction </a:t>
            </a:r>
            <a:r>
              <a:rPr lang="fr-FR" altLang="fr-FR" b="1" dirty="0">
                <a:latin typeface="Times New Roman" panose="02020603050405020304" pitchFamily="18" charset="0"/>
                <a:ea typeface="ＭＳ Ｐゴシック" panose="020B0600070205080204" pitchFamily="34" charset="-128"/>
              </a:rPr>
              <a:t>permanente</a:t>
            </a:r>
            <a:r>
              <a:rPr lang="fr-FR" altLang="fr-FR" dirty="0">
                <a:latin typeface="Times New Roman" panose="02020603050405020304" pitchFamily="18" charset="0"/>
                <a:ea typeface="ＭＳ Ｐゴシック" panose="020B0600070205080204" pitchFamily="34" charset="-128"/>
              </a:rPr>
              <a:t> d'audit interne. Dans l'accomplissement de ses tâches et responsabilités, la Direction Générale devrait prendre toutes les mesures nécessaires pour que la société puisse compter de </a:t>
            </a:r>
            <a:r>
              <a:rPr lang="fr-FR" altLang="fr-FR" b="1" dirty="0">
                <a:latin typeface="Times New Roman" panose="02020603050405020304" pitchFamily="18" charset="0"/>
                <a:ea typeface="ＭＳ Ｐゴシック" panose="020B0600070205080204" pitchFamily="34" charset="-128"/>
              </a:rPr>
              <a:t>façon continue </a:t>
            </a:r>
            <a:r>
              <a:rPr lang="fr-FR" altLang="fr-FR" dirty="0">
                <a:latin typeface="Times New Roman" panose="02020603050405020304" pitchFamily="18" charset="0"/>
                <a:ea typeface="ＭＳ Ｐゴシック" panose="020B0600070205080204" pitchFamily="34" charset="-128"/>
              </a:rPr>
              <a:t>sur une fonction d'audit interne compétente et appropriée à sa taille et à la nature de ses opérations. Elle doit dégager pour le service d'audit interne les ressources et les moyens humains nécessaires à la réalisation de ses objectifs.</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Dans les sociétés d'une certaine taille et dans les sociétés dont l'activité est complexe, les missions d'audit interne doivent normalement être conduites par un département d'audit interne disposant d</a:t>
            </a:r>
            <a:r>
              <a:rPr lang="ja-JP" altLang="fr-FR" dirty="0">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un effectif à plein temps. Dans les sociétés plus petites, l'audit interne peut être externalisé auprès d'un prestataire externe. Certains pays autorisent les petites sociétés à recourir à des évaluations indépendantes des éléments clés de contrôle interne en tant qu'alternative à l'audit interne.</a:t>
            </a:r>
          </a:p>
          <a:p>
            <a:pPr algn="just" eaLnBrk="1" hangingPunct="1">
              <a:buFont typeface="Georgia" panose="02040502050405020303" pitchFamily="18" charset="0"/>
              <a:buNone/>
              <a:defRPr/>
            </a:pPr>
            <a:endParaRPr lang="fr-FR" altLang="fr-FR" dirty="0">
              <a:latin typeface="Times New Roman" panose="02020603050405020304" pitchFamily="18" charset="0"/>
              <a:ea typeface="ＭＳ Ｐゴシック" panose="020B0600070205080204" pitchFamily="34" charset="-128"/>
            </a:endParaRPr>
          </a:p>
        </p:txBody>
      </p:sp>
      <p:sp>
        <p:nvSpPr>
          <p:cNvPr id="9999" name="Slide Number Placeholder"/>
          <p:cNvSpPr>
            <a:spLocks noGrp="1"/>
          </p:cNvSpPr>
          <p:nvPr>
            <p:ph type="sldNum" sz="quarter" idx="12"/>
          </p:nvPr>
        </p:nvSpPr>
        <p:spPr/>
        <p:txBody>
          <a:bodyPr/>
          <a:lstStyle/>
          <a:p>
            <a:fld id="{6D22F896-40B5-4ADD-8801-0D06FADFA095}" type="slidenum">
              <a:rPr lang="fr-FR" smtClean="0"/>
              <a:t>19</a:t>
            </a:fld>
            <a:endParaRPr lang="fr-FR"/>
          </a:p>
        </p:txBody>
      </p:sp>
    </p:spTree>
    <p:extLst>
      <p:ext uri="{BB962C8B-B14F-4D97-AF65-F5344CB8AC3E}">
        <p14:creationId xmlns:p14="http://schemas.microsoft.com/office/powerpoint/2010/main" val="35694960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
                                        <p:tgtEl>
                                          <p:spTgt spid="6">
                                            <p:txEl>
                                              <p:pRg st="0" end="0"/>
                                            </p:txEl>
                                          </p:spTgt>
                                        </p:tgtEl>
                                      </p:cBhvr>
                                    </p:animEffect>
                                    <p:anim calcmode="lin" valueType="num">
                                      <p:cBhvr>
                                        <p:cTn id="8" dur="4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6">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6">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6">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fade">
                                      <p:cBhvr>
                                        <p:cTn id="16" dur="100"/>
                                        <p:tgtEl>
                                          <p:spTgt spid="6">
                                            <p:txEl>
                                              <p:pRg st="1" end="1"/>
                                            </p:txEl>
                                          </p:spTgt>
                                        </p:tgtEl>
                                      </p:cBhvr>
                                    </p:animEffect>
                                    <p:anim calcmode="lin" valueType="num">
                                      <p:cBhvr>
                                        <p:cTn id="17" dur="4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6">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6">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6">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100"/>
                                        <p:tgtEl>
                                          <p:spTgt spid="6">
                                            <p:txEl>
                                              <p:pRg st="2" end="2"/>
                                            </p:txEl>
                                          </p:spTgt>
                                        </p:tgtEl>
                                      </p:cBhvr>
                                    </p:animEffect>
                                    <p:anim calcmode="lin" valueType="num">
                                      <p:cBhvr>
                                        <p:cTn id="26" dur="4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6">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6">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6">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239C20-C283-7B47-8D27-AF7604E0BE6B}"/>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Plan</a:t>
            </a:r>
          </a:p>
        </p:txBody>
      </p:sp>
      <p:sp>
        <p:nvSpPr>
          <p:cNvPr id="3" name="Espace réservé du contenu 2">
            <a:extLst>
              <a:ext uri="{FF2B5EF4-FFF2-40B4-BE49-F238E27FC236}">
                <a16:creationId xmlns:a16="http://schemas.microsoft.com/office/drawing/2014/main" id="{2B28A78A-2CE9-7341-9D47-6DA39E95F679}"/>
              </a:ext>
            </a:extLst>
          </p:cNvPr>
          <p:cNvSpPr>
            <a:spLocks noGrp="1"/>
          </p:cNvSpPr>
          <p:nvPr>
            <p:ph idx="1"/>
          </p:nvPr>
        </p:nvSpPr>
        <p:spPr/>
        <p:txBody>
          <a:bodyPr>
            <a:normAutofit/>
          </a:bodyPr>
          <a:lstStyle/>
          <a:p>
            <a:pPr algn="just"/>
            <a:r>
              <a:rPr lang="fr-FR" sz="2400" b="1" i="1" dirty="0">
                <a:latin typeface="Times New Roman" panose="02020603050405020304" pitchFamily="18" charset="0"/>
                <a:cs typeface="Times New Roman" panose="02020603050405020304" pitchFamily="18" charset="0"/>
              </a:rPr>
              <a:t>Chapitre introductif: Les principes de bases </a:t>
            </a:r>
          </a:p>
          <a:p>
            <a:pPr algn="just"/>
            <a:r>
              <a:rPr lang="fr-FR" sz="2400" b="1" i="1" dirty="0">
                <a:latin typeface="Times New Roman" panose="02020603050405020304" pitchFamily="18" charset="0"/>
                <a:cs typeface="Times New Roman" panose="02020603050405020304" pitchFamily="18" charset="0"/>
              </a:rPr>
              <a:t>Chapitre I: Audit de la performance logistique </a:t>
            </a:r>
          </a:p>
          <a:p>
            <a:pPr algn="just"/>
            <a:r>
              <a:rPr lang="fr-FR" sz="2400" b="1" i="1" dirty="0">
                <a:latin typeface="Times New Roman" panose="02020603050405020304" pitchFamily="18" charset="0"/>
                <a:cs typeface="Times New Roman" panose="02020603050405020304" pitchFamily="18" charset="0"/>
              </a:rPr>
              <a:t>Chapitre II: Méthodologies et outils d’audit </a:t>
            </a:r>
          </a:p>
          <a:p>
            <a:pPr algn="just"/>
            <a:r>
              <a:rPr lang="fr-FR" sz="2400" b="1" i="1" dirty="0">
                <a:latin typeface="Times New Roman" panose="02020603050405020304" pitchFamily="18" charset="0"/>
                <a:cs typeface="Times New Roman" panose="02020603050405020304" pitchFamily="18" charset="0"/>
              </a:rPr>
              <a:t>Construire une carte Mentale pour la fonction audit logistique </a:t>
            </a:r>
          </a:p>
          <a:p>
            <a:pPr algn="just"/>
            <a:r>
              <a:rPr lang="fr-FR" sz="2400" b="1" i="1" dirty="0">
                <a:latin typeface="Times New Roman" panose="02020603050405020304" pitchFamily="18" charset="0"/>
                <a:cs typeface="Times New Roman" panose="02020603050405020304" pitchFamily="18" charset="0"/>
              </a:rPr>
              <a:t>Les cas </a:t>
            </a:r>
          </a:p>
        </p:txBody>
      </p:sp>
      <p:sp>
        <p:nvSpPr>
          <p:cNvPr id="9999" name="Slide Number Placeholder"/>
          <p:cNvSpPr>
            <a:spLocks noGrp="1"/>
          </p:cNvSpPr>
          <p:nvPr>
            <p:ph type="sldNum" sz="quarter" idx="12"/>
          </p:nvPr>
        </p:nvSpPr>
        <p:spPr/>
        <p:txBody>
          <a:bodyPr/>
          <a:lstStyle/>
          <a:p>
            <a:fld id="{6D22F896-40B5-4ADD-8801-0D06FADFA095}" type="slidenum">
              <a:rPr lang="fr-FR" smtClean="0"/>
              <a:t>2</a:t>
            </a:fld>
            <a:endParaRPr lang="fr-FR"/>
          </a:p>
        </p:txBody>
      </p:sp>
    </p:spTree>
    <p:extLst>
      <p:ext uri="{BB962C8B-B14F-4D97-AF65-F5344CB8AC3E}">
        <p14:creationId xmlns:p14="http://schemas.microsoft.com/office/powerpoint/2010/main" val="1027395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C0D15AD5-B5C0-3A44-890F-6759B2DC55B5}"/>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6" name="Espace réservé du contenu 5">
            <a:extLst>
              <a:ext uri="{FF2B5EF4-FFF2-40B4-BE49-F238E27FC236}">
                <a16:creationId xmlns:a16="http://schemas.microsoft.com/office/drawing/2014/main" id="{D5550CD5-71B4-BC49-BE31-735A7388792E}"/>
              </a:ext>
            </a:extLst>
          </p:cNvPr>
          <p:cNvSpPr>
            <a:spLocks noGrp="1"/>
          </p:cNvSpPr>
          <p:nvPr>
            <p:ph idx="1"/>
          </p:nvPr>
        </p:nvSpPr>
        <p:spPr/>
        <p:txBody>
          <a:bodyPr>
            <a:noAutofit/>
          </a:bodyPr>
          <a:lstStyle/>
          <a:p>
            <a:pPr algn="just" eaLnBrk="1" hangingPunct="1">
              <a:buFont typeface="Georgia" panose="02040502050405020303" pitchFamily="18" charset="0"/>
              <a:buNone/>
              <a:defRPr/>
            </a:pPr>
            <a:r>
              <a:rPr lang="fr-FR" altLang="fr-FR"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b-  Principe d'indépendance :</a:t>
            </a:r>
            <a:endParaRPr lang="fr-FR" altLang="fr-FR" dirty="0">
              <a:latin typeface="Times New Roman" panose="02020603050405020304" pitchFamily="18" charset="0"/>
              <a:ea typeface="ＭＳ Ｐゴシック" panose="020B0600070205080204" pitchFamily="34" charset="-128"/>
            </a:endParaRP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La fonction d'audit interne de la société doit être </a:t>
            </a:r>
            <a:r>
              <a:rPr lang="fr-FR" altLang="fr-FR" b="1" dirty="0">
                <a:latin typeface="Times New Roman" panose="02020603050405020304" pitchFamily="18" charset="0"/>
                <a:ea typeface="ＭＳ Ｐゴシック" panose="020B0600070205080204" pitchFamily="34" charset="-128"/>
              </a:rPr>
              <a:t>indépendante</a:t>
            </a:r>
            <a:r>
              <a:rPr lang="fr-FR" altLang="fr-FR" dirty="0">
                <a:latin typeface="Times New Roman" panose="02020603050405020304" pitchFamily="18" charset="0"/>
                <a:ea typeface="ＭＳ Ｐゴシック" panose="020B0600070205080204" pitchFamily="34" charset="-128"/>
              </a:rPr>
              <a:t> des activités auditées et également des processus de contrôle de premier niveau. En d'autres termes, l'audit interne doit bénéficier d'un statut approprié au sein de la société et conduire ses missions avec </a:t>
            </a:r>
            <a:r>
              <a:rPr lang="fr-FR" altLang="fr-FR" b="1" dirty="0">
                <a:latin typeface="Times New Roman" panose="02020603050405020304" pitchFamily="18" charset="0"/>
                <a:ea typeface="ＭＳ Ｐゴシック" panose="020B0600070205080204" pitchFamily="34" charset="-128"/>
              </a:rPr>
              <a:t>objectivité et impartialité</a:t>
            </a:r>
            <a:r>
              <a:rPr lang="fr-FR" altLang="fr-FR" dirty="0">
                <a:latin typeface="Times New Roman" panose="02020603050405020304" pitchFamily="18" charset="0"/>
                <a:ea typeface="ＭＳ Ｐゴシック" panose="020B0600070205080204" pitchFamily="34" charset="-128"/>
              </a:rPr>
              <a:t>.</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Le service d'audit interne doit être en mesure d'exercer sa mission de sa propre initiative dans tous les services, les établissements et les fonctions de la société. Il doit être libre de faire un rapport sur ses résultats et évaluations et de les communiquer. Le principe d'</a:t>
            </a:r>
            <a:r>
              <a:rPr lang="fr-FR" altLang="fr-FR" b="1" dirty="0">
                <a:latin typeface="Times New Roman" panose="02020603050405020304" pitchFamily="18" charset="0"/>
                <a:ea typeface="ＭＳ Ｐゴシック" panose="020B0600070205080204" pitchFamily="34" charset="-128"/>
              </a:rPr>
              <a:t>indépendance</a:t>
            </a:r>
            <a:r>
              <a:rPr lang="fr-FR" altLang="fr-FR" dirty="0">
                <a:latin typeface="Times New Roman" panose="02020603050405020304" pitchFamily="18" charset="0"/>
                <a:ea typeface="ＭＳ Ｐゴシック" panose="020B0600070205080204" pitchFamily="34" charset="-128"/>
              </a:rPr>
              <a:t> implique </a:t>
            </a:r>
            <a:r>
              <a:rPr lang="fr-FR" altLang="fr-FR" b="1" dirty="0">
                <a:latin typeface="Times New Roman" panose="02020603050405020304" pitchFamily="18" charset="0"/>
                <a:ea typeface="ＭＳ Ｐゴシック" panose="020B0600070205080204" pitchFamily="34" charset="-128"/>
              </a:rPr>
              <a:t>le rattachement du service d'audit interne, soit au Président de la société, soit au Conseil d'Administration, soit à son Comité d'audit </a:t>
            </a:r>
            <a:r>
              <a:rPr lang="fr-FR" altLang="fr-FR" dirty="0">
                <a:latin typeface="Times New Roman" panose="02020603050405020304" pitchFamily="18" charset="0"/>
                <a:ea typeface="ＭＳ Ｐゴシック" panose="020B0600070205080204" pitchFamily="34" charset="-128"/>
              </a:rPr>
              <a:t>(s'il existe), en fonction de la structure de direction de la société. Le principe d'indépendance exige également l'absence de tout conflit d'intérêts entre les auditeurs internes et la société. </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a:t>
            </a:r>
          </a:p>
        </p:txBody>
      </p:sp>
      <p:sp>
        <p:nvSpPr>
          <p:cNvPr id="9999" name="Slide Number Placeholder"/>
          <p:cNvSpPr>
            <a:spLocks noGrp="1"/>
          </p:cNvSpPr>
          <p:nvPr>
            <p:ph type="sldNum" sz="quarter" idx="12"/>
          </p:nvPr>
        </p:nvSpPr>
        <p:spPr/>
        <p:txBody>
          <a:bodyPr/>
          <a:lstStyle/>
          <a:p>
            <a:fld id="{6D22F896-40B5-4ADD-8801-0D06FADFA095}" type="slidenum">
              <a:rPr lang="fr-FR" smtClean="0"/>
              <a:t>20</a:t>
            </a:fld>
            <a:endParaRPr lang="fr-FR"/>
          </a:p>
        </p:txBody>
      </p:sp>
    </p:spTree>
    <p:extLst>
      <p:ext uri="{BB962C8B-B14F-4D97-AF65-F5344CB8AC3E}">
        <p14:creationId xmlns:p14="http://schemas.microsoft.com/office/powerpoint/2010/main" val="29331722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
                                        <p:tgtEl>
                                          <p:spTgt spid="6">
                                            <p:txEl>
                                              <p:pRg st="0" end="0"/>
                                            </p:txEl>
                                          </p:spTgt>
                                        </p:tgtEl>
                                      </p:cBhvr>
                                    </p:animEffect>
                                    <p:anim calcmode="lin" valueType="num">
                                      <p:cBhvr>
                                        <p:cTn id="8" dur="4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6">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6">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6">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fade">
                                      <p:cBhvr>
                                        <p:cTn id="16" dur="100"/>
                                        <p:tgtEl>
                                          <p:spTgt spid="6">
                                            <p:txEl>
                                              <p:pRg st="1" end="1"/>
                                            </p:txEl>
                                          </p:spTgt>
                                        </p:tgtEl>
                                      </p:cBhvr>
                                    </p:animEffect>
                                    <p:anim calcmode="lin" valueType="num">
                                      <p:cBhvr>
                                        <p:cTn id="17" dur="4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6">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6">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6">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100"/>
                                        <p:tgtEl>
                                          <p:spTgt spid="6">
                                            <p:txEl>
                                              <p:pRg st="2" end="2"/>
                                            </p:txEl>
                                          </p:spTgt>
                                        </p:tgtEl>
                                      </p:cBhvr>
                                    </p:animEffect>
                                    <p:anim calcmode="lin" valueType="num">
                                      <p:cBhvr>
                                        <p:cTn id="26" dur="4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6">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6">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6">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4390FD80-39EE-4944-926C-8602F5368278}"/>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6" name="Espace réservé du contenu 5">
            <a:extLst>
              <a:ext uri="{FF2B5EF4-FFF2-40B4-BE49-F238E27FC236}">
                <a16:creationId xmlns:a16="http://schemas.microsoft.com/office/drawing/2014/main" id="{6BAA48AD-0EFE-BD46-A22C-D9C56207379B}"/>
              </a:ext>
            </a:extLst>
          </p:cNvPr>
          <p:cNvSpPr>
            <a:spLocks noGrp="1"/>
          </p:cNvSpPr>
          <p:nvPr>
            <p:ph idx="1"/>
          </p:nvPr>
        </p:nvSpPr>
        <p:spPr/>
        <p:txBody>
          <a:bodyPr>
            <a:noAutofit/>
          </a:bodyPr>
          <a:lstStyle/>
          <a:p>
            <a:pPr algn="just" eaLnBrk="1" hangingPunct="1">
              <a:buFont typeface="Georgia" panose="02040502050405020303" pitchFamily="18" charset="0"/>
              <a:buNone/>
              <a:defRPr/>
            </a:pPr>
            <a:r>
              <a:rPr lang="fr-FR" altLang="fr-FR"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c-  Principe d</a:t>
            </a:r>
            <a:r>
              <a:rPr lang="ja-JP" altLang="fr-FR"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a:t>
            </a:r>
            <a:r>
              <a:rPr lang="fr-FR" altLang="ja-JP"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impartialité :</a:t>
            </a:r>
            <a:endParaRPr lang="fr-FR" altLang="fr-FR" dirty="0">
              <a:latin typeface="Times New Roman" panose="02020603050405020304" pitchFamily="18" charset="0"/>
              <a:ea typeface="ＭＳ Ｐゴシック" panose="020B0600070205080204" pitchFamily="34" charset="-128"/>
            </a:endParaRP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La fonction d'audit interne doit être </a:t>
            </a:r>
            <a:r>
              <a:rPr lang="fr-FR" altLang="fr-FR" b="1" dirty="0">
                <a:latin typeface="Times New Roman" panose="02020603050405020304" pitchFamily="18" charset="0"/>
                <a:ea typeface="ＭＳ Ｐゴシック" panose="020B0600070205080204" pitchFamily="34" charset="-128"/>
              </a:rPr>
              <a:t>objective et impartiale</a:t>
            </a:r>
            <a:r>
              <a:rPr lang="fr-FR" altLang="fr-FR" dirty="0">
                <a:latin typeface="Times New Roman" panose="02020603050405020304" pitchFamily="18" charset="0"/>
                <a:ea typeface="ＭＳ Ｐゴシック" panose="020B0600070205080204" pitchFamily="34" charset="-128"/>
              </a:rPr>
              <a:t>, ce qui signifie que l'audit doit pouvoir effectuer ses missions sans préjugés et sans subir de pression.</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Pour être objectif et impartial le service d'audit interne doit lui-même chercher à éviter tout conflit d'intérêts. À cette fin, les missions des auditeurs au sein du service d'audit doivent changer périodiquement chaque fois que c'est possible. Les auditeurs recrutés en interne ne doivent pas auditer des activités ou des fonctions qu'ils ont exercées au cours des douze derniers mois. </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Le souci d'impartialité contraint le service d'audit interne à ne pas s'impliquer dans les opérations de la société, dans les choix ou la mise en œuvre de dispositifs de contrôle interne. Dans le cas contraire, il assumerait une part de responsabilité dans ces activités, ce qui nuirait à l'indépendance de son jugement.</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a:t>
            </a:r>
          </a:p>
          <a:p>
            <a:pPr algn="just" eaLnBrk="1" hangingPunct="1">
              <a:buFont typeface="Georgia" panose="02040502050405020303" pitchFamily="18" charset="0"/>
              <a:buNone/>
              <a:defRPr/>
            </a:pPr>
            <a:r>
              <a:rPr lang="fr-FR" altLang="fr-FR" dirty="0">
                <a:latin typeface="Times New Roman" panose="02020603050405020304" pitchFamily="18" charset="0"/>
                <a:ea typeface="ＭＳ Ｐゴシック" panose="020B0600070205080204" pitchFamily="34" charset="-128"/>
              </a:rPr>
              <a:t>	</a:t>
            </a:r>
          </a:p>
          <a:p>
            <a:pPr algn="just" eaLnBrk="1" hangingPunct="1">
              <a:buFont typeface="Georgia" panose="02040502050405020303" pitchFamily="18" charset="0"/>
              <a:buNone/>
              <a:defRPr/>
            </a:pPr>
            <a:endParaRPr lang="fr-FR" altLang="fr-FR" dirty="0">
              <a:latin typeface="Times New Roman" panose="02020603050405020304" pitchFamily="18" charset="0"/>
              <a:ea typeface="ＭＳ Ｐゴシック" panose="020B0600070205080204" pitchFamily="34" charset="-128"/>
            </a:endParaRPr>
          </a:p>
        </p:txBody>
      </p:sp>
      <p:sp>
        <p:nvSpPr>
          <p:cNvPr id="9999" name="Slide Number Placeholder"/>
          <p:cNvSpPr>
            <a:spLocks noGrp="1"/>
          </p:cNvSpPr>
          <p:nvPr>
            <p:ph type="sldNum" sz="quarter" idx="12"/>
          </p:nvPr>
        </p:nvSpPr>
        <p:spPr/>
        <p:txBody>
          <a:bodyPr/>
          <a:lstStyle/>
          <a:p>
            <a:fld id="{6D22F896-40B5-4ADD-8801-0D06FADFA095}" type="slidenum">
              <a:rPr lang="fr-FR" smtClean="0"/>
              <a:t>21</a:t>
            </a:fld>
            <a:endParaRPr lang="fr-FR"/>
          </a:p>
        </p:txBody>
      </p:sp>
    </p:spTree>
    <p:extLst>
      <p:ext uri="{BB962C8B-B14F-4D97-AF65-F5344CB8AC3E}">
        <p14:creationId xmlns:p14="http://schemas.microsoft.com/office/powerpoint/2010/main" val="147089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FDF69D0-A99D-124C-9DC8-9B0A204ECD89}"/>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AEBC9D82-14C5-2D47-8DAA-E3421F9FD4DA}"/>
              </a:ext>
            </a:extLst>
          </p:cNvPr>
          <p:cNvSpPr>
            <a:spLocks noGrp="1"/>
          </p:cNvSpPr>
          <p:nvPr>
            <p:ph idx="1"/>
          </p:nvPr>
        </p:nvSpPr>
        <p:spPr/>
        <p:txBody>
          <a:bodyPr/>
          <a:lstStyle/>
          <a:p>
            <a:pPr marL="0" indent="0" algn="ctr">
              <a:buNone/>
            </a:pPr>
            <a:endParaRPr lang="fr-FR" sz="3600" dirty="0">
              <a:latin typeface="Times New Roman" panose="02020603050405020304" pitchFamily="18" charset="0"/>
              <a:cs typeface="Times New Roman" panose="02020603050405020304" pitchFamily="18" charset="0"/>
            </a:endParaRPr>
          </a:p>
          <a:p>
            <a:pPr marL="0" indent="0" algn="ctr">
              <a:buNone/>
            </a:pPr>
            <a:r>
              <a:rPr lang="fr-FR" sz="3600" b="1" i="1" dirty="0">
                <a:latin typeface="Times New Roman" panose="02020603050405020304" pitchFamily="18" charset="0"/>
                <a:cs typeface="Times New Roman" panose="02020603050405020304" pitchFamily="18" charset="0"/>
              </a:rPr>
              <a:t>Comment réaliser l’audit interne? </a:t>
            </a:r>
          </a:p>
        </p:txBody>
      </p:sp>
      <p:sp>
        <p:nvSpPr>
          <p:cNvPr id="9999" name="Slide Number Placeholder"/>
          <p:cNvSpPr>
            <a:spLocks noGrp="1"/>
          </p:cNvSpPr>
          <p:nvPr>
            <p:ph type="sldNum" sz="quarter" idx="12"/>
          </p:nvPr>
        </p:nvSpPr>
        <p:spPr/>
        <p:txBody>
          <a:bodyPr/>
          <a:lstStyle/>
          <a:p>
            <a:fld id="{6D22F896-40B5-4ADD-8801-0D06FADFA095}" type="slidenum">
              <a:rPr lang="fr-FR" smtClean="0"/>
              <a:t>22</a:t>
            </a:fld>
            <a:endParaRPr lang="fr-FR"/>
          </a:p>
        </p:txBody>
      </p:sp>
    </p:spTree>
    <p:extLst>
      <p:ext uri="{BB962C8B-B14F-4D97-AF65-F5344CB8AC3E}">
        <p14:creationId xmlns:p14="http://schemas.microsoft.com/office/powerpoint/2010/main" val="586132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
                                        <p:tgtEl>
                                          <p:spTgt spid="3">
                                            <p:txEl>
                                              <p:pRg st="1" end="1"/>
                                            </p:txEl>
                                          </p:spTgt>
                                        </p:tgtEl>
                                      </p:cBhvr>
                                    </p:animEffect>
                                    <p:anim calcmode="lin" valueType="num">
                                      <p:cBhvr>
                                        <p:cTn id="8"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3E51ED84-F4F8-4C40-BDE2-2E22BA37C7F0}"/>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9D234A2B-4ED7-7D42-BDF3-B2005F4A7CF7}"/>
              </a:ext>
            </a:extLst>
          </p:cNvPr>
          <p:cNvSpPr>
            <a:spLocks noGrp="1"/>
          </p:cNvSpPr>
          <p:nvPr>
            <p:ph idx="1"/>
          </p:nvPr>
        </p:nvSpPr>
        <p:spPr/>
        <p:txBody>
          <a:bodyPr/>
          <a:lstStyle/>
          <a:p>
            <a:pPr marL="457200" indent="-457200" algn="just">
              <a:buFont typeface="+mj-lt"/>
              <a:buAutoNum type="arabicPeriod"/>
            </a:pPr>
            <a:r>
              <a:rPr lang="fr-FR" dirty="0">
                <a:latin typeface="Times New Roman" panose="02020603050405020304" pitchFamily="18" charset="0"/>
                <a:cs typeface="Times New Roman" panose="02020603050405020304" pitchFamily="18" charset="0"/>
              </a:rPr>
              <a:t>Organiser une réunion d’ouverture afin de présenter le Plan d’audit </a:t>
            </a:r>
          </a:p>
          <a:p>
            <a:pPr marL="457200" indent="-457200" algn="just">
              <a:buFont typeface="+mj-lt"/>
              <a:buAutoNum type="arabicPeriod"/>
            </a:pPr>
            <a:r>
              <a:rPr lang="fr-FR" dirty="0">
                <a:latin typeface="Times New Roman" panose="02020603050405020304" pitchFamily="18" charset="0"/>
                <a:cs typeface="Times New Roman" panose="02020603050405020304" pitchFamily="18" charset="0"/>
              </a:rPr>
              <a:t>Rappeler les objectifs et de présenter les auditeurs </a:t>
            </a:r>
          </a:p>
          <a:p>
            <a:pPr marL="457200" indent="-457200" algn="just">
              <a:buFont typeface="+mj-lt"/>
              <a:buAutoNum type="arabicPeriod"/>
            </a:pPr>
            <a:r>
              <a:rPr lang="fr-FR" dirty="0">
                <a:latin typeface="Times New Roman" panose="02020603050405020304" pitchFamily="18" charset="0"/>
                <a:cs typeface="Times New Roman" panose="02020603050405020304" pitchFamily="18" charset="0"/>
              </a:rPr>
              <a:t>Effectuer les entretiens individuels </a:t>
            </a:r>
          </a:p>
          <a:p>
            <a:pPr marL="457200" indent="-457200" algn="just">
              <a:buFont typeface="+mj-lt"/>
              <a:buAutoNum type="arabicPeriod"/>
            </a:pPr>
            <a:r>
              <a:rPr lang="fr-FR" dirty="0">
                <a:latin typeface="Times New Roman" panose="02020603050405020304" pitchFamily="18" charset="0"/>
                <a:cs typeface="Times New Roman" panose="02020603050405020304" pitchFamily="18" charset="0"/>
              </a:rPr>
              <a:t>Se rendre sur le lieu de travail de l’audité pour l’observer dans son environnement </a:t>
            </a:r>
          </a:p>
        </p:txBody>
      </p:sp>
      <p:sp>
        <p:nvSpPr>
          <p:cNvPr id="9999" name="Slide Number Placeholder"/>
          <p:cNvSpPr>
            <a:spLocks noGrp="1"/>
          </p:cNvSpPr>
          <p:nvPr>
            <p:ph type="sldNum" sz="quarter" idx="12"/>
          </p:nvPr>
        </p:nvSpPr>
        <p:spPr/>
        <p:txBody>
          <a:bodyPr/>
          <a:lstStyle/>
          <a:p>
            <a:fld id="{6D22F896-40B5-4ADD-8801-0D06FADFA095}" type="slidenum">
              <a:rPr lang="fr-FR" smtClean="0"/>
              <a:t>23</a:t>
            </a:fld>
            <a:endParaRPr lang="fr-FR"/>
          </a:p>
        </p:txBody>
      </p:sp>
    </p:spTree>
    <p:extLst>
      <p:ext uri="{BB962C8B-B14F-4D97-AF65-F5344CB8AC3E}">
        <p14:creationId xmlns:p14="http://schemas.microsoft.com/office/powerpoint/2010/main" val="230727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3E51ED84-F4F8-4C40-BDE2-2E22BA37C7F0}"/>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9D234A2B-4ED7-7D42-BDF3-B2005F4A7CF7}"/>
              </a:ext>
            </a:extLst>
          </p:cNvPr>
          <p:cNvSpPr>
            <a:spLocks noGrp="1"/>
          </p:cNvSpPr>
          <p:nvPr>
            <p:ph idx="1"/>
          </p:nvPr>
        </p:nvSpPr>
        <p:spPr/>
        <p:txBody>
          <a:bodyPr>
            <a:normAutofit lnSpcReduction="10000"/>
          </a:bodyPr>
          <a:lstStyle/>
          <a:p>
            <a:pPr algn="just"/>
            <a:r>
              <a:rPr lang="fr-FR" dirty="0">
                <a:latin typeface="Times New Roman" panose="02020603050405020304" pitchFamily="18" charset="0"/>
                <a:cs typeface="Times New Roman" panose="02020603050405020304" pitchFamily="18" charset="0"/>
              </a:rPr>
              <a:t>M</a:t>
            </a:r>
            <a:r>
              <a:rPr lang="fr-FR" b="1" dirty="0">
                <a:latin typeface="Times New Roman" panose="02020603050405020304" pitchFamily="18" charset="0"/>
                <a:cs typeface="Times New Roman" panose="02020603050405020304" pitchFamily="18" charset="0"/>
              </a:rPr>
              <a:t>ettre en place les actions correctives </a:t>
            </a:r>
            <a:r>
              <a:rPr lang="fr-FR" dirty="0">
                <a:latin typeface="Times New Roman" panose="02020603050405020304" pitchFamily="18" charset="0"/>
                <a:cs typeface="Times New Roman" panose="02020603050405020304" pitchFamily="18" charset="0"/>
              </a:rPr>
              <a:t>: </a:t>
            </a:r>
          </a:p>
          <a:p>
            <a:pPr marL="1371600" lvl="2" indent="-457200" algn="just">
              <a:buFont typeface="+mj-lt"/>
              <a:buAutoNum type="arabicPeriod"/>
            </a:pPr>
            <a:r>
              <a:rPr lang="fr-FR" dirty="0">
                <a:latin typeface="Times New Roman" panose="02020603050405020304" pitchFamily="18" charset="0"/>
                <a:cs typeface="Times New Roman" panose="02020603050405020304" pitchFamily="18" charset="0"/>
              </a:rPr>
              <a:t>Une fois les points faibles et les éléments non-conformes identifiés, l’auditeur doit lister les actions recommandées pour les optimiser. </a:t>
            </a:r>
          </a:p>
          <a:p>
            <a:pPr marL="1371600" lvl="2" indent="-457200" algn="just">
              <a:buFont typeface="+mj-lt"/>
              <a:buAutoNum type="arabicPeriod"/>
            </a:pPr>
            <a:r>
              <a:rPr lang="fr-FR" dirty="0">
                <a:latin typeface="Times New Roman" panose="02020603050405020304" pitchFamily="18" charset="0"/>
                <a:cs typeface="Times New Roman" panose="02020603050405020304" pitchFamily="18" charset="0"/>
              </a:rPr>
              <a:t>Établir un plan d’action comportant les différentes tâches à effectuer, les moyens humains et financiers à allouer, ainsi que le délai de mise en œuvre  </a:t>
            </a:r>
          </a:p>
          <a:p>
            <a:pPr marL="914400" lvl="2" indent="0" algn="just">
              <a:buNone/>
            </a:pPr>
            <a:endParaRPr lang="fr-FR" sz="2000"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Suivre</a:t>
            </a:r>
            <a:r>
              <a:rPr lang="fr-FR" sz="2400" dirty="0">
                <a:latin typeface="Times New Roman" panose="02020603050405020304" pitchFamily="18" charset="0"/>
                <a:cs typeface="Times New Roman" panose="02020603050405020304" pitchFamily="18" charset="0"/>
              </a:rPr>
              <a:t> l’efficacité des  actions engagées </a:t>
            </a:r>
          </a:p>
          <a:p>
            <a:pPr marL="1371600" lvl="2" indent="-457200" algn="just">
              <a:buFont typeface="+mj-lt"/>
              <a:buAutoNum type="arabicPeriod"/>
            </a:pPr>
            <a:r>
              <a:rPr lang="fr-FR" sz="2000" dirty="0">
                <a:latin typeface="Times New Roman" panose="02020603050405020304" pitchFamily="18" charset="0"/>
                <a:cs typeface="Times New Roman" panose="02020603050405020304" pitchFamily="18" charset="0"/>
              </a:rPr>
              <a:t>L’audité doit mettre en places les diverses actions correctives </a:t>
            </a:r>
          </a:p>
          <a:p>
            <a:pPr marL="1371600" lvl="2" indent="-457200" algn="just">
              <a:buFont typeface="+mj-lt"/>
              <a:buAutoNum type="arabicPeriod"/>
            </a:pPr>
            <a:r>
              <a:rPr lang="fr-FR" sz="2000" dirty="0">
                <a:latin typeface="Times New Roman" panose="02020603050405020304" pitchFamily="18" charset="0"/>
                <a:cs typeface="Times New Roman" panose="02020603050405020304" pitchFamily="18" charset="0"/>
              </a:rPr>
              <a:t>Un rapport de suivi peut aussi être rédigé et délivré aux intervenants </a:t>
            </a:r>
          </a:p>
          <a:p>
            <a:pPr algn="just"/>
            <a:endParaRPr lang="fr-FR" sz="2400"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smtClean="0"/>
              <a:t>24</a:t>
            </a:fld>
            <a:endParaRPr lang="fr-FR"/>
          </a:p>
        </p:txBody>
      </p:sp>
    </p:spTree>
    <p:extLst>
      <p:ext uri="{BB962C8B-B14F-4D97-AF65-F5344CB8AC3E}">
        <p14:creationId xmlns:p14="http://schemas.microsoft.com/office/powerpoint/2010/main" val="3605320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ADA98E0F-DD37-2543-AA01-51158BE7B6F4}"/>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9D234A2B-4ED7-7D42-BDF3-B2005F4A7CF7}"/>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Qu’est ce qu’un audit logistique? </a:t>
            </a:r>
          </a:p>
          <a:p>
            <a:pPr algn="just"/>
            <a:r>
              <a:rPr lang="fr-FR" dirty="0">
                <a:latin typeface="Times New Roman" panose="02020603050405020304" pitchFamily="18" charset="0"/>
                <a:cs typeface="Times New Roman" panose="02020603050405020304" pitchFamily="18" charset="0"/>
              </a:rPr>
              <a:t>Quelles sont les objectifs d’un audit logistique?</a:t>
            </a:r>
          </a:p>
          <a:p>
            <a:pPr algn="just"/>
            <a:r>
              <a:rPr lang="fr-FR" dirty="0">
                <a:latin typeface="Times New Roman" panose="02020603050405020304" pitchFamily="18" charset="0"/>
                <a:cs typeface="Times New Roman" panose="02020603050405020304" pitchFamily="18" charset="0"/>
              </a:rPr>
              <a:t>Quelles sont les étapes d’un audit logistique? </a:t>
            </a:r>
          </a:p>
          <a:p>
            <a:pPr algn="just"/>
            <a:r>
              <a:rPr lang="fr-FR" dirty="0">
                <a:latin typeface="Times New Roman" panose="02020603050405020304" pitchFamily="18" charset="0"/>
                <a:cs typeface="Times New Roman" panose="02020603050405020304" pitchFamily="18" charset="0"/>
              </a:rPr>
              <a:t>Comment mesurer la performance de la fonction logistique?</a:t>
            </a:r>
          </a:p>
          <a:p>
            <a:pPr algn="just"/>
            <a:r>
              <a:rPr lang="fr-FR" dirty="0">
                <a:latin typeface="Times New Roman" panose="02020603050405020304" pitchFamily="18" charset="0"/>
                <a:cs typeface="Times New Roman" panose="02020603050405020304" pitchFamily="18" charset="0"/>
              </a:rPr>
              <a:t>Quels sont les indicateurs à cibler pour évaluer la performance de sa Supply Chain?</a:t>
            </a:r>
          </a:p>
          <a:p>
            <a:pPr algn="just"/>
            <a:r>
              <a:rPr lang="fr-FR" dirty="0">
                <a:latin typeface="Times New Roman" panose="02020603050405020304" pitchFamily="18" charset="0"/>
                <a:cs typeface="Times New Roman" panose="02020603050405020304" pitchFamily="18" charset="0"/>
              </a:rPr>
              <a:t>Pourquoi est-il indispensable de suivre des KPI au quotidien via un dashboard?  </a:t>
            </a:r>
          </a:p>
          <a:p>
            <a:pPr algn="just"/>
            <a:r>
              <a:rPr lang="fr-FR" dirty="0">
                <a:latin typeface="Times New Roman" panose="02020603050405020304" pitchFamily="18" charset="0"/>
                <a:cs typeface="Times New Roman" panose="02020603050405020304" pitchFamily="18" charset="0"/>
              </a:rPr>
              <a:t>Pourquoi utiliser Shipitify pour piloter votre logistique?  </a:t>
            </a:r>
          </a:p>
          <a:p>
            <a:pPr algn="just"/>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smtClean="0"/>
              <a:t>25</a:t>
            </a:fld>
            <a:endParaRPr lang="fr-FR"/>
          </a:p>
        </p:txBody>
      </p:sp>
    </p:spTree>
    <p:extLst>
      <p:ext uri="{BB962C8B-B14F-4D97-AF65-F5344CB8AC3E}">
        <p14:creationId xmlns:p14="http://schemas.microsoft.com/office/powerpoint/2010/main" val="352428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0BB3D1E2-D216-A141-807C-20B009B95B43}"/>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0CCF3AB7-E514-8242-A6D1-DA30C56988EE}"/>
              </a:ext>
            </a:extLst>
          </p:cNvPr>
          <p:cNvSpPr>
            <a:spLocks noGrp="1"/>
          </p:cNvSpPr>
          <p:nvPr>
            <p:ph idx="1"/>
          </p:nvPr>
        </p:nvSpPr>
        <p:spPr/>
        <p:txBody>
          <a:bodyPr>
            <a:normAutofit/>
          </a:bodyPr>
          <a:lstStyle/>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Pour une entreprise, la Supply Chain est la colonne vertébrale sur laquelle repose en grande partie son efficacité. La </a:t>
            </a:r>
            <a:r>
              <a:rPr lang="fr-FR" sz="2400" b="1" i="1" dirty="0">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gestion et l’optimisation des flux physiques</a:t>
            </a:r>
            <a:r>
              <a:rPr lang="fr-FR" sz="2400" b="1" i="1"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sont donc des éléments stratégiques fondamentaux. </a:t>
            </a:r>
          </a:p>
        </p:txBody>
      </p:sp>
      <p:sp>
        <p:nvSpPr>
          <p:cNvPr id="9999" name="Slide Number Placeholder"/>
          <p:cNvSpPr>
            <a:spLocks noGrp="1"/>
          </p:cNvSpPr>
          <p:nvPr>
            <p:ph type="sldNum" sz="quarter" idx="12"/>
          </p:nvPr>
        </p:nvSpPr>
        <p:spPr/>
        <p:txBody>
          <a:bodyPr/>
          <a:lstStyle/>
          <a:p>
            <a:fld id="{6D22F896-40B5-4ADD-8801-0D06FADFA095}" type="slidenum">
              <a:rPr lang="fr-FR" smtClean="0"/>
              <a:t>26</a:t>
            </a:fld>
            <a:endParaRPr lang="fr-FR"/>
          </a:p>
        </p:txBody>
      </p:sp>
    </p:spTree>
    <p:extLst>
      <p:ext uri="{BB962C8B-B14F-4D97-AF65-F5344CB8AC3E}">
        <p14:creationId xmlns:p14="http://schemas.microsoft.com/office/powerpoint/2010/main" val="3744435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FAA4B901-205B-FE46-8FDF-0851C5F51C9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AFD16639-47CB-9C46-A8B6-C1EB42841547}"/>
              </a:ext>
            </a:extLst>
          </p:cNvPr>
          <p:cNvSpPr>
            <a:spLocks noGrp="1"/>
          </p:cNvSpPr>
          <p:nvPr>
            <p:ph idx="1"/>
          </p:nvPr>
        </p:nvSpPr>
        <p:spPr/>
        <p:txBody>
          <a:bodyPr/>
          <a:lstStyle/>
          <a:p>
            <a:pPr algn="just"/>
            <a:endParaRPr lang="fr-FR" dirty="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L’audit logistique permet de cibler les défaillances et mettre en place des réponses pertinentes telles que la </a:t>
            </a:r>
            <a:r>
              <a:rPr lang="fr-FR" b="1" dirty="0">
                <a:latin typeface="Times New Roman" panose="02020603050405020304" pitchFamily="18" charset="0"/>
                <a:cs typeface="Times New Roman" panose="02020603050405020304" pitchFamily="18" charset="0"/>
              </a:rPr>
              <a:t>digitalisation</a:t>
            </a:r>
            <a:r>
              <a:rPr lang="fr-FR" dirty="0">
                <a:latin typeface="Times New Roman" panose="02020603050405020304" pitchFamily="18" charset="0"/>
                <a:cs typeface="Times New Roman" panose="02020603050405020304" pitchFamily="18" charset="0"/>
              </a:rPr>
              <a:t>. </a:t>
            </a:r>
            <a:endParaRPr lang="fr-FR" dirty="0"/>
          </a:p>
        </p:txBody>
      </p:sp>
      <p:sp>
        <p:nvSpPr>
          <p:cNvPr id="9999" name="Slide Number Placeholder"/>
          <p:cNvSpPr>
            <a:spLocks noGrp="1"/>
          </p:cNvSpPr>
          <p:nvPr>
            <p:ph type="sldNum" sz="quarter" idx="12"/>
          </p:nvPr>
        </p:nvSpPr>
        <p:spPr/>
        <p:txBody>
          <a:bodyPr/>
          <a:lstStyle/>
          <a:p>
            <a:fld id="{6D22F896-40B5-4ADD-8801-0D06FADFA095}" type="slidenum">
              <a:rPr lang="fr-FR" smtClean="0"/>
              <a:t>27</a:t>
            </a:fld>
            <a:endParaRPr lang="fr-FR"/>
          </a:p>
        </p:txBody>
      </p:sp>
    </p:spTree>
    <p:extLst>
      <p:ext uri="{BB962C8B-B14F-4D97-AF65-F5344CB8AC3E}">
        <p14:creationId xmlns:p14="http://schemas.microsoft.com/office/powerpoint/2010/main" val="2587492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CB265077-4A28-0D4C-AD35-A130E5A05EAF}"/>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39592581-1669-7448-ADAE-35C8236684B3}"/>
              </a:ext>
            </a:extLst>
          </p:cNvPr>
          <p:cNvSpPr>
            <a:spLocks noGrp="1"/>
          </p:cNvSpPr>
          <p:nvPr>
            <p:ph idx="1"/>
          </p:nvPr>
        </p:nvSpPr>
        <p:spPr/>
        <p:txBody>
          <a:bodyPr>
            <a:normAutofit/>
          </a:bodyPr>
          <a:lstStyle/>
          <a:p>
            <a:pPr algn="just"/>
            <a:endParaRPr lang="fr-FR" dirty="0">
              <a:latin typeface="Times New Roman" panose="02020603050405020304" pitchFamily="18" charset="0"/>
              <a:cs typeface="Times New Roman" panose="02020603050405020304" pitchFamily="18" charset="0"/>
            </a:endParaRPr>
          </a:p>
          <a:p>
            <a:pPr algn="just"/>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L’AFNOR définit l’audit comme « un examen professionnel fondé sur une technique d’identification, de mesure et d’évaluation des écarts par rapport à des normes/ référentiels/ objectifs préétablis ».</a:t>
            </a:r>
          </a:p>
        </p:txBody>
      </p:sp>
      <p:sp>
        <p:nvSpPr>
          <p:cNvPr id="9999" name="Slide Number Placeholder"/>
          <p:cNvSpPr>
            <a:spLocks noGrp="1"/>
          </p:cNvSpPr>
          <p:nvPr>
            <p:ph type="sldNum" sz="quarter" idx="12"/>
          </p:nvPr>
        </p:nvSpPr>
        <p:spPr/>
        <p:txBody>
          <a:bodyPr/>
          <a:lstStyle/>
          <a:p>
            <a:fld id="{6D22F896-40B5-4ADD-8801-0D06FADFA095}" type="slidenum">
              <a:rPr lang="fr-FR" smtClean="0"/>
              <a:t>28</a:t>
            </a:fld>
            <a:endParaRPr lang="fr-FR"/>
          </a:p>
        </p:txBody>
      </p:sp>
    </p:spTree>
    <p:extLst>
      <p:ext uri="{BB962C8B-B14F-4D97-AF65-F5344CB8AC3E}">
        <p14:creationId xmlns:p14="http://schemas.microsoft.com/office/powerpoint/2010/main" val="2275754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FAA4B901-205B-FE46-8FDF-0851C5F51C9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AFD16639-47CB-9C46-A8B6-C1EB42841547}"/>
              </a:ext>
            </a:extLst>
          </p:cNvPr>
          <p:cNvSpPr>
            <a:spLocks noGrp="1"/>
          </p:cNvSpPr>
          <p:nvPr>
            <p:ph idx="1"/>
          </p:nvPr>
        </p:nvSpPr>
        <p:spPr/>
        <p:txBody>
          <a:bodyPr>
            <a:normAutofit/>
          </a:bodyPr>
          <a:lstStyle/>
          <a:p>
            <a:pPr marL="0" indent="0" algn="ctr">
              <a:buNone/>
            </a:pPr>
            <a:endParaRPr lang="fr-FR" sz="2800" b="1" i="1" dirty="0">
              <a:latin typeface="Times New Roman" panose="02020603050405020304" pitchFamily="18" charset="0"/>
              <a:cs typeface="Times New Roman" panose="02020603050405020304" pitchFamily="18" charset="0"/>
            </a:endParaRPr>
          </a:p>
          <a:p>
            <a:pPr marL="0" indent="0" algn="ctr">
              <a:buNone/>
            </a:pPr>
            <a:endParaRPr lang="fr-FR" sz="2800" b="1" i="1" dirty="0">
              <a:latin typeface="Times New Roman" panose="02020603050405020304" pitchFamily="18" charset="0"/>
              <a:cs typeface="Times New Roman" panose="02020603050405020304" pitchFamily="18" charset="0"/>
            </a:endParaRPr>
          </a:p>
          <a:p>
            <a:pPr marL="0" indent="0" algn="ctr">
              <a:buNone/>
            </a:pPr>
            <a:r>
              <a:rPr lang="fr-FR" sz="2800" b="1" i="1" dirty="0">
                <a:latin typeface="Times New Roman" panose="02020603050405020304" pitchFamily="18" charset="0"/>
                <a:cs typeface="Times New Roman" panose="02020603050405020304" pitchFamily="18" charset="0"/>
              </a:rPr>
              <a:t>Quels sont les objectifs de l’audit logistique? </a:t>
            </a:r>
          </a:p>
        </p:txBody>
      </p:sp>
      <p:sp>
        <p:nvSpPr>
          <p:cNvPr id="9999" name="Slide Number Placeholder"/>
          <p:cNvSpPr>
            <a:spLocks noGrp="1"/>
          </p:cNvSpPr>
          <p:nvPr>
            <p:ph type="sldNum" sz="quarter" idx="12"/>
          </p:nvPr>
        </p:nvSpPr>
        <p:spPr/>
        <p:txBody>
          <a:bodyPr/>
          <a:lstStyle/>
          <a:p>
            <a:fld id="{6D22F896-40B5-4ADD-8801-0D06FADFA095}" type="slidenum">
              <a:rPr lang="fr-FR" smtClean="0"/>
              <a:t>29</a:t>
            </a:fld>
            <a:endParaRPr lang="fr-FR"/>
          </a:p>
        </p:txBody>
      </p:sp>
    </p:spTree>
    <p:extLst>
      <p:ext uri="{BB962C8B-B14F-4D97-AF65-F5344CB8AC3E}">
        <p14:creationId xmlns:p14="http://schemas.microsoft.com/office/powerpoint/2010/main" val="971276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E4E4DF-3FF3-A74B-92EB-F7CA5612525F}"/>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E18705EC-BDBE-3446-8508-BB7753B3D5C8}"/>
              </a:ext>
            </a:extLst>
          </p:cNvPr>
          <p:cNvSpPr>
            <a:spLocks noGrp="1"/>
          </p:cNvSpPr>
          <p:nvPr>
            <p:ph idx="1"/>
          </p:nvPr>
        </p:nvSpPr>
        <p:spPr/>
        <p:txBody>
          <a:bodyPr/>
          <a:lstStyle/>
          <a:p>
            <a:r>
              <a:rPr lang="fr-FR" dirty="0">
                <a:latin typeface="Times New Roman" panose="02020603050405020304" pitchFamily="18" charset="0"/>
                <a:cs typeface="Times New Roman" panose="02020603050405020304" pitchFamily="18" charset="0"/>
              </a:rPr>
              <a:t>Qu’est ce qu’un audit? </a:t>
            </a:r>
          </a:p>
          <a:p>
            <a:r>
              <a:rPr lang="fr-FR" dirty="0">
                <a:latin typeface="Times New Roman" panose="02020603050405020304" pitchFamily="18" charset="0"/>
                <a:cs typeface="Times New Roman" panose="02020603050405020304" pitchFamily="18" charset="0"/>
              </a:rPr>
              <a:t>Pourquoi pratiquer des audits?</a:t>
            </a:r>
          </a:p>
          <a:p>
            <a:r>
              <a:rPr lang="fr-FR" dirty="0">
                <a:latin typeface="Times New Roman" panose="02020603050405020304" pitchFamily="18" charset="0"/>
                <a:cs typeface="Times New Roman" panose="02020603050405020304" pitchFamily="18" charset="0"/>
              </a:rPr>
              <a:t>Qui doit auditer? </a:t>
            </a:r>
          </a:p>
          <a:p>
            <a:r>
              <a:rPr lang="fr-FR" dirty="0">
                <a:latin typeface="Times New Roman" panose="02020603050405020304" pitchFamily="18" charset="0"/>
                <a:cs typeface="Times New Roman" panose="02020603050405020304" pitchFamily="18" charset="0"/>
              </a:rPr>
              <a:t>Auditer avec quels référentiels? </a:t>
            </a:r>
          </a:p>
        </p:txBody>
      </p:sp>
      <p:sp>
        <p:nvSpPr>
          <p:cNvPr id="9999" name="Slide Number Placeholder"/>
          <p:cNvSpPr>
            <a:spLocks noGrp="1"/>
          </p:cNvSpPr>
          <p:nvPr>
            <p:ph type="sldNum" sz="quarter" idx="12"/>
          </p:nvPr>
        </p:nvSpPr>
        <p:spPr/>
        <p:txBody>
          <a:bodyPr/>
          <a:lstStyle/>
          <a:p>
            <a:fld id="{6D22F896-40B5-4ADD-8801-0D06FADFA095}" type="slidenum">
              <a:rPr lang="fr-FR" smtClean="0"/>
              <a:t>3</a:t>
            </a:fld>
            <a:endParaRPr lang="fr-FR"/>
          </a:p>
        </p:txBody>
      </p:sp>
    </p:spTree>
    <p:extLst>
      <p:ext uri="{BB962C8B-B14F-4D97-AF65-F5344CB8AC3E}">
        <p14:creationId xmlns:p14="http://schemas.microsoft.com/office/powerpoint/2010/main" val="3644777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FAA4B901-205B-FE46-8FDF-0851C5F51C9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AFD16639-47CB-9C46-A8B6-C1EB42841547}"/>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L’objectif de l’audit est donc: </a:t>
            </a:r>
          </a:p>
          <a:p>
            <a:pPr marL="0" indent="0" algn="just">
              <a:buNone/>
            </a:pPr>
            <a:endParaRPr lang="fr-FR" dirty="0">
              <a:latin typeface="Times New Roman" panose="02020603050405020304" pitchFamily="18" charset="0"/>
              <a:cs typeface="Times New Roman" panose="02020603050405020304" pitchFamily="18" charset="0"/>
            </a:endParaRPr>
          </a:p>
          <a:p>
            <a:pPr marL="1371600" lvl="2" indent="-457200" algn="just">
              <a:buFont typeface="+mj-lt"/>
              <a:buAutoNum type="arabicPeriod"/>
            </a:pPr>
            <a:r>
              <a:rPr lang="fr-FR" sz="2000" dirty="0">
                <a:latin typeface="Times New Roman" panose="02020603050405020304" pitchFamily="18" charset="0"/>
                <a:cs typeface="Times New Roman" panose="02020603050405020304" pitchFamily="18" charset="0"/>
              </a:rPr>
              <a:t>D’analyser un existant par rapport à un référentiel </a:t>
            </a:r>
          </a:p>
          <a:p>
            <a:pPr marL="1371600" lvl="2" indent="-457200" algn="just">
              <a:buFont typeface="+mj-lt"/>
              <a:buAutoNum type="arabicPeriod"/>
            </a:pPr>
            <a:r>
              <a:rPr lang="fr-FR" sz="2000" dirty="0">
                <a:latin typeface="Times New Roman" panose="02020603050405020304" pitchFamily="18" charset="0"/>
                <a:cs typeface="Times New Roman" panose="02020603050405020304" pitchFamily="18" charset="0"/>
              </a:rPr>
              <a:t>D’identifier des écarts, des dysfonctionnements par rapport à ce référentiel </a:t>
            </a:r>
          </a:p>
          <a:p>
            <a:pPr marL="1371600" lvl="2" indent="-457200" algn="just">
              <a:buFont typeface="+mj-lt"/>
              <a:buAutoNum type="arabicPeriod"/>
            </a:pPr>
            <a:r>
              <a:rPr lang="fr-FR" sz="2000" dirty="0">
                <a:latin typeface="Times New Roman" panose="02020603050405020304" pitchFamily="18" charset="0"/>
                <a:cs typeface="Times New Roman" panose="02020603050405020304" pitchFamily="18" charset="0"/>
              </a:rPr>
              <a:t>Et une fois ces écarts validés, proposer des recommandations, des axes d’amélioration à la direction pour pouvoir y remédier </a:t>
            </a:r>
          </a:p>
          <a:p>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smtClean="0"/>
              <a:t>30</a:t>
            </a:fld>
            <a:endParaRPr lang="fr-FR"/>
          </a:p>
        </p:txBody>
      </p:sp>
    </p:spTree>
    <p:extLst>
      <p:ext uri="{BB962C8B-B14F-4D97-AF65-F5344CB8AC3E}">
        <p14:creationId xmlns:p14="http://schemas.microsoft.com/office/powerpoint/2010/main" val="1218539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DB4FE2A4-EC92-AE4A-A884-7B3DE807BC6F}"/>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F215061D-5DA1-B94A-9554-6024DFDD64EA}"/>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Un audit logistique est une évaluation détaillée des processus qu’une entreprise utilise pour gérer le mouvement et le stockage des marchandises.</a:t>
            </a:r>
          </a:p>
          <a:p>
            <a:pPr algn="just"/>
            <a:r>
              <a:rPr lang="fr-FR" dirty="0">
                <a:latin typeface="Times New Roman" panose="02020603050405020304" pitchFamily="18" charset="0"/>
                <a:cs typeface="Times New Roman" panose="02020603050405020304" pitchFamily="18" charset="0"/>
              </a:rPr>
              <a:t>Il examine comment l’entreprise achète des produits, gère des stocks, organise le transport, traite les commandes et utilise la technologie pour suivre tout cela. </a:t>
            </a:r>
          </a:p>
          <a:p>
            <a:pPr algn="just"/>
            <a:r>
              <a:rPr lang="fr-FR" dirty="0">
                <a:latin typeface="Times New Roman" panose="02020603050405020304" pitchFamily="18" charset="0"/>
                <a:cs typeface="Times New Roman" panose="02020603050405020304" pitchFamily="18" charset="0"/>
              </a:rPr>
              <a:t>L’audit vérifie également si l’entreprise respecte les lois,  offre un bon service client et si ses activités sont durables d’un point de vue environnemental. </a:t>
            </a:r>
          </a:p>
          <a:p>
            <a:pPr marL="0" indent="0" algn="just">
              <a:buNone/>
            </a:pPr>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smtClean="0"/>
              <a:t>31</a:t>
            </a:fld>
            <a:endParaRPr lang="fr-FR"/>
          </a:p>
        </p:txBody>
      </p:sp>
    </p:spTree>
    <p:extLst>
      <p:ext uri="{BB962C8B-B14F-4D97-AF65-F5344CB8AC3E}">
        <p14:creationId xmlns:p14="http://schemas.microsoft.com/office/powerpoint/2010/main" val="689603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73BF9959-F473-3D46-A9B7-D955A4E6CEEA}"/>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F7D4ED8F-3161-1542-A751-76A159BC3769}"/>
              </a:ext>
            </a:extLst>
          </p:cNvPr>
          <p:cNvSpPr>
            <a:spLocks noGrp="1"/>
          </p:cNvSpPr>
          <p:nvPr>
            <p:ph idx="1"/>
          </p:nvPr>
        </p:nvSpPr>
        <p:spPr/>
        <p:txBody>
          <a:bodyPr/>
          <a:lstStyle/>
          <a:p>
            <a:pPr marL="0" indent="0">
              <a:buNone/>
            </a:pPr>
            <a:endParaRPr lang="fr-FR" dirty="0"/>
          </a:p>
          <a:p>
            <a:pPr marL="0" indent="0">
              <a:buNone/>
            </a:pPr>
            <a:endParaRPr lang="fr-FR" dirty="0"/>
          </a:p>
          <a:p>
            <a:pPr marL="0" indent="0" algn="ctr">
              <a:buNone/>
            </a:pPr>
            <a:r>
              <a:rPr lang="fr-FR" sz="2800" b="1" i="1" dirty="0">
                <a:latin typeface="Times New Roman" panose="02020603050405020304" pitchFamily="18" charset="0"/>
                <a:cs typeface="Times New Roman" panose="02020603050405020304" pitchFamily="18" charset="0"/>
              </a:rPr>
              <a:t>Quelles sont les étapes d’un audit logistique? </a:t>
            </a:r>
          </a:p>
        </p:txBody>
      </p:sp>
      <p:sp>
        <p:nvSpPr>
          <p:cNvPr id="9999" name="Slide Number Placeholder"/>
          <p:cNvSpPr>
            <a:spLocks noGrp="1"/>
          </p:cNvSpPr>
          <p:nvPr>
            <p:ph type="sldNum" sz="quarter" idx="12"/>
          </p:nvPr>
        </p:nvSpPr>
        <p:spPr/>
        <p:txBody>
          <a:bodyPr/>
          <a:lstStyle/>
          <a:p>
            <a:fld id="{6D22F896-40B5-4ADD-8801-0D06FADFA095}" type="slidenum">
              <a:rPr lang="fr-FR" smtClean="0"/>
              <a:t>32</a:t>
            </a:fld>
            <a:endParaRPr lang="fr-FR"/>
          </a:p>
        </p:txBody>
      </p:sp>
    </p:spTree>
    <p:extLst>
      <p:ext uri="{BB962C8B-B14F-4D97-AF65-F5344CB8AC3E}">
        <p14:creationId xmlns:p14="http://schemas.microsoft.com/office/powerpoint/2010/main" val="22456751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FAA4B901-205B-FE46-8FDF-0851C5F51C9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AFD16639-47CB-9C46-A8B6-C1EB42841547}"/>
              </a:ext>
            </a:extLst>
          </p:cNvPr>
          <p:cNvSpPr>
            <a:spLocks noGrp="1"/>
          </p:cNvSpPr>
          <p:nvPr>
            <p:ph idx="1"/>
          </p:nvPr>
        </p:nvSpPr>
        <p:spPr/>
        <p:txBody>
          <a:bodyPr>
            <a:normAutofit fontScale="92500" lnSpcReduction="20000"/>
          </a:bodyPr>
          <a:lstStyle/>
          <a:p>
            <a:pPr marL="457200" indent="-457200" algn="just">
              <a:buFont typeface="+mj-lt"/>
              <a:buAutoNum type="arabicPeriod"/>
            </a:pPr>
            <a:r>
              <a:rPr lang="fr-FR" dirty="0">
                <a:latin typeface="Times New Roman" panose="02020603050405020304" pitchFamily="18" charset="0"/>
                <a:cs typeface="Times New Roman" panose="02020603050405020304" pitchFamily="18" charset="0"/>
              </a:rPr>
              <a:t>Préparation de l’Audit</a:t>
            </a:r>
          </a:p>
          <a:p>
            <a:pPr marL="457200" indent="-457200" algn="just">
              <a:buFont typeface="+mj-lt"/>
              <a:buAutoNum type="arabicPeriod"/>
            </a:pPr>
            <a:r>
              <a:rPr lang="fr-FR" dirty="0">
                <a:latin typeface="Times New Roman" panose="02020603050405020304" pitchFamily="18" charset="0"/>
                <a:cs typeface="Times New Roman" panose="02020603050405020304" pitchFamily="18" charset="0"/>
              </a:rPr>
              <a:t>Collecte de données </a:t>
            </a:r>
          </a:p>
          <a:p>
            <a:pPr marL="457200" indent="-457200" algn="just">
              <a:buFont typeface="+mj-lt"/>
              <a:buAutoNum type="arabicPeriod"/>
            </a:pPr>
            <a:r>
              <a:rPr lang="fr-FR" dirty="0">
                <a:latin typeface="Times New Roman" panose="02020603050405020304" pitchFamily="18" charset="0"/>
                <a:cs typeface="Times New Roman" panose="02020603050405020304" pitchFamily="18" charset="0"/>
              </a:rPr>
              <a:t>Analyse des données </a:t>
            </a:r>
          </a:p>
          <a:p>
            <a:pPr marL="457200" indent="-457200" algn="just">
              <a:buFont typeface="+mj-lt"/>
              <a:buAutoNum type="arabicPeriod"/>
            </a:pPr>
            <a:r>
              <a:rPr lang="fr-FR" dirty="0">
                <a:latin typeface="Times New Roman" panose="02020603050405020304" pitchFamily="18" charset="0"/>
                <a:cs typeface="Times New Roman" panose="02020603050405020304" pitchFamily="18" charset="0"/>
              </a:rPr>
              <a:t>Identification des problèmes et des opportunités </a:t>
            </a:r>
          </a:p>
          <a:p>
            <a:pPr marL="457200" indent="-457200" algn="just">
              <a:buFont typeface="+mj-lt"/>
              <a:buAutoNum type="arabicPeriod"/>
            </a:pPr>
            <a:r>
              <a:rPr lang="fr-FR" dirty="0">
                <a:latin typeface="Times New Roman" panose="02020603050405020304" pitchFamily="18" charset="0"/>
                <a:cs typeface="Times New Roman" panose="02020603050405020304" pitchFamily="18" charset="0"/>
              </a:rPr>
              <a:t>Rédaction du rapport d’audit </a:t>
            </a:r>
          </a:p>
          <a:p>
            <a:pPr marL="457200" indent="-457200" algn="just">
              <a:buFont typeface="+mj-lt"/>
              <a:buAutoNum type="arabicPeriod"/>
            </a:pPr>
            <a:r>
              <a:rPr lang="fr-FR" dirty="0">
                <a:latin typeface="Times New Roman" panose="02020603050405020304" pitchFamily="18" charset="0"/>
                <a:cs typeface="Times New Roman" panose="02020603050405020304" pitchFamily="18" charset="0"/>
              </a:rPr>
              <a:t>Présentation des résultats </a:t>
            </a:r>
          </a:p>
          <a:p>
            <a:pPr marL="457200" indent="-457200" algn="just">
              <a:buFont typeface="+mj-lt"/>
              <a:buAutoNum type="arabicPeriod"/>
            </a:pPr>
            <a:r>
              <a:rPr lang="fr-FR" dirty="0">
                <a:latin typeface="Times New Roman" panose="02020603050405020304" pitchFamily="18" charset="0"/>
                <a:cs typeface="Times New Roman" panose="02020603050405020304" pitchFamily="18" charset="0"/>
              </a:rPr>
              <a:t>Plan d’action et mise en œuvre </a:t>
            </a:r>
          </a:p>
          <a:p>
            <a:pPr marL="457200" indent="-457200" algn="just">
              <a:buFont typeface="+mj-lt"/>
              <a:buAutoNum type="arabicPeriod"/>
            </a:pPr>
            <a:r>
              <a:rPr lang="fr-FR" dirty="0">
                <a:latin typeface="Times New Roman" panose="02020603050405020304" pitchFamily="18" charset="0"/>
                <a:cs typeface="Times New Roman" panose="02020603050405020304" pitchFamily="18" charset="0"/>
              </a:rPr>
              <a:t>Suivi et évaluation </a:t>
            </a:r>
          </a:p>
        </p:txBody>
      </p:sp>
      <p:sp>
        <p:nvSpPr>
          <p:cNvPr id="9999" name="Slide Number Placeholder"/>
          <p:cNvSpPr>
            <a:spLocks noGrp="1"/>
          </p:cNvSpPr>
          <p:nvPr>
            <p:ph type="sldNum" sz="quarter" idx="12"/>
          </p:nvPr>
        </p:nvSpPr>
        <p:spPr/>
        <p:txBody>
          <a:bodyPr/>
          <a:lstStyle/>
          <a:p>
            <a:fld id="{6D22F896-40B5-4ADD-8801-0D06FADFA095}" type="slidenum">
              <a:rPr lang="fr-FR" smtClean="0"/>
              <a:t>33</a:t>
            </a:fld>
            <a:endParaRPr lang="fr-FR"/>
          </a:p>
        </p:txBody>
      </p:sp>
    </p:spTree>
    <p:extLst>
      <p:ext uri="{BB962C8B-B14F-4D97-AF65-F5344CB8AC3E}">
        <p14:creationId xmlns:p14="http://schemas.microsoft.com/office/powerpoint/2010/main" val="41588560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FAA4B901-205B-FE46-8FDF-0851C5F51C9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AFD16639-47CB-9C46-A8B6-C1EB42841547}"/>
              </a:ext>
            </a:extLst>
          </p:cNvPr>
          <p:cNvSpPr>
            <a:spLocks noGrp="1"/>
          </p:cNvSpPr>
          <p:nvPr>
            <p:ph idx="1"/>
          </p:nvPr>
        </p:nvSpPr>
        <p:spPr/>
        <p:txBody>
          <a:bodyPr>
            <a:normAutofit/>
          </a:bodyPr>
          <a:lstStyle/>
          <a:p>
            <a:pPr algn="just"/>
            <a:r>
              <a:rPr lang="fr-FR" dirty="0">
                <a:latin typeface="Times New Roman" panose="02020603050405020304" pitchFamily="18" charset="0"/>
                <a:cs typeface="Times New Roman" panose="02020603050405020304" pitchFamily="18" charset="0"/>
              </a:rPr>
              <a:t>Pour auditer efficacement la fonction logistique d’une entreprise, il convient préalablement de bien appréhender la mission allouée à la logistique au sein de cette entreprise. Celle-ci sera naturellement influencée par la stratégie globale de l’entreprise auditée.</a:t>
            </a:r>
          </a:p>
          <a:p>
            <a:pPr algn="just"/>
            <a:r>
              <a:rPr lang="fr-FR" dirty="0">
                <a:latin typeface="Times New Roman" panose="02020603050405020304" pitchFamily="18" charset="0"/>
                <a:cs typeface="Times New Roman" panose="02020603050405020304" pitchFamily="18" charset="0"/>
              </a:rPr>
              <a:t>En fonction de son positionnement concurrentiel (leadership par les coûts, importance de la qualité de service, etc.), de la place qu’elle accorde à l’innovation, de ses marchés cibles et de sa largeur de gamme, les missions accordées à son département logistique varieront sensiblement. </a:t>
            </a:r>
          </a:p>
          <a:p>
            <a:endParaRPr lang="fr-FR" dirty="0"/>
          </a:p>
        </p:txBody>
      </p:sp>
      <p:sp>
        <p:nvSpPr>
          <p:cNvPr id="9999" name="Slide Number Placeholder"/>
          <p:cNvSpPr>
            <a:spLocks noGrp="1"/>
          </p:cNvSpPr>
          <p:nvPr>
            <p:ph type="sldNum" sz="quarter" idx="12"/>
          </p:nvPr>
        </p:nvSpPr>
        <p:spPr/>
        <p:txBody>
          <a:bodyPr/>
          <a:lstStyle/>
          <a:p>
            <a:fld id="{6D22F896-40B5-4ADD-8801-0D06FADFA095}" type="slidenum">
              <a:rPr lang="fr-FR" smtClean="0"/>
              <a:t>34</a:t>
            </a:fld>
            <a:endParaRPr lang="fr-FR"/>
          </a:p>
        </p:txBody>
      </p:sp>
    </p:spTree>
    <p:extLst>
      <p:ext uri="{BB962C8B-B14F-4D97-AF65-F5344CB8AC3E}">
        <p14:creationId xmlns:p14="http://schemas.microsoft.com/office/powerpoint/2010/main" val="2943459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FAA4B901-205B-FE46-8FDF-0851C5F51C9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AFD16639-47CB-9C46-A8B6-C1EB42841547}"/>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Le prix de vente final des produits/services commercialisés par l’entreprise auditée et le ratio entre ce prix et les coûts logistiques qui lui sont associés auront également un impact prépondérant.</a:t>
            </a:r>
          </a:p>
          <a:p>
            <a:pPr algn="just"/>
            <a:r>
              <a:rPr lang="fr-FR" dirty="0">
                <a:latin typeface="Times New Roman" panose="02020603050405020304" pitchFamily="18" charset="0"/>
                <a:cs typeface="Times New Roman" panose="02020603050405020304" pitchFamily="18" charset="0"/>
              </a:rPr>
              <a:t>L’audit logistique doit en définitive s’articuler avec la stratégie logistique de l’organisation, elle-même dépendante de la stratégie globale de l’entreprise.</a:t>
            </a:r>
          </a:p>
          <a:p>
            <a:endParaRPr lang="fr-FR" dirty="0"/>
          </a:p>
        </p:txBody>
      </p:sp>
      <p:sp>
        <p:nvSpPr>
          <p:cNvPr id="9999" name="Slide Number Placeholder"/>
          <p:cNvSpPr>
            <a:spLocks noGrp="1"/>
          </p:cNvSpPr>
          <p:nvPr>
            <p:ph type="sldNum" sz="quarter" idx="12"/>
          </p:nvPr>
        </p:nvSpPr>
        <p:spPr/>
        <p:txBody>
          <a:bodyPr/>
          <a:lstStyle/>
          <a:p>
            <a:fld id="{6D22F896-40B5-4ADD-8801-0D06FADFA095}" type="slidenum">
              <a:rPr lang="fr-FR" smtClean="0"/>
              <a:t>35</a:t>
            </a:fld>
            <a:endParaRPr lang="fr-FR"/>
          </a:p>
        </p:txBody>
      </p:sp>
    </p:spTree>
    <p:extLst>
      <p:ext uri="{BB962C8B-B14F-4D97-AF65-F5344CB8AC3E}">
        <p14:creationId xmlns:p14="http://schemas.microsoft.com/office/powerpoint/2010/main" val="1716869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FAA4B901-205B-FE46-8FDF-0851C5F51C9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AFD16639-47CB-9C46-A8B6-C1EB42841547}"/>
              </a:ext>
            </a:extLst>
          </p:cNvPr>
          <p:cNvSpPr>
            <a:spLocks noGrp="1"/>
          </p:cNvSpPr>
          <p:nvPr>
            <p:ph idx="1"/>
          </p:nvPr>
        </p:nvSpPr>
        <p:spPr/>
        <p:txBody>
          <a:bodyPr/>
          <a:lstStyle/>
          <a:p>
            <a:pPr marL="0" indent="0">
              <a:buNone/>
            </a:pPr>
            <a:endParaRPr lang="fr-FR" dirty="0"/>
          </a:p>
          <a:p>
            <a:pPr marL="0" indent="0">
              <a:buNone/>
            </a:pPr>
            <a:endParaRPr lang="fr-FR" dirty="0"/>
          </a:p>
          <a:p>
            <a:pPr marL="0" indent="0" algn="ctr">
              <a:buNone/>
            </a:pPr>
            <a:r>
              <a:rPr lang="fr-FR" sz="2400" b="1" i="1" dirty="0">
                <a:latin typeface="Times New Roman" panose="02020603050405020304" pitchFamily="18" charset="0"/>
                <a:cs typeface="Times New Roman" panose="02020603050405020304" pitchFamily="18" charset="0"/>
              </a:rPr>
              <a:t>Comment mesurer la performance de la fonction logistique? </a:t>
            </a:r>
          </a:p>
        </p:txBody>
      </p:sp>
      <p:sp>
        <p:nvSpPr>
          <p:cNvPr id="9999" name="Slide Number Placeholder"/>
          <p:cNvSpPr>
            <a:spLocks noGrp="1"/>
          </p:cNvSpPr>
          <p:nvPr>
            <p:ph type="sldNum" sz="quarter" idx="12"/>
          </p:nvPr>
        </p:nvSpPr>
        <p:spPr/>
        <p:txBody>
          <a:bodyPr/>
          <a:lstStyle/>
          <a:p>
            <a:fld id="{6D22F896-40B5-4ADD-8801-0D06FADFA095}" type="slidenum">
              <a:rPr lang="fr-FR" smtClean="0"/>
              <a:t>36</a:t>
            </a:fld>
            <a:endParaRPr lang="fr-FR"/>
          </a:p>
        </p:txBody>
      </p:sp>
    </p:spTree>
    <p:extLst>
      <p:ext uri="{BB962C8B-B14F-4D97-AF65-F5344CB8AC3E}">
        <p14:creationId xmlns:p14="http://schemas.microsoft.com/office/powerpoint/2010/main" val="1203200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heel(1)">
                                      <p:cBhvr>
                                        <p:cTn id="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FAA4B901-205B-FE46-8FDF-0851C5F51C9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AFD16639-47CB-9C46-A8B6-C1EB42841547}"/>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De s’assurer que les moyens sont mis en œuvre pour assurer la qualité de service cible aux Clients</a:t>
            </a:r>
          </a:p>
          <a:p>
            <a:pPr algn="just"/>
            <a:r>
              <a:rPr lang="fr-FR" dirty="0">
                <a:latin typeface="Times New Roman" panose="02020603050405020304" pitchFamily="18" charset="0"/>
                <a:cs typeface="Times New Roman" panose="02020603050405020304" pitchFamily="18" charset="0"/>
              </a:rPr>
              <a:t>De s’assurer que l’organisation dispose de moyens et procédures pour maîtriser les coûts issus des composantes du « mix logistique » (transport, stock, entreposage, etc.)</a:t>
            </a:r>
          </a:p>
          <a:p>
            <a:pPr algn="just"/>
            <a:r>
              <a:rPr lang="fr-FR" dirty="0">
                <a:latin typeface="Times New Roman" panose="02020603050405020304" pitchFamily="18" charset="0"/>
                <a:cs typeface="Times New Roman" panose="02020603050405020304" pitchFamily="18" charset="0"/>
              </a:rPr>
              <a:t>Permettre d’introduire de la confiance entre les différentes entreprises qui interviennent tout au long de la Supply-Chain</a:t>
            </a:r>
          </a:p>
          <a:p>
            <a:endParaRPr lang="fr-FR" dirty="0"/>
          </a:p>
        </p:txBody>
      </p:sp>
      <p:sp>
        <p:nvSpPr>
          <p:cNvPr id="9999" name="Slide Number Placeholder"/>
          <p:cNvSpPr>
            <a:spLocks noGrp="1"/>
          </p:cNvSpPr>
          <p:nvPr>
            <p:ph type="sldNum" sz="quarter" idx="12"/>
          </p:nvPr>
        </p:nvSpPr>
        <p:spPr/>
        <p:txBody>
          <a:bodyPr/>
          <a:lstStyle/>
          <a:p>
            <a:fld id="{6D22F896-40B5-4ADD-8801-0D06FADFA095}" type="slidenum">
              <a:rPr lang="fr-FR" smtClean="0"/>
              <a:t>37</a:t>
            </a:fld>
            <a:endParaRPr lang="fr-FR"/>
          </a:p>
        </p:txBody>
      </p:sp>
    </p:spTree>
    <p:extLst>
      <p:ext uri="{BB962C8B-B14F-4D97-AF65-F5344CB8AC3E}">
        <p14:creationId xmlns:p14="http://schemas.microsoft.com/office/powerpoint/2010/main" val="4067145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206E62C5-3258-B743-8E59-60CA54E3CA18}"/>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635ED4C2-F6E4-B244-93C6-A9F09CEA97F9}"/>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Pour que la chaîne d’approvisionnement fonctionne le mieux possible, il est nécessaire que les différents intervenants adoptent une attitude de collaboration avec des processus compatibles, voir unifiés. Le fait de mesurer la performance logistique de chacun de certains intervenants (et de partager les résultats de ces analyses) leur permettra de s’ assurer que leurs Fournisseurs / Clients vont dans la bonne direction, celle de l’intérêt général de la Supply-Chain.</a:t>
            </a:r>
          </a:p>
        </p:txBody>
      </p:sp>
      <p:sp>
        <p:nvSpPr>
          <p:cNvPr id="9999" name="Slide Number Placeholder"/>
          <p:cNvSpPr>
            <a:spLocks noGrp="1"/>
          </p:cNvSpPr>
          <p:nvPr>
            <p:ph type="sldNum" sz="quarter" idx="12"/>
          </p:nvPr>
        </p:nvSpPr>
        <p:spPr/>
        <p:txBody>
          <a:bodyPr/>
          <a:lstStyle/>
          <a:p>
            <a:fld id="{6D22F896-40B5-4ADD-8801-0D06FADFA095}" type="slidenum">
              <a:rPr lang="fr-FR" smtClean="0"/>
              <a:t>38</a:t>
            </a:fld>
            <a:endParaRPr lang="fr-FR"/>
          </a:p>
        </p:txBody>
      </p:sp>
    </p:spTree>
    <p:extLst>
      <p:ext uri="{BB962C8B-B14F-4D97-AF65-F5344CB8AC3E}">
        <p14:creationId xmlns:p14="http://schemas.microsoft.com/office/powerpoint/2010/main" val="10877467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FAA4B901-205B-FE46-8FDF-0851C5F51C9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AFD16639-47CB-9C46-A8B6-C1EB42841547}"/>
              </a:ext>
            </a:extLst>
          </p:cNvPr>
          <p:cNvSpPr>
            <a:spLocks noGrp="1"/>
          </p:cNvSpPr>
          <p:nvPr>
            <p:ph idx="1"/>
          </p:nvPr>
        </p:nvSpPr>
        <p:spPr/>
        <p:txBody>
          <a:bodyPr>
            <a:normAutofit fontScale="70000" lnSpcReduction="20000"/>
          </a:bodyPr>
          <a:lstStyle/>
          <a:p>
            <a:pPr marL="0" indent="0">
              <a:buNone/>
            </a:pPr>
            <a:endParaRPr lang="fr-FR" dirty="0"/>
          </a:p>
          <a:p>
            <a:pPr marL="0" indent="0" algn="just">
              <a:buNone/>
            </a:pPr>
            <a:r>
              <a:rPr lang="fr-FR" sz="2300" b="1" i="1" dirty="0">
                <a:latin typeface="Times New Roman" panose="02020603050405020304" pitchFamily="18" charset="0"/>
                <a:cs typeface="Times New Roman" panose="02020603050405020304" pitchFamily="18" charset="0"/>
              </a:rPr>
              <a:t>Logistique séparée </a:t>
            </a:r>
            <a:r>
              <a:rPr lang="fr-FR" dirty="0">
                <a:latin typeface="Times New Roman" panose="02020603050405020304" pitchFamily="18" charset="0"/>
                <a:cs typeface="Times New Roman" panose="02020603050405020304" pitchFamily="18" charset="0"/>
              </a:rPr>
              <a:t>se caractérise par (logistique productiviste: (Avant 1975)</a:t>
            </a:r>
          </a:p>
          <a:p>
            <a:pPr lvl="2" algn="just"/>
            <a:r>
              <a:rPr lang="fr-FR" sz="1800" dirty="0">
                <a:latin typeface="Times New Roman" panose="02020603050405020304" pitchFamily="18" charset="0"/>
                <a:cs typeface="Times New Roman" panose="02020603050405020304" pitchFamily="18" charset="0"/>
              </a:rPr>
              <a:t>Domination de l’optique production  (Demande &gt;Offre)</a:t>
            </a:r>
          </a:p>
          <a:p>
            <a:pPr lvl="2" algn="just"/>
            <a:r>
              <a:rPr lang="fr-FR" sz="1800" dirty="0">
                <a:latin typeface="Times New Roman" panose="02020603050405020304" pitchFamily="18" charset="0"/>
                <a:cs typeface="Times New Roman" panose="02020603050405020304" pitchFamily="18" charset="0"/>
              </a:rPr>
              <a:t>Domination de la vision analytique qui privilégie l’optique  parcellaire </a:t>
            </a:r>
          </a:p>
          <a:p>
            <a:pPr lvl="2" algn="just"/>
            <a:r>
              <a:rPr lang="fr-FR" sz="1800" dirty="0">
                <a:latin typeface="Times New Roman" panose="02020603050405020304" pitchFamily="18" charset="0"/>
                <a:cs typeface="Times New Roman" panose="02020603050405020304" pitchFamily="18" charset="0"/>
              </a:rPr>
              <a:t>Recherche de la réduction des coûts des opérations </a:t>
            </a:r>
          </a:p>
          <a:p>
            <a:pPr lvl="2" algn="just"/>
            <a:r>
              <a:rPr lang="fr-FR" sz="1800" dirty="0">
                <a:latin typeface="Times New Roman" panose="02020603050405020304" pitchFamily="18" charset="0"/>
                <a:cs typeface="Times New Roman" panose="02020603050405020304" pitchFamily="18" charset="0"/>
              </a:rPr>
              <a:t>L’indépendance de travail dans chaque entreprise </a:t>
            </a:r>
          </a:p>
          <a:p>
            <a:pPr lvl="2" algn="just"/>
            <a:r>
              <a:rPr lang="fr-FR" sz="1800" dirty="0">
                <a:latin typeface="Times New Roman" panose="02020603050405020304" pitchFamily="18" charset="0"/>
                <a:cs typeface="Times New Roman" panose="02020603050405020304" pitchFamily="18" charset="0"/>
              </a:rPr>
              <a:t>Organisation à dominante fonctionnelle (organisation verticale) </a:t>
            </a:r>
          </a:p>
          <a:p>
            <a:pPr lvl="2" algn="just"/>
            <a:r>
              <a:rPr lang="fr-FR" sz="1800" dirty="0">
                <a:latin typeface="Times New Roman" panose="02020603050405020304" pitchFamily="18" charset="0"/>
                <a:cs typeface="Times New Roman" panose="02020603050405020304" pitchFamily="18" charset="0"/>
              </a:rPr>
              <a:t>Les processus sont orientés vers l’exécutions et la production </a:t>
            </a:r>
          </a:p>
          <a:p>
            <a:pPr lvl="2" algn="just"/>
            <a:r>
              <a:rPr lang="fr-FR" sz="1800" dirty="0">
                <a:latin typeface="Times New Roman" panose="02020603050405020304" pitchFamily="18" charset="0"/>
                <a:cs typeface="Times New Roman" panose="02020603050405020304" pitchFamily="18" charset="0"/>
              </a:rPr>
              <a:t>Le producteur est Roi </a:t>
            </a:r>
          </a:p>
          <a:p>
            <a:pPr lvl="2" algn="just"/>
            <a:r>
              <a:rPr lang="fr-FR" sz="1800" dirty="0">
                <a:latin typeface="Times New Roman" panose="02020603050405020304" pitchFamily="18" charset="0"/>
                <a:cs typeface="Times New Roman" panose="02020603050405020304" pitchFamily="18" charset="0"/>
              </a:rPr>
              <a:t>Focalisation sur la performance industrielle et financière </a:t>
            </a:r>
          </a:p>
          <a:p>
            <a:pPr lvl="2" algn="just"/>
            <a:r>
              <a:rPr lang="fr-FR" sz="1800" dirty="0">
                <a:latin typeface="Times New Roman" panose="02020603050405020304" pitchFamily="18" charset="0"/>
                <a:cs typeface="Times New Roman" panose="02020603050405020304" pitchFamily="18" charset="0"/>
              </a:rPr>
              <a:t>Focalisation sur l’optimisation fonctionnelle </a:t>
            </a:r>
          </a:p>
          <a:p>
            <a:pPr lvl="2" algn="just"/>
            <a:r>
              <a:rPr lang="fr-FR" sz="1800" dirty="0">
                <a:latin typeface="Times New Roman" panose="02020603050405020304" pitchFamily="18" charset="0"/>
                <a:cs typeface="Times New Roman" panose="02020603050405020304" pitchFamily="18" charset="0"/>
              </a:rPr>
              <a:t>Cycles de vie des produits étaient longs. </a:t>
            </a:r>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smtClean="0"/>
              <a:t>39</a:t>
            </a:fld>
            <a:endParaRPr lang="fr-FR"/>
          </a:p>
        </p:txBody>
      </p:sp>
    </p:spTree>
    <p:extLst>
      <p:ext uri="{BB962C8B-B14F-4D97-AF65-F5344CB8AC3E}">
        <p14:creationId xmlns:p14="http://schemas.microsoft.com/office/powerpoint/2010/main" val="429642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FDF69D0-A99D-124C-9DC8-9B0A204ECD89}"/>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AEBC9D82-14C5-2D47-8DAA-E3421F9FD4DA}"/>
              </a:ext>
            </a:extLst>
          </p:cNvPr>
          <p:cNvSpPr>
            <a:spLocks noGrp="1"/>
          </p:cNvSpPr>
          <p:nvPr>
            <p:ph idx="1"/>
          </p:nvPr>
        </p:nvSpPr>
        <p:spPr/>
        <p:txBody>
          <a:bodyPr/>
          <a:lstStyle/>
          <a:p>
            <a:pPr marL="0" indent="0" algn="ctr">
              <a:buNone/>
            </a:pPr>
            <a:endParaRPr lang="fr-FR" sz="3600" dirty="0">
              <a:latin typeface="Times New Roman" panose="02020603050405020304" pitchFamily="18" charset="0"/>
              <a:cs typeface="Times New Roman" panose="02020603050405020304" pitchFamily="18" charset="0"/>
            </a:endParaRPr>
          </a:p>
          <a:p>
            <a:pPr marL="0" indent="0" algn="ctr">
              <a:buNone/>
            </a:pPr>
            <a:r>
              <a:rPr lang="fr-FR" sz="3600" b="1" i="1" dirty="0">
                <a:latin typeface="Times New Roman" panose="02020603050405020304" pitchFamily="18" charset="0"/>
                <a:cs typeface="Times New Roman" panose="02020603050405020304" pitchFamily="18" charset="0"/>
              </a:rPr>
              <a:t>Qu’est ce qu’un audit? </a:t>
            </a:r>
          </a:p>
          <a:p>
            <a:pPr marL="0" indent="0">
              <a:buNone/>
            </a:pPr>
            <a:endParaRPr lang="fr-FR" dirty="0"/>
          </a:p>
        </p:txBody>
      </p:sp>
      <p:sp>
        <p:nvSpPr>
          <p:cNvPr id="9999" name="Slide Number Placeholder"/>
          <p:cNvSpPr>
            <a:spLocks noGrp="1"/>
          </p:cNvSpPr>
          <p:nvPr>
            <p:ph type="sldNum" sz="quarter" idx="12"/>
          </p:nvPr>
        </p:nvSpPr>
        <p:spPr/>
        <p:txBody>
          <a:bodyPr/>
          <a:lstStyle/>
          <a:p>
            <a:fld id="{6D22F896-40B5-4ADD-8801-0D06FADFA095}" type="slidenum">
              <a:rPr lang="fr-FR" smtClean="0"/>
              <a:t>4</a:t>
            </a:fld>
            <a:endParaRPr lang="fr-FR"/>
          </a:p>
        </p:txBody>
      </p:sp>
    </p:spTree>
    <p:extLst>
      <p:ext uri="{BB962C8B-B14F-4D97-AF65-F5344CB8AC3E}">
        <p14:creationId xmlns:p14="http://schemas.microsoft.com/office/powerpoint/2010/main" val="197486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FAA4B901-205B-FE46-8FDF-0851C5F51C9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AFD16639-47CB-9C46-A8B6-C1EB42841547}"/>
              </a:ext>
            </a:extLst>
          </p:cNvPr>
          <p:cNvSpPr>
            <a:spLocks noGrp="1"/>
          </p:cNvSpPr>
          <p:nvPr>
            <p:ph idx="1"/>
          </p:nvPr>
        </p:nvSpPr>
        <p:spPr/>
        <p:txBody>
          <a:bodyPr>
            <a:normAutofit fontScale="85000" lnSpcReduction="20000"/>
          </a:bodyPr>
          <a:lstStyle/>
          <a:p>
            <a:pPr marL="0" indent="0">
              <a:buNone/>
            </a:pPr>
            <a:endParaRPr lang="fr-FR" dirty="0"/>
          </a:p>
          <a:p>
            <a:pPr marL="0" indent="0" algn="just">
              <a:buNone/>
            </a:pPr>
            <a:r>
              <a:rPr lang="fr-FR" sz="1800" b="1" i="1" dirty="0">
                <a:latin typeface="Times New Roman" panose="02020603050405020304" pitchFamily="18" charset="0"/>
                <a:cs typeface="Times New Roman" panose="02020603050405020304" pitchFamily="18" charset="0"/>
              </a:rPr>
              <a:t>Logistique intégrée </a:t>
            </a:r>
            <a:r>
              <a:rPr lang="fr-FR" sz="1800" i="1" dirty="0">
                <a:latin typeface="Times New Roman" panose="02020603050405020304" pitchFamily="18" charset="0"/>
                <a:cs typeface="Times New Roman" panose="02020603050405020304" pitchFamily="18" charset="0"/>
              </a:rPr>
              <a:t>se caractérise par</a:t>
            </a:r>
            <a:r>
              <a:rPr lang="fr-FR" dirty="0">
                <a:latin typeface="Times New Roman" panose="02020603050405020304" pitchFamily="18" charset="0"/>
                <a:cs typeface="Times New Roman" panose="02020603050405020304" pitchFamily="18" charset="0"/>
              </a:rPr>
              <a:t>: (Après 1975)</a:t>
            </a:r>
          </a:p>
          <a:p>
            <a:pPr lvl="1" algn="just"/>
            <a:r>
              <a:rPr lang="fr-FR" dirty="0">
                <a:latin typeface="Times New Roman" panose="02020603050405020304" pitchFamily="18" charset="0"/>
                <a:cs typeface="Times New Roman" panose="02020603050405020304" pitchFamily="18" charset="0"/>
              </a:rPr>
              <a:t>L’émergence du concept de gestion transversale </a:t>
            </a:r>
          </a:p>
          <a:p>
            <a:pPr lvl="1" algn="just"/>
            <a:r>
              <a:rPr lang="fr-FR" dirty="0">
                <a:latin typeface="Times New Roman" panose="02020603050405020304" pitchFamily="18" charset="0"/>
                <a:cs typeface="Times New Roman" panose="02020603050405020304" pitchFamily="18" charset="0"/>
              </a:rPr>
              <a:t>Marché marqué par la montée des pressions concurrentielles ( Demande = Offre) </a:t>
            </a:r>
          </a:p>
          <a:p>
            <a:pPr lvl="1" algn="just"/>
            <a:r>
              <a:rPr lang="fr-FR" dirty="0">
                <a:latin typeface="Times New Roman" panose="02020603050405020304" pitchFamily="18" charset="0"/>
                <a:cs typeface="Times New Roman" panose="02020603050405020304" pitchFamily="18" charset="0"/>
              </a:rPr>
              <a:t>Apparition de la demande exigeante en termes de qualité et services annexes </a:t>
            </a:r>
          </a:p>
          <a:p>
            <a:pPr lvl="1" algn="just"/>
            <a:r>
              <a:rPr lang="fr-FR" dirty="0">
                <a:latin typeface="Times New Roman" panose="02020603050405020304" pitchFamily="18" charset="0"/>
                <a:cs typeface="Times New Roman" panose="02020603050405020304" pitchFamily="18" charset="0"/>
              </a:rPr>
              <a:t>Passage du regard analytique vers le regard systémique ( Intégration, coordination, synergie) </a:t>
            </a:r>
          </a:p>
          <a:p>
            <a:pPr lvl="1" algn="just"/>
            <a:r>
              <a:rPr lang="fr-FR" dirty="0">
                <a:latin typeface="Times New Roman" panose="02020603050405020304" pitchFamily="18" charset="0"/>
                <a:cs typeface="Times New Roman" panose="02020603050405020304" pitchFamily="18" charset="0"/>
              </a:rPr>
              <a:t>Organisation orienté client et focalisation  sur le service client</a:t>
            </a:r>
          </a:p>
          <a:p>
            <a:pPr lvl="1" algn="just"/>
            <a:r>
              <a:rPr lang="fr-FR" dirty="0">
                <a:latin typeface="Times New Roman" panose="02020603050405020304" pitchFamily="18" charset="0"/>
                <a:cs typeface="Times New Roman" panose="02020603050405020304" pitchFamily="18" charset="0"/>
              </a:rPr>
              <a:t>Le client est Roi</a:t>
            </a:r>
          </a:p>
          <a:p>
            <a:pPr lvl="1" algn="just"/>
            <a:r>
              <a:rPr lang="fr-FR" dirty="0">
                <a:latin typeface="Times New Roman" panose="02020603050405020304" pitchFamily="18" charset="0"/>
                <a:cs typeface="Times New Roman" panose="02020603050405020304" pitchFamily="18" charset="0"/>
              </a:rPr>
              <a:t>Objectif: Zéro défaut, zéro Stock  </a:t>
            </a:r>
          </a:p>
          <a:p>
            <a:pPr lvl="1" algn="just"/>
            <a:r>
              <a:rPr lang="fr-FR" dirty="0">
                <a:latin typeface="Times New Roman" panose="02020603050405020304" pitchFamily="18" charset="0"/>
                <a:cs typeface="Times New Roman" panose="02020603050405020304" pitchFamily="18" charset="0"/>
              </a:rPr>
              <a:t>La politique de différentiation de l’offre comme fondement récent de la compétitivité </a:t>
            </a:r>
          </a:p>
          <a:p>
            <a:pPr lvl="1" algn="just"/>
            <a:r>
              <a:rPr lang="fr-FR" dirty="0">
                <a:latin typeface="Times New Roman" panose="02020603050405020304" pitchFamily="18" charset="0"/>
                <a:cs typeface="Times New Roman" panose="02020603050405020304" pitchFamily="18" charset="0"/>
              </a:rPr>
              <a:t>La Recherche de l’optimisation globale</a:t>
            </a:r>
          </a:p>
          <a:p>
            <a:pPr lvl="1" algn="just"/>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smtClean="0"/>
              <a:t>40</a:t>
            </a:fld>
            <a:endParaRPr lang="fr-FR"/>
          </a:p>
        </p:txBody>
      </p:sp>
    </p:spTree>
    <p:extLst>
      <p:ext uri="{BB962C8B-B14F-4D97-AF65-F5344CB8AC3E}">
        <p14:creationId xmlns:p14="http://schemas.microsoft.com/office/powerpoint/2010/main" val="30087973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FAA4B901-205B-FE46-8FDF-0851C5F51C9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AFD16639-47CB-9C46-A8B6-C1EB42841547}"/>
              </a:ext>
            </a:extLst>
          </p:cNvPr>
          <p:cNvSpPr>
            <a:spLocks noGrp="1"/>
          </p:cNvSpPr>
          <p:nvPr>
            <p:ph idx="1"/>
          </p:nvPr>
        </p:nvSpPr>
        <p:spPr/>
        <p:txBody>
          <a:bodyPr>
            <a:normAutofit fontScale="47500" lnSpcReduction="20000"/>
          </a:bodyPr>
          <a:lstStyle/>
          <a:p>
            <a:pPr marL="0" indent="0">
              <a:buNone/>
            </a:pPr>
            <a:endParaRPr lang="fr-FR" dirty="0"/>
          </a:p>
          <a:p>
            <a:pPr marL="0" indent="0" algn="just">
              <a:buNone/>
            </a:pPr>
            <a:r>
              <a:rPr lang="fr-FR" b="1" i="1" dirty="0">
                <a:latin typeface="Times New Roman" panose="02020603050405020304" pitchFamily="18" charset="0"/>
                <a:cs typeface="Times New Roman" panose="02020603050405020304" pitchFamily="18" charset="0"/>
              </a:rPr>
              <a:t>Logistique Coopérée </a:t>
            </a:r>
            <a:r>
              <a:rPr lang="fr-FR" dirty="0">
                <a:latin typeface="Times New Roman" panose="02020603050405020304" pitchFamily="18" charset="0"/>
                <a:cs typeface="Times New Roman" panose="02020603050405020304" pitchFamily="18" charset="0"/>
              </a:rPr>
              <a:t>se caractérise par: (1990) </a:t>
            </a:r>
          </a:p>
          <a:p>
            <a:pPr lvl="1" algn="just"/>
            <a:r>
              <a:rPr lang="fr-FR" sz="2200" dirty="0">
                <a:latin typeface="Times New Roman" panose="02020603050405020304" pitchFamily="18" charset="0"/>
                <a:cs typeface="Times New Roman" panose="02020603050405020304" pitchFamily="18" charset="0"/>
              </a:rPr>
              <a:t>La concurrence devient accrue entre les entreprises </a:t>
            </a:r>
          </a:p>
          <a:p>
            <a:pPr lvl="1" algn="just"/>
            <a:r>
              <a:rPr lang="fr-FR" sz="2200" dirty="0">
                <a:latin typeface="Times New Roman" panose="02020603050405020304" pitchFamily="18" charset="0"/>
                <a:cs typeface="Times New Roman" panose="02020603050405020304" pitchFamily="18" charset="0"/>
              </a:rPr>
              <a:t>Des mutations structurelles de l’économie mondiale </a:t>
            </a:r>
          </a:p>
          <a:p>
            <a:pPr lvl="1" algn="just"/>
            <a:r>
              <a:rPr lang="fr-FR" sz="2200" dirty="0">
                <a:latin typeface="Times New Roman" panose="02020603050405020304" pitchFamily="18" charset="0"/>
                <a:cs typeface="Times New Roman" panose="02020603050405020304" pitchFamily="18" charset="0"/>
              </a:rPr>
              <a:t>Des comportements de plus en plus évolutifs et complexes en termes d’exigence et de besoin </a:t>
            </a:r>
          </a:p>
          <a:p>
            <a:pPr lvl="1" algn="just"/>
            <a:r>
              <a:rPr lang="fr-FR" sz="2200" dirty="0">
                <a:latin typeface="Times New Roman" panose="02020603050405020304" pitchFamily="18" charset="0"/>
                <a:cs typeface="Times New Roman" panose="02020603050405020304" pitchFamily="18" charset="0"/>
              </a:rPr>
              <a:t>Une nouvelle forme organisationnelle s’est développée, c’est « L’organisation en réseau », une forme intégrant des partenaires externes en amont et en aval de la chaîne de production </a:t>
            </a:r>
          </a:p>
          <a:p>
            <a:pPr lvl="1" algn="just"/>
            <a:r>
              <a:rPr lang="fr-FR" sz="2200" dirty="0">
                <a:latin typeface="Times New Roman" panose="02020603050405020304" pitchFamily="18" charset="0"/>
                <a:cs typeface="Times New Roman" panose="02020603050405020304" pitchFamily="18" charset="0"/>
              </a:rPr>
              <a:t>Coopération entre les entreprises </a:t>
            </a:r>
          </a:p>
          <a:p>
            <a:pPr lvl="1" algn="just"/>
            <a:r>
              <a:rPr lang="fr-FR" sz="2200" dirty="0">
                <a:latin typeface="Times New Roman" panose="02020603050405020304" pitchFamily="18" charset="0"/>
                <a:cs typeface="Times New Roman" panose="02020603050405020304" pitchFamily="18" charset="0"/>
              </a:rPr>
              <a:t>Apparition du concept Supply Chain Mangement (SCM) comme une nouvelle émergence managériale (Mentzer J.T.2001) qui s’appuie sur:  </a:t>
            </a:r>
          </a:p>
          <a:p>
            <a:pPr marL="1714500" lvl="3" indent="-342900" algn="just">
              <a:buFont typeface="+mj-lt"/>
              <a:buAutoNum type="arabicPeriod"/>
            </a:pPr>
            <a:r>
              <a:rPr lang="fr-FR" sz="2200" dirty="0">
                <a:latin typeface="Times New Roman" panose="02020603050405020304" pitchFamily="18" charset="0"/>
                <a:cs typeface="Times New Roman" panose="02020603050405020304" pitchFamily="18" charset="0"/>
              </a:rPr>
              <a:t>Une approche systémique </a:t>
            </a:r>
          </a:p>
          <a:p>
            <a:pPr marL="1714500" lvl="3" indent="-342900" algn="just">
              <a:buFont typeface="+mj-lt"/>
              <a:buAutoNum type="arabicPeriod"/>
            </a:pPr>
            <a:r>
              <a:rPr lang="fr-FR" sz="2200" dirty="0">
                <a:latin typeface="Times New Roman" panose="02020603050405020304" pitchFamily="18" charset="0"/>
                <a:cs typeface="Times New Roman" panose="02020603050405020304" pitchFamily="18" charset="0"/>
              </a:rPr>
              <a:t>Une orientation stratégique visant  la coordination des efforts </a:t>
            </a:r>
          </a:p>
          <a:p>
            <a:pPr marL="1714500" lvl="3" indent="-342900" algn="just">
              <a:buFont typeface="+mj-lt"/>
              <a:buAutoNum type="arabicPeriod"/>
            </a:pPr>
            <a:r>
              <a:rPr lang="fr-FR" sz="2200" dirty="0">
                <a:latin typeface="Times New Roman" panose="02020603050405020304" pitchFamily="18" charset="0"/>
                <a:cs typeface="Times New Roman" panose="02020603050405020304" pitchFamily="18" charset="0"/>
              </a:rPr>
              <a:t>Une orientation client pour lui créer une valeur personnalisée </a:t>
            </a:r>
          </a:p>
          <a:p>
            <a:pPr lvl="1" algn="just"/>
            <a:r>
              <a:rPr lang="fr-FR" sz="2200" dirty="0">
                <a:latin typeface="Times New Roman" panose="02020603050405020304" pitchFamily="18" charset="0"/>
                <a:cs typeface="Times New Roman" panose="02020603050405020304" pitchFamily="18" charset="0"/>
              </a:rPr>
              <a:t>C’est le client qui dicte les règles de jeu: zéro temps de réponse </a:t>
            </a:r>
          </a:p>
          <a:p>
            <a:pPr lvl="1" algn="just"/>
            <a:r>
              <a:rPr lang="fr-FR" sz="2200" dirty="0">
                <a:latin typeface="Times New Roman" panose="02020603050405020304" pitchFamily="18" charset="0"/>
                <a:cs typeface="Times New Roman" panose="02020603050405020304" pitchFamily="18" charset="0"/>
              </a:rPr>
              <a:t>Le succès est basé sur la satisfaction client </a:t>
            </a:r>
          </a:p>
          <a:p>
            <a:pPr lvl="1" algn="just"/>
            <a:r>
              <a:rPr lang="fr-FR" sz="2200" dirty="0">
                <a:latin typeface="Times New Roman" panose="02020603050405020304" pitchFamily="18" charset="0"/>
                <a:cs typeface="Times New Roman" panose="02020603050405020304" pitchFamily="18" charset="0"/>
              </a:rPr>
              <a:t>Collaboration et partenariat entre acteurs de la chaine </a:t>
            </a:r>
          </a:p>
        </p:txBody>
      </p:sp>
      <p:sp>
        <p:nvSpPr>
          <p:cNvPr id="9999" name="Slide Number Placeholder"/>
          <p:cNvSpPr>
            <a:spLocks noGrp="1"/>
          </p:cNvSpPr>
          <p:nvPr>
            <p:ph type="sldNum" sz="quarter" idx="12"/>
          </p:nvPr>
        </p:nvSpPr>
        <p:spPr/>
        <p:txBody>
          <a:bodyPr/>
          <a:lstStyle/>
          <a:p>
            <a:fld id="{6D22F896-40B5-4ADD-8801-0D06FADFA095}" type="slidenum">
              <a:rPr lang="fr-FR" smtClean="0"/>
              <a:t>41</a:t>
            </a:fld>
            <a:endParaRPr lang="fr-FR"/>
          </a:p>
        </p:txBody>
      </p:sp>
    </p:spTree>
    <p:extLst>
      <p:ext uri="{BB962C8B-B14F-4D97-AF65-F5344CB8AC3E}">
        <p14:creationId xmlns:p14="http://schemas.microsoft.com/office/powerpoint/2010/main" val="42083810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FAA4B901-205B-FE46-8FDF-0851C5F51C9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AFD16639-47CB-9C46-A8B6-C1EB42841547}"/>
              </a:ext>
            </a:extLst>
          </p:cNvPr>
          <p:cNvSpPr>
            <a:spLocks noGrp="1"/>
          </p:cNvSpPr>
          <p:nvPr>
            <p:ph idx="1"/>
          </p:nvPr>
        </p:nvSpPr>
        <p:spPr/>
        <p:txBody>
          <a:bodyPr>
            <a:normAutofit lnSpcReduction="10000"/>
          </a:bodyPr>
          <a:lstStyle/>
          <a:p>
            <a:pPr marL="0" indent="0">
              <a:buNone/>
            </a:pPr>
            <a:endParaRPr lang="fr-FR" dirty="0"/>
          </a:p>
          <a:p>
            <a:pPr marL="0" indent="0" algn="just">
              <a:buNone/>
            </a:pPr>
            <a:r>
              <a:rPr lang="fr-FR" b="1" i="1" dirty="0">
                <a:latin typeface="Times New Roman" panose="02020603050405020304" pitchFamily="18" charset="0"/>
                <a:cs typeface="Times New Roman" panose="02020603050405020304" pitchFamily="18" charset="0"/>
              </a:rPr>
              <a:t>Logistique Durable se caractérise par: (Depuis 2004)</a:t>
            </a:r>
          </a:p>
          <a:p>
            <a:pPr lvl="1" algn="just"/>
            <a:r>
              <a:rPr lang="fr-FR" dirty="0">
                <a:latin typeface="Times New Roman" panose="02020603050405020304" pitchFamily="18" charset="0"/>
                <a:cs typeface="Times New Roman" panose="02020603050405020304" pitchFamily="18" charset="0"/>
              </a:rPr>
              <a:t>Prise en considération de la mention développement durable </a:t>
            </a:r>
          </a:p>
          <a:p>
            <a:pPr lvl="1" algn="just"/>
            <a:r>
              <a:rPr lang="fr-FR" dirty="0">
                <a:latin typeface="Times New Roman" panose="02020603050405020304" pitchFamily="18" charset="0"/>
                <a:cs typeface="Times New Roman" panose="02020603050405020304" pitchFamily="18" charset="0"/>
              </a:rPr>
              <a:t>Prise en considération du volet économique, environnemental et sociétale dans la SCM</a:t>
            </a:r>
          </a:p>
          <a:p>
            <a:pPr lvl="1" algn="just"/>
            <a:r>
              <a:rPr lang="fr-FR" dirty="0">
                <a:latin typeface="Times New Roman" panose="02020603050405020304" pitchFamily="18" charset="0"/>
                <a:cs typeface="Times New Roman" panose="02020603050405020304" pitchFamily="18" charset="0"/>
              </a:rPr>
              <a:t>Le rôle social est apparu comme centrale aux connexions intra et inter organisationnelles qui lient une chaine logistique </a:t>
            </a:r>
          </a:p>
          <a:p>
            <a:pPr lvl="1" algn="just"/>
            <a:r>
              <a:rPr lang="fr-FR" dirty="0">
                <a:latin typeface="Times New Roman" panose="02020603050405020304" pitchFamily="18" charset="0"/>
                <a:cs typeface="Times New Roman" panose="02020603050405020304" pitchFamily="18" charset="0"/>
              </a:rPr>
              <a:t>Les ressources humaines constituent un socle à l’adoption et à la réussite de toute démarche de management stratégique </a:t>
            </a:r>
          </a:p>
          <a:p>
            <a:pPr lvl="1" algn="just"/>
            <a:r>
              <a:rPr lang="fr-FR" dirty="0">
                <a:latin typeface="Times New Roman" panose="02020603050405020304" pitchFamily="18" charset="0"/>
                <a:cs typeface="Times New Roman" panose="02020603050405020304" pitchFamily="18" charset="0"/>
              </a:rPr>
              <a:t>Apparition du concept Green Supply Chain </a:t>
            </a:r>
          </a:p>
          <a:p>
            <a:pPr lvl="1" algn="just"/>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smtClean="0"/>
              <a:t>42</a:t>
            </a:fld>
            <a:endParaRPr lang="fr-FR"/>
          </a:p>
        </p:txBody>
      </p:sp>
    </p:spTree>
    <p:extLst>
      <p:ext uri="{BB962C8B-B14F-4D97-AF65-F5344CB8AC3E}">
        <p14:creationId xmlns:p14="http://schemas.microsoft.com/office/powerpoint/2010/main" val="20981105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FAA4B901-205B-FE46-8FDF-0851C5F51C9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6" name="Espace réservé du contenu 5">
            <a:extLst>
              <a:ext uri="{FF2B5EF4-FFF2-40B4-BE49-F238E27FC236}">
                <a16:creationId xmlns:a16="http://schemas.microsoft.com/office/drawing/2014/main" id="{73A3471A-5CD7-7C5B-8315-01C8BC6823A3}"/>
              </a:ext>
            </a:extLst>
          </p:cNvPr>
          <p:cNvSpPr>
            <a:spLocks noGrp="1"/>
          </p:cNvSpPr>
          <p:nvPr>
            <p:ph idx="1"/>
          </p:nvPr>
        </p:nvSpPr>
        <p:spPr/>
        <p:txBody>
          <a:bodyPr/>
          <a:lstStyle/>
          <a:p>
            <a:endParaRPr lang="fr-FR"/>
          </a:p>
        </p:txBody>
      </p:sp>
      <p:sp>
        <p:nvSpPr>
          <p:cNvPr id="9999" name="Slide Number Placeholder"/>
          <p:cNvSpPr>
            <a:spLocks noGrp="1"/>
          </p:cNvSpPr>
          <p:nvPr>
            <p:ph type="sldNum" sz="quarter" idx="12"/>
          </p:nvPr>
        </p:nvSpPr>
        <p:spPr/>
        <p:txBody>
          <a:bodyPr/>
          <a:lstStyle/>
          <a:p>
            <a:fld id="{6D22F896-40B5-4ADD-8801-0D06FADFA095}" type="slidenum">
              <a:rPr lang="fr-FR" smtClean="0"/>
              <a:t>43</a:t>
            </a:fld>
            <a:endParaRPr lang="fr-FR"/>
          </a:p>
        </p:txBody>
      </p:sp>
      <p:sp>
        <p:nvSpPr>
          <p:cNvPr id="126" name="ZoneTexte 125">
            <a:extLst>
              <a:ext uri="{FF2B5EF4-FFF2-40B4-BE49-F238E27FC236}">
                <a16:creationId xmlns:a16="http://schemas.microsoft.com/office/drawing/2014/main" id="{58485036-1525-FF49-BAEB-011F8231179C}"/>
              </a:ext>
            </a:extLst>
          </p:cNvPr>
          <p:cNvSpPr txBox="1"/>
          <p:nvPr/>
        </p:nvSpPr>
        <p:spPr>
          <a:xfrm>
            <a:off x="8553690" y="5882273"/>
            <a:ext cx="1143757" cy="369332"/>
          </a:xfrm>
          <a:prstGeom prst="rect">
            <a:avLst/>
          </a:prstGeom>
          <a:noFill/>
        </p:spPr>
        <p:txBody>
          <a:bodyPr wrap="square" rtlCol="0">
            <a:spAutoFit/>
          </a:bodyPr>
          <a:lstStyle/>
          <a:p>
            <a:r>
              <a:rPr lang="fr-FR" dirty="0"/>
              <a:t>Réseau</a:t>
            </a:r>
          </a:p>
        </p:txBody>
      </p:sp>
      <p:grpSp>
        <p:nvGrpSpPr>
          <p:cNvPr id="5" name="Groupe 4">
            <a:extLst>
              <a:ext uri="{FF2B5EF4-FFF2-40B4-BE49-F238E27FC236}">
                <a16:creationId xmlns:a16="http://schemas.microsoft.com/office/drawing/2014/main" id="{5B023434-C5A5-C940-AF86-0A03206412E4}"/>
              </a:ext>
            </a:extLst>
          </p:cNvPr>
          <p:cNvGrpSpPr/>
          <p:nvPr/>
        </p:nvGrpSpPr>
        <p:grpSpPr>
          <a:xfrm>
            <a:off x="237141" y="1906115"/>
            <a:ext cx="11488924" cy="4132597"/>
            <a:chOff x="237141" y="1906115"/>
            <a:chExt cx="11488924" cy="4132597"/>
          </a:xfrm>
        </p:grpSpPr>
        <p:sp>
          <p:nvSpPr>
            <p:cNvPr id="13" name="ZoneTexte 12">
              <a:extLst>
                <a:ext uri="{FF2B5EF4-FFF2-40B4-BE49-F238E27FC236}">
                  <a16:creationId xmlns:a16="http://schemas.microsoft.com/office/drawing/2014/main" id="{ED3FF63C-7BEC-4644-8759-8D5D3C1DC063}"/>
                </a:ext>
              </a:extLst>
            </p:cNvPr>
            <p:cNvSpPr txBox="1"/>
            <p:nvPr/>
          </p:nvSpPr>
          <p:spPr>
            <a:xfrm>
              <a:off x="2832212" y="1934663"/>
              <a:ext cx="1328738" cy="400110"/>
            </a:xfrm>
            <a:prstGeom prst="rect">
              <a:avLst/>
            </a:prstGeom>
            <a:solidFill>
              <a:schemeClr val="bg1"/>
            </a:solidFill>
            <a:ln>
              <a:solidFill>
                <a:schemeClr val="tx1"/>
              </a:solidFill>
            </a:ln>
          </p:spPr>
          <p:txBody>
            <a:bodyPr wrap="square" rtlCol="0">
              <a:spAutoFit/>
            </a:bodyPr>
            <a:lstStyle/>
            <a:p>
              <a:pPr algn="ctr"/>
              <a:r>
                <a:rPr lang="fr-FR" sz="2000" dirty="0">
                  <a:latin typeface="Times New Roman" panose="02020603050405020304" pitchFamily="18" charset="0"/>
                  <a:cs typeface="Times New Roman" panose="02020603050405020304" pitchFamily="18" charset="0"/>
                </a:rPr>
                <a:t>Entreprise  </a:t>
              </a:r>
            </a:p>
          </p:txBody>
        </p:sp>
        <p:cxnSp>
          <p:nvCxnSpPr>
            <p:cNvPr id="45" name="Connecteur droit 44">
              <a:extLst>
                <a:ext uri="{FF2B5EF4-FFF2-40B4-BE49-F238E27FC236}">
                  <a16:creationId xmlns:a16="http://schemas.microsoft.com/office/drawing/2014/main" id="{8B2F56C5-59DF-F049-80B1-8AC1A5A26B1E}"/>
                </a:ext>
              </a:extLst>
            </p:cNvPr>
            <p:cNvCxnSpPr>
              <a:cxnSpLocks/>
            </p:cNvCxnSpPr>
            <p:nvPr/>
          </p:nvCxnSpPr>
          <p:spPr>
            <a:xfrm>
              <a:off x="4371975" y="1906115"/>
              <a:ext cx="1361194" cy="1182157"/>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grpSp>
          <p:nvGrpSpPr>
            <p:cNvPr id="3" name="Groupe 2">
              <a:extLst>
                <a:ext uri="{FF2B5EF4-FFF2-40B4-BE49-F238E27FC236}">
                  <a16:creationId xmlns:a16="http://schemas.microsoft.com/office/drawing/2014/main" id="{ABD8FF82-5775-AD2E-F380-406DE4C10251}"/>
                </a:ext>
              </a:extLst>
            </p:cNvPr>
            <p:cNvGrpSpPr/>
            <p:nvPr/>
          </p:nvGrpSpPr>
          <p:grpSpPr>
            <a:xfrm>
              <a:off x="237141" y="1906115"/>
              <a:ext cx="11488924" cy="4132597"/>
              <a:chOff x="237141" y="1906115"/>
              <a:chExt cx="11488924" cy="4132597"/>
            </a:xfrm>
          </p:grpSpPr>
          <p:sp>
            <p:nvSpPr>
              <p:cNvPr id="7" name="ZoneTexte 6">
                <a:extLst>
                  <a:ext uri="{FF2B5EF4-FFF2-40B4-BE49-F238E27FC236}">
                    <a16:creationId xmlns:a16="http://schemas.microsoft.com/office/drawing/2014/main" id="{755578CE-8BA8-E848-99C2-5D863F7D6F74}"/>
                  </a:ext>
                </a:extLst>
              </p:cNvPr>
              <p:cNvSpPr txBox="1"/>
              <p:nvPr/>
            </p:nvSpPr>
            <p:spPr>
              <a:xfrm>
                <a:off x="237141" y="2327620"/>
                <a:ext cx="1214438" cy="400110"/>
              </a:xfrm>
              <a:prstGeom prst="rect">
                <a:avLst/>
              </a:prstGeom>
              <a:solidFill>
                <a:schemeClr val="bg1"/>
              </a:solidFill>
              <a:ln>
                <a:solidFill>
                  <a:schemeClr val="tx1"/>
                </a:solidFill>
              </a:ln>
            </p:spPr>
            <p:txBody>
              <a:bodyPr wrap="square" rtlCol="0">
                <a:spAutoFit/>
              </a:bodyPr>
              <a:lstStyle/>
              <a:p>
                <a:pPr algn="ctr"/>
                <a:r>
                  <a:rPr lang="fr-FR" sz="2000" dirty="0">
                    <a:latin typeface="Times New Roman" panose="02020603050405020304" pitchFamily="18" charset="0"/>
                    <a:cs typeface="Times New Roman" panose="02020603050405020304" pitchFamily="18" charset="0"/>
                  </a:rPr>
                  <a:t>Frs </a:t>
                </a:r>
              </a:p>
            </p:txBody>
          </p:sp>
          <p:sp>
            <p:nvSpPr>
              <p:cNvPr id="8" name="ZoneTexte 7">
                <a:extLst>
                  <a:ext uri="{FF2B5EF4-FFF2-40B4-BE49-F238E27FC236}">
                    <a16:creationId xmlns:a16="http://schemas.microsoft.com/office/drawing/2014/main" id="{12561526-9F2C-2C46-B3D5-3CF479B34734}"/>
                  </a:ext>
                </a:extLst>
              </p:cNvPr>
              <p:cNvSpPr txBox="1"/>
              <p:nvPr/>
            </p:nvSpPr>
            <p:spPr>
              <a:xfrm>
                <a:off x="237141" y="3019455"/>
                <a:ext cx="1328738" cy="400110"/>
              </a:xfrm>
              <a:prstGeom prst="rect">
                <a:avLst/>
              </a:prstGeom>
              <a:solidFill>
                <a:schemeClr val="bg1"/>
              </a:solidFill>
              <a:ln>
                <a:solidFill>
                  <a:schemeClr val="tx1"/>
                </a:solidFill>
              </a:ln>
            </p:spPr>
            <p:txBody>
              <a:bodyPr wrap="square" rtlCol="0">
                <a:spAutoFit/>
              </a:bodyPr>
              <a:lstStyle/>
              <a:p>
                <a:pPr algn="ctr"/>
                <a:r>
                  <a:rPr lang="fr-FR" sz="2000" dirty="0">
                    <a:latin typeface="Times New Roman" panose="02020603050405020304" pitchFamily="18" charset="0"/>
                    <a:cs typeface="Times New Roman" panose="02020603050405020304" pitchFamily="18" charset="0"/>
                  </a:rPr>
                  <a:t>Entreprise  </a:t>
                </a:r>
              </a:p>
            </p:txBody>
          </p:sp>
          <p:sp>
            <p:nvSpPr>
              <p:cNvPr id="9" name="ZoneTexte 8">
                <a:extLst>
                  <a:ext uri="{FF2B5EF4-FFF2-40B4-BE49-F238E27FC236}">
                    <a16:creationId xmlns:a16="http://schemas.microsoft.com/office/drawing/2014/main" id="{4386AB74-8CE2-814D-8EFA-DBE6DFFBF70C}"/>
                  </a:ext>
                </a:extLst>
              </p:cNvPr>
              <p:cNvSpPr txBox="1"/>
              <p:nvPr/>
            </p:nvSpPr>
            <p:spPr>
              <a:xfrm>
                <a:off x="237141" y="3598010"/>
                <a:ext cx="1328738" cy="369332"/>
              </a:xfrm>
              <a:prstGeom prst="rect">
                <a:avLst/>
              </a:prstGeom>
              <a:solidFill>
                <a:schemeClr val="bg1"/>
              </a:solidFill>
              <a:ln>
                <a:solidFill>
                  <a:schemeClr val="tx1"/>
                </a:solidFill>
              </a:ln>
            </p:spPr>
            <p:txBody>
              <a:bodyPr wrap="square" rtlCol="0">
                <a:spAutoFit/>
              </a:bodyPr>
              <a:lstStyle/>
              <a:p>
                <a:pPr algn="ctr"/>
                <a:r>
                  <a:rPr lang="fr-FR" dirty="0">
                    <a:latin typeface="Times New Roman" panose="02020603050405020304" pitchFamily="18" charset="0"/>
                    <a:cs typeface="Times New Roman" panose="02020603050405020304" pitchFamily="18" charset="0"/>
                  </a:rPr>
                  <a:t>Grossiste </a:t>
                </a:r>
              </a:p>
            </p:txBody>
          </p:sp>
          <p:sp>
            <p:nvSpPr>
              <p:cNvPr id="10" name="ZoneTexte 9">
                <a:extLst>
                  <a:ext uri="{FF2B5EF4-FFF2-40B4-BE49-F238E27FC236}">
                    <a16:creationId xmlns:a16="http://schemas.microsoft.com/office/drawing/2014/main" id="{D086CF88-F415-0F47-92F0-ADB783EC5B87}"/>
                  </a:ext>
                </a:extLst>
              </p:cNvPr>
              <p:cNvSpPr txBox="1"/>
              <p:nvPr/>
            </p:nvSpPr>
            <p:spPr>
              <a:xfrm>
                <a:off x="1698245" y="3149235"/>
                <a:ext cx="1328738" cy="369332"/>
              </a:xfrm>
              <a:prstGeom prst="rect">
                <a:avLst/>
              </a:prstGeom>
              <a:solidFill>
                <a:schemeClr val="bg1"/>
              </a:solidFill>
              <a:ln>
                <a:solidFill>
                  <a:schemeClr val="tx1"/>
                </a:solidFill>
              </a:ln>
            </p:spPr>
            <p:txBody>
              <a:bodyPr wrap="square" rtlCol="0">
                <a:spAutoFit/>
              </a:bodyPr>
              <a:lstStyle/>
              <a:p>
                <a:pPr algn="ctr"/>
                <a:r>
                  <a:rPr lang="fr-FR" dirty="0">
                    <a:latin typeface="Times New Roman" panose="02020603050405020304" pitchFamily="18" charset="0"/>
                    <a:cs typeface="Times New Roman" panose="02020603050405020304" pitchFamily="18" charset="0"/>
                  </a:rPr>
                  <a:t>Détaillant </a:t>
                </a:r>
              </a:p>
            </p:txBody>
          </p:sp>
          <p:sp>
            <p:nvSpPr>
              <p:cNvPr id="11" name="ZoneTexte 10">
                <a:extLst>
                  <a:ext uri="{FF2B5EF4-FFF2-40B4-BE49-F238E27FC236}">
                    <a16:creationId xmlns:a16="http://schemas.microsoft.com/office/drawing/2014/main" id="{347D1ED6-B346-894C-A988-AC7AA3924CC4}"/>
                  </a:ext>
                </a:extLst>
              </p:cNvPr>
              <p:cNvSpPr txBox="1"/>
              <p:nvPr/>
            </p:nvSpPr>
            <p:spPr>
              <a:xfrm>
                <a:off x="237141" y="4819581"/>
                <a:ext cx="1328738" cy="369332"/>
              </a:xfrm>
              <a:prstGeom prst="rect">
                <a:avLst/>
              </a:prstGeom>
              <a:solidFill>
                <a:schemeClr val="bg1"/>
              </a:solidFill>
              <a:ln>
                <a:solidFill>
                  <a:schemeClr val="tx1"/>
                </a:solidFill>
              </a:ln>
            </p:spPr>
            <p:txBody>
              <a:bodyPr wrap="square" rtlCol="0">
                <a:spAutoFit/>
              </a:bodyPr>
              <a:lstStyle/>
              <a:p>
                <a:pPr algn="ctr"/>
                <a:r>
                  <a:rPr lang="fr-FR" dirty="0">
                    <a:latin typeface="Times New Roman" panose="02020603050405020304" pitchFamily="18" charset="0"/>
                    <a:cs typeface="Times New Roman" panose="02020603050405020304" pitchFamily="18" charset="0"/>
                  </a:rPr>
                  <a:t>Client  </a:t>
                </a:r>
              </a:p>
            </p:txBody>
          </p:sp>
          <p:sp>
            <p:nvSpPr>
              <p:cNvPr id="12" name="ZoneTexte 11">
                <a:extLst>
                  <a:ext uri="{FF2B5EF4-FFF2-40B4-BE49-F238E27FC236}">
                    <a16:creationId xmlns:a16="http://schemas.microsoft.com/office/drawing/2014/main" id="{0F6333DD-B03D-CB45-BB15-E00D928C94D7}"/>
                  </a:ext>
                </a:extLst>
              </p:cNvPr>
              <p:cNvSpPr txBox="1"/>
              <p:nvPr/>
            </p:nvSpPr>
            <p:spPr>
              <a:xfrm>
                <a:off x="237141" y="5414963"/>
                <a:ext cx="1328738" cy="369332"/>
              </a:xfrm>
              <a:prstGeom prst="rect">
                <a:avLst/>
              </a:prstGeom>
              <a:noFill/>
            </p:spPr>
            <p:txBody>
              <a:bodyPr wrap="square" rtlCol="0">
                <a:spAutoFit/>
              </a:bodyPr>
              <a:lstStyle/>
              <a:p>
                <a:pPr algn="ctr"/>
                <a:r>
                  <a:rPr lang="fr-FR" dirty="0"/>
                  <a:t>Série </a:t>
                </a:r>
              </a:p>
            </p:txBody>
          </p:sp>
          <p:sp>
            <p:nvSpPr>
              <p:cNvPr id="14" name="ZoneTexte 13">
                <a:extLst>
                  <a:ext uri="{FF2B5EF4-FFF2-40B4-BE49-F238E27FC236}">
                    <a16:creationId xmlns:a16="http://schemas.microsoft.com/office/drawing/2014/main" id="{A564AD10-7E3B-CD47-934A-F51C21E1AA15}"/>
                  </a:ext>
                </a:extLst>
              </p:cNvPr>
              <p:cNvSpPr txBox="1"/>
              <p:nvPr/>
            </p:nvSpPr>
            <p:spPr>
              <a:xfrm>
                <a:off x="2046633" y="2543064"/>
                <a:ext cx="1328738" cy="369332"/>
              </a:xfrm>
              <a:prstGeom prst="rect">
                <a:avLst/>
              </a:prstGeom>
              <a:solidFill>
                <a:schemeClr val="bg1"/>
              </a:solidFill>
              <a:ln>
                <a:solidFill>
                  <a:schemeClr val="tx1"/>
                </a:solidFill>
              </a:ln>
            </p:spPr>
            <p:txBody>
              <a:bodyPr wrap="square" rtlCol="0">
                <a:spAutoFit/>
              </a:bodyPr>
              <a:lstStyle/>
              <a:p>
                <a:pPr algn="ctr"/>
                <a:r>
                  <a:rPr lang="fr-FR" dirty="0">
                    <a:latin typeface="Times New Roman" panose="02020603050405020304" pitchFamily="18" charset="0"/>
                    <a:cs typeface="Times New Roman" panose="02020603050405020304" pitchFamily="18" charset="0"/>
                  </a:rPr>
                  <a:t>Grossiste </a:t>
                </a:r>
              </a:p>
            </p:txBody>
          </p:sp>
          <p:sp>
            <p:nvSpPr>
              <p:cNvPr id="15" name="ZoneTexte 14">
                <a:extLst>
                  <a:ext uri="{FF2B5EF4-FFF2-40B4-BE49-F238E27FC236}">
                    <a16:creationId xmlns:a16="http://schemas.microsoft.com/office/drawing/2014/main" id="{4D2FB3AF-234D-404B-AC15-DDDC920EE472}"/>
                  </a:ext>
                </a:extLst>
              </p:cNvPr>
              <p:cNvSpPr txBox="1"/>
              <p:nvPr/>
            </p:nvSpPr>
            <p:spPr>
              <a:xfrm>
                <a:off x="3514725" y="2516884"/>
                <a:ext cx="1328738" cy="369332"/>
              </a:xfrm>
              <a:prstGeom prst="rect">
                <a:avLst/>
              </a:prstGeom>
              <a:solidFill>
                <a:schemeClr val="bg1"/>
              </a:solidFill>
              <a:ln>
                <a:solidFill>
                  <a:schemeClr val="tx1"/>
                </a:solidFill>
              </a:ln>
            </p:spPr>
            <p:txBody>
              <a:bodyPr wrap="square" rtlCol="0">
                <a:spAutoFit/>
              </a:bodyPr>
              <a:lstStyle/>
              <a:p>
                <a:pPr algn="ctr"/>
                <a:r>
                  <a:rPr lang="fr-FR" dirty="0">
                    <a:latin typeface="Times New Roman" panose="02020603050405020304" pitchFamily="18" charset="0"/>
                    <a:cs typeface="Times New Roman" panose="02020603050405020304" pitchFamily="18" charset="0"/>
                  </a:rPr>
                  <a:t>Grossiste </a:t>
                </a:r>
              </a:p>
            </p:txBody>
          </p:sp>
          <p:sp>
            <p:nvSpPr>
              <p:cNvPr id="16" name="ZoneTexte 15">
                <a:extLst>
                  <a:ext uri="{FF2B5EF4-FFF2-40B4-BE49-F238E27FC236}">
                    <a16:creationId xmlns:a16="http://schemas.microsoft.com/office/drawing/2014/main" id="{60C2E5FD-7768-484B-A81F-4019B4B39453}"/>
                  </a:ext>
                </a:extLst>
              </p:cNvPr>
              <p:cNvSpPr txBox="1"/>
              <p:nvPr/>
            </p:nvSpPr>
            <p:spPr>
              <a:xfrm>
                <a:off x="237141" y="4270930"/>
                <a:ext cx="1328738" cy="369332"/>
              </a:xfrm>
              <a:prstGeom prst="rect">
                <a:avLst/>
              </a:prstGeom>
              <a:solidFill>
                <a:schemeClr val="bg1"/>
              </a:solidFill>
              <a:ln>
                <a:solidFill>
                  <a:schemeClr val="tx1"/>
                </a:solidFill>
              </a:ln>
            </p:spPr>
            <p:txBody>
              <a:bodyPr wrap="square" rtlCol="0">
                <a:spAutoFit/>
              </a:bodyPr>
              <a:lstStyle/>
              <a:p>
                <a:pPr algn="ctr"/>
                <a:r>
                  <a:rPr lang="fr-FR" dirty="0">
                    <a:latin typeface="Times New Roman" panose="02020603050405020304" pitchFamily="18" charset="0"/>
                    <a:cs typeface="Times New Roman" panose="02020603050405020304" pitchFamily="18" charset="0"/>
                  </a:rPr>
                  <a:t>Détaillant </a:t>
                </a:r>
              </a:p>
            </p:txBody>
          </p:sp>
          <p:sp>
            <p:nvSpPr>
              <p:cNvPr id="17" name="ZoneTexte 16">
                <a:extLst>
                  <a:ext uri="{FF2B5EF4-FFF2-40B4-BE49-F238E27FC236}">
                    <a16:creationId xmlns:a16="http://schemas.microsoft.com/office/drawing/2014/main" id="{EA7BF459-8D6F-484F-8F74-82B7E4626C56}"/>
                  </a:ext>
                </a:extLst>
              </p:cNvPr>
              <p:cNvSpPr txBox="1"/>
              <p:nvPr/>
            </p:nvSpPr>
            <p:spPr>
              <a:xfrm>
                <a:off x="3159349" y="3133846"/>
                <a:ext cx="1328738" cy="369332"/>
              </a:xfrm>
              <a:prstGeom prst="rect">
                <a:avLst/>
              </a:prstGeom>
              <a:solidFill>
                <a:schemeClr val="bg1"/>
              </a:solidFill>
              <a:ln>
                <a:solidFill>
                  <a:schemeClr val="tx1"/>
                </a:solidFill>
              </a:ln>
            </p:spPr>
            <p:txBody>
              <a:bodyPr wrap="square" rtlCol="0">
                <a:spAutoFit/>
              </a:bodyPr>
              <a:lstStyle/>
              <a:p>
                <a:pPr algn="ctr"/>
                <a:r>
                  <a:rPr lang="fr-FR" dirty="0">
                    <a:latin typeface="Times New Roman" panose="02020603050405020304" pitchFamily="18" charset="0"/>
                    <a:cs typeface="Times New Roman" panose="02020603050405020304" pitchFamily="18" charset="0"/>
                  </a:rPr>
                  <a:t>Détaillant </a:t>
                </a:r>
              </a:p>
            </p:txBody>
          </p:sp>
          <p:sp>
            <p:nvSpPr>
              <p:cNvPr id="18" name="ZoneTexte 17">
                <a:extLst>
                  <a:ext uri="{FF2B5EF4-FFF2-40B4-BE49-F238E27FC236}">
                    <a16:creationId xmlns:a16="http://schemas.microsoft.com/office/drawing/2014/main" id="{B454074C-DF8F-3C4A-BCD5-EEFF0BE38366}"/>
                  </a:ext>
                </a:extLst>
              </p:cNvPr>
              <p:cNvSpPr txBox="1"/>
              <p:nvPr/>
            </p:nvSpPr>
            <p:spPr>
              <a:xfrm>
                <a:off x="4620453" y="3133846"/>
                <a:ext cx="1328738" cy="369332"/>
              </a:xfrm>
              <a:prstGeom prst="rect">
                <a:avLst/>
              </a:prstGeom>
              <a:solidFill>
                <a:schemeClr val="bg1"/>
              </a:solidFill>
              <a:ln>
                <a:solidFill>
                  <a:schemeClr val="tx1"/>
                </a:solidFill>
              </a:ln>
            </p:spPr>
            <p:txBody>
              <a:bodyPr wrap="square" rtlCol="0">
                <a:spAutoFit/>
              </a:bodyPr>
              <a:lstStyle/>
              <a:p>
                <a:pPr algn="ctr"/>
                <a:r>
                  <a:rPr lang="fr-FR" dirty="0">
                    <a:latin typeface="Times New Roman" panose="02020603050405020304" pitchFamily="18" charset="0"/>
                    <a:cs typeface="Times New Roman" panose="02020603050405020304" pitchFamily="18" charset="0"/>
                  </a:rPr>
                  <a:t>Détaillant </a:t>
                </a:r>
              </a:p>
            </p:txBody>
          </p:sp>
          <p:cxnSp>
            <p:nvCxnSpPr>
              <p:cNvPr id="20" name="Connecteur droit 19">
                <a:extLst>
                  <a:ext uri="{FF2B5EF4-FFF2-40B4-BE49-F238E27FC236}">
                    <a16:creationId xmlns:a16="http://schemas.microsoft.com/office/drawing/2014/main" id="{44D425EA-E7D6-5941-82C4-22B78ECFEA7E}"/>
                  </a:ext>
                </a:extLst>
              </p:cNvPr>
              <p:cNvCxnSpPr>
                <a:stCxn id="7" idx="2"/>
              </p:cNvCxnSpPr>
              <p:nvPr/>
            </p:nvCxnSpPr>
            <p:spPr>
              <a:xfrm>
                <a:off x="844360" y="2727730"/>
                <a:ext cx="0" cy="291725"/>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ACA1EB76-69F9-5644-8BEE-CC6257A133E3}"/>
                  </a:ext>
                </a:extLst>
              </p:cNvPr>
              <p:cNvCxnSpPr>
                <a:stCxn id="8" idx="2"/>
                <a:endCxn id="9" idx="0"/>
              </p:cNvCxnSpPr>
              <p:nvPr/>
            </p:nvCxnSpPr>
            <p:spPr>
              <a:xfrm>
                <a:off x="901510" y="3419565"/>
                <a:ext cx="0" cy="178445"/>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9F05A9F2-51D2-904A-BCBD-5F5D4E395ED0}"/>
                  </a:ext>
                </a:extLst>
              </p:cNvPr>
              <p:cNvCxnSpPr>
                <a:stCxn id="9" idx="2"/>
              </p:cNvCxnSpPr>
              <p:nvPr/>
            </p:nvCxnSpPr>
            <p:spPr>
              <a:xfrm>
                <a:off x="901510" y="3967342"/>
                <a:ext cx="0" cy="303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0F1B250F-991A-BC48-8D5C-945BE83F197C}"/>
                  </a:ext>
                </a:extLst>
              </p:cNvPr>
              <p:cNvCxnSpPr>
                <a:endCxn id="11" idx="0"/>
              </p:cNvCxnSpPr>
              <p:nvPr/>
            </p:nvCxnSpPr>
            <p:spPr>
              <a:xfrm>
                <a:off x="901510" y="4640262"/>
                <a:ext cx="0" cy="179319"/>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2B596FFD-41CE-3F49-8B65-2D07D625D7E8}"/>
                  </a:ext>
                </a:extLst>
              </p:cNvPr>
              <p:cNvCxnSpPr>
                <a:stCxn id="13" idx="2"/>
                <a:endCxn id="14" idx="0"/>
              </p:cNvCxnSpPr>
              <p:nvPr/>
            </p:nvCxnSpPr>
            <p:spPr>
              <a:xfrm flipH="1">
                <a:off x="2711002" y="2334773"/>
                <a:ext cx="785579" cy="208291"/>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00DD6ED3-9758-9245-94D3-B0486F8CE156}"/>
                  </a:ext>
                </a:extLst>
              </p:cNvPr>
              <p:cNvCxnSpPr>
                <a:stCxn id="13" idx="2"/>
                <a:endCxn id="15" idx="0"/>
              </p:cNvCxnSpPr>
              <p:nvPr/>
            </p:nvCxnSpPr>
            <p:spPr>
              <a:xfrm>
                <a:off x="3496581" y="2334773"/>
                <a:ext cx="682513" cy="182111"/>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2B265DB2-6BA0-B34D-91A9-5433D07F0B24}"/>
                  </a:ext>
                </a:extLst>
              </p:cNvPr>
              <p:cNvCxnSpPr>
                <a:stCxn id="14" idx="2"/>
                <a:endCxn id="10" idx="0"/>
              </p:cNvCxnSpPr>
              <p:nvPr/>
            </p:nvCxnSpPr>
            <p:spPr>
              <a:xfrm flipH="1">
                <a:off x="2362614" y="2912396"/>
                <a:ext cx="348388" cy="236839"/>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Connecteur droit 34">
                <a:extLst>
                  <a:ext uri="{FF2B5EF4-FFF2-40B4-BE49-F238E27FC236}">
                    <a16:creationId xmlns:a16="http://schemas.microsoft.com/office/drawing/2014/main" id="{62A812E8-EDBF-424B-A80A-B6BD93D5C05D}"/>
                  </a:ext>
                </a:extLst>
              </p:cNvPr>
              <p:cNvCxnSpPr>
                <a:stCxn id="14" idx="2"/>
                <a:endCxn id="17" idx="0"/>
              </p:cNvCxnSpPr>
              <p:nvPr/>
            </p:nvCxnSpPr>
            <p:spPr>
              <a:xfrm>
                <a:off x="2711002" y="2912396"/>
                <a:ext cx="1112716" cy="22145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FEC694E1-E974-1847-81DD-6EEF288BD7A0}"/>
                  </a:ext>
                </a:extLst>
              </p:cNvPr>
              <p:cNvCxnSpPr>
                <a:stCxn id="14" idx="2"/>
                <a:endCxn id="18" idx="0"/>
              </p:cNvCxnSpPr>
              <p:nvPr/>
            </p:nvCxnSpPr>
            <p:spPr>
              <a:xfrm>
                <a:off x="2711002" y="2912396"/>
                <a:ext cx="2573820" cy="22145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Connecteur droit 38">
                <a:extLst>
                  <a:ext uri="{FF2B5EF4-FFF2-40B4-BE49-F238E27FC236}">
                    <a16:creationId xmlns:a16="http://schemas.microsoft.com/office/drawing/2014/main" id="{C627AFE3-3846-AE44-87FE-AC3A08AEFE9E}"/>
                  </a:ext>
                </a:extLst>
              </p:cNvPr>
              <p:cNvCxnSpPr>
                <a:stCxn id="15" idx="2"/>
                <a:endCxn id="10" idx="0"/>
              </p:cNvCxnSpPr>
              <p:nvPr/>
            </p:nvCxnSpPr>
            <p:spPr>
              <a:xfrm flipH="1">
                <a:off x="2362614" y="2886216"/>
                <a:ext cx="1816480" cy="263019"/>
              </a:xfrm>
              <a:prstGeom prst="line">
                <a:avLst/>
              </a:prstGeom>
            </p:spPr>
            <p:style>
              <a:lnRef idx="1">
                <a:schemeClr val="dk1"/>
              </a:lnRef>
              <a:fillRef idx="0">
                <a:schemeClr val="dk1"/>
              </a:fillRef>
              <a:effectRef idx="0">
                <a:schemeClr val="dk1"/>
              </a:effectRef>
              <a:fontRef idx="minor">
                <a:schemeClr val="tx1"/>
              </a:fontRef>
            </p:style>
          </p:cxnSp>
          <p:cxnSp>
            <p:nvCxnSpPr>
              <p:cNvPr id="41" name="Connecteur droit 40">
                <a:extLst>
                  <a:ext uri="{FF2B5EF4-FFF2-40B4-BE49-F238E27FC236}">
                    <a16:creationId xmlns:a16="http://schemas.microsoft.com/office/drawing/2014/main" id="{FAAC2465-1E1F-204C-9175-B5E4F6A9CD04}"/>
                  </a:ext>
                </a:extLst>
              </p:cNvPr>
              <p:cNvCxnSpPr>
                <a:stCxn id="15" idx="2"/>
                <a:endCxn id="17" idx="0"/>
              </p:cNvCxnSpPr>
              <p:nvPr/>
            </p:nvCxnSpPr>
            <p:spPr>
              <a:xfrm flipH="1">
                <a:off x="3823718" y="2886216"/>
                <a:ext cx="355376" cy="247630"/>
              </a:xfrm>
              <a:prstGeom prst="line">
                <a:avLst/>
              </a:prstGeom>
            </p:spPr>
            <p:style>
              <a:lnRef idx="1">
                <a:schemeClr val="dk1"/>
              </a:lnRef>
              <a:fillRef idx="0">
                <a:schemeClr val="dk1"/>
              </a:fillRef>
              <a:effectRef idx="0">
                <a:schemeClr val="dk1"/>
              </a:effectRef>
              <a:fontRef idx="minor">
                <a:schemeClr val="tx1"/>
              </a:fontRef>
            </p:style>
          </p:cxnSp>
          <p:cxnSp>
            <p:nvCxnSpPr>
              <p:cNvPr id="43" name="Connecteur droit 42">
                <a:extLst>
                  <a:ext uri="{FF2B5EF4-FFF2-40B4-BE49-F238E27FC236}">
                    <a16:creationId xmlns:a16="http://schemas.microsoft.com/office/drawing/2014/main" id="{4FBF9D0F-A3B5-9142-8E78-8FEF12EEE172}"/>
                  </a:ext>
                </a:extLst>
              </p:cNvPr>
              <p:cNvCxnSpPr>
                <a:stCxn id="15" idx="2"/>
                <a:endCxn id="18" idx="0"/>
              </p:cNvCxnSpPr>
              <p:nvPr/>
            </p:nvCxnSpPr>
            <p:spPr>
              <a:xfrm>
                <a:off x="4179094" y="2886216"/>
                <a:ext cx="1105728" cy="247630"/>
              </a:xfrm>
              <a:prstGeom prst="line">
                <a:avLst/>
              </a:prstGeom>
            </p:spPr>
            <p:style>
              <a:lnRef idx="1">
                <a:schemeClr val="dk1"/>
              </a:lnRef>
              <a:fillRef idx="0">
                <a:schemeClr val="dk1"/>
              </a:fillRef>
              <a:effectRef idx="0">
                <a:schemeClr val="dk1"/>
              </a:effectRef>
              <a:fontRef idx="minor">
                <a:schemeClr val="tx1"/>
              </a:fontRef>
            </p:style>
          </p:cxnSp>
          <p:cxnSp>
            <p:nvCxnSpPr>
              <p:cNvPr id="47" name="Connecteur droit 46">
                <a:extLst>
                  <a:ext uri="{FF2B5EF4-FFF2-40B4-BE49-F238E27FC236}">
                    <a16:creationId xmlns:a16="http://schemas.microsoft.com/office/drawing/2014/main" id="{4D70975A-66BF-5844-9CC4-D7212A973136}"/>
                  </a:ext>
                </a:extLst>
              </p:cNvPr>
              <p:cNvCxnSpPr>
                <a:cxnSpLocks/>
              </p:cNvCxnSpPr>
              <p:nvPr/>
            </p:nvCxnSpPr>
            <p:spPr>
              <a:xfrm flipV="1">
                <a:off x="1583945" y="2048907"/>
                <a:ext cx="1204628" cy="1039365"/>
              </a:xfrm>
              <a:prstGeom prst="line">
                <a:avLst/>
              </a:prstGeom>
            </p:spPr>
            <p:style>
              <a:lnRef idx="1">
                <a:schemeClr val="dk1"/>
              </a:lnRef>
              <a:fillRef idx="0">
                <a:schemeClr val="dk1"/>
              </a:fillRef>
              <a:effectRef idx="0">
                <a:schemeClr val="dk1"/>
              </a:effectRef>
              <a:fontRef idx="minor">
                <a:schemeClr val="tx1"/>
              </a:fontRef>
            </p:style>
          </p:cxnSp>
          <p:sp>
            <p:nvSpPr>
              <p:cNvPr id="50" name="ZoneTexte 49">
                <a:extLst>
                  <a:ext uri="{FF2B5EF4-FFF2-40B4-BE49-F238E27FC236}">
                    <a16:creationId xmlns:a16="http://schemas.microsoft.com/office/drawing/2014/main" id="{4DB10DD2-BE1F-FD46-9A9B-AEB39D523685}"/>
                  </a:ext>
                </a:extLst>
              </p:cNvPr>
              <p:cNvSpPr txBox="1"/>
              <p:nvPr/>
            </p:nvSpPr>
            <p:spPr>
              <a:xfrm>
                <a:off x="2596960" y="3624478"/>
                <a:ext cx="2246503" cy="369332"/>
              </a:xfrm>
              <a:prstGeom prst="rect">
                <a:avLst/>
              </a:prstGeom>
              <a:solidFill>
                <a:schemeClr val="accent1">
                  <a:lumMod val="20000"/>
                  <a:lumOff val="80000"/>
                </a:schemeClr>
              </a:solidFill>
              <a:ln>
                <a:solidFill>
                  <a:schemeClr val="accent1"/>
                </a:solidFill>
              </a:ln>
            </p:spPr>
            <p:txBody>
              <a:bodyPr wrap="square" rtlCol="0">
                <a:spAutoFit/>
              </a:bodyPr>
              <a:lstStyle/>
              <a:p>
                <a:pPr algn="ctr"/>
                <a:r>
                  <a:rPr lang="fr-FR" b="1" i="1" dirty="0">
                    <a:latin typeface="Times New Roman" panose="02020603050405020304" pitchFamily="18" charset="0"/>
                    <a:cs typeface="Times New Roman" panose="02020603050405020304" pitchFamily="18" charset="0"/>
                  </a:rPr>
                  <a:t>Divergente </a:t>
                </a:r>
              </a:p>
            </p:txBody>
          </p:sp>
          <p:sp>
            <p:nvSpPr>
              <p:cNvPr id="61" name="ZoneTexte 60">
                <a:extLst>
                  <a:ext uri="{FF2B5EF4-FFF2-40B4-BE49-F238E27FC236}">
                    <a16:creationId xmlns:a16="http://schemas.microsoft.com/office/drawing/2014/main" id="{F7CFC6CF-1959-A74F-B18C-915E2305D2F4}"/>
                  </a:ext>
                </a:extLst>
              </p:cNvPr>
              <p:cNvSpPr txBox="1"/>
              <p:nvPr/>
            </p:nvSpPr>
            <p:spPr>
              <a:xfrm>
                <a:off x="1885936" y="4117734"/>
                <a:ext cx="1214438" cy="400110"/>
              </a:xfrm>
              <a:prstGeom prst="rect">
                <a:avLst/>
              </a:prstGeom>
              <a:solidFill>
                <a:schemeClr val="bg1"/>
              </a:solidFill>
              <a:ln>
                <a:solidFill>
                  <a:schemeClr val="tx1"/>
                </a:solidFill>
              </a:ln>
            </p:spPr>
            <p:txBody>
              <a:bodyPr wrap="square" rtlCol="0">
                <a:spAutoFit/>
              </a:bodyPr>
              <a:lstStyle/>
              <a:p>
                <a:pPr algn="ctr"/>
                <a:r>
                  <a:rPr lang="fr-FR" sz="2000" dirty="0">
                    <a:latin typeface="Times New Roman" panose="02020603050405020304" pitchFamily="18" charset="0"/>
                    <a:cs typeface="Times New Roman" panose="02020603050405020304" pitchFamily="18" charset="0"/>
                  </a:rPr>
                  <a:t>Frs </a:t>
                </a:r>
              </a:p>
            </p:txBody>
          </p:sp>
          <p:sp>
            <p:nvSpPr>
              <p:cNvPr id="62" name="ZoneTexte 61">
                <a:extLst>
                  <a:ext uri="{FF2B5EF4-FFF2-40B4-BE49-F238E27FC236}">
                    <a16:creationId xmlns:a16="http://schemas.microsoft.com/office/drawing/2014/main" id="{E133C660-AC3A-5048-8C64-98FA1F0C5E58}"/>
                  </a:ext>
                </a:extLst>
              </p:cNvPr>
              <p:cNvSpPr txBox="1"/>
              <p:nvPr/>
            </p:nvSpPr>
            <p:spPr>
              <a:xfrm>
                <a:off x="3197073" y="4133650"/>
                <a:ext cx="1214438" cy="400110"/>
              </a:xfrm>
              <a:prstGeom prst="rect">
                <a:avLst/>
              </a:prstGeom>
              <a:solidFill>
                <a:schemeClr val="bg1"/>
              </a:solidFill>
              <a:ln>
                <a:solidFill>
                  <a:schemeClr val="tx1"/>
                </a:solidFill>
              </a:ln>
            </p:spPr>
            <p:txBody>
              <a:bodyPr wrap="square" rtlCol="0">
                <a:spAutoFit/>
              </a:bodyPr>
              <a:lstStyle/>
              <a:p>
                <a:pPr algn="ctr"/>
                <a:r>
                  <a:rPr lang="fr-FR" sz="2000" dirty="0">
                    <a:latin typeface="Times New Roman" panose="02020603050405020304" pitchFamily="18" charset="0"/>
                    <a:cs typeface="Times New Roman" panose="02020603050405020304" pitchFamily="18" charset="0"/>
                  </a:rPr>
                  <a:t>Frs </a:t>
                </a:r>
              </a:p>
            </p:txBody>
          </p:sp>
          <p:sp>
            <p:nvSpPr>
              <p:cNvPr id="63" name="ZoneTexte 62">
                <a:extLst>
                  <a:ext uri="{FF2B5EF4-FFF2-40B4-BE49-F238E27FC236}">
                    <a16:creationId xmlns:a16="http://schemas.microsoft.com/office/drawing/2014/main" id="{070956E3-9EA0-134E-AC2E-C48C4C7A59EE}"/>
                  </a:ext>
                </a:extLst>
              </p:cNvPr>
              <p:cNvSpPr txBox="1"/>
              <p:nvPr/>
            </p:nvSpPr>
            <p:spPr>
              <a:xfrm>
                <a:off x="4575894" y="4127970"/>
                <a:ext cx="1214438" cy="400110"/>
              </a:xfrm>
              <a:prstGeom prst="rect">
                <a:avLst/>
              </a:prstGeom>
              <a:solidFill>
                <a:schemeClr val="bg1"/>
              </a:solidFill>
              <a:ln>
                <a:solidFill>
                  <a:schemeClr val="tx1"/>
                </a:solidFill>
              </a:ln>
            </p:spPr>
            <p:txBody>
              <a:bodyPr wrap="square" rtlCol="0">
                <a:spAutoFit/>
              </a:bodyPr>
              <a:lstStyle/>
              <a:p>
                <a:pPr algn="ctr"/>
                <a:r>
                  <a:rPr lang="fr-FR" sz="2000" dirty="0">
                    <a:latin typeface="Times New Roman" panose="02020603050405020304" pitchFamily="18" charset="0"/>
                    <a:cs typeface="Times New Roman" panose="02020603050405020304" pitchFamily="18" charset="0"/>
                  </a:rPr>
                  <a:t>Frs </a:t>
                </a:r>
              </a:p>
            </p:txBody>
          </p:sp>
          <p:sp>
            <p:nvSpPr>
              <p:cNvPr id="64" name="ZoneTexte 63">
                <a:extLst>
                  <a:ext uri="{FF2B5EF4-FFF2-40B4-BE49-F238E27FC236}">
                    <a16:creationId xmlns:a16="http://schemas.microsoft.com/office/drawing/2014/main" id="{8091EABD-27C5-054E-9FE8-689328F379E5}"/>
                  </a:ext>
                </a:extLst>
              </p:cNvPr>
              <p:cNvSpPr txBox="1"/>
              <p:nvPr/>
            </p:nvSpPr>
            <p:spPr>
              <a:xfrm>
                <a:off x="3838134" y="4653125"/>
                <a:ext cx="1214438" cy="400110"/>
              </a:xfrm>
              <a:prstGeom prst="rect">
                <a:avLst/>
              </a:prstGeom>
              <a:solidFill>
                <a:schemeClr val="bg1"/>
              </a:solidFill>
              <a:ln>
                <a:solidFill>
                  <a:schemeClr val="tx1"/>
                </a:solidFill>
              </a:ln>
            </p:spPr>
            <p:txBody>
              <a:bodyPr wrap="square" rtlCol="0">
                <a:spAutoFit/>
              </a:bodyPr>
              <a:lstStyle/>
              <a:p>
                <a:pPr algn="ctr"/>
                <a:r>
                  <a:rPr lang="fr-FR" sz="2000" dirty="0">
                    <a:latin typeface="Times New Roman" panose="02020603050405020304" pitchFamily="18" charset="0"/>
                    <a:cs typeface="Times New Roman" panose="02020603050405020304" pitchFamily="18" charset="0"/>
                  </a:rPr>
                  <a:t>Frs </a:t>
                </a:r>
              </a:p>
            </p:txBody>
          </p:sp>
          <p:sp>
            <p:nvSpPr>
              <p:cNvPr id="65" name="ZoneTexte 64">
                <a:extLst>
                  <a:ext uri="{FF2B5EF4-FFF2-40B4-BE49-F238E27FC236}">
                    <a16:creationId xmlns:a16="http://schemas.microsoft.com/office/drawing/2014/main" id="{C634C65B-34DA-D747-AEC3-5FD169B64B60}"/>
                  </a:ext>
                </a:extLst>
              </p:cNvPr>
              <p:cNvSpPr txBox="1"/>
              <p:nvPr/>
            </p:nvSpPr>
            <p:spPr>
              <a:xfrm>
                <a:off x="2230248" y="4652844"/>
                <a:ext cx="1214438" cy="400110"/>
              </a:xfrm>
              <a:prstGeom prst="rect">
                <a:avLst/>
              </a:prstGeom>
              <a:solidFill>
                <a:schemeClr val="bg1"/>
              </a:solidFill>
              <a:ln>
                <a:solidFill>
                  <a:schemeClr val="tx1"/>
                </a:solidFill>
              </a:ln>
            </p:spPr>
            <p:txBody>
              <a:bodyPr wrap="square" rtlCol="0">
                <a:spAutoFit/>
              </a:bodyPr>
              <a:lstStyle/>
              <a:p>
                <a:pPr algn="ctr"/>
                <a:r>
                  <a:rPr lang="fr-FR" sz="2000" dirty="0">
                    <a:latin typeface="Times New Roman" panose="02020603050405020304" pitchFamily="18" charset="0"/>
                    <a:cs typeface="Times New Roman" panose="02020603050405020304" pitchFamily="18" charset="0"/>
                  </a:rPr>
                  <a:t>Frs </a:t>
                </a:r>
              </a:p>
            </p:txBody>
          </p:sp>
          <p:sp>
            <p:nvSpPr>
              <p:cNvPr id="66" name="ZoneTexte 65">
                <a:extLst>
                  <a:ext uri="{FF2B5EF4-FFF2-40B4-BE49-F238E27FC236}">
                    <a16:creationId xmlns:a16="http://schemas.microsoft.com/office/drawing/2014/main" id="{EBA1139D-CA98-1943-A708-73A261316674}"/>
                  </a:ext>
                </a:extLst>
              </p:cNvPr>
              <p:cNvSpPr txBox="1"/>
              <p:nvPr/>
            </p:nvSpPr>
            <p:spPr>
              <a:xfrm>
                <a:off x="2873185" y="5178280"/>
                <a:ext cx="1328738" cy="400110"/>
              </a:xfrm>
              <a:prstGeom prst="rect">
                <a:avLst/>
              </a:prstGeom>
              <a:solidFill>
                <a:schemeClr val="bg1"/>
              </a:solidFill>
              <a:ln>
                <a:solidFill>
                  <a:schemeClr val="tx1"/>
                </a:solidFill>
              </a:ln>
            </p:spPr>
            <p:txBody>
              <a:bodyPr wrap="square" rtlCol="0">
                <a:spAutoFit/>
              </a:bodyPr>
              <a:lstStyle/>
              <a:p>
                <a:pPr algn="ctr"/>
                <a:r>
                  <a:rPr lang="fr-FR" sz="2000" dirty="0">
                    <a:latin typeface="Times New Roman" panose="02020603050405020304" pitchFamily="18" charset="0"/>
                    <a:cs typeface="Times New Roman" panose="02020603050405020304" pitchFamily="18" charset="0"/>
                  </a:rPr>
                  <a:t>Entreprise  </a:t>
                </a:r>
              </a:p>
            </p:txBody>
          </p:sp>
          <p:cxnSp>
            <p:nvCxnSpPr>
              <p:cNvPr id="68" name="Connecteur droit 67">
                <a:extLst>
                  <a:ext uri="{FF2B5EF4-FFF2-40B4-BE49-F238E27FC236}">
                    <a16:creationId xmlns:a16="http://schemas.microsoft.com/office/drawing/2014/main" id="{CA9825DF-D579-724B-BF78-73088D014081}"/>
                  </a:ext>
                </a:extLst>
              </p:cNvPr>
              <p:cNvCxnSpPr/>
              <p:nvPr/>
            </p:nvCxnSpPr>
            <p:spPr>
              <a:xfrm flipH="1">
                <a:off x="5155729" y="4368364"/>
                <a:ext cx="1043428" cy="1301016"/>
              </a:xfrm>
              <a:prstGeom prst="line">
                <a:avLst/>
              </a:prstGeom>
            </p:spPr>
            <p:style>
              <a:lnRef idx="1">
                <a:schemeClr val="dk1"/>
              </a:lnRef>
              <a:fillRef idx="0">
                <a:schemeClr val="dk1"/>
              </a:fillRef>
              <a:effectRef idx="0">
                <a:schemeClr val="dk1"/>
              </a:effectRef>
              <a:fontRef idx="minor">
                <a:schemeClr val="tx1"/>
              </a:fontRef>
            </p:style>
          </p:cxnSp>
          <p:cxnSp>
            <p:nvCxnSpPr>
              <p:cNvPr id="70" name="Connecteur droit 69">
                <a:extLst>
                  <a:ext uri="{FF2B5EF4-FFF2-40B4-BE49-F238E27FC236}">
                    <a16:creationId xmlns:a16="http://schemas.microsoft.com/office/drawing/2014/main" id="{92DCAC20-26A4-4245-A691-D7EAE46A0CC5}"/>
                  </a:ext>
                </a:extLst>
              </p:cNvPr>
              <p:cNvCxnSpPr/>
              <p:nvPr/>
            </p:nvCxnSpPr>
            <p:spPr>
              <a:xfrm>
                <a:off x="1597521" y="4113947"/>
                <a:ext cx="765093" cy="1485682"/>
              </a:xfrm>
              <a:prstGeom prst="line">
                <a:avLst/>
              </a:prstGeom>
            </p:spPr>
            <p:style>
              <a:lnRef idx="1">
                <a:schemeClr val="dk1"/>
              </a:lnRef>
              <a:fillRef idx="0">
                <a:schemeClr val="dk1"/>
              </a:fillRef>
              <a:effectRef idx="0">
                <a:schemeClr val="dk1"/>
              </a:effectRef>
              <a:fontRef idx="minor">
                <a:schemeClr val="tx1"/>
              </a:fontRef>
            </p:style>
          </p:cxnSp>
          <p:sp>
            <p:nvSpPr>
              <p:cNvPr id="71" name="ZoneTexte 70">
                <a:extLst>
                  <a:ext uri="{FF2B5EF4-FFF2-40B4-BE49-F238E27FC236}">
                    <a16:creationId xmlns:a16="http://schemas.microsoft.com/office/drawing/2014/main" id="{CC31A021-8C6F-A540-AFBE-B5F761ACC2BA}"/>
                  </a:ext>
                </a:extLst>
              </p:cNvPr>
              <p:cNvSpPr txBox="1"/>
              <p:nvPr/>
            </p:nvSpPr>
            <p:spPr>
              <a:xfrm>
                <a:off x="2494553" y="5669380"/>
                <a:ext cx="2246503" cy="369332"/>
              </a:xfrm>
              <a:prstGeom prst="rect">
                <a:avLst/>
              </a:prstGeom>
              <a:solidFill>
                <a:schemeClr val="accent1">
                  <a:lumMod val="20000"/>
                  <a:lumOff val="80000"/>
                </a:schemeClr>
              </a:solidFill>
              <a:ln>
                <a:solidFill>
                  <a:schemeClr val="accent1"/>
                </a:solidFill>
              </a:ln>
            </p:spPr>
            <p:txBody>
              <a:bodyPr wrap="square" rtlCol="0">
                <a:spAutoFit/>
              </a:bodyPr>
              <a:lstStyle/>
              <a:p>
                <a:pPr algn="ctr"/>
                <a:r>
                  <a:rPr lang="fr-FR" b="1" i="1" dirty="0">
                    <a:latin typeface="Times New Roman" panose="02020603050405020304" pitchFamily="18" charset="0"/>
                    <a:cs typeface="Times New Roman" panose="02020603050405020304" pitchFamily="18" charset="0"/>
                  </a:rPr>
                  <a:t>Convergente </a:t>
                </a:r>
              </a:p>
            </p:txBody>
          </p:sp>
          <p:sp>
            <p:nvSpPr>
              <p:cNvPr id="75" name="ZoneTexte 74">
                <a:extLst>
                  <a:ext uri="{FF2B5EF4-FFF2-40B4-BE49-F238E27FC236}">
                    <a16:creationId xmlns:a16="http://schemas.microsoft.com/office/drawing/2014/main" id="{064AC44E-133B-EA42-904D-EAF8CFB8E817}"/>
                  </a:ext>
                </a:extLst>
              </p:cNvPr>
              <p:cNvSpPr txBox="1"/>
              <p:nvPr/>
            </p:nvSpPr>
            <p:spPr>
              <a:xfrm>
                <a:off x="6728428" y="3089837"/>
                <a:ext cx="1214438" cy="400110"/>
              </a:xfrm>
              <a:prstGeom prst="rect">
                <a:avLst/>
              </a:prstGeom>
              <a:solidFill>
                <a:schemeClr val="bg1"/>
              </a:solidFill>
              <a:ln>
                <a:solidFill>
                  <a:schemeClr val="tx1"/>
                </a:solidFill>
              </a:ln>
            </p:spPr>
            <p:txBody>
              <a:bodyPr wrap="square" rtlCol="0">
                <a:spAutoFit/>
              </a:bodyPr>
              <a:lstStyle/>
              <a:p>
                <a:pPr algn="ctr"/>
                <a:r>
                  <a:rPr lang="fr-FR" sz="2000" dirty="0">
                    <a:latin typeface="Times New Roman" panose="02020603050405020304" pitchFamily="18" charset="0"/>
                    <a:cs typeface="Times New Roman" panose="02020603050405020304" pitchFamily="18" charset="0"/>
                  </a:rPr>
                  <a:t>Frs </a:t>
                </a:r>
              </a:p>
            </p:txBody>
          </p:sp>
          <p:sp>
            <p:nvSpPr>
              <p:cNvPr id="76" name="ZoneTexte 75">
                <a:extLst>
                  <a:ext uri="{FF2B5EF4-FFF2-40B4-BE49-F238E27FC236}">
                    <a16:creationId xmlns:a16="http://schemas.microsoft.com/office/drawing/2014/main" id="{1867B8C8-24A2-9D41-BA7F-51568F9BD0BE}"/>
                  </a:ext>
                </a:extLst>
              </p:cNvPr>
              <p:cNvSpPr txBox="1"/>
              <p:nvPr/>
            </p:nvSpPr>
            <p:spPr>
              <a:xfrm>
                <a:off x="8355392" y="3089837"/>
                <a:ext cx="1214438" cy="400110"/>
              </a:xfrm>
              <a:prstGeom prst="rect">
                <a:avLst/>
              </a:prstGeom>
              <a:solidFill>
                <a:schemeClr val="bg1"/>
              </a:solidFill>
              <a:ln>
                <a:solidFill>
                  <a:schemeClr val="tx1"/>
                </a:solidFill>
              </a:ln>
            </p:spPr>
            <p:txBody>
              <a:bodyPr wrap="square" rtlCol="0">
                <a:spAutoFit/>
              </a:bodyPr>
              <a:lstStyle/>
              <a:p>
                <a:pPr algn="ctr"/>
                <a:r>
                  <a:rPr lang="fr-FR" sz="2000" dirty="0">
                    <a:latin typeface="Times New Roman" panose="02020603050405020304" pitchFamily="18" charset="0"/>
                    <a:cs typeface="Times New Roman" panose="02020603050405020304" pitchFamily="18" charset="0"/>
                  </a:rPr>
                  <a:t>Frs </a:t>
                </a:r>
              </a:p>
            </p:txBody>
          </p:sp>
          <p:sp>
            <p:nvSpPr>
              <p:cNvPr id="77" name="ZoneTexte 76">
                <a:extLst>
                  <a:ext uri="{FF2B5EF4-FFF2-40B4-BE49-F238E27FC236}">
                    <a16:creationId xmlns:a16="http://schemas.microsoft.com/office/drawing/2014/main" id="{A142E1D7-DD85-384E-9EE6-ABBEFED918A8}"/>
                  </a:ext>
                </a:extLst>
              </p:cNvPr>
              <p:cNvSpPr txBox="1"/>
              <p:nvPr/>
            </p:nvSpPr>
            <p:spPr>
              <a:xfrm>
                <a:off x="10108975" y="3079671"/>
                <a:ext cx="1214438" cy="400110"/>
              </a:xfrm>
              <a:prstGeom prst="rect">
                <a:avLst/>
              </a:prstGeom>
              <a:solidFill>
                <a:schemeClr val="bg1"/>
              </a:solidFill>
              <a:ln>
                <a:solidFill>
                  <a:schemeClr val="tx1"/>
                </a:solidFill>
              </a:ln>
            </p:spPr>
            <p:txBody>
              <a:bodyPr wrap="square" rtlCol="0">
                <a:spAutoFit/>
              </a:bodyPr>
              <a:lstStyle/>
              <a:p>
                <a:pPr algn="ctr"/>
                <a:r>
                  <a:rPr lang="fr-FR" sz="2000" dirty="0">
                    <a:latin typeface="Times New Roman" panose="02020603050405020304" pitchFamily="18" charset="0"/>
                    <a:cs typeface="Times New Roman" panose="02020603050405020304" pitchFamily="18" charset="0"/>
                  </a:rPr>
                  <a:t>Frs </a:t>
                </a:r>
              </a:p>
            </p:txBody>
          </p:sp>
          <p:sp>
            <p:nvSpPr>
              <p:cNvPr id="78" name="ZoneTexte 77">
                <a:extLst>
                  <a:ext uri="{FF2B5EF4-FFF2-40B4-BE49-F238E27FC236}">
                    <a16:creationId xmlns:a16="http://schemas.microsoft.com/office/drawing/2014/main" id="{B38F7ACB-DBA5-E444-8653-27199A236D64}"/>
                  </a:ext>
                </a:extLst>
              </p:cNvPr>
              <p:cNvSpPr txBox="1"/>
              <p:nvPr/>
            </p:nvSpPr>
            <p:spPr>
              <a:xfrm>
                <a:off x="9391272" y="3735638"/>
                <a:ext cx="1214438" cy="400110"/>
              </a:xfrm>
              <a:prstGeom prst="rect">
                <a:avLst/>
              </a:prstGeom>
              <a:solidFill>
                <a:schemeClr val="bg1"/>
              </a:solidFill>
              <a:ln>
                <a:solidFill>
                  <a:schemeClr val="tx1"/>
                </a:solidFill>
              </a:ln>
            </p:spPr>
            <p:txBody>
              <a:bodyPr wrap="square" rtlCol="0">
                <a:spAutoFit/>
              </a:bodyPr>
              <a:lstStyle/>
              <a:p>
                <a:pPr algn="ctr"/>
                <a:r>
                  <a:rPr lang="fr-FR" sz="2000" dirty="0">
                    <a:latin typeface="Times New Roman" panose="02020603050405020304" pitchFamily="18" charset="0"/>
                    <a:cs typeface="Times New Roman" panose="02020603050405020304" pitchFamily="18" charset="0"/>
                  </a:rPr>
                  <a:t>Frs </a:t>
                </a:r>
              </a:p>
            </p:txBody>
          </p:sp>
          <p:sp>
            <p:nvSpPr>
              <p:cNvPr id="79" name="ZoneTexte 78">
                <a:extLst>
                  <a:ext uri="{FF2B5EF4-FFF2-40B4-BE49-F238E27FC236}">
                    <a16:creationId xmlns:a16="http://schemas.microsoft.com/office/drawing/2014/main" id="{CCBE30CC-0A60-F441-A522-34E286CF8106}"/>
                  </a:ext>
                </a:extLst>
              </p:cNvPr>
              <p:cNvSpPr txBox="1"/>
              <p:nvPr/>
            </p:nvSpPr>
            <p:spPr>
              <a:xfrm>
                <a:off x="7517642" y="3767287"/>
                <a:ext cx="1214438" cy="400110"/>
              </a:xfrm>
              <a:prstGeom prst="rect">
                <a:avLst/>
              </a:prstGeom>
              <a:solidFill>
                <a:schemeClr val="bg1"/>
              </a:solidFill>
              <a:ln>
                <a:solidFill>
                  <a:schemeClr val="tx1"/>
                </a:solidFill>
              </a:ln>
            </p:spPr>
            <p:txBody>
              <a:bodyPr wrap="square" rtlCol="0">
                <a:spAutoFit/>
              </a:bodyPr>
              <a:lstStyle/>
              <a:p>
                <a:pPr algn="ctr"/>
                <a:r>
                  <a:rPr lang="fr-FR" sz="2000" dirty="0">
                    <a:latin typeface="Times New Roman" panose="02020603050405020304" pitchFamily="18" charset="0"/>
                    <a:cs typeface="Times New Roman" panose="02020603050405020304" pitchFamily="18" charset="0"/>
                  </a:rPr>
                  <a:t>Frs </a:t>
                </a:r>
              </a:p>
            </p:txBody>
          </p:sp>
          <p:sp>
            <p:nvSpPr>
              <p:cNvPr id="80" name="ZoneTexte 79">
                <a:extLst>
                  <a:ext uri="{FF2B5EF4-FFF2-40B4-BE49-F238E27FC236}">
                    <a16:creationId xmlns:a16="http://schemas.microsoft.com/office/drawing/2014/main" id="{F0FAE90E-3E54-1F49-B333-28EB29E28F81}"/>
                  </a:ext>
                </a:extLst>
              </p:cNvPr>
              <p:cNvSpPr txBox="1"/>
              <p:nvPr/>
            </p:nvSpPr>
            <p:spPr>
              <a:xfrm>
                <a:off x="8370107" y="4371926"/>
                <a:ext cx="1328738" cy="400110"/>
              </a:xfrm>
              <a:prstGeom prst="rect">
                <a:avLst/>
              </a:prstGeom>
              <a:solidFill>
                <a:schemeClr val="bg1"/>
              </a:solidFill>
              <a:ln>
                <a:solidFill>
                  <a:schemeClr val="tx1"/>
                </a:solidFill>
              </a:ln>
            </p:spPr>
            <p:txBody>
              <a:bodyPr wrap="square" rtlCol="0">
                <a:spAutoFit/>
              </a:bodyPr>
              <a:lstStyle/>
              <a:p>
                <a:pPr algn="ctr"/>
                <a:r>
                  <a:rPr lang="fr-FR" sz="2000" dirty="0">
                    <a:latin typeface="Times New Roman" panose="02020603050405020304" pitchFamily="18" charset="0"/>
                    <a:cs typeface="Times New Roman" panose="02020603050405020304" pitchFamily="18" charset="0"/>
                  </a:rPr>
                  <a:t>Entreprise  </a:t>
                </a:r>
              </a:p>
            </p:txBody>
          </p:sp>
          <p:sp>
            <p:nvSpPr>
              <p:cNvPr id="81" name="ZoneTexte 80">
                <a:extLst>
                  <a:ext uri="{FF2B5EF4-FFF2-40B4-BE49-F238E27FC236}">
                    <a16:creationId xmlns:a16="http://schemas.microsoft.com/office/drawing/2014/main" id="{70EAAB9D-458E-0D44-A3AE-06B563E89281}"/>
                  </a:ext>
                </a:extLst>
              </p:cNvPr>
              <p:cNvSpPr txBox="1"/>
              <p:nvPr/>
            </p:nvSpPr>
            <p:spPr>
              <a:xfrm>
                <a:off x="7460492" y="4900402"/>
                <a:ext cx="1328738" cy="369332"/>
              </a:xfrm>
              <a:prstGeom prst="rect">
                <a:avLst/>
              </a:prstGeom>
              <a:solidFill>
                <a:schemeClr val="bg1"/>
              </a:solidFill>
              <a:ln>
                <a:solidFill>
                  <a:schemeClr val="tx1"/>
                </a:solidFill>
              </a:ln>
            </p:spPr>
            <p:txBody>
              <a:bodyPr wrap="square" rtlCol="0">
                <a:spAutoFit/>
              </a:bodyPr>
              <a:lstStyle/>
              <a:p>
                <a:pPr algn="ctr"/>
                <a:r>
                  <a:rPr lang="fr-FR" dirty="0">
                    <a:latin typeface="Times New Roman" panose="02020603050405020304" pitchFamily="18" charset="0"/>
                    <a:cs typeface="Times New Roman" panose="02020603050405020304" pitchFamily="18" charset="0"/>
                  </a:rPr>
                  <a:t>Grossiste </a:t>
                </a:r>
              </a:p>
            </p:txBody>
          </p:sp>
          <p:sp>
            <p:nvSpPr>
              <p:cNvPr id="82" name="ZoneTexte 81">
                <a:extLst>
                  <a:ext uri="{FF2B5EF4-FFF2-40B4-BE49-F238E27FC236}">
                    <a16:creationId xmlns:a16="http://schemas.microsoft.com/office/drawing/2014/main" id="{40966451-D9A8-594B-9B22-A12F2161BFA9}"/>
                  </a:ext>
                </a:extLst>
              </p:cNvPr>
              <p:cNvSpPr txBox="1"/>
              <p:nvPr/>
            </p:nvSpPr>
            <p:spPr>
              <a:xfrm>
                <a:off x="9591675" y="4877524"/>
                <a:ext cx="1328738" cy="369332"/>
              </a:xfrm>
              <a:prstGeom prst="rect">
                <a:avLst/>
              </a:prstGeom>
              <a:solidFill>
                <a:schemeClr val="bg1"/>
              </a:solidFill>
              <a:ln>
                <a:solidFill>
                  <a:schemeClr val="tx1"/>
                </a:solidFill>
              </a:ln>
            </p:spPr>
            <p:txBody>
              <a:bodyPr wrap="square" rtlCol="0">
                <a:spAutoFit/>
              </a:bodyPr>
              <a:lstStyle/>
              <a:p>
                <a:pPr algn="ctr"/>
                <a:r>
                  <a:rPr lang="fr-FR" dirty="0">
                    <a:latin typeface="Times New Roman" panose="02020603050405020304" pitchFamily="18" charset="0"/>
                    <a:cs typeface="Times New Roman" panose="02020603050405020304" pitchFamily="18" charset="0"/>
                  </a:rPr>
                  <a:t>Grossiste </a:t>
                </a:r>
              </a:p>
            </p:txBody>
          </p:sp>
          <p:sp>
            <p:nvSpPr>
              <p:cNvPr id="83" name="ZoneTexte 82">
                <a:extLst>
                  <a:ext uri="{FF2B5EF4-FFF2-40B4-BE49-F238E27FC236}">
                    <a16:creationId xmlns:a16="http://schemas.microsoft.com/office/drawing/2014/main" id="{AA661363-8773-6E4E-B5CC-6527B52C2016}"/>
                  </a:ext>
                </a:extLst>
              </p:cNvPr>
              <p:cNvSpPr txBox="1"/>
              <p:nvPr/>
            </p:nvSpPr>
            <p:spPr>
              <a:xfrm>
                <a:off x="6350262" y="5484714"/>
                <a:ext cx="1328738" cy="369332"/>
              </a:xfrm>
              <a:prstGeom prst="rect">
                <a:avLst/>
              </a:prstGeom>
              <a:solidFill>
                <a:schemeClr val="bg1"/>
              </a:solidFill>
              <a:ln>
                <a:solidFill>
                  <a:schemeClr val="tx1"/>
                </a:solidFill>
              </a:ln>
            </p:spPr>
            <p:txBody>
              <a:bodyPr wrap="square" rtlCol="0">
                <a:spAutoFit/>
              </a:bodyPr>
              <a:lstStyle/>
              <a:p>
                <a:pPr algn="ctr"/>
                <a:r>
                  <a:rPr lang="fr-FR" dirty="0">
                    <a:latin typeface="Times New Roman" panose="02020603050405020304" pitchFamily="18" charset="0"/>
                    <a:cs typeface="Times New Roman" panose="02020603050405020304" pitchFamily="18" charset="0"/>
                  </a:rPr>
                  <a:t>Détaillant </a:t>
                </a:r>
              </a:p>
            </p:txBody>
          </p:sp>
          <p:sp>
            <p:nvSpPr>
              <p:cNvPr id="84" name="ZoneTexte 83">
                <a:extLst>
                  <a:ext uri="{FF2B5EF4-FFF2-40B4-BE49-F238E27FC236}">
                    <a16:creationId xmlns:a16="http://schemas.microsoft.com/office/drawing/2014/main" id="{BD9D5324-1D0B-044E-84B6-6B616D584617}"/>
                  </a:ext>
                </a:extLst>
              </p:cNvPr>
              <p:cNvSpPr txBox="1"/>
              <p:nvPr/>
            </p:nvSpPr>
            <p:spPr>
              <a:xfrm>
                <a:off x="8298242" y="5469349"/>
                <a:ext cx="1328738" cy="369332"/>
              </a:xfrm>
              <a:prstGeom prst="rect">
                <a:avLst/>
              </a:prstGeom>
              <a:solidFill>
                <a:schemeClr val="bg1"/>
              </a:solidFill>
              <a:ln>
                <a:solidFill>
                  <a:schemeClr val="tx1"/>
                </a:solidFill>
              </a:ln>
            </p:spPr>
            <p:txBody>
              <a:bodyPr wrap="square" rtlCol="0">
                <a:spAutoFit/>
              </a:bodyPr>
              <a:lstStyle/>
              <a:p>
                <a:pPr algn="ctr"/>
                <a:r>
                  <a:rPr lang="fr-FR" dirty="0">
                    <a:latin typeface="Times New Roman" panose="02020603050405020304" pitchFamily="18" charset="0"/>
                    <a:cs typeface="Times New Roman" panose="02020603050405020304" pitchFamily="18" charset="0"/>
                  </a:rPr>
                  <a:t>Détaillant </a:t>
                </a:r>
              </a:p>
            </p:txBody>
          </p:sp>
          <p:sp>
            <p:nvSpPr>
              <p:cNvPr id="85" name="ZoneTexte 84">
                <a:extLst>
                  <a:ext uri="{FF2B5EF4-FFF2-40B4-BE49-F238E27FC236}">
                    <a16:creationId xmlns:a16="http://schemas.microsoft.com/office/drawing/2014/main" id="{61BF35BD-F3C4-BE4E-9906-E7242BEDE641}"/>
                  </a:ext>
                </a:extLst>
              </p:cNvPr>
              <p:cNvSpPr txBox="1"/>
              <p:nvPr/>
            </p:nvSpPr>
            <p:spPr>
              <a:xfrm>
                <a:off x="10397327" y="5487871"/>
                <a:ext cx="1328738" cy="369332"/>
              </a:xfrm>
              <a:prstGeom prst="rect">
                <a:avLst/>
              </a:prstGeom>
              <a:solidFill>
                <a:schemeClr val="bg1"/>
              </a:solidFill>
              <a:ln>
                <a:solidFill>
                  <a:schemeClr val="tx1"/>
                </a:solidFill>
              </a:ln>
            </p:spPr>
            <p:txBody>
              <a:bodyPr wrap="square" rtlCol="0">
                <a:spAutoFit/>
              </a:bodyPr>
              <a:lstStyle/>
              <a:p>
                <a:pPr algn="ctr"/>
                <a:r>
                  <a:rPr lang="fr-FR" dirty="0">
                    <a:latin typeface="Times New Roman" panose="02020603050405020304" pitchFamily="18" charset="0"/>
                    <a:cs typeface="Times New Roman" panose="02020603050405020304" pitchFamily="18" charset="0"/>
                  </a:rPr>
                  <a:t>Détaillant </a:t>
                </a:r>
              </a:p>
            </p:txBody>
          </p:sp>
          <p:cxnSp>
            <p:nvCxnSpPr>
              <p:cNvPr id="87" name="Connecteur droit 86">
                <a:extLst>
                  <a:ext uri="{FF2B5EF4-FFF2-40B4-BE49-F238E27FC236}">
                    <a16:creationId xmlns:a16="http://schemas.microsoft.com/office/drawing/2014/main" id="{B0BBA901-D452-FD4E-9A8E-D162AB2719AD}"/>
                  </a:ext>
                </a:extLst>
              </p:cNvPr>
              <p:cNvCxnSpPr>
                <a:stCxn id="62" idx="2"/>
                <a:endCxn id="65" idx="0"/>
              </p:cNvCxnSpPr>
              <p:nvPr/>
            </p:nvCxnSpPr>
            <p:spPr>
              <a:xfrm flipH="1">
                <a:off x="2837467" y="4533760"/>
                <a:ext cx="966825" cy="119084"/>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Connecteur droit 88">
                <a:extLst>
                  <a:ext uri="{FF2B5EF4-FFF2-40B4-BE49-F238E27FC236}">
                    <a16:creationId xmlns:a16="http://schemas.microsoft.com/office/drawing/2014/main" id="{6D7FA96E-9E7B-9C4B-B2C5-D6A5560EF7C8}"/>
                  </a:ext>
                </a:extLst>
              </p:cNvPr>
              <p:cNvCxnSpPr>
                <a:stCxn id="62" idx="2"/>
                <a:endCxn id="64" idx="0"/>
              </p:cNvCxnSpPr>
              <p:nvPr/>
            </p:nvCxnSpPr>
            <p:spPr>
              <a:xfrm>
                <a:off x="3804292" y="4533760"/>
                <a:ext cx="641061" cy="119365"/>
              </a:xfrm>
              <a:prstGeom prst="line">
                <a:avLst/>
              </a:prstGeom>
            </p:spPr>
            <p:style>
              <a:lnRef idx="1">
                <a:schemeClr val="accent1"/>
              </a:lnRef>
              <a:fillRef idx="0">
                <a:schemeClr val="accent1"/>
              </a:fillRef>
              <a:effectRef idx="0">
                <a:schemeClr val="accent1"/>
              </a:effectRef>
              <a:fontRef idx="minor">
                <a:schemeClr val="tx1"/>
              </a:fontRef>
            </p:style>
          </p:cxnSp>
          <p:cxnSp>
            <p:nvCxnSpPr>
              <p:cNvPr id="91" name="Connecteur droit 90">
                <a:extLst>
                  <a:ext uri="{FF2B5EF4-FFF2-40B4-BE49-F238E27FC236}">
                    <a16:creationId xmlns:a16="http://schemas.microsoft.com/office/drawing/2014/main" id="{EF23B4DF-6B7C-454A-BAF8-577EE072F781}"/>
                  </a:ext>
                </a:extLst>
              </p:cNvPr>
              <p:cNvCxnSpPr>
                <a:stCxn id="63" idx="2"/>
                <a:endCxn id="64" idx="0"/>
              </p:cNvCxnSpPr>
              <p:nvPr/>
            </p:nvCxnSpPr>
            <p:spPr>
              <a:xfrm flipH="1">
                <a:off x="4445353" y="4528080"/>
                <a:ext cx="737760" cy="125045"/>
              </a:xfrm>
              <a:prstGeom prst="line">
                <a:avLst/>
              </a:prstGeom>
            </p:spPr>
            <p:style>
              <a:lnRef idx="1">
                <a:schemeClr val="dk1"/>
              </a:lnRef>
              <a:fillRef idx="0">
                <a:schemeClr val="dk1"/>
              </a:fillRef>
              <a:effectRef idx="0">
                <a:schemeClr val="dk1"/>
              </a:effectRef>
              <a:fontRef idx="minor">
                <a:schemeClr val="tx1"/>
              </a:fontRef>
            </p:style>
          </p:cxnSp>
          <p:cxnSp>
            <p:nvCxnSpPr>
              <p:cNvPr id="93" name="Connecteur droit 92">
                <a:extLst>
                  <a:ext uri="{FF2B5EF4-FFF2-40B4-BE49-F238E27FC236}">
                    <a16:creationId xmlns:a16="http://schemas.microsoft.com/office/drawing/2014/main" id="{66C18714-9BF9-F849-AEC9-251589B533C4}"/>
                  </a:ext>
                </a:extLst>
              </p:cNvPr>
              <p:cNvCxnSpPr>
                <a:stCxn id="63" idx="2"/>
                <a:endCxn id="65" idx="0"/>
              </p:cNvCxnSpPr>
              <p:nvPr/>
            </p:nvCxnSpPr>
            <p:spPr>
              <a:xfrm flipH="1">
                <a:off x="2837467" y="4528080"/>
                <a:ext cx="2345646" cy="124764"/>
              </a:xfrm>
              <a:prstGeom prst="line">
                <a:avLst/>
              </a:prstGeom>
            </p:spPr>
            <p:style>
              <a:lnRef idx="1">
                <a:schemeClr val="dk1"/>
              </a:lnRef>
              <a:fillRef idx="0">
                <a:schemeClr val="dk1"/>
              </a:fillRef>
              <a:effectRef idx="0">
                <a:schemeClr val="dk1"/>
              </a:effectRef>
              <a:fontRef idx="minor">
                <a:schemeClr val="tx1"/>
              </a:fontRef>
            </p:style>
          </p:cxnSp>
          <p:cxnSp>
            <p:nvCxnSpPr>
              <p:cNvPr id="95" name="Connecteur droit 94">
                <a:extLst>
                  <a:ext uri="{FF2B5EF4-FFF2-40B4-BE49-F238E27FC236}">
                    <a16:creationId xmlns:a16="http://schemas.microsoft.com/office/drawing/2014/main" id="{259D1996-6F32-5A4F-8609-597595D5C0DA}"/>
                  </a:ext>
                </a:extLst>
              </p:cNvPr>
              <p:cNvCxnSpPr>
                <a:stCxn id="61" idx="2"/>
                <a:endCxn id="65" idx="0"/>
              </p:cNvCxnSpPr>
              <p:nvPr/>
            </p:nvCxnSpPr>
            <p:spPr>
              <a:xfrm>
                <a:off x="2493155" y="4517844"/>
                <a:ext cx="344312" cy="135000"/>
              </a:xfrm>
              <a:prstGeom prst="line">
                <a:avLst/>
              </a:prstGeom>
            </p:spPr>
            <p:style>
              <a:lnRef idx="1">
                <a:schemeClr val="accent4"/>
              </a:lnRef>
              <a:fillRef idx="0">
                <a:schemeClr val="accent4"/>
              </a:fillRef>
              <a:effectRef idx="0">
                <a:schemeClr val="accent4"/>
              </a:effectRef>
              <a:fontRef idx="minor">
                <a:schemeClr val="tx1"/>
              </a:fontRef>
            </p:style>
          </p:cxnSp>
          <p:cxnSp>
            <p:nvCxnSpPr>
              <p:cNvPr id="97" name="Connecteur droit 96">
                <a:extLst>
                  <a:ext uri="{FF2B5EF4-FFF2-40B4-BE49-F238E27FC236}">
                    <a16:creationId xmlns:a16="http://schemas.microsoft.com/office/drawing/2014/main" id="{58E55ECF-9225-C847-AE11-36A2D14D4B23}"/>
                  </a:ext>
                </a:extLst>
              </p:cNvPr>
              <p:cNvCxnSpPr>
                <a:stCxn id="64" idx="2"/>
                <a:endCxn id="66" idx="0"/>
              </p:cNvCxnSpPr>
              <p:nvPr/>
            </p:nvCxnSpPr>
            <p:spPr>
              <a:xfrm flipH="1">
                <a:off x="3537554" y="5053235"/>
                <a:ext cx="907799" cy="125045"/>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Connecteur droit 98">
                <a:extLst>
                  <a:ext uri="{FF2B5EF4-FFF2-40B4-BE49-F238E27FC236}">
                    <a16:creationId xmlns:a16="http://schemas.microsoft.com/office/drawing/2014/main" id="{D4F43E02-B021-124F-B176-AB5F9383E955}"/>
                  </a:ext>
                </a:extLst>
              </p:cNvPr>
              <p:cNvCxnSpPr>
                <a:stCxn id="65" idx="2"/>
                <a:endCxn id="66" idx="0"/>
              </p:cNvCxnSpPr>
              <p:nvPr/>
            </p:nvCxnSpPr>
            <p:spPr>
              <a:xfrm>
                <a:off x="2837467" y="5052954"/>
                <a:ext cx="700087" cy="12532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Connecteur droit 100">
                <a:extLst>
                  <a:ext uri="{FF2B5EF4-FFF2-40B4-BE49-F238E27FC236}">
                    <a16:creationId xmlns:a16="http://schemas.microsoft.com/office/drawing/2014/main" id="{B2DE8EAA-4220-8141-BF35-5F26DAB0094E}"/>
                  </a:ext>
                </a:extLst>
              </p:cNvPr>
              <p:cNvCxnSpPr>
                <a:stCxn id="76" idx="2"/>
                <a:endCxn id="79" idx="0"/>
              </p:cNvCxnSpPr>
              <p:nvPr/>
            </p:nvCxnSpPr>
            <p:spPr>
              <a:xfrm flipH="1">
                <a:off x="8124861" y="3489947"/>
                <a:ext cx="837750" cy="2773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Connecteur droit 102">
                <a:extLst>
                  <a:ext uri="{FF2B5EF4-FFF2-40B4-BE49-F238E27FC236}">
                    <a16:creationId xmlns:a16="http://schemas.microsoft.com/office/drawing/2014/main" id="{35AA86DD-9170-BF49-A6E0-9BCB65AF3D61}"/>
                  </a:ext>
                </a:extLst>
              </p:cNvPr>
              <p:cNvCxnSpPr>
                <a:stCxn id="76" idx="2"/>
              </p:cNvCxnSpPr>
              <p:nvPr/>
            </p:nvCxnSpPr>
            <p:spPr>
              <a:xfrm>
                <a:off x="8962611" y="3489947"/>
                <a:ext cx="1146364" cy="222493"/>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Connecteur droit 104">
                <a:extLst>
                  <a:ext uri="{FF2B5EF4-FFF2-40B4-BE49-F238E27FC236}">
                    <a16:creationId xmlns:a16="http://schemas.microsoft.com/office/drawing/2014/main" id="{22176B7E-43C2-6548-B43B-12E9F7CC55E9}"/>
                  </a:ext>
                </a:extLst>
              </p:cNvPr>
              <p:cNvCxnSpPr>
                <a:stCxn id="75" idx="2"/>
                <a:endCxn id="79" idx="0"/>
              </p:cNvCxnSpPr>
              <p:nvPr/>
            </p:nvCxnSpPr>
            <p:spPr>
              <a:xfrm>
                <a:off x="7335647" y="3489947"/>
                <a:ext cx="789214" cy="2773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Connecteur droit 106">
                <a:extLst>
                  <a:ext uri="{FF2B5EF4-FFF2-40B4-BE49-F238E27FC236}">
                    <a16:creationId xmlns:a16="http://schemas.microsoft.com/office/drawing/2014/main" id="{9D39FAB9-AF71-1A4D-A3F9-3D8C4692CF03}"/>
                  </a:ext>
                </a:extLst>
              </p:cNvPr>
              <p:cNvCxnSpPr>
                <a:stCxn id="77" idx="2"/>
                <a:endCxn id="78" idx="0"/>
              </p:cNvCxnSpPr>
              <p:nvPr/>
            </p:nvCxnSpPr>
            <p:spPr>
              <a:xfrm flipH="1">
                <a:off x="9998491" y="3479781"/>
                <a:ext cx="717703" cy="255857"/>
              </a:xfrm>
              <a:prstGeom prst="line">
                <a:avLst/>
              </a:prstGeom>
            </p:spPr>
            <p:style>
              <a:lnRef idx="1">
                <a:schemeClr val="dk1"/>
              </a:lnRef>
              <a:fillRef idx="0">
                <a:schemeClr val="dk1"/>
              </a:fillRef>
              <a:effectRef idx="0">
                <a:schemeClr val="dk1"/>
              </a:effectRef>
              <a:fontRef idx="minor">
                <a:schemeClr val="tx1"/>
              </a:fontRef>
            </p:style>
          </p:cxnSp>
          <p:cxnSp>
            <p:nvCxnSpPr>
              <p:cNvPr id="109" name="Connecteur droit 108">
                <a:extLst>
                  <a:ext uri="{FF2B5EF4-FFF2-40B4-BE49-F238E27FC236}">
                    <a16:creationId xmlns:a16="http://schemas.microsoft.com/office/drawing/2014/main" id="{75B72946-8830-2648-B0C6-25D23725F940}"/>
                  </a:ext>
                </a:extLst>
              </p:cNvPr>
              <p:cNvCxnSpPr>
                <a:stCxn id="77" idx="2"/>
                <a:endCxn id="79" idx="0"/>
              </p:cNvCxnSpPr>
              <p:nvPr/>
            </p:nvCxnSpPr>
            <p:spPr>
              <a:xfrm flipH="1">
                <a:off x="8124861" y="3479781"/>
                <a:ext cx="2591333" cy="287506"/>
              </a:xfrm>
              <a:prstGeom prst="line">
                <a:avLst/>
              </a:prstGeom>
            </p:spPr>
            <p:style>
              <a:lnRef idx="1">
                <a:schemeClr val="dk1"/>
              </a:lnRef>
              <a:fillRef idx="0">
                <a:schemeClr val="dk1"/>
              </a:fillRef>
              <a:effectRef idx="0">
                <a:schemeClr val="dk1"/>
              </a:effectRef>
              <a:fontRef idx="minor">
                <a:schemeClr val="tx1"/>
              </a:fontRef>
            </p:style>
          </p:cxnSp>
          <p:cxnSp>
            <p:nvCxnSpPr>
              <p:cNvPr id="111" name="Connecteur droit 110">
                <a:extLst>
                  <a:ext uri="{FF2B5EF4-FFF2-40B4-BE49-F238E27FC236}">
                    <a16:creationId xmlns:a16="http://schemas.microsoft.com/office/drawing/2014/main" id="{5FD54E8F-5BF0-E048-B0F7-C11231B9E63A}"/>
                  </a:ext>
                </a:extLst>
              </p:cNvPr>
              <p:cNvCxnSpPr>
                <a:stCxn id="80" idx="2"/>
                <a:endCxn id="82" idx="0"/>
              </p:cNvCxnSpPr>
              <p:nvPr/>
            </p:nvCxnSpPr>
            <p:spPr>
              <a:xfrm>
                <a:off x="9034476" y="4772036"/>
                <a:ext cx="1221568" cy="1054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Connecteur droit 112">
                <a:extLst>
                  <a:ext uri="{FF2B5EF4-FFF2-40B4-BE49-F238E27FC236}">
                    <a16:creationId xmlns:a16="http://schemas.microsoft.com/office/drawing/2014/main" id="{A73328FA-BB0E-7849-B044-399B1A77A3CC}"/>
                  </a:ext>
                </a:extLst>
              </p:cNvPr>
              <p:cNvCxnSpPr>
                <a:stCxn id="80" idx="2"/>
              </p:cNvCxnSpPr>
              <p:nvPr/>
            </p:nvCxnSpPr>
            <p:spPr>
              <a:xfrm flipH="1">
                <a:off x="7942866" y="4772036"/>
                <a:ext cx="1091610" cy="12836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Connecteur droit 114">
                <a:extLst>
                  <a:ext uri="{FF2B5EF4-FFF2-40B4-BE49-F238E27FC236}">
                    <a16:creationId xmlns:a16="http://schemas.microsoft.com/office/drawing/2014/main" id="{38A8F857-7D0C-5149-83B5-204D772D9126}"/>
                  </a:ext>
                </a:extLst>
              </p:cNvPr>
              <p:cNvCxnSpPr>
                <a:stCxn id="82" idx="2"/>
                <a:endCxn id="84" idx="0"/>
              </p:cNvCxnSpPr>
              <p:nvPr/>
            </p:nvCxnSpPr>
            <p:spPr>
              <a:xfrm flipH="1">
                <a:off x="8962611" y="5246856"/>
                <a:ext cx="1293433" cy="22249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Connecteur droit 116">
                <a:extLst>
                  <a:ext uri="{FF2B5EF4-FFF2-40B4-BE49-F238E27FC236}">
                    <a16:creationId xmlns:a16="http://schemas.microsoft.com/office/drawing/2014/main" id="{E97866AA-D802-9F49-9680-FCED964F2592}"/>
                  </a:ext>
                </a:extLst>
              </p:cNvPr>
              <p:cNvCxnSpPr>
                <a:stCxn id="81" idx="2"/>
                <a:endCxn id="84" idx="0"/>
              </p:cNvCxnSpPr>
              <p:nvPr/>
            </p:nvCxnSpPr>
            <p:spPr>
              <a:xfrm>
                <a:off x="8124861" y="5269734"/>
                <a:ext cx="837750" cy="19961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Connecteur droit 118">
                <a:extLst>
                  <a:ext uri="{FF2B5EF4-FFF2-40B4-BE49-F238E27FC236}">
                    <a16:creationId xmlns:a16="http://schemas.microsoft.com/office/drawing/2014/main" id="{CBD1016A-0728-784E-B55A-7014AE57FF10}"/>
                  </a:ext>
                </a:extLst>
              </p:cNvPr>
              <p:cNvCxnSpPr>
                <a:stCxn id="81" idx="2"/>
                <a:endCxn id="83" idx="0"/>
              </p:cNvCxnSpPr>
              <p:nvPr/>
            </p:nvCxnSpPr>
            <p:spPr>
              <a:xfrm flipH="1">
                <a:off x="7014631" y="5269734"/>
                <a:ext cx="1110230" cy="214980"/>
              </a:xfrm>
              <a:prstGeom prst="line">
                <a:avLst/>
              </a:prstGeom>
            </p:spPr>
            <p:style>
              <a:lnRef idx="1">
                <a:schemeClr val="dk1"/>
              </a:lnRef>
              <a:fillRef idx="0">
                <a:schemeClr val="dk1"/>
              </a:fillRef>
              <a:effectRef idx="0">
                <a:schemeClr val="dk1"/>
              </a:effectRef>
              <a:fontRef idx="minor">
                <a:schemeClr val="tx1"/>
              </a:fontRef>
            </p:style>
          </p:cxnSp>
          <p:cxnSp>
            <p:nvCxnSpPr>
              <p:cNvPr id="121" name="Connecteur droit 120">
                <a:extLst>
                  <a:ext uri="{FF2B5EF4-FFF2-40B4-BE49-F238E27FC236}">
                    <a16:creationId xmlns:a16="http://schemas.microsoft.com/office/drawing/2014/main" id="{04D9FF51-49DF-274F-96A5-4DC36D465D30}"/>
                  </a:ext>
                </a:extLst>
              </p:cNvPr>
              <p:cNvCxnSpPr>
                <a:stCxn id="81" idx="2"/>
                <a:endCxn id="85" idx="0"/>
              </p:cNvCxnSpPr>
              <p:nvPr/>
            </p:nvCxnSpPr>
            <p:spPr>
              <a:xfrm>
                <a:off x="8124861" y="5269734"/>
                <a:ext cx="2936835" cy="218137"/>
              </a:xfrm>
              <a:prstGeom prst="line">
                <a:avLst/>
              </a:prstGeom>
            </p:spPr>
            <p:style>
              <a:lnRef idx="1">
                <a:schemeClr val="dk1"/>
              </a:lnRef>
              <a:fillRef idx="0">
                <a:schemeClr val="dk1"/>
              </a:fillRef>
              <a:effectRef idx="0">
                <a:schemeClr val="dk1"/>
              </a:effectRef>
              <a:fontRef idx="minor">
                <a:schemeClr val="tx1"/>
              </a:fontRef>
            </p:style>
          </p:cxnSp>
          <p:cxnSp>
            <p:nvCxnSpPr>
              <p:cNvPr id="123" name="Connecteur droit 122">
                <a:extLst>
                  <a:ext uri="{FF2B5EF4-FFF2-40B4-BE49-F238E27FC236}">
                    <a16:creationId xmlns:a16="http://schemas.microsoft.com/office/drawing/2014/main" id="{121A2A41-54DE-7B46-B564-C2F3DE92F11F}"/>
                  </a:ext>
                </a:extLst>
              </p:cNvPr>
              <p:cNvCxnSpPr>
                <a:stCxn id="82" idx="2"/>
                <a:endCxn id="85" idx="0"/>
              </p:cNvCxnSpPr>
              <p:nvPr/>
            </p:nvCxnSpPr>
            <p:spPr>
              <a:xfrm>
                <a:off x="10256044" y="5246856"/>
                <a:ext cx="805652" cy="241015"/>
              </a:xfrm>
              <a:prstGeom prst="line">
                <a:avLst/>
              </a:prstGeom>
            </p:spPr>
            <p:style>
              <a:lnRef idx="1">
                <a:schemeClr val="accent3"/>
              </a:lnRef>
              <a:fillRef idx="0">
                <a:schemeClr val="accent3"/>
              </a:fillRef>
              <a:effectRef idx="0">
                <a:schemeClr val="accent3"/>
              </a:effectRef>
              <a:fontRef idx="minor">
                <a:schemeClr val="tx1"/>
              </a:fontRef>
            </p:style>
          </p:cxnSp>
          <p:cxnSp>
            <p:nvCxnSpPr>
              <p:cNvPr id="125" name="Connecteur droit 124">
                <a:extLst>
                  <a:ext uri="{FF2B5EF4-FFF2-40B4-BE49-F238E27FC236}">
                    <a16:creationId xmlns:a16="http://schemas.microsoft.com/office/drawing/2014/main" id="{D8C0572F-CE37-C342-BD8E-B48B69DEC871}"/>
                  </a:ext>
                </a:extLst>
              </p:cNvPr>
              <p:cNvCxnSpPr>
                <a:stCxn id="82" idx="2"/>
                <a:endCxn id="83" idx="0"/>
              </p:cNvCxnSpPr>
              <p:nvPr/>
            </p:nvCxnSpPr>
            <p:spPr>
              <a:xfrm flipH="1">
                <a:off x="7014631" y="5246856"/>
                <a:ext cx="3241413" cy="237858"/>
              </a:xfrm>
              <a:prstGeom prst="line">
                <a:avLst/>
              </a:prstGeom>
            </p:spPr>
            <p:style>
              <a:lnRef idx="1">
                <a:schemeClr val="accent3"/>
              </a:lnRef>
              <a:fillRef idx="0">
                <a:schemeClr val="accent3"/>
              </a:fillRef>
              <a:effectRef idx="0">
                <a:schemeClr val="accent3"/>
              </a:effectRef>
              <a:fontRef idx="minor">
                <a:schemeClr val="tx1"/>
              </a:fontRef>
            </p:style>
          </p:cxnSp>
          <p:sp>
            <p:nvSpPr>
              <p:cNvPr id="127" name="ZoneTexte 126">
                <a:extLst>
                  <a:ext uri="{FF2B5EF4-FFF2-40B4-BE49-F238E27FC236}">
                    <a16:creationId xmlns:a16="http://schemas.microsoft.com/office/drawing/2014/main" id="{89022859-4C57-6442-BC04-DF746CF798EE}"/>
                  </a:ext>
                </a:extLst>
              </p:cNvPr>
              <p:cNvSpPr txBox="1"/>
              <p:nvPr/>
            </p:nvSpPr>
            <p:spPr>
              <a:xfrm>
                <a:off x="5614988" y="1906115"/>
                <a:ext cx="4530379" cy="646331"/>
              </a:xfrm>
              <a:prstGeom prst="rect">
                <a:avLst/>
              </a:prstGeom>
              <a:solidFill>
                <a:schemeClr val="accent1">
                  <a:lumMod val="20000"/>
                  <a:lumOff val="80000"/>
                </a:schemeClr>
              </a:solidFill>
              <a:ln>
                <a:solidFill>
                  <a:schemeClr val="accent1"/>
                </a:solidFill>
              </a:ln>
            </p:spPr>
            <p:txBody>
              <a:bodyPr wrap="square" rtlCol="0">
                <a:spAutoFit/>
              </a:bodyPr>
              <a:lstStyle/>
              <a:p>
                <a:pPr algn="ctr"/>
                <a:r>
                  <a:rPr lang="fr-FR" dirty="0">
                    <a:latin typeface="Times New Roman" panose="02020603050405020304" pitchFamily="18" charset="0"/>
                    <a:cs typeface="Times New Roman" panose="02020603050405020304" pitchFamily="18" charset="0"/>
                  </a:rPr>
                  <a:t>Chaine logistique: Concepts et Fondements de Base </a:t>
                </a:r>
              </a:p>
            </p:txBody>
          </p:sp>
        </p:grpSp>
      </p:grpSp>
    </p:spTree>
    <p:extLst>
      <p:ext uri="{BB962C8B-B14F-4D97-AF65-F5344CB8AC3E}">
        <p14:creationId xmlns:p14="http://schemas.microsoft.com/office/powerpoint/2010/main" val="16941754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FAA4B901-205B-FE46-8FDF-0851C5F51C9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AFD16639-47CB-9C46-A8B6-C1EB42841547}"/>
              </a:ext>
            </a:extLst>
          </p:cNvPr>
          <p:cNvSpPr>
            <a:spLocks noGrp="1"/>
          </p:cNvSpPr>
          <p:nvPr>
            <p:ph idx="1"/>
          </p:nvPr>
        </p:nvSpPr>
        <p:spPr/>
        <p:txBody>
          <a:bodyPr/>
          <a:lstStyle/>
          <a:p>
            <a:pPr marL="0" indent="0">
              <a:buNone/>
            </a:pPr>
            <a:endParaRPr lang="fr-FR" dirty="0"/>
          </a:p>
          <a:p>
            <a:pPr marL="0" indent="0" algn="just">
              <a:buNone/>
            </a:pPr>
            <a:r>
              <a:rPr lang="fr-FR" b="1" i="1" u="sng" dirty="0">
                <a:latin typeface="Times New Roman" panose="02020603050405020304" pitchFamily="18" charset="0"/>
                <a:cs typeface="Times New Roman" panose="02020603050405020304" pitchFamily="18" charset="0"/>
              </a:rPr>
              <a:t>La gestion de La chaine logistique (SCM)</a:t>
            </a:r>
          </a:p>
          <a:p>
            <a:pPr marL="0" indent="0" algn="just">
              <a:buNone/>
            </a:pPr>
            <a:endParaRPr lang="fr-FR" b="1" i="1" u="sng" dirty="0">
              <a:latin typeface="Times New Roman" panose="02020603050405020304" pitchFamily="18" charset="0"/>
              <a:cs typeface="Times New Roman" panose="02020603050405020304" pitchFamily="18" charset="0"/>
            </a:endParaRPr>
          </a:p>
          <a:p>
            <a:pPr marL="0" indent="0" algn="just">
              <a:buNone/>
            </a:pPr>
            <a:r>
              <a:rPr lang="fr-FR" dirty="0">
                <a:latin typeface="Times New Roman" panose="02020603050405020304" pitchFamily="18" charset="0"/>
                <a:cs typeface="Times New Roman" panose="02020603050405020304" pitchFamily="18" charset="0"/>
              </a:rPr>
              <a:t>Le SCM apparait comme une nouvelle philosophie managériale qui permet de gérer la complexité de la chaine et les relations entre les acteurs de cette chaine. </a:t>
            </a:r>
          </a:p>
        </p:txBody>
      </p:sp>
      <p:sp>
        <p:nvSpPr>
          <p:cNvPr id="9999" name="Slide Number Placeholder"/>
          <p:cNvSpPr>
            <a:spLocks noGrp="1"/>
          </p:cNvSpPr>
          <p:nvPr>
            <p:ph type="sldNum" sz="quarter" idx="12"/>
          </p:nvPr>
        </p:nvSpPr>
        <p:spPr/>
        <p:txBody>
          <a:bodyPr/>
          <a:lstStyle/>
          <a:p>
            <a:fld id="{6D22F896-40B5-4ADD-8801-0D06FADFA095}" type="slidenum">
              <a:rPr lang="fr-FR" smtClean="0"/>
              <a:t>44</a:t>
            </a:fld>
            <a:endParaRPr lang="fr-FR"/>
          </a:p>
        </p:txBody>
      </p:sp>
    </p:spTree>
    <p:extLst>
      <p:ext uri="{BB962C8B-B14F-4D97-AF65-F5344CB8AC3E}">
        <p14:creationId xmlns:p14="http://schemas.microsoft.com/office/powerpoint/2010/main" val="9389970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5FBF96B5-7CBD-B64F-B64C-A01E6A31B1FD}"/>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9999" name="Slide Number Placeholder"/>
          <p:cNvSpPr>
            <a:spLocks noGrp="1"/>
          </p:cNvSpPr>
          <p:nvPr>
            <p:ph type="sldNum" sz="quarter" idx="12"/>
          </p:nvPr>
        </p:nvSpPr>
        <p:spPr/>
        <p:txBody>
          <a:bodyPr/>
          <a:lstStyle/>
          <a:p>
            <a:fld id="{6D22F896-40B5-4ADD-8801-0D06FADFA095}" type="slidenum">
              <a:rPr lang="fr-FR" smtClean="0"/>
              <a:t>45</a:t>
            </a:fld>
            <a:endParaRPr lang="fr-FR"/>
          </a:p>
        </p:txBody>
      </p:sp>
      <p:grpSp>
        <p:nvGrpSpPr>
          <p:cNvPr id="6" name="Groupe 5">
            <a:extLst>
              <a:ext uri="{FF2B5EF4-FFF2-40B4-BE49-F238E27FC236}">
                <a16:creationId xmlns:a16="http://schemas.microsoft.com/office/drawing/2014/main" id="{F8C82E8F-CD42-1B8F-3109-10A6FB6C5733}"/>
              </a:ext>
            </a:extLst>
          </p:cNvPr>
          <p:cNvGrpSpPr/>
          <p:nvPr/>
        </p:nvGrpSpPr>
        <p:grpSpPr>
          <a:xfrm>
            <a:off x="2900364" y="2015732"/>
            <a:ext cx="7172324" cy="4991802"/>
            <a:chOff x="2900364" y="2015732"/>
            <a:chExt cx="7172324" cy="4991802"/>
          </a:xfrm>
        </p:grpSpPr>
        <p:sp>
          <p:nvSpPr>
            <p:cNvPr id="5" name="Triangle 4">
              <a:extLst>
                <a:ext uri="{FF2B5EF4-FFF2-40B4-BE49-F238E27FC236}">
                  <a16:creationId xmlns:a16="http://schemas.microsoft.com/office/drawing/2014/main" id="{28C1A746-4045-984C-B7E0-B7A8C0FE5C97}"/>
                </a:ext>
              </a:extLst>
            </p:cNvPr>
            <p:cNvSpPr/>
            <p:nvPr/>
          </p:nvSpPr>
          <p:spPr>
            <a:xfrm>
              <a:off x="4657725" y="2015732"/>
              <a:ext cx="3043238" cy="914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Times New Roman" panose="02020603050405020304" pitchFamily="18" charset="0"/>
                  <a:cs typeface="Times New Roman" panose="02020603050405020304" pitchFamily="18" charset="0"/>
                </a:rPr>
                <a:t>Compétitivité</a:t>
              </a:r>
              <a:r>
                <a:rPr lang="fr-FR" dirty="0"/>
                <a:t> </a:t>
              </a:r>
            </a:p>
          </p:txBody>
        </p:sp>
        <p:grpSp>
          <p:nvGrpSpPr>
            <p:cNvPr id="3" name="Groupe 2">
              <a:extLst>
                <a:ext uri="{FF2B5EF4-FFF2-40B4-BE49-F238E27FC236}">
                  <a16:creationId xmlns:a16="http://schemas.microsoft.com/office/drawing/2014/main" id="{C5F241CC-3C50-E6D9-4F5D-733B1E12862E}"/>
                </a:ext>
              </a:extLst>
            </p:cNvPr>
            <p:cNvGrpSpPr/>
            <p:nvPr/>
          </p:nvGrpSpPr>
          <p:grpSpPr>
            <a:xfrm>
              <a:off x="2900364" y="2930132"/>
              <a:ext cx="7172324" cy="4077402"/>
              <a:chOff x="2900364" y="2930132"/>
              <a:chExt cx="7172324" cy="4077402"/>
            </a:xfrm>
          </p:grpSpPr>
          <p:sp>
            <p:nvSpPr>
              <p:cNvPr id="7" name="Rectangle 6">
                <a:extLst>
                  <a:ext uri="{FF2B5EF4-FFF2-40B4-BE49-F238E27FC236}">
                    <a16:creationId xmlns:a16="http://schemas.microsoft.com/office/drawing/2014/main" id="{E543FBD0-C7E3-F843-A27C-C7B4EB7A1217}"/>
                  </a:ext>
                </a:extLst>
              </p:cNvPr>
              <p:cNvSpPr/>
              <p:nvPr/>
            </p:nvSpPr>
            <p:spPr>
              <a:xfrm>
                <a:off x="3786188" y="2930132"/>
                <a:ext cx="5243511" cy="4988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Services </a:t>
                </a:r>
                <a:r>
                  <a:rPr lang="fr-FR" dirty="0">
                    <a:latin typeface="Times New Roman" panose="02020603050405020304" pitchFamily="18" charset="0"/>
                    <a:cs typeface="Times New Roman" panose="02020603050405020304" pitchFamily="18" charset="0"/>
                  </a:rPr>
                  <a:t>Clients</a:t>
                </a:r>
                <a:r>
                  <a:rPr lang="fr-FR" dirty="0"/>
                  <a:t> </a:t>
                </a:r>
              </a:p>
            </p:txBody>
          </p:sp>
          <p:sp>
            <p:nvSpPr>
              <p:cNvPr id="8" name="Rectangle 7">
                <a:extLst>
                  <a:ext uri="{FF2B5EF4-FFF2-40B4-BE49-F238E27FC236}">
                    <a16:creationId xmlns:a16="http://schemas.microsoft.com/office/drawing/2014/main" id="{90B6FFC0-3782-D540-A114-C0DC250F3AAD}"/>
                  </a:ext>
                </a:extLst>
              </p:cNvPr>
              <p:cNvSpPr/>
              <p:nvPr/>
            </p:nvSpPr>
            <p:spPr>
              <a:xfrm>
                <a:off x="3786188" y="3429000"/>
                <a:ext cx="2085975" cy="44291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Times New Roman" panose="02020603050405020304" pitchFamily="18" charset="0"/>
                    <a:cs typeface="Times New Roman" panose="02020603050405020304" pitchFamily="18" charset="0"/>
                  </a:rPr>
                  <a:t>Intégration </a:t>
                </a:r>
              </a:p>
            </p:txBody>
          </p:sp>
          <p:sp>
            <p:nvSpPr>
              <p:cNvPr id="9" name="Rectangle 8">
                <a:extLst>
                  <a:ext uri="{FF2B5EF4-FFF2-40B4-BE49-F238E27FC236}">
                    <a16:creationId xmlns:a16="http://schemas.microsoft.com/office/drawing/2014/main" id="{FCA49680-F270-EB4B-8741-F2A64A02FF7C}"/>
                  </a:ext>
                </a:extLst>
              </p:cNvPr>
              <p:cNvSpPr/>
              <p:nvPr/>
            </p:nvSpPr>
            <p:spPr>
              <a:xfrm>
                <a:off x="7053263" y="3429000"/>
                <a:ext cx="1976436" cy="44291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Times New Roman" panose="02020603050405020304" pitchFamily="18" charset="0"/>
                    <a:cs typeface="Times New Roman" panose="02020603050405020304" pitchFamily="18" charset="0"/>
                  </a:rPr>
                  <a:t>Coordination </a:t>
                </a:r>
              </a:p>
            </p:txBody>
          </p:sp>
          <p:sp>
            <p:nvSpPr>
              <p:cNvPr id="10" name="Rectangle 9">
                <a:extLst>
                  <a:ext uri="{FF2B5EF4-FFF2-40B4-BE49-F238E27FC236}">
                    <a16:creationId xmlns:a16="http://schemas.microsoft.com/office/drawing/2014/main" id="{BEF34A5E-07E2-F749-9827-4B5E44673215}"/>
                  </a:ext>
                </a:extLst>
              </p:cNvPr>
              <p:cNvSpPr/>
              <p:nvPr/>
            </p:nvSpPr>
            <p:spPr>
              <a:xfrm>
                <a:off x="3976688" y="3858222"/>
                <a:ext cx="1657350" cy="52624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Times New Roman" panose="02020603050405020304" pitchFamily="18" charset="0"/>
                    <a:cs typeface="Times New Roman" panose="02020603050405020304" pitchFamily="18" charset="0"/>
                  </a:rPr>
                  <a:t>Choix Partenaires </a:t>
                </a:r>
              </a:p>
            </p:txBody>
          </p:sp>
          <p:sp>
            <p:nvSpPr>
              <p:cNvPr id="11" name="Rectangle 10">
                <a:extLst>
                  <a:ext uri="{FF2B5EF4-FFF2-40B4-BE49-F238E27FC236}">
                    <a16:creationId xmlns:a16="http://schemas.microsoft.com/office/drawing/2014/main" id="{E9311A85-DA49-434D-B6D1-1C1D5229C05D}"/>
                  </a:ext>
                </a:extLst>
              </p:cNvPr>
              <p:cNvSpPr/>
              <p:nvPr/>
            </p:nvSpPr>
            <p:spPr>
              <a:xfrm>
                <a:off x="3988594" y="4404102"/>
                <a:ext cx="1681162" cy="104898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tx1"/>
                  </a:solidFill>
                  <a:latin typeface="Times New Roman" panose="02020603050405020304" pitchFamily="18" charset="0"/>
                  <a:cs typeface="Times New Roman" panose="02020603050405020304" pitchFamily="18" charset="0"/>
                </a:endParaRPr>
              </a:p>
              <a:p>
                <a:pPr algn="ctr"/>
                <a:r>
                  <a:rPr lang="fr-FR" sz="1400" b="1" dirty="0">
                    <a:solidFill>
                      <a:schemeClr val="tx1"/>
                    </a:solidFill>
                    <a:latin typeface="Times New Roman" panose="02020603050405020304" pitchFamily="18" charset="0"/>
                    <a:cs typeface="Times New Roman" panose="02020603050405020304" pitchFamily="18" charset="0"/>
                  </a:rPr>
                  <a:t>Organisation du réseau et organisation collaborative</a:t>
                </a:r>
              </a:p>
            </p:txBody>
          </p:sp>
          <p:sp>
            <p:nvSpPr>
              <p:cNvPr id="12" name="Rectangle 11">
                <a:extLst>
                  <a:ext uri="{FF2B5EF4-FFF2-40B4-BE49-F238E27FC236}">
                    <a16:creationId xmlns:a16="http://schemas.microsoft.com/office/drawing/2014/main" id="{F496FE0B-A05A-9F4B-B4A6-E0EADAE7BC27}"/>
                  </a:ext>
                </a:extLst>
              </p:cNvPr>
              <p:cNvSpPr/>
              <p:nvPr/>
            </p:nvSpPr>
            <p:spPr>
              <a:xfrm>
                <a:off x="4012406" y="5476070"/>
                <a:ext cx="1657350" cy="52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Times New Roman" panose="02020603050405020304" pitchFamily="18" charset="0"/>
                    <a:cs typeface="Times New Roman" panose="02020603050405020304" pitchFamily="18" charset="0"/>
                  </a:rPr>
                  <a:t>Conduite </a:t>
                </a:r>
              </a:p>
              <a:p>
                <a:pPr algn="ctr"/>
                <a:r>
                  <a:rPr lang="fr-FR" dirty="0">
                    <a:solidFill>
                      <a:schemeClr val="tx1"/>
                    </a:solidFill>
                    <a:latin typeface="Times New Roman" panose="02020603050405020304" pitchFamily="18" charset="0"/>
                    <a:cs typeface="Times New Roman" panose="02020603050405020304" pitchFamily="18" charset="0"/>
                  </a:rPr>
                  <a:t>Animation</a:t>
                </a:r>
              </a:p>
            </p:txBody>
          </p:sp>
          <p:sp>
            <p:nvSpPr>
              <p:cNvPr id="13" name="Rectangle 12">
                <a:extLst>
                  <a:ext uri="{FF2B5EF4-FFF2-40B4-BE49-F238E27FC236}">
                    <a16:creationId xmlns:a16="http://schemas.microsoft.com/office/drawing/2014/main" id="{2D7FB5D9-644D-D846-8770-7162C2371C0B}"/>
                  </a:ext>
                </a:extLst>
              </p:cNvPr>
              <p:cNvSpPr/>
              <p:nvPr/>
            </p:nvSpPr>
            <p:spPr>
              <a:xfrm>
                <a:off x="7212806" y="3855237"/>
                <a:ext cx="1657350" cy="10489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tx1"/>
                    </a:solidFill>
                    <a:latin typeface="Times New Roman" panose="02020603050405020304" pitchFamily="18" charset="0"/>
                    <a:cs typeface="Times New Roman" panose="02020603050405020304" pitchFamily="18" charset="0"/>
                  </a:rPr>
                  <a:t>Utilisation des technologies de l’information et communication </a:t>
                </a:r>
              </a:p>
            </p:txBody>
          </p:sp>
          <p:sp>
            <p:nvSpPr>
              <p:cNvPr id="14" name="Rectangle 13">
                <a:extLst>
                  <a:ext uri="{FF2B5EF4-FFF2-40B4-BE49-F238E27FC236}">
                    <a16:creationId xmlns:a16="http://schemas.microsoft.com/office/drawing/2014/main" id="{1D426BBF-B9B6-8847-976E-32FEA3EA3D47}"/>
                  </a:ext>
                </a:extLst>
              </p:cNvPr>
              <p:cNvSpPr/>
              <p:nvPr/>
            </p:nvSpPr>
            <p:spPr>
              <a:xfrm>
                <a:off x="7212806" y="4904222"/>
                <a:ext cx="1657350" cy="52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Times New Roman" panose="02020603050405020304" pitchFamily="18" charset="0"/>
                    <a:cs typeface="Times New Roman" panose="02020603050405020304" pitchFamily="18" charset="0"/>
                  </a:rPr>
                  <a:t>Orientation </a:t>
                </a:r>
              </a:p>
              <a:p>
                <a:pPr algn="ctr"/>
                <a:r>
                  <a:rPr lang="fr-FR" dirty="0">
                    <a:solidFill>
                      <a:schemeClr val="tx1"/>
                    </a:solidFill>
                    <a:latin typeface="Times New Roman" panose="02020603050405020304" pitchFamily="18" charset="0"/>
                    <a:cs typeface="Times New Roman" panose="02020603050405020304" pitchFamily="18" charset="0"/>
                  </a:rPr>
                  <a:t>Processus</a:t>
                </a:r>
              </a:p>
            </p:txBody>
          </p:sp>
          <p:sp>
            <p:nvSpPr>
              <p:cNvPr id="15" name="Rectangle 14">
                <a:extLst>
                  <a:ext uri="{FF2B5EF4-FFF2-40B4-BE49-F238E27FC236}">
                    <a16:creationId xmlns:a16="http://schemas.microsoft.com/office/drawing/2014/main" id="{9810A4DC-D313-B64D-B8DD-0820AC6C7FDF}"/>
                  </a:ext>
                </a:extLst>
              </p:cNvPr>
              <p:cNvSpPr/>
              <p:nvPr/>
            </p:nvSpPr>
            <p:spPr>
              <a:xfrm>
                <a:off x="7212806" y="5476070"/>
                <a:ext cx="1657350" cy="5262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latin typeface="Times New Roman" panose="02020603050405020304" pitchFamily="18" charset="0"/>
                    <a:cs typeface="Times New Roman" panose="02020603050405020304" pitchFamily="18" charset="0"/>
                  </a:rPr>
                  <a:t>Planification Avancée </a:t>
                </a:r>
              </a:p>
            </p:txBody>
          </p:sp>
          <p:sp>
            <p:nvSpPr>
              <p:cNvPr id="16" name="Rectangle 15">
                <a:extLst>
                  <a:ext uri="{FF2B5EF4-FFF2-40B4-BE49-F238E27FC236}">
                    <a16:creationId xmlns:a16="http://schemas.microsoft.com/office/drawing/2014/main" id="{B6FC3FEB-50FF-9643-AE63-9410DD6D5B79}"/>
                  </a:ext>
                </a:extLst>
              </p:cNvPr>
              <p:cNvSpPr/>
              <p:nvPr/>
            </p:nvSpPr>
            <p:spPr>
              <a:xfrm>
                <a:off x="3900490" y="6065754"/>
                <a:ext cx="5243511" cy="4988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Times New Roman" panose="02020603050405020304" pitchFamily="18" charset="0"/>
                    <a:cs typeface="Times New Roman" panose="02020603050405020304" pitchFamily="18" charset="0"/>
                  </a:rPr>
                  <a:t>Fondations  </a:t>
                </a:r>
              </a:p>
            </p:txBody>
          </p:sp>
          <p:sp>
            <p:nvSpPr>
              <p:cNvPr id="17" name="Rectangle 16">
                <a:extLst>
                  <a:ext uri="{FF2B5EF4-FFF2-40B4-BE49-F238E27FC236}">
                    <a16:creationId xmlns:a16="http://schemas.microsoft.com/office/drawing/2014/main" id="{0149981E-CE42-5E46-B30C-8F4B83951E6E}"/>
                  </a:ext>
                </a:extLst>
              </p:cNvPr>
              <p:cNvSpPr/>
              <p:nvPr/>
            </p:nvSpPr>
            <p:spPr>
              <a:xfrm>
                <a:off x="2900364" y="6564621"/>
                <a:ext cx="7172324" cy="4429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Times New Roman" panose="02020603050405020304" pitchFamily="18" charset="0"/>
                    <a:cs typeface="Times New Roman" panose="02020603050405020304" pitchFamily="18" charset="0"/>
                  </a:rPr>
                  <a:t>Logistiques, Marketing, Opérations, Théories des organisations, Achats et Approvisionnements, ect.;</a:t>
                </a:r>
              </a:p>
            </p:txBody>
          </p:sp>
        </p:grpSp>
        <p:sp>
          <p:nvSpPr>
            <p:cNvPr id="18" name="Rectangle : coins arrondis 17">
              <a:extLst>
                <a:ext uri="{FF2B5EF4-FFF2-40B4-BE49-F238E27FC236}">
                  <a16:creationId xmlns:a16="http://schemas.microsoft.com/office/drawing/2014/main" id="{583D29B4-7799-E044-966E-737C74100D2F}"/>
                </a:ext>
              </a:extLst>
            </p:cNvPr>
            <p:cNvSpPr/>
            <p:nvPr/>
          </p:nvSpPr>
          <p:spPr>
            <a:xfrm>
              <a:off x="7372350" y="2015732"/>
              <a:ext cx="2257425" cy="68460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Times New Roman" panose="02020603050405020304" pitchFamily="18" charset="0"/>
                  <a:cs typeface="Times New Roman" panose="02020603050405020304" pitchFamily="18" charset="0"/>
                </a:rPr>
                <a:t>SCM</a:t>
              </a:r>
            </a:p>
          </p:txBody>
        </p:sp>
      </p:grpSp>
    </p:spTree>
    <p:extLst>
      <p:ext uri="{BB962C8B-B14F-4D97-AF65-F5344CB8AC3E}">
        <p14:creationId xmlns:p14="http://schemas.microsoft.com/office/powerpoint/2010/main" val="23553344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5FBF96B5-7CBD-B64F-B64C-A01E6A31B1FD}"/>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2" name="Espace réservé du contenu 1">
            <a:extLst>
              <a:ext uri="{FF2B5EF4-FFF2-40B4-BE49-F238E27FC236}">
                <a16:creationId xmlns:a16="http://schemas.microsoft.com/office/drawing/2014/main" id="{97A050AA-318A-5CD0-6D29-0EADB669F908}"/>
              </a:ext>
            </a:extLst>
          </p:cNvPr>
          <p:cNvSpPr>
            <a:spLocks noGrp="1"/>
          </p:cNvSpPr>
          <p:nvPr>
            <p:ph idx="1"/>
          </p:nvPr>
        </p:nvSpPr>
        <p:spPr/>
        <p:txBody>
          <a:bodyPr/>
          <a:lstStyle/>
          <a:p>
            <a:endParaRPr lang="fr-FR"/>
          </a:p>
        </p:txBody>
      </p:sp>
      <p:sp>
        <p:nvSpPr>
          <p:cNvPr id="9999" name="Slide Number Placeholder"/>
          <p:cNvSpPr>
            <a:spLocks noGrp="1"/>
          </p:cNvSpPr>
          <p:nvPr>
            <p:ph type="sldNum" sz="quarter" idx="12"/>
          </p:nvPr>
        </p:nvSpPr>
        <p:spPr/>
        <p:txBody>
          <a:bodyPr/>
          <a:lstStyle/>
          <a:p>
            <a:fld id="{6D22F896-40B5-4ADD-8801-0D06FADFA095}" type="slidenum">
              <a:rPr lang="fr-FR" smtClean="0"/>
              <a:t>46</a:t>
            </a:fld>
            <a:endParaRPr lang="fr-FR"/>
          </a:p>
        </p:txBody>
      </p:sp>
      <p:pic>
        <p:nvPicPr>
          <p:cNvPr id="1025" name="Picture 1" descr="page2image1835338176">
            <a:extLst>
              <a:ext uri="{FF2B5EF4-FFF2-40B4-BE49-F238E27FC236}">
                <a16:creationId xmlns:a16="http://schemas.microsoft.com/office/drawing/2014/main" id="{47203C91-9AB3-AC47-B450-388116B9AF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4550" y="1853754"/>
            <a:ext cx="8143875" cy="4761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8455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5FBF96B5-7CBD-B64F-B64C-A01E6A31B1FD}"/>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659BA61C-D5E2-0043-B252-E25FF67EF603}"/>
              </a:ext>
            </a:extLst>
          </p:cNvPr>
          <p:cNvSpPr>
            <a:spLocks noGrp="1"/>
          </p:cNvSpPr>
          <p:nvPr>
            <p:ph idx="1"/>
          </p:nvPr>
        </p:nvSpPr>
        <p:spPr/>
        <p:txBody>
          <a:bodyPr/>
          <a:lstStyle/>
          <a:p>
            <a:endParaRPr lang="fr-FR" dirty="0">
              <a:solidFill>
                <a:schemeClr val="bg1"/>
              </a:solidFill>
              <a:latin typeface="Times New Roman" panose="02020603050405020304" pitchFamily="18" charset="0"/>
              <a:cs typeface="Times New Roman" panose="02020603050405020304" pitchFamily="18" charset="0"/>
            </a:endParaRPr>
          </a:p>
          <a:p>
            <a:pPr marL="0" indent="0">
              <a:buNone/>
            </a:pPr>
            <a:endParaRPr lang="fr-FR" dirty="0">
              <a:solidFill>
                <a:schemeClr val="bg1"/>
              </a:solidFill>
              <a:latin typeface="Times New Roman" panose="02020603050405020304" pitchFamily="18" charset="0"/>
              <a:cs typeface="Times New Roman" panose="02020603050405020304" pitchFamily="18" charset="0"/>
            </a:endParaRPr>
          </a:p>
          <a:p>
            <a:pPr marL="0" indent="0">
              <a:buNone/>
            </a:pPr>
            <a:r>
              <a:rPr lang="fr-FR"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Résultats</a:t>
            </a:r>
          </a:p>
          <a:p>
            <a:pPr marL="0" indent="0">
              <a:buNone/>
            </a:pPr>
            <a:r>
              <a:rPr lang="fr-FR" dirty="0">
                <a:latin typeface="Times New Roman" panose="02020603050405020304" pitchFamily="18" charset="0"/>
                <a:cs typeface="Times New Roman" panose="02020603050405020304" pitchFamily="18" charset="0"/>
              </a:rPr>
              <a:t>      Efficacité                                                   Efficience </a:t>
            </a:r>
          </a:p>
          <a:p>
            <a:pPr marL="0" indent="0">
              <a:buNone/>
            </a:pPr>
            <a:endParaRPr lang="fr-FR" dirty="0">
              <a:latin typeface="Times New Roman" panose="02020603050405020304" pitchFamily="18" charset="0"/>
              <a:cs typeface="Times New Roman" panose="02020603050405020304" pitchFamily="18" charset="0"/>
            </a:endParaRPr>
          </a:p>
          <a:p>
            <a:pPr marL="0" indent="0">
              <a:buNone/>
            </a:pPr>
            <a:r>
              <a:rPr lang="fr-FR" b="1" dirty="0">
                <a:latin typeface="Times New Roman" panose="02020603050405020304" pitchFamily="18" charset="0"/>
                <a:cs typeface="Times New Roman" panose="02020603050405020304" pitchFamily="18" charset="0"/>
              </a:rPr>
              <a:t>Objectifs                                                   Ressources </a:t>
            </a:r>
          </a:p>
          <a:p>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smtClean="0"/>
              <a:t>47</a:t>
            </a:fld>
            <a:endParaRPr lang="fr-FR"/>
          </a:p>
        </p:txBody>
      </p:sp>
      <p:sp>
        <p:nvSpPr>
          <p:cNvPr id="2" name="Triangle 1">
            <a:extLst>
              <a:ext uri="{FF2B5EF4-FFF2-40B4-BE49-F238E27FC236}">
                <a16:creationId xmlns:a16="http://schemas.microsoft.com/office/drawing/2014/main" id="{92C3B22C-6033-9245-BAF9-B31E37B33919}"/>
              </a:ext>
            </a:extLst>
          </p:cNvPr>
          <p:cNvSpPr/>
          <p:nvPr/>
        </p:nvSpPr>
        <p:spPr>
          <a:xfrm>
            <a:off x="2900363" y="3286126"/>
            <a:ext cx="2800350" cy="190023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latin typeface="Times New Roman" panose="02020603050405020304" pitchFamily="18" charset="0"/>
                <a:cs typeface="Times New Roman" panose="02020603050405020304" pitchFamily="18" charset="0"/>
              </a:rPr>
              <a:t>Performance</a:t>
            </a:r>
          </a:p>
        </p:txBody>
      </p:sp>
      <p:sp>
        <p:nvSpPr>
          <p:cNvPr id="7" name="Arc 6">
            <a:extLst>
              <a:ext uri="{FF2B5EF4-FFF2-40B4-BE49-F238E27FC236}">
                <a16:creationId xmlns:a16="http://schemas.microsoft.com/office/drawing/2014/main" id="{3EEDE6F6-481A-1840-8598-9A3202467660}"/>
              </a:ext>
            </a:extLst>
          </p:cNvPr>
          <p:cNvSpPr/>
          <p:nvPr/>
        </p:nvSpPr>
        <p:spPr>
          <a:xfrm flipH="1">
            <a:off x="2900363" y="3429000"/>
            <a:ext cx="1243012" cy="1243013"/>
          </a:xfrm>
          <a:prstGeom prst="arc">
            <a:avLst>
              <a:gd name="adj1" fmla="val 14584340"/>
              <a:gd name="adj2" fmla="val 285537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 name="Arc 7">
            <a:extLst>
              <a:ext uri="{FF2B5EF4-FFF2-40B4-BE49-F238E27FC236}">
                <a16:creationId xmlns:a16="http://schemas.microsoft.com/office/drawing/2014/main" id="{AE97B036-309C-F14D-8FED-9FA3BD96CB82}"/>
              </a:ext>
            </a:extLst>
          </p:cNvPr>
          <p:cNvSpPr/>
          <p:nvPr/>
        </p:nvSpPr>
        <p:spPr>
          <a:xfrm>
            <a:off x="5229225" y="3671888"/>
            <a:ext cx="471488" cy="1332359"/>
          </a:xfrm>
          <a:prstGeom prst="arc">
            <a:avLst>
              <a:gd name="adj1" fmla="val 16200000"/>
              <a:gd name="adj2" fmla="val 4086107"/>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 name="ZoneTexte 8">
            <a:extLst>
              <a:ext uri="{FF2B5EF4-FFF2-40B4-BE49-F238E27FC236}">
                <a16:creationId xmlns:a16="http://schemas.microsoft.com/office/drawing/2014/main" id="{73A6E86E-6791-CF45-A565-32B0887B3D7B}"/>
              </a:ext>
            </a:extLst>
          </p:cNvPr>
          <p:cNvSpPr txBox="1"/>
          <p:nvPr/>
        </p:nvSpPr>
        <p:spPr>
          <a:xfrm>
            <a:off x="2357439" y="5443538"/>
            <a:ext cx="4099506" cy="369332"/>
          </a:xfrm>
          <a:prstGeom prst="rect">
            <a:avLst/>
          </a:prstGeom>
          <a:solidFill>
            <a:schemeClr val="accent1">
              <a:lumMod val="20000"/>
              <a:lumOff val="80000"/>
            </a:schemeClr>
          </a:solidFill>
        </p:spPr>
        <p:txBody>
          <a:bodyPr wrap="square" rtlCol="0">
            <a:spAutoFit/>
          </a:bodyPr>
          <a:lstStyle/>
          <a:p>
            <a:pPr algn="ctr"/>
            <a:r>
              <a:rPr lang="fr-FR" b="1" i="1">
                <a:latin typeface="Times New Roman" panose="02020603050405020304" pitchFamily="18" charset="0"/>
                <a:cs typeface="Times New Roman" panose="02020603050405020304" pitchFamily="18" charset="0"/>
              </a:rPr>
              <a:t>La performance Logistique </a:t>
            </a:r>
          </a:p>
        </p:txBody>
      </p:sp>
    </p:spTree>
    <p:extLst>
      <p:ext uri="{BB962C8B-B14F-4D97-AF65-F5344CB8AC3E}">
        <p14:creationId xmlns:p14="http://schemas.microsoft.com/office/powerpoint/2010/main" val="6865469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5FBF96B5-7CBD-B64F-B64C-A01E6A31B1FD}"/>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659BA61C-D5E2-0043-B252-E25FF67EF603}"/>
              </a:ext>
            </a:extLst>
          </p:cNvPr>
          <p:cNvSpPr>
            <a:spLocks noGrp="1"/>
          </p:cNvSpPr>
          <p:nvPr>
            <p:ph idx="1"/>
          </p:nvPr>
        </p:nvSpPr>
        <p:spPr/>
        <p:txBody>
          <a:bodyPr>
            <a:normAutofit fontScale="85000" lnSpcReduction="10000"/>
          </a:bodyPr>
          <a:lstStyle/>
          <a:p>
            <a:r>
              <a:rPr lang="fr-FR" b="1" i="1" u="sng" dirty="0">
                <a:latin typeface="Times New Roman" panose="02020603050405020304" pitchFamily="18" charset="0"/>
                <a:cs typeface="Times New Roman" panose="02020603050405020304" pitchFamily="18" charset="0"/>
              </a:rPr>
              <a:t>Apport de l’audit logistique</a:t>
            </a:r>
          </a:p>
          <a:p>
            <a:pPr algn="just"/>
            <a:r>
              <a:rPr lang="fr-FR" dirty="0">
                <a:latin typeface="Times New Roman" panose="02020603050405020304" pitchFamily="18" charset="0"/>
                <a:cs typeface="Times New Roman" panose="02020603050405020304" pitchFamily="18" charset="0"/>
              </a:rPr>
              <a:t>Évaluer et améliorer de la performance afin de voir leur impact sur le fonctionnement de l’entreprise </a:t>
            </a:r>
          </a:p>
          <a:p>
            <a:pPr algn="just"/>
            <a:r>
              <a:rPr lang="fr-FR" dirty="0">
                <a:latin typeface="Times New Roman" panose="02020603050405020304" pitchFamily="18" charset="0"/>
                <a:cs typeface="Times New Roman" panose="02020603050405020304" pitchFamily="18" charset="0"/>
              </a:rPr>
              <a:t>Appliquer les bonnes pratiques logistiques et les procédures de gestion efficaces et efficientes </a:t>
            </a:r>
          </a:p>
          <a:p>
            <a:pPr marL="914400" lvl="1" indent="-457200" algn="just">
              <a:buFont typeface="+mj-lt"/>
              <a:buAutoNum type="arabicPeriod"/>
            </a:pPr>
            <a:r>
              <a:rPr lang="fr-FR" dirty="0">
                <a:latin typeface="Times New Roman" panose="02020603050405020304" pitchFamily="18" charset="0"/>
                <a:cs typeface="Times New Roman" panose="02020603050405020304" pitchFamily="18" charset="0"/>
              </a:rPr>
              <a:t>La performance Organisationnelle: Vitesse de livraison &amp; réactivité &amp; flexibilité et capacité de livraison </a:t>
            </a:r>
          </a:p>
          <a:p>
            <a:pPr marL="914400" lvl="1" indent="-457200" algn="just">
              <a:buFont typeface="+mj-lt"/>
              <a:buAutoNum type="arabicPeriod"/>
            </a:pPr>
            <a:r>
              <a:rPr lang="fr-FR" dirty="0">
                <a:latin typeface="Times New Roman" panose="02020603050405020304" pitchFamily="18" charset="0"/>
                <a:cs typeface="Times New Roman" panose="02020603050405020304" pitchFamily="18" charset="0"/>
              </a:rPr>
              <a:t>La performance commerciale des entreprises (Croissance moyenne de la production de marché &amp; augmentation des ventes en volumes &amp; augmentation des ventes en valeur)</a:t>
            </a:r>
          </a:p>
          <a:p>
            <a:pPr algn="just"/>
            <a:r>
              <a:rPr lang="fr-FR" dirty="0">
                <a:latin typeface="Times New Roman" panose="02020603050405020304" pitchFamily="18" charset="0"/>
                <a:cs typeface="Times New Roman" panose="02020603050405020304" pitchFamily="18" charset="0"/>
              </a:rPr>
              <a:t>Bonnes pratiques logistiques : stratégie d’intégration, stratégie d’impartition , service à la clientèle, qualité de décision, satisfaction.. </a:t>
            </a:r>
          </a:p>
          <a:p>
            <a:pPr marL="914400" lvl="1" indent="-457200" algn="just">
              <a:buFont typeface="+mj-lt"/>
              <a:buAutoNum type="arabicPeriod"/>
            </a:pPr>
            <a:r>
              <a:rPr lang="fr-FR" dirty="0">
                <a:latin typeface="Times New Roman" panose="02020603050405020304" pitchFamily="18" charset="0"/>
                <a:cs typeface="Times New Roman" panose="02020603050405020304" pitchFamily="18" charset="0"/>
              </a:rPr>
              <a:t>La performance Organisationnelle (compétitivité de l’entreprise, satisfaction des clients et impact Organisationnel)</a:t>
            </a:r>
          </a:p>
          <a:p>
            <a:pPr marL="914400" lvl="1" indent="-457200" algn="just">
              <a:buFont typeface="+mj-lt"/>
              <a:buAutoNum type="arabicPeriod"/>
            </a:pPr>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smtClean="0"/>
              <a:t>48</a:t>
            </a:fld>
            <a:endParaRPr lang="fr-FR"/>
          </a:p>
        </p:txBody>
      </p:sp>
    </p:spTree>
    <p:extLst>
      <p:ext uri="{BB962C8B-B14F-4D97-AF65-F5344CB8AC3E}">
        <p14:creationId xmlns:p14="http://schemas.microsoft.com/office/powerpoint/2010/main" val="42029675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5FBF96B5-7CBD-B64F-B64C-A01E6A31B1FD}"/>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659BA61C-D5E2-0043-B252-E25FF67EF603}"/>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La mission logistique vise principalement à concrétiser les objectifs financiers de l’entreprise par la livraison de commandes parfaites à moindre coût après avoir planifier, optimiser et coordonné l’ensemble des flux d’approvisionnement, de production et de distribution </a:t>
            </a:r>
          </a:p>
        </p:txBody>
      </p:sp>
      <p:sp>
        <p:nvSpPr>
          <p:cNvPr id="9999" name="Slide Number Placeholder"/>
          <p:cNvSpPr>
            <a:spLocks noGrp="1"/>
          </p:cNvSpPr>
          <p:nvPr>
            <p:ph type="sldNum" sz="quarter" idx="12"/>
          </p:nvPr>
        </p:nvSpPr>
        <p:spPr/>
        <p:txBody>
          <a:bodyPr/>
          <a:lstStyle/>
          <a:p>
            <a:fld id="{6D22F896-40B5-4ADD-8801-0D06FADFA095}" type="slidenum">
              <a:rPr lang="fr-FR" smtClean="0"/>
              <a:t>49</a:t>
            </a:fld>
            <a:endParaRPr lang="fr-FR"/>
          </a:p>
        </p:txBody>
      </p:sp>
    </p:spTree>
    <p:extLst>
      <p:ext uri="{BB962C8B-B14F-4D97-AF65-F5344CB8AC3E}">
        <p14:creationId xmlns:p14="http://schemas.microsoft.com/office/powerpoint/2010/main" val="84935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F781C91B-0ED3-354A-8396-DBD26853B3BC}"/>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18433" name="Espace réservé du contenu 2">
            <a:extLst>
              <a:ext uri="{FF2B5EF4-FFF2-40B4-BE49-F238E27FC236}">
                <a16:creationId xmlns:a16="http://schemas.microsoft.com/office/drawing/2014/main" id="{0639AE0B-D483-F54A-ADA9-8C74225D03DE}"/>
              </a:ext>
            </a:extLst>
          </p:cNvPr>
          <p:cNvSpPr>
            <a:spLocks noGrp="1"/>
          </p:cNvSpPr>
          <p:nvPr>
            <p:ph idx="1"/>
          </p:nvPr>
        </p:nvSpPr>
        <p:spPr/>
        <p:txBody>
          <a:bodyPr>
            <a:normAutofit fontScale="85000" lnSpcReduction="10000"/>
          </a:bodyPr>
          <a:lstStyle/>
          <a:p>
            <a:pPr algn="just" eaLnBrk="1" hangingPunct="1">
              <a:lnSpc>
                <a:spcPct val="170000"/>
              </a:lnSpc>
            </a:pPr>
            <a:r>
              <a:rPr lang="fr-FR" altLang="fr-FR" dirty="0">
                <a:latin typeface="Times New Roman" panose="02020603050405020304" pitchFamily="18" charset="0"/>
                <a:ea typeface="ＭＳ Ｐゴシック" panose="020B0600070205080204" pitchFamily="34" charset="-128"/>
              </a:rPr>
              <a:t>Durant la vie de l</a:t>
            </a:r>
            <a:r>
              <a:rPr lang="ja-JP" altLang="fr-FR" dirty="0">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entreprise, comme durant la vie d</a:t>
            </a:r>
            <a:r>
              <a:rPr lang="ja-JP" altLang="fr-FR" dirty="0">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un bien ou carrément d</a:t>
            </a:r>
            <a:r>
              <a:rPr lang="ja-JP" altLang="fr-FR" dirty="0">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une personne, il est nécessaire de faire des bilans de l</a:t>
            </a:r>
            <a:r>
              <a:rPr lang="ja-JP" altLang="fr-FR" dirty="0">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activité, procéder à des contrôles afin de déterminer les problèmes, anomalies ou risques qu’on ne peut pas voir à l</a:t>
            </a:r>
            <a:r>
              <a:rPr lang="ja-JP" altLang="fr-FR" dirty="0">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œil nu ou en tant qu’une partie de ces derniers. </a:t>
            </a:r>
          </a:p>
          <a:p>
            <a:pPr algn="just" eaLnBrk="1" hangingPunct="1">
              <a:lnSpc>
                <a:spcPct val="170000"/>
              </a:lnSpc>
            </a:pPr>
            <a:r>
              <a:rPr lang="fr-FR" altLang="fr-FR" dirty="0">
                <a:latin typeface="Times New Roman" panose="02020603050405020304" pitchFamily="18" charset="0"/>
                <a:ea typeface="ＭＳ Ｐゴシック" panose="020B0600070205080204" pitchFamily="34" charset="-128"/>
              </a:rPr>
              <a:t>Ceci nous aide à soigner les dégâts existant et à prendre les mesures nécessaires afin de se prémunir contre d</a:t>
            </a:r>
            <a:r>
              <a:rPr lang="ja-JP" altLang="fr-FR" dirty="0">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éventuels problèmes.</a:t>
            </a:r>
          </a:p>
          <a:p>
            <a:pPr algn="just" eaLnBrk="1" hangingPunct="1">
              <a:lnSpc>
                <a:spcPct val="170000"/>
              </a:lnSpc>
            </a:pPr>
            <a:r>
              <a:rPr lang="fr-FR" altLang="fr-FR" dirty="0">
                <a:latin typeface="Times New Roman" panose="02020603050405020304" pitchFamily="18" charset="0"/>
                <a:ea typeface="ＭＳ Ｐゴシック" panose="020B0600070205080204" pitchFamily="34" charset="-128"/>
              </a:rPr>
              <a:t>Il est maintenant question de faire appel à un expert en la matière qu’</a:t>
            </a:r>
            <a:r>
              <a:rPr lang="fr-FR" altLang="ja-JP" dirty="0">
                <a:latin typeface="Times New Roman" panose="02020603050405020304" pitchFamily="18" charset="0"/>
                <a:ea typeface="ＭＳ Ｐゴシック" panose="020B0600070205080204" pitchFamily="34" charset="-128"/>
              </a:rPr>
              <a:t>on appelle aujourd’hui par un « auditeur » afin d</a:t>
            </a:r>
            <a:r>
              <a:rPr lang="ja-JP" altLang="fr-FR" dirty="0">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améliorer la qualité de vie de son entreprise.</a:t>
            </a:r>
            <a:endParaRPr lang="fr-FR" altLang="fr-FR" dirty="0">
              <a:latin typeface="Times New Roman" panose="02020603050405020304" pitchFamily="18" charset="0"/>
              <a:ea typeface="ＭＳ Ｐゴシック" panose="020B0600070205080204" pitchFamily="34" charset="-128"/>
            </a:endParaRPr>
          </a:p>
        </p:txBody>
      </p:sp>
      <p:sp>
        <p:nvSpPr>
          <p:cNvPr id="9999" name="Slide Number Placeholder"/>
          <p:cNvSpPr>
            <a:spLocks noGrp="1"/>
          </p:cNvSpPr>
          <p:nvPr>
            <p:ph type="sldNum" sz="quarter" idx="12"/>
          </p:nvPr>
        </p:nvSpPr>
        <p:spPr/>
        <p:txBody>
          <a:bodyPr/>
          <a:lstStyle/>
          <a:p>
            <a:fld id="{6D22F896-40B5-4ADD-8801-0D06FADFA095}" type="slidenum">
              <a:rPr lang="fr-FR" smtClean="0"/>
              <a:t>5</a:t>
            </a:fld>
            <a:endParaRPr lang="fr-FR"/>
          </a:p>
        </p:txBody>
      </p:sp>
    </p:spTree>
    <p:extLst>
      <p:ext uri="{BB962C8B-B14F-4D97-AF65-F5344CB8AC3E}">
        <p14:creationId xmlns:p14="http://schemas.microsoft.com/office/powerpoint/2010/main" val="21570056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8433">
                                            <p:txEl>
                                              <p:pRg st="0" end="0"/>
                                            </p:txEl>
                                          </p:spTgt>
                                        </p:tgtEl>
                                        <p:attrNameLst>
                                          <p:attrName>style.visibility</p:attrName>
                                        </p:attrNameLst>
                                      </p:cBhvr>
                                      <p:to>
                                        <p:strVal val="visible"/>
                                      </p:to>
                                    </p:set>
                                    <p:animEffect transition="in" filter="wheel(1)">
                                      <p:cBhvr>
                                        <p:cTn id="7" dur="2000"/>
                                        <p:tgtEl>
                                          <p:spTgt spid="1843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8433">
                                            <p:txEl>
                                              <p:pRg st="1" end="1"/>
                                            </p:txEl>
                                          </p:spTgt>
                                        </p:tgtEl>
                                        <p:attrNameLst>
                                          <p:attrName>style.visibility</p:attrName>
                                        </p:attrNameLst>
                                      </p:cBhvr>
                                      <p:to>
                                        <p:strVal val="visible"/>
                                      </p:to>
                                    </p:set>
                                    <p:animEffect transition="in" filter="wheel(1)">
                                      <p:cBhvr>
                                        <p:cTn id="12" dur="2000"/>
                                        <p:tgtEl>
                                          <p:spTgt spid="1843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8433">
                                            <p:txEl>
                                              <p:pRg st="2" end="2"/>
                                            </p:txEl>
                                          </p:spTgt>
                                        </p:tgtEl>
                                        <p:attrNameLst>
                                          <p:attrName>style.visibility</p:attrName>
                                        </p:attrNameLst>
                                      </p:cBhvr>
                                      <p:to>
                                        <p:strVal val="visible"/>
                                      </p:to>
                                    </p:set>
                                    <p:animEffect transition="in" filter="wheel(1)">
                                      <p:cBhvr>
                                        <p:cTn id="17" dur="2000"/>
                                        <p:tgtEl>
                                          <p:spTgt spid="1843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5FBF96B5-7CBD-B64F-B64C-A01E6A31B1FD}"/>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659BA61C-D5E2-0043-B252-E25FF67EF603}"/>
              </a:ext>
            </a:extLst>
          </p:cNvPr>
          <p:cNvSpPr>
            <a:spLocks noGrp="1"/>
          </p:cNvSpPr>
          <p:nvPr>
            <p:ph idx="1"/>
          </p:nvPr>
        </p:nvSpPr>
        <p:spPr/>
        <p:txBody>
          <a:bodyPr/>
          <a:lstStyle/>
          <a:p>
            <a:r>
              <a:rPr lang="fr-FR" dirty="0">
                <a:latin typeface="Times New Roman" panose="02020603050405020304" pitchFamily="18" charset="0"/>
                <a:cs typeface="Times New Roman" panose="02020603050405020304" pitchFamily="18" charset="0"/>
              </a:rPr>
              <a:t>Les freins de la performance logistique: </a:t>
            </a:r>
          </a:p>
          <a:p>
            <a:pPr marL="1371600" lvl="2" indent="-457200" algn="just">
              <a:buFont typeface="+mj-lt"/>
              <a:buAutoNum type="arabicPeriod"/>
            </a:pPr>
            <a:r>
              <a:rPr lang="fr-FR" dirty="0">
                <a:latin typeface="Times New Roman" panose="02020603050405020304" pitchFamily="18" charset="0"/>
                <a:cs typeface="Times New Roman" panose="02020603050405020304" pitchFamily="18" charset="0"/>
              </a:rPr>
              <a:t>Manque de compréhension des enjeux stratégiques de la logistique </a:t>
            </a:r>
          </a:p>
          <a:p>
            <a:pPr marL="1371600" lvl="2" indent="-457200" algn="just">
              <a:buFont typeface="+mj-lt"/>
              <a:buAutoNum type="arabicPeriod"/>
            </a:pPr>
            <a:r>
              <a:rPr lang="fr-FR" dirty="0">
                <a:latin typeface="Times New Roman" panose="02020603050405020304" pitchFamily="18" charset="0"/>
                <a:cs typeface="Times New Roman" panose="02020603050405020304" pitchFamily="18" charset="0"/>
              </a:rPr>
              <a:t>Cloisonnement de l’entreprise: Organisation logistique fragmentée et Manque de compétences logistiques </a:t>
            </a:r>
          </a:p>
          <a:p>
            <a:pPr marL="1371600" lvl="2" indent="-457200" algn="just">
              <a:buFont typeface="+mj-lt"/>
              <a:buAutoNum type="arabicPeriod"/>
            </a:pPr>
            <a:r>
              <a:rPr lang="fr-FR" dirty="0">
                <a:latin typeface="Times New Roman" panose="02020603050405020304" pitchFamily="18" charset="0"/>
                <a:cs typeface="Times New Roman" panose="02020603050405020304" pitchFamily="18" charset="0"/>
              </a:rPr>
              <a:t>Manque de formalisation du processus logistique et manque de mesure des performances logistiques </a:t>
            </a:r>
          </a:p>
          <a:p>
            <a:pPr marL="1371600" lvl="2" indent="-457200" algn="just">
              <a:buFont typeface="+mj-lt"/>
              <a:buAutoNum type="arabicPeriod"/>
            </a:pPr>
            <a:r>
              <a:rPr lang="fr-FR" dirty="0">
                <a:latin typeface="Times New Roman" panose="02020603050405020304" pitchFamily="18" charset="0"/>
                <a:cs typeface="Times New Roman" panose="02020603050405020304" pitchFamily="18" charset="0"/>
              </a:rPr>
              <a:t>Méconnaissance des solutions , bonnes pratiques logistiques </a:t>
            </a:r>
          </a:p>
          <a:p>
            <a:pPr marL="1371600" lvl="2" indent="-457200" algn="just">
              <a:buFont typeface="+mj-lt"/>
              <a:buAutoNum type="arabicPeriod"/>
            </a:pPr>
            <a:r>
              <a:rPr lang="fr-FR" dirty="0">
                <a:latin typeface="Times New Roman" panose="02020603050405020304" pitchFamily="18" charset="0"/>
                <a:cs typeface="Times New Roman" panose="02020603050405020304" pitchFamily="18" charset="0"/>
              </a:rPr>
              <a:t>Système d’information incomplet, non intégré et vieillissant, faible utilisation des échanges d’information et collaboration interentreprises </a:t>
            </a:r>
          </a:p>
        </p:txBody>
      </p:sp>
      <p:sp>
        <p:nvSpPr>
          <p:cNvPr id="9999" name="Slide Number Placeholder"/>
          <p:cNvSpPr>
            <a:spLocks noGrp="1"/>
          </p:cNvSpPr>
          <p:nvPr>
            <p:ph type="sldNum" sz="quarter" idx="12"/>
          </p:nvPr>
        </p:nvSpPr>
        <p:spPr/>
        <p:txBody>
          <a:bodyPr/>
          <a:lstStyle/>
          <a:p>
            <a:fld id="{6D22F896-40B5-4ADD-8801-0D06FADFA095}" type="slidenum">
              <a:rPr lang="fr-FR" smtClean="0"/>
              <a:t>50</a:t>
            </a:fld>
            <a:endParaRPr lang="fr-FR"/>
          </a:p>
        </p:txBody>
      </p:sp>
    </p:spTree>
    <p:extLst>
      <p:ext uri="{BB962C8B-B14F-4D97-AF65-F5344CB8AC3E}">
        <p14:creationId xmlns:p14="http://schemas.microsoft.com/office/powerpoint/2010/main" val="13340751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5FBF96B5-7CBD-B64F-B64C-A01E6A31B1FD}"/>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659BA61C-D5E2-0043-B252-E25FF67EF603}"/>
              </a:ext>
            </a:extLst>
          </p:cNvPr>
          <p:cNvSpPr>
            <a:spLocks noGrp="1"/>
          </p:cNvSpPr>
          <p:nvPr>
            <p:ph idx="1"/>
          </p:nvPr>
        </p:nvSpPr>
        <p:spPr/>
        <p:txBody>
          <a:bodyPr>
            <a:normAutofit fontScale="92500"/>
          </a:bodyPr>
          <a:lstStyle/>
          <a:p>
            <a:r>
              <a:rPr lang="fr-FR" dirty="0">
                <a:latin typeface="Times New Roman" panose="02020603050405020304" pitchFamily="18" charset="0"/>
                <a:cs typeface="Times New Roman" panose="02020603050405020304" pitchFamily="18" charset="0"/>
              </a:rPr>
              <a:t>Les cinq leviers de croissance: </a:t>
            </a:r>
          </a:p>
          <a:p>
            <a:pPr marL="457200" indent="-457200">
              <a:buFont typeface="+mj-lt"/>
              <a:buAutoNum type="arabicPeriod"/>
            </a:pPr>
            <a:r>
              <a:rPr lang="fr-FR" dirty="0">
                <a:latin typeface="Times New Roman" panose="02020603050405020304" pitchFamily="18" charset="0"/>
                <a:cs typeface="Times New Roman" panose="02020603050405020304" pitchFamily="18" charset="0"/>
              </a:rPr>
              <a:t>Qualité de service et personnalisation des produits et services pour augmenter les ventes et fidéliser les clients  </a:t>
            </a:r>
          </a:p>
          <a:p>
            <a:pPr marL="457200" indent="-457200" algn="just">
              <a:buFont typeface="+mj-lt"/>
              <a:buAutoNum type="arabicPeriod"/>
            </a:pPr>
            <a:r>
              <a:rPr lang="fr-FR" dirty="0">
                <a:latin typeface="Times New Roman" panose="02020603050405020304" pitchFamily="18" charset="0"/>
                <a:cs typeface="Times New Roman" panose="02020603050405020304" pitchFamily="18" charset="0"/>
              </a:rPr>
              <a:t>Réduction du Time-to-Market pour le lancement rapide et efficace des nouveaux produits </a:t>
            </a:r>
          </a:p>
          <a:p>
            <a:pPr marL="457200" indent="-457200" algn="just">
              <a:buFont typeface="+mj-lt"/>
              <a:buAutoNum type="arabicPeriod"/>
            </a:pPr>
            <a:r>
              <a:rPr lang="fr-FR" dirty="0">
                <a:latin typeface="Times New Roman" panose="02020603050405020304" pitchFamily="18" charset="0"/>
                <a:cs typeface="Times New Roman" panose="02020603050405020304" pitchFamily="18" charset="0"/>
              </a:rPr>
              <a:t>Réactivité et flexibilité pour répondre aux fluctuations de la demande sans retard ni surcoût </a:t>
            </a:r>
          </a:p>
          <a:p>
            <a:pPr marL="457200" indent="-457200" algn="just">
              <a:buFont typeface="+mj-lt"/>
              <a:buAutoNum type="arabicPeriod"/>
            </a:pPr>
            <a:r>
              <a:rPr lang="fr-FR" dirty="0">
                <a:latin typeface="Times New Roman" panose="02020603050405020304" pitchFamily="18" charset="0"/>
                <a:cs typeface="Times New Roman" panose="02020603050405020304" pitchFamily="18" charset="0"/>
              </a:rPr>
              <a:t>Externalisation logistique pour élargir la zone d’influence </a:t>
            </a:r>
          </a:p>
          <a:p>
            <a:pPr marL="457200" indent="-457200" algn="just">
              <a:buFont typeface="+mj-lt"/>
              <a:buAutoNum type="arabicPeriod"/>
            </a:pPr>
            <a:r>
              <a:rPr lang="fr-FR" dirty="0">
                <a:latin typeface="Times New Roman" panose="02020603050405020304" pitchFamily="18" charset="0"/>
                <a:cs typeface="Times New Roman" panose="02020603050405020304" pitchFamily="18" charset="0"/>
              </a:rPr>
              <a:t>Maitrise des flux internationaux pour gagner le grand export. </a:t>
            </a:r>
          </a:p>
        </p:txBody>
      </p:sp>
      <p:sp>
        <p:nvSpPr>
          <p:cNvPr id="9999" name="Slide Number Placeholder"/>
          <p:cNvSpPr>
            <a:spLocks noGrp="1"/>
          </p:cNvSpPr>
          <p:nvPr>
            <p:ph type="sldNum" sz="quarter" idx="12"/>
          </p:nvPr>
        </p:nvSpPr>
        <p:spPr/>
        <p:txBody>
          <a:bodyPr/>
          <a:lstStyle/>
          <a:p>
            <a:fld id="{6D22F896-40B5-4ADD-8801-0D06FADFA095}" type="slidenum">
              <a:rPr lang="fr-FR" smtClean="0"/>
              <a:t>51</a:t>
            </a:fld>
            <a:endParaRPr lang="fr-FR"/>
          </a:p>
        </p:txBody>
      </p:sp>
    </p:spTree>
    <p:extLst>
      <p:ext uri="{BB962C8B-B14F-4D97-AF65-F5344CB8AC3E}">
        <p14:creationId xmlns:p14="http://schemas.microsoft.com/office/powerpoint/2010/main" val="40780278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5FBF96B5-7CBD-B64F-B64C-A01E6A31B1FD}"/>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659BA61C-D5E2-0043-B252-E25FF67EF603}"/>
              </a:ext>
            </a:extLst>
          </p:cNvPr>
          <p:cNvSpPr>
            <a:spLocks noGrp="1"/>
          </p:cNvSpPr>
          <p:nvPr>
            <p:ph idx="1"/>
          </p:nvPr>
        </p:nvSpPr>
        <p:spPr/>
        <p:txBody>
          <a:bodyPr/>
          <a:lstStyle/>
          <a:p>
            <a:r>
              <a:rPr lang="fr-FR" dirty="0">
                <a:latin typeface="Times New Roman" panose="02020603050405020304" pitchFamily="18" charset="0"/>
                <a:cs typeface="Times New Roman" panose="02020603050405020304" pitchFamily="18" charset="0"/>
              </a:rPr>
              <a:t>Les cinq Leviers de productivité </a:t>
            </a:r>
          </a:p>
          <a:p>
            <a:pPr marL="914400" lvl="1" indent="-457200" algn="just">
              <a:buFont typeface="+mj-lt"/>
              <a:buAutoNum type="arabicPeriod"/>
            </a:pPr>
            <a:r>
              <a:rPr lang="fr-FR" dirty="0">
                <a:latin typeface="Times New Roman" panose="02020603050405020304" pitchFamily="18" charset="0"/>
                <a:cs typeface="Times New Roman" panose="02020603050405020304" pitchFamily="18" charset="0"/>
              </a:rPr>
              <a:t>Réduction des coûts logistiques ( Stock, transport, structure) pour améliorer les marges </a:t>
            </a:r>
          </a:p>
          <a:p>
            <a:pPr marL="914400" lvl="1" indent="-457200" algn="just">
              <a:buFont typeface="+mj-lt"/>
              <a:buAutoNum type="arabicPeriod"/>
            </a:pPr>
            <a:r>
              <a:rPr lang="fr-FR" dirty="0">
                <a:latin typeface="Times New Roman" panose="02020603050405020304" pitchFamily="18" charset="0"/>
                <a:cs typeface="Times New Roman" panose="02020603050405020304" pitchFamily="18" charset="0"/>
              </a:rPr>
              <a:t>Rotation des stocks pour augmenter les cash-flow </a:t>
            </a:r>
          </a:p>
          <a:p>
            <a:pPr marL="914400" lvl="1" indent="-457200" algn="just">
              <a:buFont typeface="+mj-lt"/>
              <a:buAutoNum type="arabicPeriod"/>
            </a:pPr>
            <a:r>
              <a:rPr lang="fr-FR" dirty="0">
                <a:latin typeface="Times New Roman" panose="02020603050405020304" pitchFamily="18" charset="0"/>
                <a:cs typeface="Times New Roman" panose="02020603050405020304" pitchFamily="18" charset="0"/>
              </a:rPr>
              <a:t>Amélioration de la visibilité pour réduire les coûts liés à l’incertitude sur la demande </a:t>
            </a:r>
          </a:p>
          <a:p>
            <a:pPr marL="914400" lvl="1" indent="-457200" algn="just">
              <a:buFont typeface="+mj-lt"/>
              <a:buAutoNum type="arabicPeriod"/>
            </a:pPr>
            <a:r>
              <a:rPr lang="fr-FR" dirty="0">
                <a:latin typeface="Times New Roman" panose="02020603050405020304" pitchFamily="18" charset="0"/>
                <a:cs typeface="Times New Roman" panose="02020603050405020304" pitchFamily="18" charset="0"/>
              </a:rPr>
              <a:t>Collaboration logistique et mise en œuvre des TIC pour fluidifier la chaîne et réduire les coûts d’interface </a:t>
            </a:r>
          </a:p>
          <a:p>
            <a:pPr marL="914400" lvl="1" indent="-457200" algn="just">
              <a:buFont typeface="+mj-lt"/>
              <a:buAutoNum type="arabicPeriod"/>
            </a:pPr>
            <a:r>
              <a:rPr lang="fr-FR" dirty="0">
                <a:latin typeface="Times New Roman" panose="02020603050405020304" pitchFamily="18" charset="0"/>
                <a:cs typeface="Times New Roman" panose="02020603050405020304" pitchFamily="18" charset="0"/>
              </a:rPr>
              <a:t>Mutualisation des entrepôts et des transports pour réduire les coûts logistiques et les émissions des GES</a:t>
            </a:r>
          </a:p>
        </p:txBody>
      </p:sp>
      <p:sp>
        <p:nvSpPr>
          <p:cNvPr id="9999" name="Slide Number Placeholder"/>
          <p:cNvSpPr>
            <a:spLocks noGrp="1"/>
          </p:cNvSpPr>
          <p:nvPr>
            <p:ph type="sldNum" sz="quarter" idx="12"/>
          </p:nvPr>
        </p:nvSpPr>
        <p:spPr/>
        <p:txBody>
          <a:bodyPr/>
          <a:lstStyle/>
          <a:p>
            <a:fld id="{6D22F896-40B5-4ADD-8801-0D06FADFA095}" type="slidenum">
              <a:rPr lang="fr-FR" smtClean="0"/>
              <a:t>52</a:t>
            </a:fld>
            <a:endParaRPr lang="fr-FR"/>
          </a:p>
        </p:txBody>
      </p:sp>
    </p:spTree>
    <p:extLst>
      <p:ext uri="{BB962C8B-B14F-4D97-AF65-F5344CB8AC3E}">
        <p14:creationId xmlns:p14="http://schemas.microsoft.com/office/powerpoint/2010/main" val="8649933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5FBF96B5-7CBD-B64F-B64C-A01E6A31B1FD}"/>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9999" name="Slide Number Placeholder"/>
          <p:cNvSpPr>
            <a:spLocks noGrp="1"/>
          </p:cNvSpPr>
          <p:nvPr>
            <p:ph type="sldNum" sz="quarter" idx="12"/>
          </p:nvPr>
        </p:nvSpPr>
        <p:spPr/>
        <p:txBody>
          <a:bodyPr/>
          <a:lstStyle/>
          <a:p>
            <a:fld id="{6D22F896-40B5-4ADD-8801-0D06FADFA095}" type="slidenum">
              <a:rPr lang="fr-FR" smtClean="0"/>
              <a:t>53</a:t>
            </a:fld>
            <a:endParaRPr lang="fr-FR"/>
          </a:p>
        </p:txBody>
      </p:sp>
      <p:grpSp>
        <p:nvGrpSpPr>
          <p:cNvPr id="9" name="Groupe 8">
            <a:extLst>
              <a:ext uri="{FF2B5EF4-FFF2-40B4-BE49-F238E27FC236}">
                <a16:creationId xmlns:a16="http://schemas.microsoft.com/office/drawing/2014/main" id="{60007E16-5230-87A4-008C-06B57C11A6D8}"/>
              </a:ext>
            </a:extLst>
          </p:cNvPr>
          <p:cNvGrpSpPr/>
          <p:nvPr/>
        </p:nvGrpSpPr>
        <p:grpSpPr>
          <a:xfrm>
            <a:off x="1076326" y="2171700"/>
            <a:ext cx="10234612" cy="3654078"/>
            <a:chOff x="1076326" y="2171700"/>
            <a:chExt cx="10234612" cy="3654078"/>
          </a:xfrm>
        </p:grpSpPr>
        <p:sp>
          <p:nvSpPr>
            <p:cNvPr id="2" name="Ellipse 1">
              <a:extLst>
                <a:ext uri="{FF2B5EF4-FFF2-40B4-BE49-F238E27FC236}">
                  <a16:creationId xmlns:a16="http://schemas.microsoft.com/office/drawing/2014/main" id="{8A215361-89B3-4340-B7A2-0C0BF0F2A226}"/>
                </a:ext>
              </a:extLst>
            </p:cNvPr>
            <p:cNvSpPr/>
            <p:nvPr/>
          </p:nvSpPr>
          <p:spPr>
            <a:xfrm>
              <a:off x="5286375" y="3429000"/>
              <a:ext cx="2300288" cy="9001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t>Stratégie</a:t>
              </a:r>
            </a:p>
          </p:txBody>
        </p:sp>
        <p:sp>
          <p:nvSpPr>
            <p:cNvPr id="5" name="Rectangle 4">
              <a:extLst>
                <a:ext uri="{FF2B5EF4-FFF2-40B4-BE49-F238E27FC236}">
                  <a16:creationId xmlns:a16="http://schemas.microsoft.com/office/drawing/2014/main" id="{6BC0CB0E-45D5-3A4A-9AD7-C75D9BBD7783}"/>
                </a:ext>
              </a:extLst>
            </p:cNvPr>
            <p:cNvSpPr/>
            <p:nvPr/>
          </p:nvSpPr>
          <p:spPr>
            <a:xfrm>
              <a:off x="5286375" y="2171700"/>
              <a:ext cx="2171700" cy="514350"/>
            </a:xfrm>
            <a:prstGeom prst="rect">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latin typeface="Times New Roman" panose="02020603050405020304" pitchFamily="18" charset="0"/>
                  <a:cs typeface="Times New Roman" panose="02020603050405020304" pitchFamily="18" charset="0"/>
                </a:rPr>
                <a:t>Marketing/ Commercial</a:t>
              </a:r>
            </a:p>
          </p:txBody>
        </p:sp>
        <p:sp>
          <p:nvSpPr>
            <p:cNvPr id="6" name="Rectangle 5">
              <a:extLst>
                <a:ext uri="{FF2B5EF4-FFF2-40B4-BE49-F238E27FC236}">
                  <a16:creationId xmlns:a16="http://schemas.microsoft.com/office/drawing/2014/main" id="{2D03C3EA-3484-0147-9487-DAB0E6062532}"/>
                </a:ext>
              </a:extLst>
            </p:cNvPr>
            <p:cNvSpPr/>
            <p:nvPr/>
          </p:nvSpPr>
          <p:spPr>
            <a:xfrm>
              <a:off x="9139238" y="3621881"/>
              <a:ext cx="2171700" cy="514350"/>
            </a:xfrm>
            <a:prstGeom prst="rect">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latin typeface="Times New Roman" panose="02020603050405020304" pitchFamily="18" charset="0"/>
                  <a:cs typeface="Times New Roman" panose="02020603050405020304" pitchFamily="18" charset="0"/>
                </a:rPr>
                <a:t>Ressources Humaines </a:t>
              </a:r>
            </a:p>
          </p:txBody>
        </p:sp>
        <p:sp>
          <p:nvSpPr>
            <p:cNvPr id="7" name="Rectangle 6">
              <a:extLst>
                <a:ext uri="{FF2B5EF4-FFF2-40B4-BE49-F238E27FC236}">
                  <a16:creationId xmlns:a16="http://schemas.microsoft.com/office/drawing/2014/main" id="{605FA97B-32E3-C34B-9AEC-188E42D6EBC3}"/>
                </a:ext>
              </a:extLst>
            </p:cNvPr>
            <p:cNvSpPr/>
            <p:nvPr/>
          </p:nvSpPr>
          <p:spPr>
            <a:xfrm>
              <a:off x="5286375" y="4814888"/>
              <a:ext cx="2171700" cy="514350"/>
            </a:xfrm>
            <a:prstGeom prst="rect">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latin typeface="Times New Roman" panose="02020603050405020304" pitchFamily="18" charset="0"/>
                  <a:cs typeface="Times New Roman" panose="02020603050405020304" pitchFamily="18" charset="0"/>
                </a:rPr>
                <a:t>Production </a:t>
              </a:r>
            </a:p>
          </p:txBody>
        </p:sp>
        <p:sp>
          <p:nvSpPr>
            <p:cNvPr id="8" name="Rectangle 7">
              <a:extLst>
                <a:ext uri="{FF2B5EF4-FFF2-40B4-BE49-F238E27FC236}">
                  <a16:creationId xmlns:a16="http://schemas.microsoft.com/office/drawing/2014/main" id="{94F99C76-6C4F-F34A-BD65-860D222C8C21}"/>
                </a:ext>
              </a:extLst>
            </p:cNvPr>
            <p:cNvSpPr/>
            <p:nvPr/>
          </p:nvSpPr>
          <p:spPr>
            <a:xfrm>
              <a:off x="1076326" y="3714749"/>
              <a:ext cx="2171700" cy="514350"/>
            </a:xfrm>
            <a:prstGeom prst="rect">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latin typeface="Times New Roman" panose="02020603050405020304" pitchFamily="18" charset="0"/>
                  <a:cs typeface="Times New Roman" panose="02020603050405020304" pitchFamily="18" charset="0"/>
                </a:rPr>
                <a:t>Achat</a:t>
              </a:r>
            </a:p>
          </p:txBody>
        </p:sp>
        <p:cxnSp>
          <p:nvCxnSpPr>
            <p:cNvPr id="10" name="Connecteur droit avec flèche 9">
              <a:extLst>
                <a:ext uri="{FF2B5EF4-FFF2-40B4-BE49-F238E27FC236}">
                  <a16:creationId xmlns:a16="http://schemas.microsoft.com/office/drawing/2014/main" id="{0D9BCD88-5443-B847-AECA-8B8C195F5293}"/>
                </a:ext>
              </a:extLst>
            </p:cNvPr>
            <p:cNvCxnSpPr>
              <a:stCxn id="2" idx="6"/>
              <a:endCxn id="6" idx="1"/>
            </p:cNvCxnSpPr>
            <p:nvPr/>
          </p:nvCxnSpPr>
          <p:spPr>
            <a:xfrm flipV="1">
              <a:off x="7586663" y="3879056"/>
              <a:ext cx="1552575"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11068374-F63D-5B48-A3A4-38B3C42FEBC6}"/>
                </a:ext>
              </a:extLst>
            </p:cNvPr>
            <p:cNvCxnSpPr>
              <a:cxnSpLocks/>
              <a:endCxn id="8" idx="3"/>
            </p:cNvCxnSpPr>
            <p:nvPr/>
          </p:nvCxnSpPr>
          <p:spPr>
            <a:xfrm flipH="1">
              <a:off x="3248026" y="3971924"/>
              <a:ext cx="203834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44ECA665-C3AE-5140-9942-0B31EB1B7895}"/>
                </a:ext>
              </a:extLst>
            </p:cNvPr>
            <p:cNvCxnSpPr>
              <a:stCxn id="2" idx="0"/>
            </p:cNvCxnSpPr>
            <p:nvPr/>
          </p:nvCxnSpPr>
          <p:spPr>
            <a:xfrm flipV="1">
              <a:off x="6436519" y="2686050"/>
              <a:ext cx="0" cy="7429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330F535E-3148-034D-9D58-5F60FD69B54F}"/>
                </a:ext>
              </a:extLst>
            </p:cNvPr>
            <p:cNvCxnSpPr>
              <a:stCxn id="2" idx="4"/>
            </p:cNvCxnSpPr>
            <p:nvPr/>
          </p:nvCxnSpPr>
          <p:spPr>
            <a:xfrm>
              <a:off x="6436519" y="4329113"/>
              <a:ext cx="0" cy="4857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E9588BEF-EDA3-8A4C-A143-6B955F36052A}"/>
                </a:ext>
              </a:extLst>
            </p:cNvPr>
            <p:cNvSpPr/>
            <p:nvPr/>
          </p:nvSpPr>
          <p:spPr>
            <a:xfrm>
              <a:off x="2162176" y="4572000"/>
              <a:ext cx="1909762" cy="500063"/>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rPr>
                <a:t>Logistique ? </a:t>
              </a:r>
            </a:p>
          </p:txBody>
        </p:sp>
        <p:sp>
          <p:nvSpPr>
            <p:cNvPr id="19" name="Rectangle 18">
              <a:extLst>
                <a:ext uri="{FF2B5EF4-FFF2-40B4-BE49-F238E27FC236}">
                  <a16:creationId xmlns:a16="http://schemas.microsoft.com/office/drawing/2014/main" id="{2BD5784D-7B6D-5446-BF20-4E25E0C41951}"/>
                </a:ext>
              </a:extLst>
            </p:cNvPr>
            <p:cNvSpPr/>
            <p:nvPr/>
          </p:nvSpPr>
          <p:spPr>
            <a:xfrm>
              <a:off x="4648200" y="5454303"/>
              <a:ext cx="3714750" cy="3714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latin typeface="Times New Roman" panose="02020603050405020304" pitchFamily="18" charset="0"/>
                  <a:cs typeface="Times New Roman" panose="02020603050405020304" pitchFamily="18" charset="0"/>
                </a:rPr>
                <a:t>Stratégie de l’entreprise </a:t>
              </a:r>
            </a:p>
          </p:txBody>
        </p:sp>
      </p:grpSp>
    </p:spTree>
    <p:extLst>
      <p:ext uri="{BB962C8B-B14F-4D97-AF65-F5344CB8AC3E}">
        <p14:creationId xmlns:p14="http://schemas.microsoft.com/office/powerpoint/2010/main" val="26122394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CA0DB8B0-8893-5B4F-80B8-C98DFFAD2C4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9999" name="Slide Number Placeholder"/>
          <p:cNvSpPr>
            <a:spLocks noGrp="1"/>
          </p:cNvSpPr>
          <p:nvPr>
            <p:ph type="sldNum" sz="quarter" idx="12"/>
          </p:nvPr>
        </p:nvSpPr>
        <p:spPr/>
        <p:txBody>
          <a:bodyPr/>
          <a:lstStyle/>
          <a:p>
            <a:fld id="{6D22F896-40B5-4ADD-8801-0D06FADFA095}" type="slidenum">
              <a:rPr lang="fr-FR" smtClean="0"/>
              <a:t>54</a:t>
            </a:fld>
            <a:endParaRPr lang="fr-FR"/>
          </a:p>
        </p:txBody>
      </p:sp>
      <p:grpSp>
        <p:nvGrpSpPr>
          <p:cNvPr id="3" name="Groupe 2">
            <a:extLst>
              <a:ext uri="{FF2B5EF4-FFF2-40B4-BE49-F238E27FC236}">
                <a16:creationId xmlns:a16="http://schemas.microsoft.com/office/drawing/2014/main" id="{C6B879E7-8070-C3D2-F3B6-0C0658C6BBDA}"/>
              </a:ext>
            </a:extLst>
          </p:cNvPr>
          <p:cNvGrpSpPr/>
          <p:nvPr/>
        </p:nvGrpSpPr>
        <p:grpSpPr>
          <a:xfrm>
            <a:off x="242888" y="1915380"/>
            <a:ext cx="11430000" cy="4352071"/>
            <a:chOff x="242888" y="1915380"/>
            <a:chExt cx="11430000" cy="4352071"/>
          </a:xfrm>
        </p:grpSpPr>
        <p:sp>
          <p:nvSpPr>
            <p:cNvPr id="5" name="Rectangle : coins arrondis 4">
              <a:extLst>
                <a:ext uri="{FF2B5EF4-FFF2-40B4-BE49-F238E27FC236}">
                  <a16:creationId xmlns:a16="http://schemas.microsoft.com/office/drawing/2014/main" id="{65A0159F-DA12-0342-BA88-3528F0851147}"/>
                </a:ext>
              </a:extLst>
            </p:cNvPr>
            <p:cNvSpPr/>
            <p:nvPr/>
          </p:nvSpPr>
          <p:spPr>
            <a:xfrm>
              <a:off x="242888" y="2577082"/>
              <a:ext cx="1771650" cy="557213"/>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latin typeface="Times New Roman" panose="02020603050405020304" pitchFamily="18" charset="0"/>
                  <a:cs typeface="Times New Roman" panose="02020603050405020304" pitchFamily="18" charset="0"/>
                </a:rPr>
                <a:t>Gestion de la demande </a:t>
              </a:r>
            </a:p>
          </p:txBody>
        </p:sp>
        <p:sp>
          <p:nvSpPr>
            <p:cNvPr id="6" name="Rectangle 5">
              <a:extLst>
                <a:ext uri="{FF2B5EF4-FFF2-40B4-BE49-F238E27FC236}">
                  <a16:creationId xmlns:a16="http://schemas.microsoft.com/office/drawing/2014/main" id="{8D1739EF-5DA5-4447-97B2-993DAE346FD9}"/>
                </a:ext>
              </a:extLst>
            </p:cNvPr>
            <p:cNvSpPr/>
            <p:nvPr/>
          </p:nvSpPr>
          <p:spPr>
            <a:xfrm>
              <a:off x="242888" y="3429000"/>
              <a:ext cx="1771650" cy="10572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latin typeface="Times New Roman" panose="02020603050405020304" pitchFamily="18" charset="0"/>
                  <a:cs typeface="Times New Roman" panose="02020603050405020304" pitchFamily="18" charset="0"/>
                </a:rPr>
                <a:t>Programme d’assemblage final</a:t>
              </a:r>
            </a:p>
          </p:txBody>
        </p:sp>
        <p:sp>
          <p:nvSpPr>
            <p:cNvPr id="7" name="Rectangle 6">
              <a:extLst>
                <a:ext uri="{FF2B5EF4-FFF2-40B4-BE49-F238E27FC236}">
                  <a16:creationId xmlns:a16="http://schemas.microsoft.com/office/drawing/2014/main" id="{32DB994B-B3A4-534C-9F67-6367432915DF}"/>
                </a:ext>
              </a:extLst>
            </p:cNvPr>
            <p:cNvSpPr/>
            <p:nvPr/>
          </p:nvSpPr>
          <p:spPr>
            <a:xfrm>
              <a:off x="371475" y="5172075"/>
              <a:ext cx="1771650" cy="614363"/>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latin typeface="Times New Roman" panose="02020603050405020304" pitchFamily="18" charset="0"/>
                  <a:cs typeface="Times New Roman" panose="02020603050405020304" pitchFamily="18" charset="0"/>
                </a:rPr>
                <a:t>Approvisionnement</a:t>
              </a:r>
            </a:p>
          </p:txBody>
        </p:sp>
        <p:sp>
          <p:nvSpPr>
            <p:cNvPr id="8" name="Rectangle 7">
              <a:extLst>
                <a:ext uri="{FF2B5EF4-FFF2-40B4-BE49-F238E27FC236}">
                  <a16:creationId xmlns:a16="http://schemas.microsoft.com/office/drawing/2014/main" id="{78E3B4C2-D909-3547-9484-F390C4D484B5}"/>
                </a:ext>
              </a:extLst>
            </p:cNvPr>
            <p:cNvSpPr/>
            <p:nvPr/>
          </p:nvSpPr>
          <p:spPr>
            <a:xfrm>
              <a:off x="2871788" y="1915380"/>
              <a:ext cx="1900237" cy="60007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latin typeface="Times New Roman" panose="02020603050405020304" pitchFamily="18" charset="0"/>
                  <a:cs typeface="Times New Roman" panose="02020603050405020304" pitchFamily="18" charset="0"/>
                </a:rPr>
                <a:t>Plan stratégique</a:t>
              </a:r>
            </a:p>
          </p:txBody>
        </p:sp>
        <p:sp>
          <p:nvSpPr>
            <p:cNvPr id="9" name="Rectangle 8">
              <a:extLst>
                <a:ext uri="{FF2B5EF4-FFF2-40B4-BE49-F238E27FC236}">
                  <a16:creationId xmlns:a16="http://schemas.microsoft.com/office/drawing/2014/main" id="{E55CAC49-C690-2F49-AC02-4CD40758294B}"/>
                </a:ext>
              </a:extLst>
            </p:cNvPr>
            <p:cNvSpPr/>
            <p:nvPr/>
          </p:nvSpPr>
          <p:spPr>
            <a:xfrm>
              <a:off x="2871787" y="2594989"/>
              <a:ext cx="1900237" cy="60007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latin typeface="Times New Roman" panose="02020603050405020304" pitchFamily="18" charset="0"/>
                  <a:cs typeface="Times New Roman" panose="02020603050405020304" pitchFamily="18" charset="0"/>
                </a:rPr>
                <a:t>Plan industriel et commercial</a:t>
              </a:r>
            </a:p>
          </p:txBody>
        </p:sp>
        <p:sp>
          <p:nvSpPr>
            <p:cNvPr id="10" name="Rectangle 9">
              <a:extLst>
                <a:ext uri="{FF2B5EF4-FFF2-40B4-BE49-F238E27FC236}">
                  <a16:creationId xmlns:a16="http://schemas.microsoft.com/office/drawing/2014/main" id="{85E270CD-BA1A-8F44-BE51-90C9FBF5C194}"/>
                </a:ext>
              </a:extLst>
            </p:cNvPr>
            <p:cNvSpPr/>
            <p:nvPr/>
          </p:nvSpPr>
          <p:spPr>
            <a:xfrm>
              <a:off x="2871787" y="3274598"/>
              <a:ext cx="1900237" cy="8001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latin typeface="Times New Roman" panose="02020603050405020304" pitchFamily="18" charset="0"/>
                  <a:cs typeface="Times New Roman" panose="02020603050405020304" pitchFamily="18" charset="0"/>
                </a:rPr>
                <a:t>Programme</a:t>
              </a:r>
            </a:p>
            <a:p>
              <a:pPr algn="ctr"/>
              <a:r>
                <a:rPr lang="fr-FR">
                  <a:solidFill>
                    <a:schemeClr val="tx1"/>
                  </a:solidFill>
                  <a:latin typeface="Times New Roman" panose="02020603050405020304" pitchFamily="18" charset="0"/>
                  <a:cs typeface="Times New Roman" panose="02020603050405020304" pitchFamily="18" charset="0"/>
                </a:rPr>
                <a:t>Directeur de Production</a:t>
              </a:r>
            </a:p>
          </p:txBody>
        </p:sp>
        <p:sp>
          <p:nvSpPr>
            <p:cNvPr id="11" name="Rectangle 10">
              <a:extLst>
                <a:ext uri="{FF2B5EF4-FFF2-40B4-BE49-F238E27FC236}">
                  <a16:creationId xmlns:a16="http://schemas.microsoft.com/office/drawing/2014/main" id="{D123D6E7-AD6C-A943-845B-FE080B905EE9}"/>
                </a:ext>
              </a:extLst>
            </p:cNvPr>
            <p:cNvSpPr/>
            <p:nvPr/>
          </p:nvSpPr>
          <p:spPr>
            <a:xfrm>
              <a:off x="2871787" y="4204147"/>
              <a:ext cx="1900237" cy="80010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latin typeface="Times New Roman" panose="02020603050405020304" pitchFamily="18" charset="0"/>
                  <a:cs typeface="Times New Roman" panose="02020603050405020304" pitchFamily="18" charset="0"/>
                </a:rPr>
                <a:t>Planification</a:t>
              </a:r>
            </a:p>
            <a:p>
              <a:pPr algn="ctr"/>
              <a:r>
                <a:rPr lang="fr-FR">
                  <a:solidFill>
                    <a:schemeClr val="tx1"/>
                  </a:solidFill>
                  <a:latin typeface="Times New Roman" panose="02020603050405020304" pitchFamily="18" charset="0"/>
                  <a:cs typeface="Times New Roman" panose="02020603050405020304" pitchFamily="18" charset="0"/>
                </a:rPr>
                <a:t>Besoins en composants</a:t>
              </a:r>
            </a:p>
          </p:txBody>
        </p:sp>
        <p:sp>
          <p:nvSpPr>
            <p:cNvPr id="13" name="Rectangle 12">
              <a:extLst>
                <a:ext uri="{FF2B5EF4-FFF2-40B4-BE49-F238E27FC236}">
                  <a16:creationId xmlns:a16="http://schemas.microsoft.com/office/drawing/2014/main" id="{C78F57B4-2A2A-ED44-A3FC-0FDCCE1A310E}"/>
                </a:ext>
              </a:extLst>
            </p:cNvPr>
            <p:cNvSpPr/>
            <p:nvPr/>
          </p:nvSpPr>
          <p:spPr>
            <a:xfrm>
              <a:off x="2936080" y="5172075"/>
              <a:ext cx="1771650" cy="614363"/>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latin typeface="Times New Roman" panose="02020603050405020304" pitchFamily="18" charset="0"/>
                  <a:cs typeface="Times New Roman" panose="02020603050405020304" pitchFamily="18" charset="0"/>
                </a:rPr>
                <a:t>Pilotage</a:t>
              </a:r>
            </a:p>
            <a:p>
              <a:pPr algn="ctr"/>
              <a:r>
                <a:rPr lang="fr-FR">
                  <a:solidFill>
                    <a:schemeClr val="tx1"/>
                  </a:solidFill>
                  <a:latin typeface="Times New Roman" panose="02020603050405020304" pitchFamily="18" charset="0"/>
                  <a:cs typeface="Times New Roman" panose="02020603050405020304" pitchFamily="18" charset="0"/>
                </a:rPr>
                <a:t>Atelier</a:t>
              </a:r>
            </a:p>
          </p:txBody>
        </p:sp>
        <p:cxnSp>
          <p:nvCxnSpPr>
            <p:cNvPr id="15" name="Connecteur droit avec flèche 14">
              <a:extLst>
                <a:ext uri="{FF2B5EF4-FFF2-40B4-BE49-F238E27FC236}">
                  <a16:creationId xmlns:a16="http://schemas.microsoft.com/office/drawing/2014/main" id="{CFDCEBD9-B3E4-7042-A5F9-0EA4FEA64E0F}"/>
                </a:ext>
              </a:extLst>
            </p:cNvPr>
            <p:cNvCxnSpPr>
              <a:stCxn id="5" idx="3"/>
              <a:endCxn id="9" idx="1"/>
            </p:cNvCxnSpPr>
            <p:nvPr/>
          </p:nvCxnSpPr>
          <p:spPr>
            <a:xfrm>
              <a:off x="2014538" y="2855689"/>
              <a:ext cx="857249" cy="393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Connecteur droit avec flèche 16">
              <a:extLst>
                <a:ext uri="{FF2B5EF4-FFF2-40B4-BE49-F238E27FC236}">
                  <a16:creationId xmlns:a16="http://schemas.microsoft.com/office/drawing/2014/main" id="{82180A19-FFED-9F43-B50F-3A4D4EB0C9EC}"/>
                </a:ext>
              </a:extLst>
            </p:cNvPr>
            <p:cNvCxnSpPr>
              <a:stCxn id="5" idx="3"/>
              <a:endCxn id="10" idx="1"/>
            </p:cNvCxnSpPr>
            <p:nvPr/>
          </p:nvCxnSpPr>
          <p:spPr>
            <a:xfrm>
              <a:off x="2014538" y="2855689"/>
              <a:ext cx="857249" cy="81895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Connecteur droit avec flèche 18">
              <a:extLst>
                <a:ext uri="{FF2B5EF4-FFF2-40B4-BE49-F238E27FC236}">
                  <a16:creationId xmlns:a16="http://schemas.microsoft.com/office/drawing/2014/main" id="{7C20523E-689F-1446-B9C8-7E5B8E07B76B}"/>
                </a:ext>
              </a:extLst>
            </p:cNvPr>
            <p:cNvCxnSpPr>
              <a:stCxn id="5" idx="2"/>
              <a:endCxn id="6" idx="0"/>
            </p:cNvCxnSpPr>
            <p:nvPr/>
          </p:nvCxnSpPr>
          <p:spPr>
            <a:xfrm>
              <a:off x="1128713" y="3134295"/>
              <a:ext cx="0" cy="2947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1" name="Connecteur droit avec flèche 20">
              <a:extLst>
                <a:ext uri="{FF2B5EF4-FFF2-40B4-BE49-F238E27FC236}">
                  <a16:creationId xmlns:a16="http://schemas.microsoft.com/office/drawing/2014/main" id="{DAF628E4-83F0-B840-B34D-B76C4B51AE93}"/>
                </a:ext>
              </a:extLst>
            </p:cNvPr>
            <p:cNvCxnSpPr/>
            <p:nvPr/>
          </p:nvCxnSpPr>
          <p:spPr>
            <a:xfrm>
              <a:off x="2014538" y="4329113"/>
              <a:ext cx="92154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Connecteur droit avec flèche 22">
              <a:extLst>
                <a:ext uri="{FF2B5EF4-FFF2-40B4-BE49-F238E27FC236}">
                  <a16:creationId xmlns:a16="http://schemas.microsoft.com/office/drawing/2014/main" id="{3E0F1651-165D-F248-8F58-DF62397A8E3A}"/>
                </a:ext>
              </a:extLst>
            </p:cNvPr>
            <p:cNvCxnSpPr>
              <a:stCxn id="8" idx="2"/>
              <a:endCxn id="9" idx="0"/>
            </p:cNvCxnSpPr>
            <p:nvPr/>
          </p:nvCxnSpPr>
          <p:spPr>
            <a:xfrm flipH="1">
              <a:off x="3821906" y="2515455"/>
              <a:ext cx="1" cy="795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80C8DB9C-0F08-3043-898C-410D26D52213}"/>
                </a:ext>
              </a:extLst>
            </p:cNvPr>
            <p:cNvCxnSpPr>
              <a:stCxn id="9" idx="2"/>
              <a:endCxn id="10" idx="0"/>
            </p:cNvCxnSpPr>
            <p:nvPr/>
          </p:nvCxnSpPr>
          <p:spPr>
            <a:xfrm>
              <a:off x="3821906" y="3195064"/>
              <a:ext cx="0" cy="795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2BCB3FB4-74A4-ED4E-A5EC-23796EE80841}"/>
                </a:ext>
              </a:extLst>
            </p:cNvPr>
            <p:cNvCxnSpPr>
              <a:stCxn id="10" idx="2"/>
              <a:endCxn id="11" idx="0"/>
            </p:cNvCxnSpPr>
            <p:nvPr/>
          </p:nvCxnSpPr>
          <p:spPr>
            <a:xfrm>
              <a:off x="3821906" y="4074698"/>
              <a:ext cx="0" cy="1294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F42C58FC-BE90-1C43-A389-8961853D9CD1}"/>
                </a:ext>
              </a:extLst>
            </p:cNvPr>
            <p:cNvCxnSpPr>
              <a:stCxn id="11" idx="2"/>
              <a:endCxn id="13" idx="0"/>
            </p:cNvCxnSpPr>
            <p:nvPr/>
          </p:nvCxnSpPr>
          <p:spPr>
            <a:xfrm flipH="1">
              <a:off x="3821905" y="5004247"/>
              <a:ext cx="1" cy="1678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6FFABC88-B2F8-934E-8445-7F6D0FAF40D6}"/>
                </a:ext>
              </a:extLst>
            </p:cNvPr>
            <p:cNvCxnSpPr>
              <a:stCxn id="11" idx="2"/>
            </p:cNvCxnSpPr>
            <p:nvPr/>
          </p:nvCxnSpPr>
          <p:spPr>
            <a:xfrm flipH="1">
              <a:off x="1257300" y="5004247"/>
              <a:ext cx="256460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2EAB03D4-65D6-FB49-8CC0-D761B2E24F1D}"/>
                </a:ext>
              </a:extLst>
            </p:cNvPr>
            <p:cNvCxnSpPr>
              <a:endCxn id="7" idx="0"/>
            </p:cNvCxnSpPr>
            <p:nvPr/>
          </p:nvCxnSpPr>
          <p:spPr>
            <a:xfrm>
              <a:off x="1257300" y="5004247"/>
              <a:ext cx="0" cy="1678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Rectangle : coins arrondis 33">
              <a:extLst>
                <a:ext uri="{FF2B5EF4-FFF2-40B4-BE49-F238E27FC236}">
                  <a16:creationId xmlns:a16="http://schemas.microsoft.com/office/drawing/2014/main" id="{6D897A51-18FB-CD4A-9083-811DEE78B305}"/>
                </a:ext>
              </a:extLst>
            </p:cNvPr>
            <p:cNvSpPr/>
            <p:nvPr/>
          </p:nvSpPr>
          <p:spPr>
            <a:xfrm>
              <a:off x="5053013" y="2596751"/>
              <a:ext cx="1771650" cy="557213"/>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latin typeface="Times New Roman" panose="02020603050405020304" pitchFamily="18" charset="0"/>
                  <a:cs typeface="Times New Roman" panose="02020603050405020304" pitchFamily="18" charset="0"/>
                </a:rPr>
                <a:t>Planification des ressources </a:t>
              </a:r>
            </a:p>
          </p:txBody>
        </p:sp>
        <p:sp>
          <p:nvSpPr>
            <p:cNvPr id="35" name="Rectangle : coins arrondis 34">
              <a:extLst>
                <a:ext uri="{FF2B5EF4-FFF2-40B4-BE49-F238E27FC236}">
                  <a16:creationId xmlns:a16="http://schemas.microsoft.com/office/drawing/2014/main" id="{E7D18091-5CB8-C04B-BA67-924A8FC5435B}"/>
                </a:ext>
              </a:extLst>
            </p:cNvPr>
            <p:cNvSpPr/>
            <p:nvPr/>
          </p:nvSpPr>
          <p:spPr>
            <a:xfrm>
              <a:off x="5053013" y="3517485"/>
              <a:ext cx="1771650" cy="557213"/>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latin typeface="Times New Roman" panose="02020603050405020304" pitchFamily="18" charset="0"/>
                  <a:cs typeface="Times New Roman" panose="02020603050405020304" pitchFamily="18" charset="0"/>
                </a:rPr>
                <a:t>Planification des charges globales </a:t>
              </a:r>
            </a:p>
          </p:txBody>
        </p:sp>
        <p:sp>
          <p:nvSpPr>
            <p:cNvPr id="36" name="Rectangle : coins arrondis 35">
              <a:extLst>
                <a:ext uri="{FF2B5EF4-FFF2-40B4-BE49-F238E27FC236}">
                  <a16:creationId xmlns:a16="http://schemas.microsoft.com/office/drawing/2014/main" id="{737071DC-4658-3B4E-A202-80D51EDF34ED}"/>
                </a:ext>
              </a:extLst>
            </p:cNvPr>
            <p:cNvSpPr/>
            <p:nvPr/>
          </p:nvSpPr>
          <p:spPr>
            <a:xfrm>
              <a:off x="5053013" y="4350544"/>
              <a:ext cx="1771650" cy="800098"/>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latin typeface="Times New Roman" panose="02020603050405020304" pitchFamily="18" charset="0"/>
                  <a:cs typeface="Times New Roman" panose="02020603050405020304" pitchFamily="18" charset="0"/>
                </a:rPr>
                <a:t>Planification des charges détaillées </a:t>
              </a:r>
            </a:p>
          </p:txBody>
        </p:sp>
        <p:sp>
          <p:nvSpPr>
            <p:cNvPr id="37" name="Rectangle : coins arrondis 36">
              <a:extLst>
                <a:ext uri="{FF2B5EF4-FFF2-40B4-BE49-F238E27FC236}">
                  <a16:creationId xmlns:a16="http://schemas.microsoft.com/office/drawing/2014/main" id="{2EEAAD21-C1BD-4A46-A33F-AA9192475141}"/>
                </a:ext>
              </a:extLst>
            </p:cNvPr>
            <p:cNvSpPr/>
            <p:nvPr/>
          </p:nvSpPr>
          <p:spPr>
            <a:xfrm>
              <a:off x="5053013" y="5229225"/>
              <a:ext cx="2062162" cy="557213"/>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latin typeface="Times New Roman" panose="02020603050405020304" pitchFamily="18" charset="0"/>
                  <a:cs typeface="Times New Roman" panose="02020603050405020304" pitchFamily="18" charset="0"/>
                </a:rPr>
                <a:t>Ordonnancement </a:t>
              </a:r>
            </a:p>
          </p:txBody>
        </p:sp>
        <p:cxnSp>
          <p:nvCxnSpPr>
            <p:cNvPr id="39" name="Connecteur droit avec flèche 38">
              <a:extLst>
                <a:ext uri="{FF2B5EF4-FFF2-40B4-BE49-F238E27FC236}">
                  <a16:creationId xmlns:a16="http://schemas.microsoft.com/office/drawing/2014/main" id="{36E78737-91F2-5940-B5A5-8B197E85ED18}"/>
                </a:ext>
              </a:extLst>
            </p:cNvPr>
            <p:cNvCxnSpPr>
              <a:stCxn id="37" idx="1"/>
              <a:endCxn id="13" idx="3"/>
            </p:cNvCxnSpPr>
            <p:nvPr/>
          </p:nvCxnSpPr>
          <p:spPr>
            <a:xfrm flipH="1" flipV="1">
              <a:off x="4707730" y="5479257"/>
              <a:ext cx="345283" cy="2857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0" name="Connecteur droit avec flèche 39">
              <a:extLst>
                <a:ext uri="{FF2B5EF4-FFF2-40B4-BE49-F238E27FC236}">
                  <a16:creationId xmlns:a16="http://schemas.microsoft.com/office/drawing/2014/main" id="{D78FC1C3-9F5B-704E-ACC0-4A9A2C34E723}"/>
                </a:ext>
              </a:extLst>
            </p:cNvPr>
            <p:cNvCxnSpPr/>
            <p:nvPr/>
          </p:nvCxnSpPr>
          <p:spPr>
            <a:xfrm flipH="1" flipV="1">
              <a:off x="4739877" y="3731519"/>
              <a:ext cx="345283" cy="2857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1" name="Connecteur droit avec flèche 40">
              <a:extLst>
                <a:ext uri="{FF2B5EF4-FFF2-40B4-BE49-F238E27FC236}">
                  <a16:creationId xmlns:a16="http://schemas.microsoft.com/office/drawing/2014/main" id="{DE7CBB77-A1F8-D04D-BFBF-DD1D7C80A66E}"/>
                </a:ext>
              </a:extLst>
            </p:cNvPr>
            <p:cNvCxnSpPr/>
            <p:nvPr/>
          </p:nvCxnSpPr>
          <p:spPr>
            <a:xfrm flipH="1" flipV="1">
              <a:off x="4739877" y="4691062"/>
              <a:ext cx="345283" cy="2857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2" name="Connecteur droit avec flèche 41">
              <a:extLst>
                <a:ext uri="{FF2B5EF4-FFF2-40B4-BE49-F238E27FC236}">
                  <a16:creationId xmlns:a16="http://schemas.microsoft.com/office/drawing/2014/main" id="{2EB02BD9-3DE6-FD49-930F-95A55A80B794}"/>
                </a:ext>
              </a:extLst>
            </p:cNvPr>
            <p:cNvCxnSpPr/>
            <p:nvPr/>
          </p:nvCxnSpPr>
          <p:spPr>
            <a:xfrm flipH="1" flipV="1">
              <a:off x="4745830" y="2801970"/>
              <a:ext cx="345283" cy="2857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48" name="Arc 47">
              <a:extLst>
                <a:ext uri="{FF2B5EF4-FFF2-40B4-BE49-F238E27FC236}">
                  <a16:creationId xmlns:a16="http://schemas.microsoft.com/office/drawing/2014/main" id="{C65C3FE0-04E5-FF44-BD57-22C74ADD222F}"/>
                </a:ext>
              </a:extLst>
            </p:cNvPr>
            <p:cNvSpPr/>
            <p:nvPr/>
          </p:nvSpPr>
          <p:spPr>
            <a:xfrm>
              <a:off x="6710359" y="4586287"/>
              <a:ext cx="561975" cy="921544"/>
            </a:xfrm>
            <a:prstGeom prst="arc">
              <a:avLst>
                <a:gd name="adj1" fmla="val 15016267"/>
                <a:gd name="adj2" fmla="val 441424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9" name="Arc 48">
              <a:extLst>
                <a:ext uri="{FF2B5EF4-FFF2-40B4-BE49-F238E27FC236}">
                  <a16:creationId xmlns:a16="http://schemas.microsoft.com/office/drawing/2014/main" id="{DB483050-D37E-3442-AFE6-56AD92EE9DF0}"/>
                </a:ext>
              </a:extLst>
            </p:cNvPr>
            <p:cNvSpPr/>
            <p:nvPr/>
          </p:nvSpPr>
          <p:spPr>
            <a:xfrm>
              <a:off x="6586538" y="3003135"/>
              <a:ext cx="561975" cy="921544"/>
            </a:xfrm>
            <a:prstGeom prst="arc">
              <a:avLst>
                <a:gd name="adj1" fmla="val 16200000"/>
                <a:gd name="adj2" fmla="val 5338069"/>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0" name="Flèche vers le haut 49">
              <a:extLst>
                <a:ext uri="{FF2B5EF4-FFF2-40B4-BE49-F238E27FC236}">
                  <a16:creationId xmlns:a16="http://schemas.microsoft.com/office/drawing/2014/main" id="{C5C2C679-C50A-C94B-BCCA-FA47A0630DC5}"/>
                </a:ext>
              </a:extLst>
            </p:cNvPr>
            <p:cNvSpPr/>
            <p:nvPr/>
          </p:nvSpPr>
          <p:spPr>
            <a:xfrm>
              <a:off x="4772025" y="5507831"/>
              <a:ext cx="154066" cy="52149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53">
              <a:extLst>
                <a:ext uri="{FF2B5EF4-FFF2-40B4-BE49-F238E27FC236}">
                  <a16:creationId xmlns:a16="http://schemas.microsoft.com/office/drawing/2014/main" id="{B730BA57-F16F-7D4C-A33B-E29C463A2C90}"/>
                </a:ext>
              </a:extLst>
            </p:cNvPr>
            <p:cNvSpPr/>
            <p:nvPr/>
          </p:nvSpPr>
          <p:spPr>
            <a:xfrm>
              <a:off x="557213" y="5915025"/>
              <a:ext cx="3900487" cy="34290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latin typeface="Times New Roman" panose="02020603050405020304" pitchFamily="18" charset="0"/>
                  <a:cs typeface="Times New Roman" panose="02020603050405020304" pitchFamily="18" charset="0"/>
                </a:rPr>
                <a:t>Gestion des priorités </a:t>
              </a:r>
            </a:p>
          </p:txBody>
        </p:sp>
        <p:sp>
          <p:nvSpPr>
            <p:cNvPr id="55" name="Rectangle 54">
              <a:extLst>
                <a:ext uri="{FF2B5EF4-FFF2-40B4-BE49-F238E27FC236}">
                  <a16:creationId xmlns:a16="http://schemas.microsoft.com/office/drawing/2014/main" id="{22A5D5A2-9131-FE4C-AC99-D2B4CE8BE9AF}"/>
                </a:ext>
              </a:extLst>
            </p:cNvPr>
            <p:cNvSpPr/>
            <p:nvPr/>
          </p:nvSpPr>
          <p:spPr>
            <a:xfrm>
              <a:off x="4990387" y="5844447"/>
              <a:ext cx="2281948" cy="423004"/>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solidFill>
                    <a:schemeClr val="tx1"/>
                  </a:solidFill>
                  <a:latin typeface="Times New Roman" panose="02020603050405020304" pitchFamily="18" charset="0"/>
                  <a:cs typeface="Times New Roman" panose="02020603050405020304" pitchFamily="18" charset="0"/>
                </a:rPr>
                <a:t>Gestion des capacités </a:t>
              </a:r>
            </a:p>
          </p:txBody>
        </p:sp>
        <p:sp>
          <p:nvSpPr>
            <p:cNvPr id="56" name="ZoneTexte 55">
              <a:extLst>
                <a:ext uri="{FF2B5EF4-FFF2-40B4-BE49-F238E27FC236}">
                  <a16:creationId xmlns:a16="http://schemas.microsoft.com/office/drawing/2014/main" id="{6C10EA86-A74D-3142-A60C-7DE4E1C85DA0}"/>
                </a:ext>
              </a:extLst>
            </p:cNvPr>
            <p:cNvSpPr txBox="1"/>
            <p:nvPr/>
          </p:nvSpPr>
          <p:spPr>
            <a:xfrm>
              <a:off x="7986713" y="2128838"/>
              <a:ext cx="3686175" cy="2308324"/>
            </a:xfrm>
            <a:prstGeom prst="rect">
              <a:avLst/>
            </a:prstGeom>
            <a:noFill/>
            <a:ln>
              <a:solidFill>
                <a:schemeClr val="tx1"/>
              </a:solidFill>
            </a:ln>
          </p:spPr>
          <p:txBody>
            <a:bodyPr wrap="square" rtlCol="0">
              <a:spAutoFit/>
            </a:bodyPr>
            <a:lstStyle/>
            <a:p>
              <a:pPr algn="just"/>
              <a:r>
                <a:rPr lang="fr-FR"/>
                <a:t>À chaque niveau de planification, les trois questions suivantes se posent: </a:t>
              </a:r>
            </a:p>
            <a:p>
              <a:pPr marL="800100" lvl="1" indent="-342900" algn="just">
                <a:buFont typeface="+mj-lt"/>
                <a:buAutoNum type="arabicPeriod"/>
              </a:pPr>
              <a:r>
                <a:rPr lang="fr-FR"/>
                <a:t>Quelles sont les priorités (Que produire, combien, pour quand?)</a:t>
              </a:r>
            </a:p>
            <a:p>
              <a:pPr marL="800100" lvl="1" indent="-342900" algn="just">
                <a:buFont typeface="+mj-lt"/>
                <a:buAutoNum type="arabicPeriod"/>
              </a:pPr>
              <a:r>
                <a:rPr lang="fr-FR"/>
                <a:t>Quelles sont les capacités disponibles?</a:t>
              </a:r>
            </a:p>
            <a:p>
              <a:pPr marL="800100" lvl="1" indent="-342900" algn="just">
                <a:buFont typeface="+mj-lt"/>
                <a:buAutoNum type="arabicPeriod"/>
              </a:pPr>
              <a:r>
                <a:rPr lang="fr-FR"/>
                <a:t>Quels arbitrages réaliser? </a:t>
              </a:r>
            </a:p>
          </p:txBody>
        </p:sp>
      </p:grpSp>
    </p:spTree>
    <p:extLst>
      <p:ext uri="{BB962C8B-B14F-4D97-AF65-F5344CB8AC3E}">
        <p14:creationId xmlns:p14="http://schemas.microsoft.com/office/powerpoint/2010/main" val="8138631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CA0DB8B0-8893-5B4F-80B8-C98DFFAD2C4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B7387937-8127-FF48-96CB-5AF828301827}"/>
              </a:ext>
            </a:extLst>
          </p:cNvPr>
          <p:cNvSpPr>
            <a:spLocks noGrp="1"/>
          </p:cNvSpPr>
          <p:nvPr>
            <p:ph idx="1"/>
          </p:nvPr>
        </p:nvSpPr>
        <p:spPr/>
        <p:txBody>
          <a:bodyPr/>
          <a:lstStyle/>
          <a:p>
            <a:pPr marL="0" indent="0" algn="just">
              <a:buNone/>
            </a:pPr>
            <a:r>
              <a:rPr lang="fr-FR" dirty="0">
                <a:latin typeface="Times New Roman" panose="02020603050405020304" pitchFamily="18" charset="0"/>
                <a:cs typeface="Times New Roman" panose="02020603050405020304" pitchFamily="18" charset="0"/>
              </a:rPr>
              <a:t>Il y a trois niveaux de planification: </a:t>
            </a:r>
          </a:p>
          <a:p>
            <a:pPr marL="1371600" lvl="2" indent="-457200" algn="just">
              <a:buFont typeface="+mj-lt"/>
              <a:buAutoNum type="arabicPeriod"/>
            </a:pPr>
            <a:r>
              <a:rPr lang="fr-FR" dirty="0">
                <a:latin typeface="Times New Roman" panose="02020603050405020304" pitchFamily="18" charset="0"/>
                <a:cs typeface="Times New Roman" panose="02020603050405020304" pitchFamily="18" charset="0"/>
              </a:rPr>
              <a:t>Stratégique (plan stratégique tout au long de l’année)</a:t>
            </a:r>
          </a:p>
          <a:p>
            <a:pPr marL="1371600" lvl="2" indent="-457200" algn="just">
              <a:buFont typeface="+mj-lt"/>
              <a:buAutoNum type="arabicPeriod"/>
            </a:pPr>
            <a:r>
              <a:rPr lang="fr-FR" dirty="0">
                <a:latin typeface="Times New Roman" panose="02020603050405020304" pitchFamily="18" charset="0"/>
                <a:cs typeface="Times New Roman" panose="02020603050405020304" pitchFamily="18" charset="0"/>
              </a:rPr>
              <a:t>Tactique (Programme Directeur de Production sur les mois ou les semaines)</a:t>
            </a:r>
          </a:p>
          <a:p>
            <a:pPr marL="1371600" lvl="2" indent="-457200" algn="just">
              <a:buFont typeface="+mj-lt"/>
              <a:buAutoNum type="arabicPeriod"/>
            </a:pPr>
            <a:r>
              <a:rPr lang="fr-FR" dirty="0">
                <a:latin typeface="Times New Roman" panose="02020603050405020304" pitchFamily="18" charset="0"/>
                <a:cs typeface="Times New Roman" panose="02020603050405020304" pitchFamily="18" charset="0"/>
              </a:rPr>
              <a:t>Opérationnel (Pilotage d’exécution en fonction du jours et d’heures)</a:t>
            </a:r>
          </a:p>
        </p:txBody>
      </p:sp>
      <p:sp>
        <p:nvSpPr>
          <p:cNvPr id="9999" name="Slide Number Placeholder"/>
          <p:cNvSpPr>
            <a:spLocks noGrp="1"/>
          </p:cNvSpPr>
          <p:nvPr>
            <p:ph type="sldNum" sz="quarter" idx="12"/>
          </p:nvPr>
        </p:nvSpPr>
        <p:spPr/>
        <p:txBody>
          <a:bodyPr/>
          <a:lstStyle/>
          <a:p>
            <a:fld id="{6D22F896-40B5-4ADD-8801-0D06FADFA095}" type="slidenum">
              <a:rPr lang="fr-FR" smtClean="0"/>
              <a:t>55</a:t>
            </a:fld>
            <a:endParaRPr lang="fr-FR"/>
          </a:p>
        </p:txBody>
      </p:sp>
    </p:spTree>
    <p:extLst>
      <p:ext uri="{BB962C8B-B14F-4D97-AF65-F5344CB8AC3E}">
        <p14:creationId xmlns:p14="http://schemas.microsoft.com/office/powerpoint/2010/main" val="36039478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5FBF96B5-7CBD-B64F-B64C-A01E6A31B1FD}"/>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659BA61C-D5E2-0043-B252-E25FF67EF603}"/>
              </a:ext>
            </a:extLst>
          </p:cNvPr>
          <p:cNvSpPr>
            <a:spLocks noGrp="1"/>
          </p:cNvSpPr>
          <p:nvPr>
            <p:ph idx="1"/>
          </p:nvPr>
        </p:nvSpPr>
        <p:spPr/>
        <p:txBody>
          <a:bodyPr>
            <a:normAutofit/>
          </a:bodyPr>
          <a:lstStyle/>
          <a:p>
            <a:pPr algn="just"/>
            <a:r>
              <a:rPr lang="fr-FR" dirty="0">
                <a:latin typeface="Times New Roman" panose="02020603050405020304" pitchFamily="18" charset="0"/>
                <a:cs typeface="Times New Roman" panose="02020603050405020304" pitchFamily="18" charset="0"/>
              </a:rPr>
              <a:t>Pour pouvoir mener un diagnostic, il est nécessaire de se baser sur un référentiel. Celui-ci peut-être interne à l’entreprise, il s’agira alors de s’assurer que l’entreprise atteint bien ses objectifs, respecte bien ses propres procédures, etc.).Il est également possible d’utiliser des référentiels édités par des associations ou des cabinets de conseil. On est alors assez proche d’une démarche de benchmark. On peut ainsi comparer ses propres performances avec les performances de son secteur (concurrence). </a:t>
            </a:r>
          </a:p>
          <a:p>
            <a:pPr algn="just"/>
            <a:r>
              <a:rPr lang="fr-FR" dirty="0">
                <a:latin typeface="Times New Roman" panose="02020603050405020304" pitchFamily="18" charset="0"/>
                <a:cs typeface="Times New Roman" panose="02020603050405020304" pitchFamily="18" charset="0"/>
              </a:rPr>
              <a:t>En fonction des résultats, on peut identifier les axes de progrès qui permettront de rejoindre les leaders</a:t>
            </a:r>
          </a:p>
        </p:txBody>
      </p:sp>
      <p:sp>
        <p:nvSpPr>
          <p:cNvPr id="9999" name="Slide Number Placeholder"/>
          <p:cNvSpPr>
            <a:spLocks noGrp="1"/>
          </p:cNvSpPr>
          <p:nvPr>
            <p:ph type="sldNum" sz="quarter" idx="12"/>
          </p:nvPr>
        </p:nvSpPr>
        <p:spPr/>
        <p:txBody>
          <a:bodyPr/>
          <a:lstStyle/>
          <a:p>
            <a:fld id="{6D22F896-40B5-4ADD-8801-0D06FADFA095}" type="slidenum">
              <a:rPr lang="fr-FR" smtClean="0"/>
              <a:t>56</a:t>
            </a:fld>
            <a:endParaRPr lang="fr-FR"/>
          </a:p>
        </p:txBody>
      </p:sp>
    </p:spTree>
    <p:extLst>
      <p:ext uri="{BB962C8B-B14F-4D97-AF65-F5344CB8AC3E}">
        <p14:creationId xmlns:p14="http://schemas.microsoft.com/office/powerpoint/2010/main" val="25449416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FAA4B901-205B-FE46-8FDF-0851C5F51C9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AFD16639-47CB-9C46-A8B6-C1EB42841547}"/>
              </a:ext>
            </a:extLst>
          </p:cNvPr>
          <p:cNvSpPr>
            <a:spLocks noGrp="1"/>
          </p:cNvSpPr>
          <p:nvPr>
            <p:ph idx="1"/>
          </p:nvPr>
        </p:nvSpPr>
        <p:spPr/>
        <p:txBody>
          <a:bodyPr>
            <a:normAutofit fontScale="77500" lnSpcReduction="20000"/>
          </a:bodyPr>
          <a:lstStyle/>
          <a:p>
            <a:pPr marL="0" indent="0" algn="just">
              <a:buNone/>
            </a:pPr>
            <a:r>
              <a:rPr lang="fr-FR" sz="2400" b="1" i="1" u="sng" dirty="0">
                <a:latin typeface="Times New Roman" panose="02020603050405020304" pitchFamily="18" charset="0"/>
                <a:cs typeface="Times New Roman" panose="02020603050405020304" pitchFamily="18" charset="0"/>
              </a:rPr>
              <a:t>Référentiels logistiques </a:t>
            </a:r>
            <a:endParaRPr lang="fr-FR" sz="2400" dirty="0">
              <a:latin typeface="Times New Roman" panose="02020603050405020304" pitchFamily="18" charset="0"/>
              <a:cs typeface="Times New Roman" panose="02020603050405020304" pitchFamily="18" charset="0"/>
            </a:endParaRPr>
          </a:p>
          <a:p>
            <a:pPr algn="just"/>
            <a:r>
              <a:rPr lang="fr-FR" sz="2200" dirty="0">
                <a:latin typeface="Times New Roman" panose="02020603050405020304" pitchFamily="18" charset="0"/>
                <a:cs typeface="Times New Roman" panose="02020603050405020304" pitchFamily="18" charset="0"/>
              </a:rPr>
              <a:t>Les  référentiels permettent en outre de contourner les problématiques de collecte d’informations sur la concurrence auxquelles sont généralement confrontées les entreprises dans un contexte de confidentialité. En effet, les associations et cabinets qui proposent ces référentiels sont naturellement garants de l’anonymat des entreprises qui ont partagées des informations sur leur activité.</a:t>
            </a:r>
          </a:p>
          <a:p>
            <a:pPr algn="just"/>
            <a:r>
              <a:rPr lang="fr-FR" sz="2200" dirty="0">
                <a:latin typeface="Times New Roman" panose="02020603050405020304" pitchFamily="18" charset="0"/>
                <a:cs typeface="Times New Roman" panose="02020603050405020304" pitchFamily="18" charset="0"/>
              </a:rPr>
              <a:t>De nombreux référentiels existent. Certains sont conseillés pour des secteurs spécifiques (ex : le référentiel EVALOG pour l’automobile) ou pour des tailles d’entreprise spécifiques (ex : le </a:t>
            </a:r>
            <a:r>
              <a:rPr lang="fr-FR" sz="2200" dirty="0" err="1">
                <a:latin typeface="Times New Roman" panose="02020603050405020304" pitchFamily="18" charset="0"/>
                <a:cs typeface="Times New Roman" panose="02020603050405020304" pitchFamily="18" charset="0"/>
              </a:rPr>
              <a:t>Supply</a:t>
            </a:r>
            <a:r>
              <a:rPr lang="fr-FR" sz="2200" dirty="0">
                <a:latin typeface="Times New Roman" panose="02020603050405020304" pitchFamily="18" charset="0"/>
                <a:cs typeface="Times New Roman" panose="02020603050405020304" pitchFamily="18" charset="0"/>
              </a:rPr>
              <a:t> Chain Meter pour les PME). Citons également certaines des associations proposant les référentiels les plus renommés : le SCOR, l’APICS, l’ELA, ou l’ASLOG, L’EVALOG, MMOG et la méthode Roux &amp;LIU.</a:t>
            </a:r>
          </a:p>
          <a:p>
            <a:pPr marL="0" indent="0" algn="just">
              <a:buNone/>
            </a:pPr>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smtClean="0"/>
              <a:t>57</a:t>
            </a:fld>
            <a:endParaRPr lang="fr-FR"/>
          </a:p>
        </p:txBody>
      </p:sp>
    </p:spTree>
    <p:extLst>
      <p:ext uri="{BB962C8B-B14F-4D97-AF65-F5344CB8AC3E}">
        <p14:creationId xmlns:p14="http://schemas.microsoft.com/office/powerpoint/2010/main" val="2272743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CA0DB8B0-8893-5B4F-80B8-C98DFFAD2C4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B7387937-8127-FF48-96CB-5AF828301827}"/>
              </a:ext>
            </a:extLst>
          </p:cNvPr>
          <p:cNvSpPr>
            <a:spLocks noGrp="1"/>
          </p:cNvSpPr>
          <p:nvPr>
            <p:ph idx="1"/>
          </p:nvPr>
        </p:nvSpPr>
        <p:spPr/>
        <p:txBody>
          <a:bodyPr/>
          <a:lstStyle/>
          <a:p>
            <a:pPr marL="0" indent="0" algn="just">
              <a:buNone/>
            </a:pPr>
            <a:endParaRPr lang="fr-FR" dirty="0">
              <a:latin typeface="Times New Roman" panose="02020603050405020304" pitchFamily="18" charset="0"/>
              <a:cs typeface="Times New Roman" panose="02020603050405020304" pitchFamily="18" charset="0"/>
            </a:endParaRPr>
          </a:p>
          <a:p>
            <a:pPr marL="0" indent="0" algn="just">
              <a:buNone/>
            </a:pPr>
            <a:endParaRPr lang="fr-FR" dirty="0">
              <a:latin typeface="Times New Roman" panose="02020603050405020304" pitchFamily="18" charset="0"/>
              <a:cs typeface="Times New Roman" panose="02020603050405020304" pitchFamily="18" charset="0"/>
            </a:endParaRPr>
          </a:p>
          <a:p>
            <a:pPr marL="0" indent="0" algn="ctr">
              <a:buNone/>
            </a:pPr>
            <a:r>
              <a:rPr lang="fr-FR" b="1" i="1" dirty="0">
                <a:latin typeface="Times New Roman" panose="02020603050405020304" pitchFamily="18" charset="0"/>
                <a:cs typeface="Times New Roman" panose="02020603050405020304" pitchFamily="18" charset="0"/>
              </a:rPr>
              <a:t>Quels sont les indicateurs à cibler pour évaluer la performance de sa </a:t>
            </a:r>
            <a:r>
              <a:rPr lang="fr-FR" b="1" i="1" dirty="0" err="1">
                <a:latin typeface="Times New Roman" panose="02020603050405020304" pitchFamily="18" charset="0"/>
                <a:cs typeface="Times New Roman" panose="02020603050405020304" pitchFamily="18" charset="0"/>
              </a:rPr>
              <a:t>Supply</a:t>
            </a:r>
            <a:r>
              <a:rPr lang="fr-FR" b="1" i="1" dirty="0">
                <a:latin typeface="Times New Roman" panose="02020603050405020304" pitchFamily="18" charset="0"/>
                <a:cs typeface="Times New Roman" panose="02020603050405020304" pitchFamily="18" charset="0"/>
              </a:rPr>
              <a:t> Chain?</a:t>
            </a:r>
          </a:p>
          <a:p>
            <a:pPr marL="0" indent="0" algn="just">
              <a:buNone/>
            </a:pPr>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smtClean="0"/>
              <a:t>58</a:t>
            </a:fld>
            <a:endParaRPr lang="fr-FR"/>
          </a:p>
        </p:txBody>
      </p:sp>
    </p:spTree>
    <p:extLst>
      <p:ext uri="{BB962C8B-B14F-4D97-AF65-F5344CB8AC3E}">
        <p14:creationId xmlns:p14="http://schemas.microsoft.com/office/powerpoint/2010/main" val="38433946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CA0DB8B0-8893-5B4F-80B8-C98DFFAD2C4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B7387937-8127-FF48-96CB-5AF828301827}"/>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Ces indicateurs seront sélectionnés et utilisés conjointement au référentiel choisi précédemment. Le référentiel est indispensable, car il va permettre </a:t>
            </a:r>
            <a:r>
              <a:rPr lang="fr-FR" b="1" dirty="0">
                <a:latin typeface="Times New Roman" panose="02020603050405020304" pitchFamily="18" charset="0"/>
                <a:cs typeface="Times New Roman" panose="02020603050405020304" pitchFamily="18" charset="0"/>
              </a:rPr>
              <a:t>la construction de vos KPIs</a:t>
            </a:r>
            <a:r>
              <a:rPr lang="fr-FR" dirty="0">
                <a:latin typeface="Times New Roman" panose="02020603050405020304" pitchFamily="18" charset="0"/>
                <a:cs typeface="Times New Roman" panose="02020603050405020304" pitchFamily="18" charset="0"/>
              </a:rPr>
              <a:t> et leur découpage au sein des différents niveaux d’organisation de votre entreprise.</a:t>
            </a:r>
          </a:p>
          <a:p>
            <a:pPr algn="just"/>
            <a:br>
              <a:rPr lang="fr-FR" dirty="0">
                <a:latin typeface="Times New Roman" panose="02020603050405020304" pitchFamily="18" charset="0"/>
                <a:cs typeface="Times New Roman" panose="02020603050405020304" pitchFamily="18" charset="0"/>
              </a:rPr>
            </a:br>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smtClean="0"/>
              <a:t>59</a:t>
            </a:fld>
            <a:endParaRPr lang="fr-FR"/>
          </a:p>
        </p:txBody>
      </p:sp>
    </p:spTree>
    <p:extLst>
      <p:ext uri="{BB962C8B-B14F-4D97-AF65-F5344CB8AC3E}">
        <p14:creationId xmlns:p14="http://schemas.microsoft.com/office/powerpoint/2010/main" val="182031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020680FC-FDAD-2341-9111-3B2A1A0297A8}"/>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4914374B-DFA3-FF40-BDDE-A51E15037CA9}"/>
              </a:ext>
            </a:extLst>
          </p:cNvPr>
          <p:cNvSpPr>
            <a:spLocks noGrp="1"/>
          </p:cNvSpPr>
          <p:nvPr>
            <p:ph idx="1"/>
          </p:nvPr>
        </p:nvSpPr>
        <p:spPr/>
        <p:txBody>
          <a:bodyPr>
            <a:noAutofit/>
          </a:bodyPr>
          <a:lstStyle/>
          <a:p>
            <a:pPr algn="just" eaLnBrk="1" hangingPunct="1">
              <a:lnSpc>
                <a:spcPct val="170000"/>
              </a:lnSpc>
              <a:defRPr/>
            </a:pPr>
            <a:r>
              <a:rPr lang="fr-FR" altLang="fr-FR" dirty="0">
                <a:latin typeface="Times New Roman" panose="02020603050405020304" pitchFamily="18" charset="0"/>
                <a:ea typeface="ＭＳ Ｐゴシック" panose="020B0600070205080204" pitchFamily="34" charset="-128"/>
                <a:cs typeface="Times New Roman" panose="02020603050405020304" pitchFamily="18" charset="0"/>
              </a:rPr>
              <a:t>Le métier de l</a:t>
            </a:r>
            <a:r>
              <a:rPr lang="ja-JP" altLang="fr-FR" dirty="0">
                <a:latin typeface="Times New Roman" panose="02020603050405020304" pitchFamily="18" charset="0"/>
                <a:ea typeface="ＭＳ Ｐゴシック" panose="020B0600070205080204" pitchFamily="34" charset="-128"/>
                <a:cs typeface="Times New Roman" panose="02020603050405020304" pitchFamily="18" charset="0"/>
              </a:rPr>
              <a:t>’</a:t>
            </a:r>
            <a:r>
              <a:rPr lang="fr-FR" altLang="ja-JP" dirty="0">
                <a:latin typeface="Times New Roman" panose="02020603050405020304" pitchFamily="18" charset="0"/>
                <a:ea typeface="ＭＳ Ｐゴシック" panose="020B0600070205080204" pitchFamily="34" charset="-128"/>
                <a:cs typeface="Times New Roman" panose="02020603050405020304" pitchFamily="18" charset="0"/>
              </a:rPr>
              <a:t>auditeur reste cependant différent de ce qu’on appellerai dans notre cours les métiers voisins de l</a:t>
            </a:r>
            <a:r>
              <a:rPr lang="ja-JP" altLang="fr-FR" dirty="0">
                <a:latin typeface="Times New Roman" panose="02020603050405020304" pitchFamily="18" charset="0"/>
                <a:ea typeface="ＭＳ Ｐゴシック" panose="020B0600070205080204" pitchFamily="34" charset="-128"/>
                <a:cs typeface="Times New Roman" panose="02020603050405020304" pitchFamily="18" charset="0"/>
              </a:rPr>
              <a:t>’</a:t>
            </a:r>
            <a:r>
              <a:rPr lang="fr-FR" altLang="ja-JP" dirty="0">
                <a:latin typeface="Times New Roman" panose="02020603050405020304" pitchFamily="18" charset="0"/>
                <a:ea typeface="ＭＳ Ｐゴシック" panose="020B0600070205080204" pitchFamily="34" charset="-128"/>
                <a:cs typeface="Times New Roman" panose="02020603050405020304" pitchFamily="18" charset="0"/>
              </a:rPr>
              <a:t>audit à savoir celui du contrôleur de gestion ou de l</a:t>
            </a:r>
            <a:r>
              <a:rPr lang="ja-JP" altLang="fr-FR" dirty="0">
                <a:latin typeface="Times New Roman" panose="02020603050405020304" pitchFamily="18" charset="0"/>
                <a:ea typeface="ＭＳ Ｐゴシック" panose="020B0600070205080204" pitchFamily="34" charset="-128"/>
                <a:cs typeface="Times New Roman" panose="02020603050405020304" pitchFamily="18" charset="0"/>
              </a:rPr>
              <a:t>’</a:t>
            </a:r>
            <a:r>
              <a:rPr lang="fr-FR" altLang="ja-JP" dirty="0">
                <a:latin typeface="Times New Roman" panose="02020603050405020304" pitchFamily="18" charset="0"/>
                <a:ea typeface="ＭＳ Ｐゴシック" panose="020B0600070205080204" pitchFamily="34" charset="-128"/>
                <a:cs typeface="Times New Roman" panose="02020603050405020304" pitchFamily="18" charset="0"/>
              </a:rPr>
              <a:t>inspecteur.</a:t>
            </a:r>
          </a:p>
          <a:p>
            <a:pPr algn="just" eaLnBrk="1" hangingPunct="1">
              <a:lnSpc>
                <a:spcPct val="170000"/>
              </a:lnSpc>
              <a:defRPr/>
            </a:pPr>
            <a:r>
              <a:rPr lang="fr-FR" altLang="fr-FR" b="1" i="1" dirty="0">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Alors qu’elle est d</a:t>
            </a:r>
            <a:r>
              <a:rPr lang="ja-JP" altLang="fr-FR" b="1" i="1" dirty="0">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a:t>
            </a:r>
            <a:r>
              <a:rPr lang="fr-FR" altLang="ja-JP" b="1" i="1" dirty="0">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abord la définition de l</a:t>
            </a:r>
            <a:r>
              <a:rPr lang="ja-JP" altLang="fr-FR" b="1" i="1" dirty="0">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a:t>
            </a:r>
            <a:r>
              <a:rPr lang="fr-FR" altLang="ja-JP" b="1" i="1" dirty="0">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audit,  à quoi sert-il, qu’elles sont les normes, la méthodologie et les outils de travail d</a:t>
            </a:r>
            <a:r>
              <a:rPr lang="ja-JP" altLang="fr-FR" b="1" i="1" dirty="0">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a:t>
            </a:r>
            <a:r>
              <a:rPr lang="fr-FR" altLang="ja-JP" b="1" i="1" dirty="0">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un audite</a:t>
            </a:r>
            <a:r>
              <a:rPr lang="fr-FR" altLang="ja-JP" b="1" i="1" dirty="0">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rPr>
              <a:t>ur ?</a:t>
            </a:r>
            <a:endParaRPr lang="fr-FR" altLang="fr-FR" b="1" i="1" dirty="0">
              <a:solidFill>
                <a:srgbClr val="000000"/>
              </a:solidFill>
              <a:effectLst>
                <a:outerShdw blurRad="38100" dist="38100" dir="2700000" algn="tl">
                  <a:srgbClr val="C0C0C0"/>
                </a:outerShdw>
              </a:effectLst>
              <a:latin typeface="Times New Roman" panose="02020603050405020304" pitchFamily="18" charset="0"/>
              <a:ea typeface="ＭＳ Ｐゴシック" panose="020B0600070205080204" pitchFamily="34" charset="-128"/>
            </a:endParaRPr>
          </a:p>
        </p:txBody>
      </p:sp>
      <p:sp>
        <p:nvSpPr>
          <p:cNvPr id="9999" name="Slide Number Placeholder"/>
          <p:cNvSpPr>
            <a:spLocks noGrp="1"/>
          </p:cNvSpPr>
          <p:nvPr>
            <p:ph type="sldNum" sz="quarter" idx="12"/>
          </p:nvPr>
        </p:nvSpPr>
        <p:spPr/>
        <p:txBody>
          <a:bodyPr/>
          <a:lstStyle/>
          <a:p>
            <a:fld id="{6D22F896-40B5-4ADD-8801-0D06FADFA095}" type="slidenum">
              <a:rPr lang="fr-FR" smtClean="0"/>
              <a:t>6</a:t>
            </a:fld>
            <a:endParaRPr lang="fr-FR"/>
          </a:p>
        </p:txBody>
      </p:sp>
    </p:spTree>
    <p:extLst>
      <p:ext uri="{BB962C8B-B14F-4D97-AF65-F5344CB8AC3E}">
        <p14:creationId xmlns:p14="http://schemas.microsoft.com/office/powerpoint/2010/main" val="1734225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CA0DB8B0-8893-5B4F-80B8-C98DFFAD2C4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B7387937-8127-FF48-96CB-5AF828301827}"/>
              </a:ext>
            </a:extLst>
          </p:cNvPr>
          <p:cNvSpPr>
            <a:spLocks noGrp="1"/>
          </p:cNvSpPr>
          <p:nvPr>
            <p:ph idx="1"/>
          </p:nvPr>
        </p:nvSpPr>
        <p:spPr/>
        <p:txBody>
          <a:bodyPr>
            <a:normAutofit fontScale="92500" lnSpcReduction="10000"/>
          </a:bodyPr>
          <a:lstStyle/>
          <a:p>
            <a:pPr marL="0" indent="0" algn="just">
              <a:buNone/>
            </a:pPr>
            <a:r>
              <a:rPr lang="fr-FR" dirty="0">
                <a:latin typeface="Times New Roman" panose="02020603050405020304" pitchFamily="18" charset="0"/>
                <a:cs typeface="Times New Roman" panose="02020603050405020304" pitchFamily="18" charset="0"/>
              </a:rPr>
              <a:t>Le référentiel de l’ASLOG , repose sur 8 indicateurs d’évaluation de la performance logistique :</a:t>
            </a:r>
          </a:p>
          <a:p>
            <a:pPr lvl="2" algn="just"/>
            <a:r>
              <a:rPr lang="fr-FR" sz="1900" dirty="0">
                <a:latin typeface="Times New Roman" panose="02020603050405020304" pitchFamily="18" charset="0"/>
                <a:cs typeface="Times New Roman" panose="02020603050405020304" pitchFamily="18" charset="0"/>
              </a:rPr>
              <a:t>Taux de fiabilité des prévisions de vente</a:t>
            </a:r>
          </a:p>
          <a:p>
            <a:pPr lvl="2" algn="just"/>
            <a:r>
              <a:rPr lang="fr-FR" sz="1900" dirty="0">
                <a:latin typeface="Times New Roman" panose="02020603050405020304" pitchFamily="18" charset="0"/>
                <a:cs typeface="Times New Roman" panose="02020603050405020304" pitchFamily="18" charset="0"/>
              </a:rPr>
              <a:t>Taux de fiabilité des prévisions d’achat</a:t>
            </a:r>
          </a:p>
          <a:p>
            <a:pPr lvl="2" algn="just"/>
            <a:r>
              <a:rPr lang="fr-FR" sz="1900" dirty="0">
                <a:latin typeface="Times New Roman" panose="02020603050405020304" pitchFamily="18" charset="0"/>
                <a:cs typeface="Times New Roman" panose="02020603050405020304" pitchFamily="18" charset="0"/>
              </a:rPr>
              <a:t>Taux de service fournisseurs</a:t>
            </a:r>
          </a:p>
          <a:p>
            <a:pPr lvl="2" algn="just"/>
            <a:r>
              <a:rPr lang="fr-FR" sz="1900" b="1" dirty="0">
                <a:solidFill>
                  <a:srgbClr val="0070C0"/>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Taux de service client</a:t>
            </a:r>
            <a:endParaRPr lang="fr-FR" sz="1900" b="1" dirty="0">
              <a:solidFill>
                <a:srgbClr val="0070C0"/>
              </a:solidFill>
              <a:latin typeface="Times New Roman" panose="02020603050405020304" pitchFamily="18" charset="0"/>
              <a:cs typeface="Times New Roman" panose="02020603050405020304" pitchFamily="18" charset="0"/>
            </a:endParaRPr>
          </a:p>
          <a:p>
            <a:pPr lvl="2" algn="just"/>
            <a:r>
              <a:rPr lang="fr-FR" sz="1900" dirty="0">
                <a:latin typeface="Times New Roman" panose="02020603050405020304" pitchFamily="18" charset="0"/>
                <a:cs typeface="Times New Roman" panose="02020603050405020304" pitchFamily="18" charset="0"/>
              </a:rPr>
              <a:t>Taux de réclamations</a:t>
            </a:r>
          </a:p>
          <a:p>
            <a:pPr lvl="2" algn="just"/>
            <a:r>
              <a:rPr lang="fr-FR" sz="1900" dirty="0">
                <a:latin typeface="Times New Roman" panose="02020603050405020304" pitchFamily="18" charset="0"/>
                <a:cs typeface="Times New Roman" panose="02020603050405020304" pitchFamily="18" charset="0"/>
              </a:rPr>
              <a:t>Coût logistique</a:t>
            </a:r>
          </a:p>
          <a:p>
            <a:pPr lvl="2" algn="just"/>
            <a:r>
              <a:rPr lang="fr-FR" sz="1900" dirty="0">
                <a:latin typeface="Times New Roman" panose="02020603050405020304" pitchFamily="18" charset="0"/>
                <a:cs typeface="Times New Roman" panose="02020603050405020304" pitchFamily="18" charset="0"/>
              </a:rPr>
              <a:t>Taux de service production interne</a:t>
            </a:r>
          </a:p>
          <a:p>
            <a:pPr lvl="2" algn="just"/>
            <a:r>
              <a:rPr lang="fr-FR" sz="1900" dirty="0">
                <a:latin typeface="Times New Roman" panose="02020603050405020304" pitchFamily="18" charset="0"/>
                <a:cs typeface="Times New Roman" panose="02020603050405020304" pitchFamily="18" charset="0"/>
              </a:rPr>
              <a:t>Taux de rotation des stocks</a:t>
            </a:r>
          </a:p>
          <a:p>
            <a:pPr marL="0" indent="0" algn="just">
              <a:buNone/>
            </a:pPr>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smtClean="0"/>
              <a:t>60</a:t>
            </a:fld>
            <a:endParaRPr lang="fr-FR"/>
          </a:p>
        </p:txBody>
      </p:sp>
    </p:spTree>
    <p:extLst>
      <p:ext uri="{BB962C8B-B14F-4D97-AF65-F5344CB8AC3E}">
        <p14:creationId xmlns:p14="http://schemas.microsoft.com/office/powerpoint/2010/main" val="20735783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CA0DB8B0-8893-5B4F-80B8-C98DFFAD2C4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B7387937-8127-FF48-96CB-5AF828301827}"/>
              </a:ext>
            </a:extLst>
          </p:cNvPr>
          <p:cNvSpPr>
            <a:spLocks noGrp="1"/>
          </p:cNvSpPr>
          <p:nvPr>
            <p:ph idx="1"/>
          </p:nvPr>
        </p:nvSpPr>
        <p:spPr/>
        <p:txBody>
          <a:bodyPr>
            <a:normAutofit fontScale="92500" lnSpcReduction="10000"/>
          </a:bodyPr>
          <a:lstStyle/>
          <a:p>
            <a:pPr marL="0" indent="0" algn="just">
              <a:buNone/>
            </a:pPr>
            <a:r>
              <a:rPr lang="fr-FR" b="1" i="1" u="sng" dirty="0">
                <a:latin typeface="Times New Roman" panose="02020603050405020304" pitchFamily="18" charset="0"/>
                <a:cs typeface="Times New Roman" panose="02020603050405020304" pitchFamily="18" charset="0"/>
              </a:rPr>
              <a:t>Choisir des indicateurs adaptés </a:t>
            </a:r>
          </a:p>
          <a:p>
            <a:pPr marL="0" indent="0" algn="just">
              <a:buNone/>
            </a:pPr>
            <a:r>
              <a:rPr lang="fr-FR" dirty="0">
                <a:latin typeface="Times New Roman" panose="02020603050405020304" pitchFamily="18" charset="0"/>
                <a:cs typeface="Times New Roman" panose="02020603050405020304" pitchFamily="18" charset="0"/>
              </a:rPr>
              <a:t>Les KPIs peuvent être de trois types :</a:t>
            </a:r>
          </a:p>
          <a:p>
            <a:pPr lvl="1" algn="just"/>
            <a:r>
              <a:rPr lang="fr-FR" dirty="0">
                <a:latin typeface="Times New Roman" panose="02020603050405020304" pitchFamily="18" charset="0"/>
                <a:cs typeface="Times New Roman" panose="02020603050405020304" pitchFamily="18" charset="0"/>
              </a:rPr>
              <a:t>Financiers (coût logistique, etc.)</a:t>
            </a:r>
          </a:p>
          <a:p>
            <a:pPr lvl="1" algn="just"/>
            <a:r>
              <a:rPr lang="fr-FR" dirty="0">
                <a:latin typeface="Times New Roman" panose="02020603050405020304" pitchFamily="18" charset="0"/>
                <a:cs typeface="Times New Roman" panose="02020603050405020304" pitchFamily="18" charset="0"/>
              </a:rPr>
              <a:t>Liés au marché (satisfaction client, etc.)</a:t>
            </a:r>
          </a:p>
          <a:p>
            <a:pPr lvl="1" algn="just"/>
            <a:r>
              <a:rPr lang="fr-FR" dirty="0">
                <a:latin typeface="Times New Roman" panose="02020603050405020304" pitchFamily="18" charset="0"/>
                <a:cs typeface="Times New Roman" panose="02020603050405020304" pitchFamily="18" charset="0"/>
              </a:rPr>
              <a:t>Liés à l’organisation (surface de stockage, etc.)</a:t>
            </a:r>
          </a:p>
          <a:p>
            <a:pPr marL="457200" lvl="1" indent="0" algn="just">
              <a:buNone/>
            </a:pPr>
            <a:endParaRPr lang="fr-FR"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L’important est surtout de bien les choisir. Pour ce faire, ces derniers doivent être en lien avec les objectifs stratégiques de l’entreprise. De plus, ils ne doivent pas être trop nombreux pour rester pertinents.</a:t>
            </a:r>
          </a:p>
          <a:p>
            <a:pPr marL="0" indent="0" algn="just">
              <a:buNone/>
            </a:pPr>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a:t>61</a:t>
            </a:fld>
            <a:endParaRPr lang="fr-FR"/>
          </a:p>
        </p:txBody>
      </p:sp>
    </p:spTree>
    <p:extLst>
      <p:ext uri="{BB962C8B-B14F-4D97-AF65-F5344CB8AC3E}">
        <p14:creationId xmlns:p14="http://schemas.microsoft.com/office/powerpoint/2010/main" val="21320202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CA0DB8B0-8893-5B4F-80B8-C98DFFAD2C4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B7387937-8127-FF48-96CB-5AF828301827}"/>
              </a:ext>
            </a:extLst>
          </p:cNvPr>
          <p:cNvSpPr>
            <a:spLocks noGrp="1"/>
          </p:cNvSpPr>
          <p:nvPr>
            <p:ph idx="1"/>
          </p:nvPr>
        </p:nvSpPr>
        <p:spPr/>
        <p:txBody>
          <a:bodyPr/>
          <a:lstStyle/>
          <a:p>
            <a:pPr algn="just"/>
            <a:r>
              <a:rPr lang="fr-FR" dirty="0">
                <a:latin typeface="Times New Roman" panose="02020603050405020304" pitchFamily="18" charset="0"/>
                <a:cs typeface="Times New Roman" panose="02020603050405020304" pitchFamily="18" charset="0"/>
              </a:rPr>
              <a:t>Une fois les indicateurs choisis, il faudra les mettre en place et les analyser. Il est donc indispensable de cadrer leur utilisation pour garantir leur efficacité. Tout d’abord, demandez-vous quelle sera la source des informations utilisées? Bien évidemment, cela dépend du type d'informations suivi. Si vous suivez le nombre de nouveaux clients, un </a:t>
            </a:r>
            <a:r>
              <a:rPr lang="fr-FR" b="1" dirty="0">
                <a:latin typeface="Times New Roman" panose="02020603050405020304" pitchFamily="18" charset="0"/>
                <a:cs typeface="Times New Roman" panose="02020603050405020304" pitchFamily="18" charset="0"/>
              </a:rPr>
              <a:t>CRM</a:t>
            </a:r>
            <a:r>
              <a:rPr lang="fr-FR" dirty="0">
                <a:latin typeface="Times New Roman" panose="02020603050405020304" pitchFamily="18" charset="0"/>
                <a:cs typeface="Times New Roman" panose="02020603050405020304" pitchFamily="18" charset="0"/>
              </a:rPr>
              <a:t> est adapté tandis que pour la marge brute, optez pour un </a:t>
            </a:r>
            <a:r>
              <a:rPr lang="fr-FR" b="1" dirty="0">
                <a:latin typeface="Times New Roman" panose="02020603050405020304" pitchFamily="18" charset="0"/>
                <a:cs typeface="Times New Roman" panose="02020603050405020304" pitchFamily="18" charset="0"/>
              </a:rPr>
              <a:t>ERP ou votre logiciel de comptabilité</a:t>
            </a:r>
            <a:r>
              <a:rPr lang="fr-FR" dirty="0">
                <a:latin typeface="Times New Roman" panose="02020603050405020304" pitchFamily="18" charset="0"/>
                <a:cs typeface="Times New Roman" panose="02020603050405020304" pitchFamily="18" charset="0"/>
              </a:rPr>
              <a:t>.</a:t>
            </a:r>
          </a:p>
          <a:p>
            <a:pPr algn="just"/>
            <a:br>
              <a:rPr lang="fr-FR" dirty="0">
                <a:latin typeface="Times New Roman" panose="02020603050405020304" pitchFamily="18" charset="0"/>
                <a:cs typeface="Times New Roman" panose="02020603050405020304" pitchFamily="18" charset="0"/>
              </a:rPr>
            </a:br>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a:t>62</a:t>
            </a:fld>
            <a:endParaRPr lang="fr-FR"/>
          </a:p>
        </p:txBody>
      </p:sp>
    </p:spTree>
    <p:extLst>
      <p:ext uri="{BB962C8B-B14F-4D97-AF65-F5344CB8AC3E}">
        <p14:creationId xmlns:p14="http://schemas.microsoft.com/office/powerpoint/2010/main" val="20740968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CA0DB8B0-8893-5B4F-80B8-C98DFFAD2C4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B7387937-8127-FF48-96CB-5AF828301827}"/>
              </a:ext>
            </a:extLst>
          </p:cNvPr>
          <p:cNvSpPr>
            <a:spLocks noGrp="1"/>
          </p:cNvSpPr>
          <p:nvPr>
            <p:ph idx="1"/>
          </p:nvPr>
        </p:nvSpPr>
        <p:spPr/>
        <p:txBody>
          <a:bodyPr>
            <a:normAutofit/>
          </a:bodyPr>
          <a:lstStyle/>
          <a:p>
            <a:pPr algn="just"/>
            <a:r>
              <a:rPr lang="fr-FR" dirty="0">
                <a:latin typeface="Times New Roman" panose="02020603050405020304" pitchFamily="18" charset="0"/>
                <a:cs typeface="Times New Roman" panose="02020603050405020304" pitchFamily="18" charset="0"/>
              </a:rPr>
              <a:t>Quel sera le mode de collecte de l’information ? Un simple fichier Excel ou un tableau de bord en ligne accessible à tous ?</a:t>
            </a:r>
          </a:p>
          <a:p>
            <a:pPr algn="just"/>
            <a:r>
              <a:rPr lang="fr-FR" dirty="0">
                <a:latin typeface="Times New Roman" panose="02020603050405020304" pitchFamily="18" charset="0"/>
                <a:cs typeface="Times New Roman" panose="02020603050405020304" pitchFamily="18" charset="0"/>
              </a:rPr>
              <a:t>Ensuite, quelle sera la périodicité de cette collecte ? Mensuelle ? Trimestrielle ? Tout dépend de l’indicateur et de la disponibilité des informations.</a:t>
            </a:r>
          </a:p>
          <a:p>
            <a:pPr marL="0" indent="0" algn="just">
              <a:buNone/>
            </a:pPr>
            <a:endParaRPr lang="fr-FR" dirty="0">
              <a:latin typeface="Times New Roman" panose="02020603050405020304" pitchFamily="18" charset="0"/>
              <a:cs typeface="Times New Roman" panose="02020603050405020304" pitchFamily="18" charset="0"/>
            </a:endParaRPr>
          </a:p>
          <a:p>
            <a:pPr marL="0" indent="0" algn="just">
              <a:buNone/>
            </a:pPr>
            <a:endParaRPr lang="fr-FR" dirty="0">
              <a:latin typeface="Times New Roman" panose="02020603050405020304" pitchFamily="18" charset="0"/>
              <a:cs typeface="Times New Roman" panose="02020603050405020304" pitchFamily="18" charset="0"/>
            </a:endParaRPr>
          </a:p>
          <a:p>
            <a:pPr marL="0" indent="0" algn="ctr">
              <a:buNone/>
            </a:pPr>
            <a:r>
              <a:rPr lang="fr-FR" dirty="0">
                <a:latin typeface="Times New Roman" panose="02020603050405020304" pitchFamily="18" charset="0"/>
                <a:cs typeface="Times New Roman" panose="02020603050405020304" pitchFamily="18" charset="0"/>
              </a:rPr>
              <a:t>Préparer une analyse sérieuse de la logistique de la </a:t>
            </a:r>
            <a:r>
              <a:rPr lang="fr-FR" dirty="0" err="1">
                <a:latin typeface="Times New Roman" panose="02020603050405020304" pitchFamily="18" charset="0"/>
                <a:cs typeface="Times New Roman" panose="02020603050405020304" pitchFamily="18" charset="0"/>
              </a:rPr>
              <a:t>Supply</a:t>
            </a:r>
            <a:r>
              <a:rPr lang="fr-FR" dirty="0">
                <a:latin typeface="Times New Roman" panose="02020603050405020304" pitchFamily="18" charset="0"/>
                <a:cs typeface="Times New Roman" panose="02020603050405020304" pitchFamily="18" charset="0"/>
              </a:rPr>
              <a:t> Chain.</a:t>
            </a:r>
          </a:p>
          <a:p>
            <a:pPr marL="0" indent="0" algn="just">
              <a:buNone/>
            </a:pPr>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a:t>63</a:t>
            </a:fld>
            <a:endParaRPr lang="fr-FR"/>
          </a:p>
        </p:txBody>
      </p:sp>
      <p:sp>
        <p:nvSpPr>
          <p:cNvPr id="2" name="Flèche vers le bas 1">
            <a:extLst>
              <a:ext uri="{FF2B5EF4-FFF2-40B4-BE49-F238E27FC236}">
                <a16:creationId xmlns:a16="http://schemas.microsoft.com/office/drawing/2014/main" id="{906A428C-A0F8-6E4A-99CF-AE7C511F1B3E}"/>
              </a:ext>
            </a:extLst>
          </p:cNvPr>
          <p:cNvSpPr/>
          <p:nvPr/>
        </p:nvSpPr>
        <p:spPr>
          <a:xfrm>
            <a:off x="6096000" y="3837214"/>
            <a:ext cx="631371" cy="6204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30503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CA0DB8B0-8893-5B4F-80B8-C98DFFAD2C4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B7387937-8127-FF48-96CB-5AF828301827}"/>
              </a:ext>
            </a:extLst>
          </p:cNvPr>
          <p:cNvSpPr>
            <a:spLocks noGrp="1"/>
          </p:cNvSpPr>
          <p:nvPr>
            <p:ph idx="1"/>
          </p:nvPr>
        </p:nvSpPr>
        <p:spPr/>
        <p:txBody>
          <a:bodyPr/>
          <a:lstStyle/>
          <a:p>
            <a:pPr marL="0" indent="0" algn="ctr">
              <a:buNone/>
            </a:pPr>
            <a:endParaRPr lang="fr-FR" dirty="0">
              <a:latin typeface="Times New Roman" panose="02020603050405020304" pitchFamily="18" charset="0"/>
              <a:cs typeface="Times New Roman" panose="02020603050405020304" pitchFamily="18" charset="0"/>
            </a:endParaRPr>
          </a:p>
          <a:p>
            <a:pPr marL="0" indent="0" algn="ctr">
              <a:buNone/>
            </a:pPr>
            <a:endParaRPr lang="fr-FR" dirty="0">
              <a:latin typeface="Times New Roman" panose="02020603050405020304" pitchFamily="18" charset="0"/>
              <a:cs typeface="Times New Roman" panose="02020603050405020304" pitchFamily="18" charset="0"/>
            </a:endParaRPr>
          </a:p>
          <a:p>
            <a:pPr marL="0" indent="0" algn="ctr">
              <a:buNone/>
            </a:pPr>
            <a:r>
              <a:rPr lang="fr-FR" b="1" i="1" dirty="0">
                <a:latin typeface="Times New Roman" panose="02020603050405020304" pitchFamily="18" charset="0"/>
                <a:cs typeface="Times New Roman" panose="02020603050405020304" pitchFamily="18" charset="0"/>
              </a:rPr>
              <a:t>Pourquoi est-il indispensable de suivre des KPI au quotidien via un </a:t>
            </a:r>
            <a:r>
              <a:rPr lang="fr-FR" b="1" i="1" dirty="0" err="1">
                <a:latin typeface="Times New Roman" panose="02020603050405020304" pitchFamily="18" charset="0"/>
                <a:cs typeface="Times New Roman" panose="02020603050405020304" pitchFamily="18" charset="0"/>
              </a:rPr>
              <a:t>dashboard</a:t>
            </a:r>
            <a:r>
              <a:rPr lang="fr-FR" b="1" i="1" dirty="0">
                <a:latin typeface="Times New Roman" panose="02020603050405020304" pitchFamily="18" charset="0"/>
                <a:cs typeface="Times New Roman" panose="02020603050405020304" pitchFamily="18" charset="0"/>
              </a:rPr>
              <a:t>? </a:t>
            </a:r>
          </a:p>
        </p:txBody>
      </p:sp>
      <p:sp>
        <p:nvSpPr>
          <p:cNvPr id="9999" name="Slide Number Placeholder"/>
          <p:cNvSpPr>
            <a:spLocks noGrp="1"/>
          </p:cNvSpPr>
          <p:nvPr>
            <p:ph type="sldNum" sz="quarter" idx="12"/>
          </p:nvPr>
        </p:nvSpPr>
        <p:spPr/>
        <p:txBody>
          <a:bodyPr/>
          <a:lstStyle/>
          <a:p>
            <a:fld id="{6D22F896-40B5-4ADD-8801-0D06FADFA095}" type="slidenum">
              <a:rPr lang="fr-FR"/>
              <a:t>64</a:t>
            </a:fld>
            <a:endParaRPr lang="fr-FR"/>
          </a:p>
        </p:txBody>
      </p:sp>
    </p:spTree>
    <p:extLst>
      <p:ext uri="{BB962C8B-B14F-4D97-AF65-F5344CB8AC3E}">
        <p14:creationId xmlns:p14="http://schemas.microsoft.com/office/powerpoint/2010/main" val="40591070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CA0DB8B0-8893-5B4F-80B8-C98DFFAD2C4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B7387937-8127-FF48-96CB-5AF828301827}"/>
              </a:ext>
            </a:extLst>
          </p:cNvPr>
          <p:cNvSpPr>
            <a:spLocks noGrp="1"/>
          </p:cNvSpPr>
          <p:nvPr>
            <p:ph idx="1"/>
          </p:nvPr>
        </p:nvSpPr>
        <p:spPr/>
        <p:txBody>
          <a:bodyPr/>
          <a:lstStyle/>
          <a:p>
            <a:pPr marL="0" indent="0" algn="just">
              <a:buNone/>
            </a:pPr>
            <a:endParaRPr lang="fr-FR" b="1" dirty="0"/>
          </a:p>
          <a:p>
            <a:pPr marL="0" indent="0" algn="just">
              <a:buNone/>
            </a:pPr>
            <a:endParaRPr lang="fr-FR" b="1" dirty="0"/>
          </a:p>
          <a:p>
            <a:pPr marL="0" indent="0" algn="just">
              <a:buNone/>
            </a:pPr>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a:t>65</a:t>
            </a:fld>
            <a:endParaRPr lang="fr-FR"/>
          </a:p>
        </p:txBody>
      </p:sp>
      <p:sp>
        <p:nvSpPr>
          <p:cNvPr id="2" name="ZoneTexte 1">
            <a:extLst>
              <a:ext uri="{FF2B5EF4-FFF2-40B4-BE49-F238E27FC236}">
                <a16:creationId xmlns:a16="http://schemas.microsoft.com/office/drawing/2014/main" id="{531E116D-0FA0-1D43-B835-9D9BADD48064}"/>
              </a:ext>
            </a:extLst>
          </p:cNvPr>
          <p:cNvSpPr txBox="1"/>
          <p:nvPr/>
        </p:nvSpPr>
        <p:spPr>
          <a:xfrm>
            <a:off x="1137146" y="2575408"/>
            <a:ext cx="10178554" cy="3170099"/>
          </a:xfrm>
          <a:prstGeom prst="rect">
            <a:avLst/>
          </a:prstGeom>
          <a:noFill/>
        </p:spPr>
        <p:txBody>
          <a:bodyPr wrap="square" rtlCol="0">
            <a:spAutoFit/>
          </a:bodyPr>
          <a:lstStyle/>
          <a:p>
            <a:pPr algn="just"/>
            <a:r>
              <a:rPr lang="fr-FR" sz="2000">
                <a:latin typeface="Times New Roman" panose="02020603050405020304" pitchFamily="18" charset="0"/>
                <a:cs typeface="Times New Roman" panose="02020603050405020304" pitchFamily="18" charset="0"/>
              </a:rPr>
              <a:t>Piloter ses </a:t>
            </a:r>
            <a:r>
              <a:rPr lang="fr-FR" sz="2000" b="1" u="sng">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indicateurs de performance clés (KPI)</a:t>
            </a:r>
            <a:r>
              <a:rPr lang="fr-FR" sz="2000" b="1" u="sng">
                <a:latin typeface="Times New Roman" panose="02020603050405020304" pitchFamily="18" charset="0"/>
                <a:cs typeface="Times New Roman" panose="02020603050405020304" pitchFamily="18" charset="0"/>
              </a:rPr>
              <a:t> </a:t>
            </a:r>
            <a:r>
              <a:rPr lang="fr-FR" sz="2000">
                <a:latin typeface="Times New Roman" panose="02020603050405020304" pitchFamily="18" charset="0"/>
                <a:cs typeface="Times New Roman" panose="02020603050405020304" pitchFamily="18" charset="0"/>
              </a:rPr>
              <a:t>au quotidien via </a:t>
            </a:r>
            <a:r>
              <a:rPr lang="fr-FR" sz="2000" b="1">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un tableau de bord (dashboard)</a:t>
            </a:r>
            <a:r>
              <a:rPr lang="fr-FR" sz="2000" b="1">
                <a:latin typeface="Times New Roman" panose="02020603050405020304" pitchFamily="18" charset="0"/>
                <a:cs typeface="Times New Roman" panose="02020603050405020304" pitchFamily="18" charset="0"/>
              </a:rPr>
              <a:t> </a:t>
            </a:r>
            <a:r>
              <a:rPr lang="fr-FR" sz="2000">
                <a:latin typeface="Times New Roman" panose="02020603050405020304" pitchFamily="18" charset="0"/>
                <a:cs typeface="Times New Roman" panose="02020603050405020304" pitchFamily="18" charset="0"/>
              </a:rPr>
              <a:t>présente plusieurs avantages par rapport à la réalisation d'un audit logistique, surtout en termes de gestion continue et proactive. Voici pourquoi cela peut être plus pertinent :</a:t>
            </a:r>
          </a:p>
          <a:p>
            <a:pPr algn="just"/>
            <a:endParaRPr lang="fr-FR" sz="2000">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fr-FR" sz="2000" b="1">
                <a:latin typeface="Times New Roman" panose="02020603050405020304" pitchFamily="18" charset="0"/>
                <a:cs typeface="Times New Roman" panose="02020603050405020304" pitchFamily="18" charset="0"/>
              </a:rPr>
              <a:t>Réactivité et adaptabilité</a:t>
            </a:r>
            <a:r>
              <a:rPr lang="fr-FR" sz="2000">
                <a:latin typeface="Times New Roman" panose="02020603050405020304" pitchFamily="18" charset="0"/>
                <a:cs typeface="Times New Roman" panose="02020603050405020304" pitchFamily="18" charset="0"/>
              </a:rPr>
              <a:t> : un tableau de bord permet un suivi en temps réel des KPI, offrant la possibilité de réagir rapidement aux changements et de s'adapter. Contrairement à un audit logistique qui est périodique, le suivi quotidien permet d'identifier et de résoudre les problèmes dès qu'ils surviennent.</a:t>
            </a:r>
          </a:p>
          <a:p>
            <a:pPr algn="just"/>
            <a:br>
              <a:rPr lang="fr-FR" sz="2000">
                <a:latin typeface="Times New Roman" panose="02020603050405020304" pitchFamily="18" charset="0"/>
                <a:cs typeface="Times New Roman" panose="02020603050405020304" pitchFamily="18" charset="0"/>
              </a:rPr>
            </a:br>
            <a:endParaRPr lang="fr-FR" sz="200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4092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CA0DB8B0-8893-5B4F-80B8-C98DFFAD2C4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B7387937-8127-FF48-96CB-5AF828301827}"/>
              </a:ext>
            </a:extLst>
          </p:cNvPr>
          <p:cNvSpPr>
            <a:spLocks noGrp="1"/>
          </p:cNvSpPr>
          <p:nvPr>
            <p:ph idx="1"/>
          </p:nvPr>
        </p:nvSpPr>
        <p:spPr/>
        <p:txBody>
          <a:bodyPr/>
          <a:lstStyle/>
          <a:p>
            <a:pPr marL="0" indent="0" algn="just">
              <a:buNone/>
            </a:pPr>
            <a:endParaRPr lang="fr-FR" b="1" dirty="0"/>
          </a:p>
          <a:p>
            <a:pPr marL="0" indent="0" algn="just">
              <a:buNone/>
            </a:pPr>
            <a:endParaRPr lang="fr-FR" b="1" dirty="0"/>
          </a:p>
          <a:p>
            <a:pPr marL="0" indent="0" algn="just">
              <a:buNone/>
            </a:pPr>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a:t>66</a:t>
            </a:fld>
            <a:endParaRPr lang="fr-FR"/>
          </a:p>
        </p:txBody>
      </p:sp>
      <p:sp>
        <p:nvSpPr>
          <p:cNvPr id="2" name="Rectangle 1">
            <a:extLst>
              <a:ext uri="{FF2B5EF4-FFF2-40B4-BE49-F238E27FC236}">
                <a16:creationId xmlns:a16="http://schemas.microsoft.com/office/drawing/2014/main" id="{E6BB2CBF-5A05-CE49-B564-FD1D7E6930B2}"/>
              </a:ext>
            </a:extLst>
          </p:cNvPr>
          <p:cNvSpPr/>
          <p:nvPr/>
        </p:nvSpPr>
        <p:spPr>
          <a:xfrm>
            <a:off x="903514" y="2474240"/>
            <a:ext cx="10384972" cy="2862322"/>
          </a:xfrm>
          <a:prstGeom prst="rect">
            <a:avLst/>
          </a:prstGeom>
        </p:spPr>
        <p:txBody>
          <a:bodyPr wrap="square">
            <a:spAutoFit/>
          </a:bodyPr>
          <a:lstStyle/>
          <a:p>
            <a:pPr algn="just"/>
            <a:r>
              <a:rPr lang="fr-FR" sz="2000" b="1">
                <a:latin typeface="Times New Roman" panose="02020603050405020304" pitchFamily="18" charset="0"/>
                <a:cs typeface="Times New Roman" panose="02020603050405020304" pitchFamily="18" charset="0"/>
              </a:rPr>
              <a:t>2. Prise de décision basée sur les données</a:t>
            </a:r>
            <a:r>
              <a:rPr lang="fr-FR" sz="2000">
                <a:solidFill>
                  <a:srgbClr val="132348"/>
                </a:solidFill>
                <a:latin typeface="Times New Roman" panose="02020603050405020304" pitchFamily="18" charset="0"/>
                <a:cs typeface="Times New Roman" panose="02020603050405020304" pitchFamily="18" charset="0"/>
              </a:rPr>
              <a:t> : avec un tableau de bord, les décisions peuvent être prises sur la base de données actualisées et précises. Cela favorise une meilleure compréhension des tendances et des performances en cours, permettant des ajustements rapides et informés.</a:t>
            </a:r>
          </a:p>
          <a:p>
            <a:pPr algn="just"/>
            <a:r>
              <a:rPr lang="fr-FR" sz="2000" b="1">
                <a:solidFill>
                  <a:srgbClr val="132348"/>
                </a:solidFill>
                <a:latin typeface="Times New Roman" panose="02020603050405020304" pitchFamily="18" charset="0"/>
                <a:cs typeface="Times New Roman" panose="02020603050405020304" pitchFamily="18" charset="0"/>
              </a:rPr>
              <a:t>3. Suivi continu des performances</a:t>
            </a:r>
            <a:r>
              <a:rPr lang="fr-FR" sz="2000">
                <a:solidFill>
                  <a:srgbClr val="132348"/>
                </a:solidFill>
                <a:latin typeface="Times New Roman" panose="02020603050405020304" pitchFamily="18" charset="0"/>
                <a:cs typeface="Times New Roman" panose="02020603050405020304" pitchFamily="18" charset="0"/>
              </a:rPr>
              <a:t> : les tableaux de bord permettent de suivre les performances en continu, offrant une vision claire de la progression vers les objectifs fixés. Cela aide à maintenir l'alignement stratégique et opérationnel.</a:t>
            </a:r>
          </a:p>
          <a:p>
            <a:pPr algn="just"/>
            <a:r>
              <a:rPr lang="fr-FR" sz="2000" b="1">
                <a:solidFill>
                  <a:srgbClr val="132348"/>
                </a:solidFill>
                <a:latin typeface="Times New Roman" panose="02020603050405020304" pitchFamily="18" charset="0"/>
                <a:cs typeface="Times New Roman" panose="02020603050405020304" pitchFamily="18" charset="0"/>
              </a:rPr>
              <a:t>4. Identification des tendances à long terme</a:t>
            </a:r>
            <a:r>
              <a:rPr lang="fr-FR" sz="2000">
                <a:solidFill>
                  <a:srgbClr val="132348"/>
                </a:solidFill>
                <a:latin typeface="Times New Roman" panose="02020603050405020304" pitchFamily="18" charset="0"/>
                <a:cs typeface="Times New Roman" panose="02020603050405020304" pitchFamily="18" charset="0"/>
              </a:rPr>
              <a:t> : un suivi quotidien des KPI permet de détecter des tendances et des modèles sur une période plus longue, ce qui est difficile à réaliser avec des audits ponctuels.</a:t>
            </a:r>
          </a:p>
        </p:txBody>
      </p:sp>
    </p:spTree>
    <p:extLst>
      <p:ext uri="{BB962C8B-B14F-4D97-AF65-F5344CB8AC3E}">
        <p14:creationId xmlns:p14="http://schemas.microsoft.com/office/powerpoint/2010/main" val="20138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CA0DB8B0-8893-5B4F-80B8-C98DFFAD2C4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B7387937-8127-FF48-96CB-5AF828301827}"/>
              </a:ext>
            </a:extLst>
          </p:cNvPr>
          <p:cNvSpPr>
            <a:spLocks noGrp="1"/>
          </p:cNvSpPr>
          <p:nvPr>
            <p:ph idx="1"/>
          </p:nvPr>
        </p:nvSpPr>
        <p:spPr/>
        <p:txBody>
          <a:bodyPr/>
          <a:lstStyle/>
          <a:p>
            <a:pPr marL="0" indent="0" algn="just">
              <a:buNone/>
            </a:pPr>
            <a:endParaRPr lang="fr-FR" b="1" dirty="0"/>
          </a:p>
          <a:p>
            <a:pPr marL="0" indent="0" algn="just">
              <a:buNone/>
            </a:pPr>
            <a:endParaRPr lang="fr-FR" b="1" dirty="0"/>
          </a:p>
          <a:p>
            <a:pPr marL="0" indent="0" algn="just">
              <a:buNone/>
            </a:pPr>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a:t>67</a:t>
            </a:fld>
            <a:endParaRPr lang="fr-FR"/>
          </a:p>
        </p:txBody>
      </p:sp>
      <p:sp>
        <p:nvSpPr>
          <p:cNvPr id="2" name="Rectangle 1">
            <a:extLst>
              <a:ext uri="{FF2B5EF4-FFF2-40B4-BE49-F238E27FC236}">
                <a16:creationId xmlns:a16="http://schemas.microsoft.com/office/drawing/2014/main" id="{CB942239-ACFA-9643-9553-FAD54B7223E3}"/>
              </a:ext>
            </a:extLst>
          </p:cNvPr>
          <p:cNvSpPr/>
          <p:nvPr/>
        </p:nvSpPr>
        <p:spPr>
          <a:xfrm>
            <a:off x="1137146" y="2448376"/>
            <a:ext cx="10227540" cy="2862322"/>
          </a:xfrm>
          <a:prstGeom prst="rect">
            <a:avLst/>
          </a:prstGeom>
        </p:spPr>
        <p:txBody>
          <a:bodyPr wrap="square">
            <a:spAutoFit/>
          </a:bodyPr>
          <a:lstStyle/>
          <a:p>
            <a:pPr algn="just"/>
            <a:r>
              <a:rPr lang="fr-FR" sz="2000" b="1">
                <a:solidFill>
                  <a:srgbClr val="132348"/>
                </a:solidFill>
                <a:latin typeface="Times New Roman" panose="02020603050405020304" pitchFamily="18" charset="0"/>
                <a:cs typeface="Times New Roman" panose="02020603050405020304" pitchFamily="18" charset="0"/>
              </a:rPr>
              <a:t>5. Optimisation des ressources</a:t>
            </a:r>
            <a:r>
              <a:rPr lang="fr-FR" sz="2000">
                <a:solidFill>
                  <a:srgbClr val="132348"/>
                </a:solidFill>
                <a:latin typeface="Times New Roman" panose="02020603050405020304" pitchFamily="18" charset="0"/>
                <a:cs typeface="Times New Roman" panose="02020603050405020304" pitchFamily="18" charset="0"/>
              </a:rPr>
              <a:t> : en surveillant les performances quotidiennement, les entreprises peuvent optimiser l'utilisation des ressources, en ajustant les allocations selon les besoins et en évitant le gaspillage.</a:t>
            </a:r>
          </a:p>
          <a:p>
            <a:pPr algn="just"/>
            <a:r>
              <a:rPr lang="fr-FR" sz="2000" b="1">
                <a:solidFill>
                  <a:srgbClr val="132348"/>
                </a:solidFill>
                <a:latin typeface="Times New Roman" panose="02020603050405020304" pitchFamily="18" charset="0"/>
                <a:cs typeface="Times New Roman" panose="02020603050405020304" pitchFamily="18" charset="0"/>
              </a:rPr>
              <a:t>6. Amélioration continue</a:t>
            </a:r>
            <a:r>
              <a:rPr lang="fr-FR" sz="2000">
                <a:solidFill>
                  <a:srgbClr val="132348"/>
                </a:solidFill>
                <a:latin typeface="Times New Roman" panose="02020603050405020304" pitchFamily="18" charset="0"/>
                <a:cs typeface="Times New Roman" panose="02020603050405020304" pitchFamily="18" charset="0"/>
              </a:rPr>
              <a:t> : les tableaux de bord favorisent une culture d'amélioration continue, où les ajustements et les innovations peuvent être intégrés régulièrement plutôt qu'en réponse à un audit.</a:t>
            </a:r>
          </a:p>
          <a:p>
            <a:pPr algn="just"/>
            <a:r>
              <a:rPr lang="fr-FR" sz="2000" b="1">
                <a:solidFill>
                  <a:srgbClr val="132348"/>
                </a:solidFill>
                <a:latin typeface="Times New Roman" panose="02020603050405020304" pitchFamily="18" charset="0"/>
                <a:cs typeface="Times New Roman" panose="02020603050405020304" pitchFamily="18" charset="0"/>
              </a:rPr>
              <a:t>7. Engagement des employés</a:t>
            </a:r>
            <a:r>
              <a:rPr lang="fr-FR" sz="2000">
                <a:solidFill>
                  <a:srgbClr val="132348"/>
                </a:solidFill>
                <a:latin typeface="Times New Roman" panose="02020603050405020304" pitchFamily="18" charset="0"/>
                <a:cs typeface="Times New Roman" panose="02020603050405020304" pitchFamily="18" charset="0"/>
              </a:rPr>
              <a:t> : l'utilisation de tableaux de bord implique souvent une plus grande participation du personnel dans le suivi et la gestion des performances, ce qui peut accroître l'engagement et la responsabilisation.</a:t>
            </a:r>
          </a:p>
        </p:txBody>
      </p:sp>
    </p:spTree>
    <p:extLst>
      <p:ext uri="{BB962C8B-B14F-4D97-AF65-F5344CB8AC3E}">
        <p14:creationId xmlns:p14="http://schemas.microsoft.com/office/powerpoint/2010/main" val="1419696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CA0DB8B0-8893-5B4F-80B8-C98DFFAD2C4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B7387937-8127-FF48-96CB-5AF828301827}"/>
              </a:ext>
            </a:extLst>
          </p:cNvPr>
          <p:cNvSpPr>
            <a:spLocks noGrp="1"/>
          </p:cNvSpPr>
          <p:nvPr>
            <p:ph idx="1"/>
          </p:nvPr>
        </p:nvSpPr>
        <p:spPr/>
        <p:txBody>
          <a:bodyPr/>
          <a:lstStyle/>
          <a:p>
            <a:pPr marL="0" indent="0" algn="just">
              <a:buNone/>
            </a:pPr>
            <a:endParaRPr lang="fr-FR" b="1" dirty="0"/>
          </a:p>
          <a:p>
            <a:pPr marL="0" indent="0" algn="just">
              <a:buNone/>
            </a:pPr>
            <a:endParaRPr lang="fr-FR" b="1" dirty="0"/>
          </a:p>
          <a:p>
            <a:pPr marL="0" indent="0" algn="just">
              <a:buNone/>
            </a:pPr>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a:t>68</a:t>
            </a:fld>
            <a:endParaRPr lang="fr-FR"/>
          </a:p>
        </p:txBody>
      </p:sp>
      <p:sp>
        <p:nvSpPr>
          <p:cNvPr id="2" name="Rectangle 1">
            <a:extLst>
              <a:ext uri="{FF2B5EF4-FFF2-40B4-BE49-F238E27FC236}">
                <a16:creationId xmlns:a16="http://schemas.microsoft.com/office/drawing/2014/main" id="{DF3BCC15-90C3-E44E-BDD8-D4DCE672C416}"/>
              </a:ext>
            </a:extLst>
          </p:cNvPr>
          <p:cNvSpPr/>
          <p:nvPr/>
        </p:nvSpPr>
        <p:spPr>
          <a:xfrm>
            <a:off x="2398514" y="3244334"/>
            <a:ext cx="7394974" cy="461665"/>
          </a:xfrm>
          <a:prstGeom prst="rect">
            <a:avLst/>
          </a:prstGeom>
        </p:spPr>
        <p:txBody>
          <a:bodyPr wrap="none">
            <a:spAutoFit/>
          </a:bodyPr>
          <a:lstStyle/>
          <a:p>
            <a:pPr algn="ctr"/>
            <a:r>
              <a:rPr lang="fr-FR" sz="2400" b="1" i="1">
                <a:latin typeface="Times New Roman" panose="02020603050405020304" pitchFamily="18" charset="0"/>
                <a:cs typeface="Times New Roman" panose="02020603050405020304" pitchFamily="18" charset="0"/>
              </a:rPr>
              <a:t>Pourquoi utiliser Shipitify pour piloter votre logistique?  </a:t>
            </a:r>
          </a:p>
        </p:txBody>
      </p:sp>
    </p:spTree>
    <p:extLst>
      <p:ext uri="{BB962C8B-B14F-4D97-AF65-F5344CB8AC3E}">
        <p14:creationId xmlns:p14="http://schemas.microsoft.com/office/powerpoint/2010/main" val="680878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8F41C84A-644D-E648-BFA5-442B1DE351D3}"/>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1A15BD04-2DA1-0440-A7B3-FD7061825639}"/>
              </a:ext>
            </a:extLst>
          </p:cNvPr>
          <p:cNvSpPr>
            <a:spLocks noGrp="1"/>
          </p:cNvSpPr>
          <p:nvPr>
            <p:ph idx="1"/>
          </p:nvPr>
        </p:nvSpPr>
        <p:spPr/>
        <p:txBody>
          <a:bodyPr>
            <a:normAutofit fontScale="77500" lnSpcReduction="20000"/>
          </a:bodyPr>
          <a:lstStyle/>
          <a:p>
            <a:pPr algn="just"/>
            <a:r>
              <a:rPr lang="fr-FR" dirty="0">
                <a:latin typeface="Times New Roman" panose="02020603050405020304" pitchFamily="18" charset="0"/>
                <a:cs typeface="Times New Roman" panose="02020603050405020304" pitchFamily="18" charset="0"/>
              </a:rPr>
              <a:t>Choisir </a:t>
            </a:r>
            <a:r>
              <a:rPr lang="fr-FR" dirty="0" err="1">
                <a:latin typeface="Times New Roman" panose="02020603050405020304" pitchFamily="18" charset="0"/>
                <a:cs typeface="Times New Roman" panose="02020603050405020304" pitchFamily="18" charset="0"/>
              </a:rPr>
              <a:t>Shiptify</a:t>
            </a:r>
            <a:r>
              <a:rPr lang="fr-FR" dirty="0">
                <a:latin typeface="Times New Roman" panose="02020603050405020304" pitchFamily="18" charset="0"/>
                <a:cs typeface="Times New Roman" panose="02020603050405020304" pitchFamily="18" charset="0"/>
              </a:rPr>
              <a:t> comme solution de gestion de système de transport (TMS) pour votre tableau de bord logistique présente de nombreux avantages. Voici les fonctionnalités clés offertes par notre outil :</a:t>
            </a:r>
          </a:p>
          <a:p>
            <a:pPr marL="914400" lvl="1" indent="-457200" algn="just">
              <a:buFont typeface="+mj-lt"/>
              <a:buAutoNum type="arabicPeriod"/>
            </a:pPr>
            <a:r>
              <a:rPr lang="fr-FR" sz="2100" b="1" dirty="0">
                <a:latin typeface="Times New Roman" panose="02020603050405020304" pitchFamily="18" charset="0"/>
                <a:cs typeface="Times New Roman" panose="02020603050405020304" pitchFamily="18" charset="0"/>
              </a:rPr>
              <a:t>Onglet pilotage</a:t>
            </a:r>
            <a:r>
              <a:rPr lang="fr-FR" sz="2100" dirty="0">
                <a:latin typeface="Times New Roman" panose="02020603050405020304" pitchFamily="18" charset="0"/>
                <a:cs typeface="Times New Roman" panose="02020603050405020304" pitchFamily="18" charset="0"/>
              </a:rPr>
              <a:t> : ce module vous permet d'extraire et de personnaliser les données de </a:t>
            </a:r>
            <a:r>
              <a:rPr lang="fr-FR" sz="2100" dirty="0" err="1">
                <a:latin typeface="Times New Roman" panose="02020603050405020304" pitchFamily="18" charset="0"/>
                <a:cs typeface="Times New Roman" panose="02020603050405020304" pitchFamily="18" charset="0"/>
              </a:rPr>
              <a:t>Shiptify</a:t>
            </a:r>
            <a:r>
              <a:rPr lang="fr-FR" sz="2100" dirty="0">
                <a:latin typeface="Times New Roman" panose="02020603050405020304" pitchFamily="18" charset="0"/>
                <a:cs typeface="Times New Roman" panose="02020603050405020304" pitchFamily="18" charset="0"/>
              </a:rPr>
              <a:t> pour créer des indicateurs de performance clés (KPIs), essentiels pour une gestion efficace de votre logistique.</a:t>
            </a:r>
          </a:p>
          <a:p>
            <a:pPr marL="914400" lvl="1" indent="-457200" algn="just">
              <a:buFont typeface="+mj-lt"/>
              <a:buAutoNum type="arabicPeriod"/>
            </a:pPr>
            <a:r>
              <a:rPr lang="fr-FR" sz="2100" b="1" dirty="0">
                <a:latin typeface="Times New Roman" panose="02020603050405020304" pitchFamily="18" charset="0"/>
                <a:cs typeface="Times New Roman" panose="02020603050405020304" pitchFamily="18" charset="0"/>
              </a:rPr>
              <a:t> Onglet général</a:t>
            </a:r>
            <a:r>
              <a:rPr lang="fr-FR" sz="2100" dirty="0">
                <a:latin typeface="Times New Roman" panose="02020603050405020304" pitchFamily="18" charset="0"/>
                <a:cs typeface="Times New Roman" panose="02020603050405020304" pitchFamily="18" charset="0"/>
              </a:rPr>
              <a:t> : il offre un résumé complet des expéditions, des dépenses, des délais de cotation et des économies réalisées, fournissant une vue d'ensemble de l'activité logistique.</a:t>
            </a:r>
          </a:p>
          <a:p>
            <a:pPr marL="914400" lvl="1" indent="-457200" algn="just">
              <a:buFont typeface="+mj-lt"/>
              <a:buAutoNum type="arabicPeriod"/>
            </a:pPr>
            <a:r>
              <a:rPr lang="fr-FR" sz="2100" b="1" dirty="0">
                <a:latin typeface="Times New Roman" panose="02020603050405020304" pitchFamily="18" charset="0"/>
                <a:cs typeface="Times New Roman" panose="02020603050405020304" pitchFamily="18" charset="0"/>
              </a:rPr>
              <a:t> Onglet cotations</a:t>
            </a:r>
            <a:r>
              <a:rPr lang="fr-FR" sz="2100" dirty="0">
                <a:latin typeface="Times New Roman" panose="02020603050405020304" pitchFamily="18" charset="0"/>
                <a:cs typeface="Times New Roman" panose="02020603050405020304" pitchFamily="18" charset="0"/>
              </a:rPr>
              <a:t> : cette section détaille les aspects critiques des cotations, incluant le nombre total, le pourcentage de confirmations, les économies effectuées et d'autres statistiques pertinentes.</a:t>
            </a:r>
          </a:p>
          <a:p>
            <a:pPr marL="914400" lvl="1" indent="-457200" algn="just">
              <a:buFont typeface="+mj-lt"/>
              <a:buAutoNum type="arabicPeriod"/>
            </a:pPr>
            <a:r>
              <a:rPr lang="fr-FR" sz="2100" b="1" dirty="0">
                <a:latin typeface="Times New Roman" panose="02020603050405020304" pitchFamily="18" charset="0"/>
                <a:cs typeface="Times New Roman" panose="02020603050405020304" pitchFamily="18" charset="0"/>
              </a:rPr>
              <a:t> Onglet suivi</a:t>
            </a:r>
            <a:r>
              <a:rPr lang="fr-FR" sz="2100" dirty="0">
                <a:latin typeface="Times New Roman" panose="02020603050405020304" pitchFamily="18" charset="0"/>
                <a:cs typeface="Times New Roman" panose="02020603050405020304" pitchFamily="18" charset="0"/>
              </a:rPr>
              <a:t> : vous trouverez des statistiques détaillées sur les performances de livraison, incluant la ponctualité des départs et des livraisons.</a:t>
            </a:r>
          </a:p>
          <a:p>
            <a:pPr algn="just"/>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a:t>69</a:t>
            </a:fld>
            <a:endParaRPr lang="fr-FR"/>
          </a:p>
        </p:txBody>
      </p:sp>
    </p:spTree>
    <p:extLst>
      <p:ext uri="{BB962C8B-B14F-4D97-AF65-F5344CB8AC3E}">
        <p14:creationId xmlns:p14="http://schemas.microsoft.com/office/powerpoint/2010/main" val="1102231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584A8135-C9E3-CB42-9BE2-F6A91F1D45C8}"/>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224CA3A7-D4CB-5945-AB42-F9E2D0E3C72B}"/>
              </a:ext>
            </a:extLst>
          </p:cNvPr>
          <p:cNvSpPr>
            <a:spLocks noGrp="1"/>
          </p:cNvSpPr>
          <p:nvPr>
            <p:ph idx="1"/>
          </p:nvPr>
        </p:nvSpPr>
        <p:spPr/>
        <p:txBody>
          <a:bodyPr/>
          <a:lstStyle/>
          <a:p>
            <a:pPr algn="just"/>
            <a:r>
              <a:rPr lang="fr-FR" altLang="fr-FR" dirty="0">
                <a:latin typeface="Times New Roman" panose="02020603050405020304" pitchFamily="18" charset="0"/>
                <a:ea typeface="ＭＳ Ｐゴシック" panose="020B0600070205080204" pitchFamily="34" charset="-128"/>
              </a:rPr>
              <a:t>L’audit est un métier et une fonction, désormais à part entière, dans un grand nombre d’entreprises et d’organisations de par le monde. </a:t>
            </a:r>
          </a:p>
          <a:p>
            <a:pPr lvl="4" algn="just">
              <a:buFont typeface="Wingdings" pitchFamily="2" charset="2"/>
              <a:buChar char="u"/>
            </a:pPr>
            <a:r>
              <a:rPr lang="fr-FR" altLang="fr-FR" sz="1600" dirty="0">
                <a:latin typeface="Times New Roman" panose="02020603050405020304" pitchFamily="18" charset="0"/>
                <a:ea typeface="ＭＳ Ｐゴシック" panose="020B0600070205080204" pitchFamily="34" charset="-128"/>
              </a:rPr>
              <a:t>C’est une profession organisée; </a:t>
            </a:r>
          </a:p>
          <a:p>
            <a:pPr lvl="4" algn="just">
              <a:buFont typeface="Wingdings" pitchFamily="2" charset="2"/>
              <a:buChar char="u"/>
            </a:pPr>
            <a:r>
              <a:rPr lang="fr-FR" altLang="fr-FR" sz="1600" dirty="0">
                <a:latin typeface="Times New Roman" panose="02020603050405020304" pitchFamily="18" charset="0"/>
                <a:ea typeface="ＭＳ Ｐゴシック" panose="020B0600070205080204" pitchFamily="34" charset="-128"/>
              </a:rPr>
              <a:t>C’est un outil structuré, au service d’une direction générale ou d’un comité d’audit représentant les intérêts des actionnaires; </a:t>
            </a:r>
          </a:p>
          <a:p>
            <a:pPr lvl="4" algn="just">
              <a:buFont typeface="Wingdings" pitchFamily="2" charset="2"/>
              <a:buChar char="u"/>
            </a:pPr>
            <a:r>
              <a:rPr lang="fr-FR" altLang="fr-FR" sz="1600" dirty="0">
                <a:latin typeface="Times New Roman" panose="02020603050405020304" pitchFamily="18" charset="0"/>
                <a:ea typeface="ＭＳ Ｐゴシック" panose="020B0600070205080204" pitchFamily="34" charset="-128"/>
              </a:rPr>
              <a:t>C’est une fonction de contrôle, au départ, qui s’oriente de plus en plus vers un rôle de généraliste et évolue désormais vers celui de consulting. </a:t>
            </a:r>
          </a:p>
        </p:txBody>
      </p:sp>
      <p:sp>
        <p:nvSpPr>
          <p:cNvPr id="9999" name="Slide Number Placeholder"/>
          <p:cNvSpPr>
            <a:spLocks noGrp="1"/>
          </p:cNvSpPr>
          <p:nvPr>
            <p:ph type="sldNum" sz="quarter" idx="12"/>
          </p:nvPr>
        </p:nvSpPr>
        <p:spPr/>
        <p:txBody>
          <a:bodyPr/>
          <a:lstStyle/>
          <a:p>
            <a:fld id="{6D22F896-40B5-4ADD-8801-0D06FADFA095}" type="slidenum">
              <a:rPr lang="fr-FR" smtClean="0"/>
              <a:t>7</a:t>
            </a:fld>
            <a:endParaRPr lang="fr-FR"/>
          </a:p>
        </p:txBody>
      </p:sp>
    </p:spTree>
    <p:extLst>
      <p:ext uri="{BB962C8B-B14F-4D97-AF65-F5344CB8AC3E}">
        <p14:creationId xmlns:p14="http://schemas.microsoft.com/office/powerpoint/2010/main" val="773026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CA0DB8B0-8893-5B4F-80B8-C98DFFAD2C46}"/>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B7387937-8127-FF48-96CB-5AF828301827}"/>
              </a:ext>
            </a:extLst>
          </p:cNvPr>
          <p:cNvSpPr>
            <a:spLocks noGrp="1"/>
          </p:cNvSpPr>
          <p:nvPr>
            <p:ph idx="1"/>
          </p:nvPr>
        </p:nvSpPr>
        <p:spPr/>
        <p:txBody>
          <a:bodyPr/>
          <a:lstStyle/>
          <a:p>
            <a:pPr marL="0" indent="0" algn="just">
              <a:buNone/>
            </a:pPr>
            <a:endParaRPr lang="fr-FR" b="1" dirty="0"/>
          </a:p>
          <a:p>
            <a:pPr marL="0" indent="0" algn="just">
              <a:buNone/>
            </a:pPr>
            <a:endParaRPr lang="fr-FR" b="1" dirty="0"/>
          </a:p>
          <a:p>
            <a:pPr marL="0" indent="0" algn="just">
              <a:buNone/>
            </a:pPr>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a:t>70</a:t>
            </a:fld>
            <a:endParaRPr lang="fr-FR"/>
          </a:p>
        </p:txBody>
      </p:sp>
      <p:sp>
        <p:nvSpPr>
          <p:cNvPr id="2" name="Rectangle 1">
            <a:extLst>
              <a:ext uri="{FF2B5EF4-FFF2-40B4-BE49-F238E27FC236}">
                <a16:creationId xmlns:a16="http://schemas.microsoft.com/office/drawing/2014/main" id="{512230F5-8029-B447-84E3-06EC2EFAF50E}"/>
              </a:ext>
            </a:extLst>
          </p:cNvPr>
          <p:cNvSpPr/>
          <p:nvPr/>
        </p:nvSpPr>
        <p:spPr>
          <a:xfrm>
            <a:off x="702129" y="2302992"/>
            <a:ext cx="11038114" cy="2246769"/>
          </a:xfrm>
          <a:prstGeom prst="rect">
            <a:avLst/>
          </a:prstGeom>
        </p:spPr>
        <p:txBody>
          <a:bodyPr wrap="square">
            <a:spAutoFit/>
          </a:bodyPr>
          <a:lstStyle/>
          <a:p>
            <a:pPr lvl="2" algn="just"/>
            <a:r>
              <a:rPr lang="fr-FR" sz="2000" b="1">
                <a:solidFill>
                  <a:srgbClr val="132348"/>
                </a:solidFill>
                <a:latin typeface="Times New Roman" panose="02020603050405020304" pitchFamily="18" charset="0"/>
                <a:cs typeface="Times New Roman" panose="02020603050405020304" pitchFamily="18" charset="0"/>
              </a:rPr>
              <a:t>5. Onglet facturation</a:t>
            </a:r>
            <a:r>
              <a:rPr lang="fr-FR" sz="2000">
                <a:solidFill>
                  <a:srgbClr val="132348"/>
                </a:solidFill>
                <a:latin typeface="Times New Roman" panose="02020603050405020304" pitchFamily="18" charset="0"/>
                <a:cs typeface="Times New Roman" panose="02020603050405020304" pitchFamily="18" charset="0"/>
              </a:rPr>
              <a:t> : ce module </a:t>
            </a:r>
            <a:r>
              <a:rPr lang="fr-FR" sz="2000">
                <a:latin typeface="Times New Roman" panose="02020603050405020304" pitchFamily="18" charset="0"/>
                <a:cs typeface="Times New Roman" panose="02020603050405020304" pitchFamily="18" charset="0"/>
              </a:rPr>
              <a:t>présente</a:t>
            </a:r>
            <a:r>
              <a:rPr lang="fr-FR" sz="2000">
                <a:solidFill>
                  <a:srgbClr val="132348"/>
                </a:solidFill>
                <a:latin typeface="Times New Roman" panose="02020603050405020304" pitchFamily="18" charset="0"/>
                <a:cs typeface="Times New Roman" panose="02020603050405020304" pitchFamily="18" charset="0"/>
              </a:rPr>
              <a:t> un aperçu des dépenses, analyse les taux de facturation et de conformité, et calcule le coût moyen par expédition.</a:t>
            </a:r>
          </a:p>
          <a:p>
            <a:pPr lvl="2" algn="just"/>
            <a:r>
              <a:rPr lang="fr-FR" sz="2000" b="1">
                <a:solidFill>
                  <a:srgbClr val="132348"/>
                </a:solidFill>
                <a:latin typeface="Times New Roman" panose="02020603050405020304" pitchFamily="18" charset="0"/>
                <a:cs typeface="Times New Roman" panose="02020603050405020304" pitchFamily="18" charset="0"/>
              </a:rPr>
              <a:t>6.  Onglet monitoring : </a:t>
            </a:r>
            <a:r>
              <a:rPr lang="fr-FR" sz="2000">
                <a:solidFill>
                  <a:srgbClr val="132348"/>
                </a:solidFill>
                <a:latin typeface="Times New Roman" panose="02020603050405020304" pitchFamily="18" charset="0"/>
                <a:cs typeface="Times New Roman" panose="02020603050405020304" pitchFamily="18" charset="0"/>
              </a:rPr>
              <a:t>il affiche des informations sur les activités des expéditions, en comparant les données actuelles avec celles des périodes précédentes pour une analyse approfondie.</a:t>
            </a:r>
          </a:p>
          <a:p>
            <a:pPr lvl="2" algn="just"/>
            <a:r>
              <a:rPr lang="fr-FR" sz="2000" b="1">
                <a:solidFill>
                  <a:srgbClr val="132348"/>
                </a:solidFill>
                <a:latin typeface="Times New Roman" panose="02020603050405020304" pitchFamily="18" charset="0"/>
                <a:cs typeface="Times New Roman" panose="02020603050405020304" pitchFamily="18" charset="0"/>
              </a:rPr>
              <a:t>7. Onglet CO2 : il fournit des informations vitales sur les émissions de CO2, ainsi que sur le poids et la distance parcourue par les expéditions, soulignant l'impact environnemental.</a:t>
            </a:r>
          </a:p>
        </p:txBody>
      </p:sp>
    </p:spTree>
    <p:extLst>
      <p:ext uri="{BB962C8B-B14F-4D97-AF65-F5344CB8AC3E}">
        <p14:creationId xmlns:p14="http://schemas.microsoft.com/office/powerpoint/2010/main" val="401456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circle(in)">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circle(in)">
                                      <p:cBhvr>
                                        <p:cTn id="17"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bldLvl="3"/>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4">
            <a:extLst>
              <a:ext uri="{FF2B5EF4-FFF2-40B4-BE49-F238E27FC236}">
                <a16:creationId xmlns:a16="http://schemas.microsoft.com/office/drawing/2014/main" id="{60CAAD72-C3EA-8041-8207-7CB87EDDDA2C}"/>
              </a:ext>
            </a:extLst>
          </p:cNvPr>
          <p:cNvSpPr>
            <a:spLocks noGrp="1"/>
          </p:cNvSpPr>
          <p:nvPr>
            <p:ph type="title"/>
          </p:nvPr>
        </p:nvSpPr>
        <p:spPr/>
        <p:txBody>
          <a:bodyPr>
            <a:normAutofit/>
          </a:bodyPr>
          <a:lstStyle/>
          <a:p>
            <a:pPr algn="ctr"/>
            <a:r>
              <a:rPr lang="fr-FR" sz="2800" b="1" i="1" dirty="0">
                <a:latin typeface="Times New Roman" panose="02020603050405020304" pitchFamily="18" charset="0"/>
                <a:cs typeface="Times New Roman" panose="02020603050405020304" pitchFamily="18" charset="0"/>
              </a:rPr>
              <a:t>Chapitre I: Audit de la performance logistique </a:t>
            </a:r>
          </a:p>
        </p:txBody>
      </p:sp>
      <p:sp>
        <p:nvSpPr>
          <p:cNvPr id="3" name="Espace réservé du contenu 2">
            <a:extLst>
              <a:ext uri="{FF2B5EF4-FFF2-40B4-BE49-F238E27FC236}">
                <a16:creationId xmlns:a16="http://schemas.microsoft.com/office/drawing/2014/main" id="{9DEA058C-6460-7A48-B317-A4F00F1C40E4}"/>
              </a:ext>
            </a:extLst>
          </p:cNvPr>
          <p:cNvSpPr>
            <a:spLocks noGrp="1"/>
          </p:cNvSpPr>
          <p:nvPr>
            <p:ph idx="1"/>
          </p:nvPr>
        </p:nvSpPr>
        <p:spPr/>
        <p:txBody>
          <a:bodyPr/>
          <a:lstStyle/>
          <a:p>
            <a:pPr algn="just"/>
            <a:r>
              <a:rPr lang="fr-FR" dirty="0" err="1">
                <a:latin typeface="Times New Roman" panose="02020603050405020304" pitchFamily="18" charset="0"/>
                <a:cs typeface="Times New Roman" panose="02020603050405020304" pitchFamily="18" charset="0"/>
              </a:rPr>
              <a:t>Shiptify</a:t>
            </a:r>
            <a:r>
              <a:rPr lang="fr-FR" dirty="0">
                <a:latin typeface="Times New Roman" panose="02020603050405020304" pitchFamily="18" charset="0"/>
                <a:cs typeface="Times New Roman" panose="02020603050405020304" pitchFamily="18" charset="0"/>
              </a:rPr>
              <a:t> est plus qu'une simple solution TMS. Il vous offre une gestion optimisée de vos transports, depuis la demande de cotations jusqu'au suivi des expéditions. Avec </a:t>
            </a:r>
            <a:r>
              <a:rPr lang="fr-FR" dirty="0" err="1">
                <a:latin typeface="Times New Roman" panose="02020603050405020304" pitchFamily="18" charset="0"/>
                <a:cs typeface="Times New Roman" panose="02020603050405020304" pitchFamily="18" charset="0"/>
              </a:rPr>
              <a:t>Shiptify</a:t>
            </a:r>
            <a:r>
              <a:rPr lang="fr-FR" dirty="0">
                <a:latin typeface="Times New Roman" panose="02020603050405020304" pitchFamily="18" charset="0"/>
                <a:cs typeface="Times New Roman" panose="02020603050405020304" pitchFamily="18" charset="0"/>
              </a:rPr>
              <a:t>, bénéficiez d'une vue centralisée sur tous vos ordres de transport et d'un espace collaboratif facilitant la communication avec vos équipes, transporteurs et clients. Planifiez </a:t>
            </a:r>
            <a:r>
              <a:rPr lang="fr-FR" b="1" u="sng" dirty="0">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une démonstration pour découvrir notre tableau de bord</a:t>
            </a:r>
            <a:r>
              <a:rPr lang="fr-FR" dirty="0">
                <a:latin typeface="Times New Roman" panose="02020603050405020304" pitchFamily="18" charset="0"/>
                <a:cs typeface="Times New Roman" panose="02020603050405020304" pitchFamily="18" charset="0"/>
              </a:rPr>
              <a:t> et explorer en détail les </a:t>
            </a:r>
            <a:r>
              <a:rPr lang="fr-FR" b="1" u="sng" dirty="0">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fonctionnalités de notre solution TMS.</a:t>
            </a:r>
            <a:endParaRPr lang="fr-FR" b="1" u="sng"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a:t>71</a:t>
            </a:fld>
            <a:endParaRPr lang="fr-FR"/>
          </a:p>
        </p:txBody>
      </p:sp>
    </p:spTree>
    <p:extLst>
      <p:ext uri="{BB962C8B-B14F-4D97-AF65-F5344CB8AC3E}">
        <p14:creationId xmlns:p14="http://schemas.microsoft.com/office/powerpoint/2010/main" val="1677324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E811BB-230F-1542-8858-A4DB4C968318}"/>
              </a:ext>
            </a:extLst>
          </p:cNvPr>
          <p:cNvSpPr>
            <a:spLocks noGrp="1"/>
          </p:cNvSpPr>
          <p:nvPr>
            <p:ph type="title"/>
          </p:nvPr>
        </p:nvSpPr>
        <p:spPr/>
        <p:txBody>
          <a:bodyPr/>
          <a:lstStyle/>
          <a:p>
            <a:pPr algn="ctr"/>
            <a:r>
              <a:rPr lang="fr-FR" dirty="0"/>
              <a:t>Thèmes </a:t>
            </a:r>
          </a:p>
        </p:txBody>
      </p:sp>
      <p:sp>
        <p:nvSpPr>
          <p:cNvPr id="3" name="Espace réservé du contenu 2">
            <a:extLst>
              <a:ext uri="{FF2B5EF4-FFF2-40B4-BE49-F238E27FC236}">
                <a16:creationId xmlns:a16="http://schemas.microsoft.com/office/drawing/2014/main" id="{4EBCC417-FF25-2748-9902-5CF9E95711A9}"/>
              </a:ext>
            </a:extLst>
          </p:cNvPr>
          <p:cNvSpPr>
            <a:spLocks noGrp="1"/>
          </p:cNvSpPr>
          <p:nvPr>
            <p:ph idx="1"/>
          </p:nvPr>
        </p:nvSpPr>
        <p:spPr/>
        <p:txBody>
          <a:bodyPr>
            <a:normAutofit fontScale="70000" lnSpcReduction="20000"/>
          </a:bodyPr>
          <a:lstStyle/>
          <a:p>
            <a:pPr algn="just"/>
            <a:r>
              <a:rPr lang="fr-FR" dirty="0">
                <a:latin typeface="Times New Roman" panose="02020603050405020304" pitchFamily="18" charset="0"/>
                <a:cs typeface="Times New Roman" panose="02020603050405020304" pitchFamily="18" charset="0"/>
              </a:rPr>
              <a:t>Thème 1: Le Référentiel Logistique  ASLOG + Cas </a:t>
            </a:r>
          </a:p>
          <a:p>
            <a:pPr algn="just"/>
            <a:r>
              <a:rPr lang="fr-FR" dirty="0">
                <a:latin typeface="Times New Roman" panose="02020603050405020304" pitchFamily="18" charset="0"/>
                <a:cs typeface="Times New Roman" panose="02020603050405020304" pitchFamily="18" charset="0"/>
              </a:rPr>
              <a:t>Thème 2: Le Référentiel Logistique le SCOR + CAS</a:t>
            </a:r>
          </a:p>
          <a:p>
            <a:pPr algn="just"/>
            <a:r>
              <a:rPr lang="fr-FR" dirty="0">
                <a:latin typeface="Times New Roman" panose="02020603050405020304" pitchFamily="18" charset="0"/>
                <a:cs typeface="Times New Roman" panose="02020603050405020304" pitchFamily="18" charset="0"/>
              </a:rPr>
              <a:t>Thème 3: Le Référentiel Logistique selon la méthode Roux &amp;LIU.</a:t>
            </a:r>
          </a:p>
          <a:p>
            <a:pPr algn="just"/>
            <a:r>
              <a:rPr lang="fr-FR" dirty="0">
                <a:latin typeface="Times New Roman" panose="02020603050405020304" pitchFamily="18" charset="0"/>
                <a:cs typeface="Times New Roman" panose="02020603050405020304" pitchFamily="18" charset="0"/>
              </a:rPr>
              <a:t>Thème 4: Le Référentiel Logistique L’EVALOG et MMOG + CAS</a:t>
            </a:r>
          </a:p>
          <a:p>
            <a:pPr algn="just"/>
            <a:r>
              <a:rPr lang="fr-FR" dirty="0">
                <a:latin typeface="Times New Roman" panose="02020603050405020304" pitchFamily="18" charset="0"/>
                <a:cs typeface="Times New Roman" panose="02020603050405020304" pitchFamily="18" charset="0"/>
              </a:rPr>
              <a:t>Thème 5: Le Référentiel Logistique l’APICS + CAS </a:t>
            </a:r>
          </a:p>
          <a:p>
            <a:pPr algn="just"/>
            <a:r>
              <a:rPr lang="fr-FR" dirty="0">
                <a:latin typeface="Times New Roman" panose="02020603050405020304" pitchFamily="18" charset="0"/>
                <a:cs typeface="Times New Roman" panose="02020603050405020304" pitchFamily="18" charset="0"/>
              </a:rPr>
              <a:t>Thème 6: Le référentiel ELA + CAS</a:t>
            </a:r>
          </a:p>
          <a:p>
            <a:pPr algn="just"/>
            <a:r>
              <a:rPr lang="fr-FR" dirty="0">
                <a:latin typeface="Times New Roman" panose="02020603050405020304" pitchFamily="18" charset="0"/>
                <a:cs typeface="Times New Roman" panose="02020603050405020304" pitchFamily="18" charset="0"/>
              </a:rPr>
              <a:t>Thème 7: Référentiel BILL et BELT/Oliver Wight (Logistique gestion de production)</a:t>
            </a:r>
          </a:p>
          <a:p>
            <a:pPr algn="just"/>
            <a:r>
              <a:rPr lang="fr-FR" dirty="0">
                <a:latin typeface="Times New Roman" panose="02020603050405020304" pitchFamily="18" charset="0"/>
                <a:cs typeface="Times New Roman" panose="02020603050405020304" pitchFamily="18" charset="0"/>
              </a:rPr>
              <a:t>Thème 8: Référentiel MS9000/QS 9000 (Système Logistique et Qualité)</a:t>
            </a:r>
          </a:p>
          <a:p>
            <a:pPr algn="just"/>
            <a:r>
              <a:rPr lang="fr-FR" dirty="0">
                <a:latin typeface="Times New Roman" panose="02020603050405020304" pitchFamily="18" charset="0"/>
                <a:cs typeface="Times New Roman" panose="02020603050405020304" pitchFamily="18" charset="0"/>
              </a:rPr>
              <a:t>Thème 9: Outils d’évaluation du système logistique (O.E.S.L). et d’évaluation des indicateurs (O.E.I.L)</a:t>
            </a:r>
          </a:p>
          <a:p>
            <a:pPr algn="just"/>
            <a:r>
              <a:rPr lang="fr-FR" dirty="0">
                <a:latin typeface="Times New Roman" panose="02020603050405020304" pitchFamily="18" charset="0"/>
                <a:cs typeface="Times New Roman" panose="02020603050405020304" pitchFamily="18" charset="0"/>
              </a:rPr>
              <a:t>Thème 10: </a:t>
            </a:r>
            <a:r>
              <a:rPr lang="fr-FR" dirty="0" err="1">
                <a:latin typeface="Times New Roman" panose="02020603050405020304" pitchFamily="18" charset="0"/>
                <a:cs typeface="Times New Roman" panose="02020603050405020304" pitchFamily="18" charset="0"/>
              </a:rPr>
              <a:t>Réfrentiel</a:t>
            </a:r>
            <a:r>
              <a:rPr lang="fr-FR" dirty="0">
                <a:latin typeface="Times New Roman" panose="02020603050405020304" pitchFamily="18" charset="0"/>
                <a:cs typeface="Times New Roman" panose="02020603050405020304" pitchFamily="18" charset="0"/>
              </a:rPr>
              <a:t> SCALE et Référentiel </a:t>
            </a:r>
            <a:r>
              <a:rPr lang="fr-FR" dirty="0" err="1">
                <a:latin typeface="Times New Roman" panose="02020603050405020304" pitchFamily="18" charset="0"/>
                <a:cs typeface="Times New Roman" panose="02020603050405020304" pitchFamily="18" charset="0"/>
              </a:rPr>
              <a:t>Supply</a:t>
            </a:r>
            <a:r>
              <a:rPr lang="fr-FR" dirty="0">
                <a:latin typeface="Times New Roman" panose="02020603050405020304" pitchFamily="18" charset="0"/>
                <a:cs typeface="Times New Roman" panose="02020603050405020304" pitchFamily="18" charset="0"/>
              </a:rPr>
              <a:t> Chain Master</a:t>
            </a:r>
          </a:p>
          <a:p>
            <a:pPr algn="just"/>
            <a:endParaRPr lang="fr-FR" dirty="0">
              <a:latin typeface="Times New Roman" panose="02020603050405020304" pitchFamily="18" charset="0"/>
              <a:cs typeface="Times New Roman" panose="02020603050405020304" pitchFamily="18" charset="0"/>
            </a:endParaRPr>
          </a:p>
        </p:txBody>
      </p:sp>
      <p:sp>
        <p:nvSpPr>
          <p:cNvPr id="9999" name="Slide Number Placeholder"/>
          <p:cNvSpPr>
            <a:spLocks noGrp="1"/>
          </p:cNvSpPr>
          <p:nvPr>
            <p:ph type="sldNum" sz="quarter" idx="12"/>
          </p:nvPr>
        </p:nvSpPr>
        <p:spPr/>
        <p:txBody>
          <a:bodyPr/>
          <a:lstStyle/>
          <a:p>
            <a:fld id="{6D22F896-40B5-4ADD-8801-0D06FADFA095}" type="slidenum">
              <a:rPr lang="fr-FR"/>
              <a:t>72</a:t>
            </a:fld>
            <a:endParaRPr lang="fr-FR"/>
          </a:p>
        </p:txBody>
      </p:sp>
    </p:spTree>
    <p:extLst>
      <p:ext uri="{BB962C8B-B14F-4D97-AF65-F5344CB8AC3E}">
        <p14:creationId xmlns:p14="http://schemas.microsoft.com/office/powerpoint/2010/main" val="25672240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D23D33-B35D-0842-99DC-EB9597BF098A}"/>
              </a:ext>
            </a:extLst>
          </p:cNvPr>
          <p:cNvSpPr>
            <a:spLocks noGrp="1"/>
          </p:cNvSpPr>
          <p:nvPr>
            <p:ph type="title"/>
          </p:nvPr>
        </p:nvSpPr>
        <p:spPr/>
        <p:txBody>
          <a:bodyPr>
            <a:normAutofit fontScale="90000"/>
          </a:bodyPr>
          <a:lstStyle/>
          <a:p>
            <a:pPr algn="ctr"/>
            <a:br>
              <a:rPr lang="fr-FR" sz="3100" b="1" i="1" dirty="0">
                <a:latin typeface="Times New Roman" panose="02020603050405020304" pitchFamily="18" charset="0"/>
                <a:cs typeface="Times New Roman" panose="02020603050405020304" pitchFamily="18" charset="0"/>
              </a:rPr>
            </a:br>
            <a:r>
              <a:rPr lang="fr-FR" sz="3100" b="1" i="1" dirty="0">
                <a:latin typeface="Times New Roman" panose="02020603050405020304" pitchFamily="18" charset="0"/>
                <a:cs typeface="Times New Roman" panose="02020603050405020304" pitchFamily="18" charset="0"/>
              </a:rPr>
              <a:t>Chapitre II: Méthodologies et outils d’audit </a:t>
            </a:r>
            <a:br>
              <a:rPr lang="fr-FR" b="1" i="1" dirty="0">
                <a:latin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id="{228FE4FC-3074-CE4E-9103-15D606136426}"/>
              </a:ext>
            </a:extLst>
          </p:cNvPr>
          <p:cNvSpPr>
            <a:spLocks noGrp="1"/>
          </p:cNvSpPr>
          <p:nvPr>
            <p:ph idx="1"/>
          </p:nvPr>
        </p:nvSpPr>
        <p:spPr/>
        <p:txBody>
          <a:bodyPr/>
          <a:lstStyle/>
          <a:p>
            <a:pPr marL="457200" indent="-457200" algn="just">
              <a:buFont typeface="+mj-lt"/>
              <a:buAutoNum type="arabicPeriod"/>
            </a:pPr>
            <a:r>
              <a:rPr lang="fr-FR" b="1" i="1" u="sng" dirty="0">
                <a:latin typeface="Times New Roman" panose="02020603050405020304" pitchFamily="18" charset="0"/>
                <a:cs typeface="Times New Roman" panose="02020603050405020304" pitchFamily="18" charset="0"/>
              </a:rPr>
              <a:t>Méthodologie D’Audit </a:t>
            </a:r>
          </a:p>
          <a:p>
            <a:pPr algn="just"/>
            <a:r>
              <a:rPr lang="fr-FR" dirty="0">
                <a:latin typeface="Times New Roman" panose="02020603050405020304" pitchFamily="18" charset="0"/>
                <a:cs typeface="Times New Roman" panose="02020603050405020304" pitchFamily="18" charset="0"/>
              </a:rPr>
              <a:t>La phase de Préparation de l’audit </a:t>
            </a:r>
          </a:p>
          <a:p>
            <a:pPr algn="just"/>
            <a:r>
              <a:rPr lang="fr-FR" dirty="0">
                <a:latin typeface="Times New Roman" panose="02020603050405020304" pitchFamily="18" charset="0"/>
                <a:cs typeface="Times New Roman" panose="02020603050405020304" pitchFamily="18" charset="0"/>
              </a:rPr>
              <a:t>La phase de Réalisation de l’audit </a:t>
            </a:r>
          </a:p>
          <a:p>
            <a:pPr algn="just"/>
            <a:r>
              <a:rPr lang="fr-FR" dirty="0">
                <a:latin typeface="Times New Roman" panose="02020603050405020304" pitchFamily="18" charset="0"/>
                <a:cs typeface="Times New Roman" panose="02020603050405020304" pitchFamily="18" charset="0"/>
              </a:rPr>
              <a:t>La phase de préparation de l’audit </a:t>
            </a:r>
          </a:p>
        </p:txBody>
      </p:sp>
      <p:sp>
        <p:nvSpPr>
          <p:cNvPr id="9999" name="Slide Number Placeholder"/>
          <p:cNvSpPr>
            <a:spLocks noGrp="1"/>
          </p:cNvSpPr>
          <p:nvPr>
            <p:ph type="sldNum" sz="quarter" idx="12"/>
          </p:nvPr>
        </p:nvSpPr>
        <p:spPr/>
        <p:txBody>
          <a:bodyPr/>
          <a:lstStyle/>
          <a:p>
            <a:fld id="{6D22F896-40B5-4ADD-8801-0D06FADFA095}" type="slidenum">
              <a:rPr lang="fr-FR"/>
              <a:t>73</a:t>
            </a:fld>
            <a:endParaRPr lang="fr-FR" dirty="0"/>
          </a:p>
        </p:txBody>
      </p:sp>
    </p:spTree>
    <p:extLst>
      <p:ext uri="{BB962C8B-B14F-4D97-AF65-F5344CB8AC3E}">
        <p14:creationId xmlns:p14="http://schemas.microsoft.com/office/powerpoint/2010/main" val="23286860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D23D33-B35D-0842-99DC-EB9597BF098A}"/>
              </a:ext>
            </a:extLst>
          </p:cNvPr>
          <p:cNvSpPr>
            <a:spLocks noGrp="1"/>
          </p:cNvSpPr>
          <p:nvPr>
            <p:ph type="title"/>
          </p:nvPr>
        </p:nvSpPr>
        <p:spPr/>
        <p:txBody>
          <a:bodyPr>
            <a:normAutofit fontScale="90000"/>
          </a:bodyPr>
          <a:lstStyle/>
          <a:p>
            <a:pPr algn="ctr"/>
            <a:br>
              <a:rPr lang="fr-FR" sz="3100" b="1" i="1" dirty="0">
                <a:latin typeface="Times New Roman" panose="02020603050405020304" pitchFamily="18" charset="0"/>
                <a:cs typeface="Times New Roman" panose="02020603050405020304" pitchFamily="18" charset="0"/>
              </a:rPr>
            </a:br>
            <a:r>
              <a:rPr lang="fr-FR" sz="3100" b="1" i="1" dirty="0">
                <a:latin typeface="Times New Roman" panose="02020603050405020304" pitchFamily="18" charset="0"/>
                <a:cs typeface="Times New Roman" panose="02020603050405020304" pitchFamily="18" charset="0"/>
              </a:rPr>
              <a:t>Chapitre II: Méthodologies et outils d’audit </a:t>
            </a:r>
            <a:br>
              <a:rPr lang="fr-FR" b="1" i="1" dirty="0">
                <a:latin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id="{228FE4FC-3074-CE4E-9103-15D606136426}"/>
              </a:ext>
            </a:extLst>
          </p:cNvPr>
          <p:cNvSpPr>
            <a:spLocks noGrp="1"/>
          </p:cNvSpPr>
          <p:nvPr>
            <p:ph idx="1"/>
          </p:nvPr>
        </p:nvSpPr>
        <p:spPr/>
        <p:txBody>
          <a:bodyPr/>
          <a:lstStyle/>
          <a:p>
            <a:pPr marL="0" indent="0" algn="just">
              <a:buNone/>
            </a:pPr>
            <a:r>
              <a:rPr lang="fr-FR" b="1" i="1" u="sng" dirty="0">
                <a:latin typeface="Times New Roman" panose="02020603050405020304" pitchFamily="18" charset="0"/>
                <a:cs typeface="Times New Roman" panose="02020603050405020304" pitchFamily="18" charset="0"/>
              </a:rPr>
              <a:t>2. Référentiel d’Audit </a:t>
            </a:r>
            <a:r>
              <a:rPr lang="fr-FR" b="1" i="1" u="sng" dirty="0" err="1">
                <a:latin typeface="Times New Roman" panose="02020603050405020304" pitchFamily="18" charset="0"/>
                <a:cs typeface="Times New Roman" panose="02020603050405020304" pitchFamily="18" charset="0"/>
              </a:rPr>
              <a:t>Logistiqiue</a:t>
            </a:r>
            <a:endParaRPr lang="fr-FR" b="1" i="1" u="sng" dirty="0">
              <a:latin typeface="Times New Roman" panose="02020603050405020304" pitchFamily="18" charset="0"/>
              <a:cs typeface="Times New Roman" panose="02020603050405020304" pitchFamily="18" charset="0"/>
            </a:endParaRPr>
          </a:p>
          <a:p>
            <a:pPr algn="just"/>
            <a:r>
              <a:rPr lang="fr-FR" dirty="0">
                <a:latin typeface="Times New Roman" panose="02020603050405020304" pitchFamily="18" charset="0"/>
                <a:cs typeface="Times New Roman" panose="02020603050405020304" pitchFamily="18" charset="0"/>
              </a:rPr>
              <a:t>Un référentiel représente l’ensemble des outils d’évaluation regroupant un recueil de règles, procédures et bonnes pratiques communément admises au niveau international.</a:t>
            </a:r>
          </a:p>
          <a:p>
            <a:pPr algn="just"/>
            <a:r>
              <a:rPr lang="fr-FR" dirty="0">
                <a:latin typeface="Times New Roman" panose="02020603050405020304" pitchFamily="18" charset="0"/>
                <a:cs typeface="Times New Roman" panose="02020603050405020304" pitchFamily="18" charset="0"/>
              </a:rPr>
              <a:t>Le référentiel aide  à relever les écarts entre les ratios de l’entreprise auditée et d’autres entreprises opérant dans le même domaine d’activité stratégique (DAS). </a:t>
            </a:r>
          </a:p>
        </p:txBody>
      </p:sp>
      <p:sp>
        <p:nvSpPr>
          <p:cNvPr id="9999" name="Slide Number Placeholder"/>
          <p:cNvSpPr>
            <a:spLocks noGrp="1"/>
          </p:cNvSpPr>
          <p:nvPr>
            <p:ph type="sldNum" sz="quarter" idx="12"/>
          </p:nvPr>
        </p:nvSpPr>
        <p:spPr/>
        <p:txBody>
          <a:bodyPr/>
          <a:lstStyle/>
          <a:p>
            <a:fld id="{6D22F896-40B5-4ADD-8801-0D06FADFA095}" type="slidenum">
              <a:rPr lang="fr-FR"/>
              <a:t>74</a:t>
            </a:fld>
            <a:endParaRPr lang="fr-FR"/>
          </a:p>
        </p:txBody>
      </p:sp>
    </p:spTree>
    <p:extLst>
      <p:ext uri="{BB962C8B-B14F-4D97-AF65-F5344CB8AC3E}">
        <p14:creationId xmlns:p14="http://schemas.microsoft.com/office/powerpoint/2010/main" val="28089635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D23D33-B35D-0842-99DC-EB9597BF098A}"/>
              </a:ext>
            </a:extLst>
          </p:cNvPr>
          <p:cNvSpPr>
            <a:spLocks noGrp="1"/>
          </p:cNvSpPr>
          <p:nvPr>
            <p:ph type="title"/>
          </p:nvPr>
        </p:nvSpPr>
        <p:spPr/>
        <p:txBody>
          <a:bodyPr>
            <a:normAutofit fontScale="90000"/>
          </a:bodyPr>
          <a:lstStyle/>
          <a:p>
            <a:pPr algn="ctr"/>
            <a:br>
              <a:rPr lang="fr-FR" sz="3100" b="1" i="1" dirty="0">
                <a:latin typeface="Times New Roman" panose="02020603050405020304" pitchFamily="18" charset="0"/>
                <a:cs typeface="Times New Roman" panose="02020603050405020304" pitchFamily="18" charset="0"/>
              </a:rPr>
            </a:br>
            <a:r>
              <a:rPr lang="fr-FR" sz="3100" b="1" i="1" dirty="0">
                <a:latin typeface="Times New Roman" panose="02020603050405020304" pitchFamily="18" charset="0"/>
                <a:cs typeface="Times New Roman" panose="02020603050405020304" pitchFamily="18" charset="0"/>
              </a:rPr>
              <a:t>Chapitre II: Méthodologies et outils d’audit </a:t>
            </a:r>
            <a:br>
              <a:rPr lang="fr-FR" b="1" i="1" dirty="0">
                <a:latin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id="{2BA7743E-9A8E-D412-E9ED-ADD9B519AA28}"/>
              </a:ext>
            </a:extLst>
          </p:cNvPr>
          <p:cNvSpPr>
            <a:spLocks noGrp="1"/>
          </p:cNvSpPr>
          <p:nvPr>
            <p:ph idx="1"/>
          </p:nvPr>
        </p:nvSpPr>
        <p:spPr/>
        <p:txBody>
          <a:bodyPr/>
          <a:lstStyle/>
          <a:p>
            <a:endParaRPr lang="fr-FR"/>
          </a:p>
        </p:txBody>
      </p:sp>
      <p:sp>
        <p:nvSpPr>
          <p:cNvPr id="9999" name="Slide Number Placeholder"/>
          <p:cNvSpPr>
            <a:spLocks noGrp="1"/>
          </p:cNvSpPr>
          <p:nvPr>
            <p:ph type="sldNum" sz="quarter" idx="12"/>
          </p:nvPr>
        </p:nvSpPr>
        <p:spPr/>
        <p:txBody>
          <a:bodyPr/>
          <a:lstStyle/>
          <a:p>
            <a:fld id="{6D22F896-40B5-4ADD-8801-0D06FADFA095}" type="slidenum">
              <a:rPr lang="fr-FR"/>
              <a:t>75</a:t>
            </a:fld>
            <a:endParaRPr lang="fr-FR"/>
          </a:p>
        </p:txBody>
      </p:sp>
      <p:sp>
        <p:nvSpPr>
          <p:cNvPr id="7" name="ZoneTexte 6">
            <a:extLst>
              <a:ext uri="{FF2B5EF4-FFF2-40B4-BE49-F238E27FC236}">
                <a16:creationId xmlns:a16="http://schemas.microsoft.com/office/drawing/2014/main" id="{2DF3E460-923D-0C44-A075-C3A247CB8736}"/>
              </a:ext>
            </a:extLst>
          </p:cNvPr>
          <p:cNvSpPr txBox="1"/>
          <p:nvPr/>
        </p:nvSpPr>
        <p:spPr>
          <a:xfrm>
            <a:off x="6258275" y="3234443"/>
            <a:ext cx="365760" cy="369332"/>
          </a:xfrm>
          <a:prstGeom prst="rect">
            <a:avLst/>
          </a:prstGeom>
          <a:solidFill>
            <a:schemeClr val="bg1"/>
          </a:solidFill>
        </p:spPr>
        <p:txBody>
          <a:bodyPr wrap="square" rtlCol="0">
            <a:spAutoFit/>
          </a:bodyPr>
          <a:lstStyle/>
          <a:p>
            <a:r>
              <a:rPr lang="fr-FR" dirty="0">
                <a:latin typeface="Times New Roman" panose="02020603050405020304" pitchFamily="18" charset="0"/>
                <a:cs typeface="Times New Roman" panose="02020603050405020304" pitchFamily="18" charset="0"/>
              </a:rPr>
              <a:t>3</a:t>
            </a:r>
          </a:p>
        </p:txBody>
      </p:sp>
      <p:sp>
        <p:nvSpPr>
          <p:cNvPr id="8" name="ZoneTexte 7">
            <a:extLst>
              <a:ext uri="{FF2B5EF4-FFF2-40B4-BE49-F238E27FC236}">
                <a16:creationId xmlns:a16="http://schemas.microsoft.com/office/drawing/2014/main" id="{44C07520-3B33-9B4A-A929-AA57B9E8A506}"/>
              </a:ext>
            </a:extLst>
          </p:cNvPr>
          <p:cNvSpPr txBox="1"/>
          <p:nvPr/>
        </p:nvSpPr>
        <p:spPr>
          <a:xfrm>
            <a:off x="4408516" y="3095101"/>
            <a:ext cx="365760" cy="369332"/>
          </a:xfrm>
          <a:prstGeom prst="rect">
            <a:avLst/>
          </a:prstGeom>
          <a:solidFill>
            <a:schemeClr val="bg1"/>
          </a:solidFill>
        </p:spPr>
        <p:txBody>
          <a:bodyPr wrap="square" rtlCol="0">
            <a:spAutoFit/>
          </a:bodyPr>
          <a:lstStyle/>
          <a:p>
            <a:r>
              <a:rPr lang="fr-FR" dirty="0">
                <a:latin typeface="Times New Roman" panose="02020603050405020304" pitchFamily="18" charset="0"/>
                <a:cs typeface="Times New Roman" panose="02020603050405020304" pitchFamily="18" charset="0"/>
              </a:rPr>
              <a:t>2</a:t>
            </a:r>
          </a:p>
        </p:txBody>
      </p:sp>
      <p:sp>
        <p:nvSpPr>
          <p:cNvPr id="9" name="ZoneTexte 8">
            <a:extLst>
              <a:ext uri="{FF2B5EF4-FFF2-40B4-BE49-F238E27FC236}">
                <a16:creationId xmlns:a16="http://schemas.microsoft.com/office/drawing/2014/main" id="{6F0479D9-681D-5448-AE14-18BA956BA9C3}"/>
              </a:ext>
            </a:extLst>
          </p:cNvPr>
          <p:cNvSpPr txBox="1"/>
          <p:nvPr/>
        </p:nvSpPr>
        <p:spPr>
          <a:xfrm>
            <a:off x="5462452" y="3996397"/>
            <a:ext cx="300082" cy="369332"/>
          </a:xfrm>
          <a:prstGeom prst="rect">
            <a:avLst/>
          </a:prstGeom>
          <a:solidFill>
            <a:schemeClr val="bg1"/>
          </a:solidFill>
        </p:spPr>
        <p:txBody>
          <a:bodyPr wrap="none" rtlCol="0">
            <a:spAutoFit/>
          </a:bodyPr>
          <a:lstStyle/>
          <a:p>
            <a:r>
              <a:rPr lang="fr-FR" dirty="0"/>
              <a:t>1</a:t>
            </a:r>
          </a:p>
        </p:txBody>
      </p:sp>
      <p:sp>
        <p:nvSpPr>
          <p:cNvPr id="10" name="ZoneTexte 9">
            <a:extLst>
              <a:ext uri="{FF2B5EF4-FFF2-40B4-BE49-F238E27FC236}">
                <a16:creationId xmlns:a16="http://schemas.microsoft.com/office/drawing/2014/main" id="{954E5915-A680-A945-8658-639B0C35786F}"/>
              </a:ext>
            </a:extLst>
          </p:cNvPr>
          <p:cNvSpPr txBox="1"/>
          <p:nvPr/>
        </p:nvSpPr>
        <p:spPr>
          <a:xfrm>
            <a:off x="5464274" y="4742580"/>
            <a:ext cx="300082" cy="369332"/>
          </a:xfrm>
          <a:prstGeom prst="rect">
            <a:avLst/>
          </a:prstGeom>
          <a:solidFill>
            <a:schemeClr val="bg1"/>
          </a:solidFill>
        </p:spPr>
        <p:txBody>
          <a:bodyPr wrap="none" rtlCol="0">
            <a:spAutoFit/>
          </a:bodyPr>
          <a:lstStyle/>
          <a:p>
            <a:r>
              <a:rPr lang="fr-FR" dirty="0"/>
              <a:t>4</a:t>
            </a:r>
          </a:p>
        </p:txBody>
      </p:sp>
      <p:cxnSp>
        <p:nvCxnSpPr>
          <p:cNvPr id="12" name="Connecteur droit avec flèche 11">
            <a:extLst>
              <a:ext uri="{FF2B5EF4-FFF2-40B4-BE49-F238E27FC236}">
                <a16:creationId xmlns:a16="http://schemas.microsoft.com/office/drawing/2014/main" id="{8B6A0154-825B-1A42-AB11-594D048F01CE}"/>
              </a:ext>
            </a:extLst>
          </p:cNvPr>
          <p:cNvCxnSpPr/>
          <p:nvPr/>
        </p:nvCxnSpPr>
        <p:spPr>
          <a:xfrm>
            <a:off x="3009207" y="6567055"/>
            <a:ext cx="5403273"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13" name="ZoneTexte 12">
            <a:extLst>
              <a:ext uri="{FF2B5EF4-FFF2-40B4-BE49-F238E27FC236}">
                <a16:creationId xmlns:a16="http://schemas.microsoft.com/office/drawing/2014/main" id="{7A06243E-3F25-0F4D-82B2-2A82A700DA7E}"/>
              </a:ext>
            </a:extLst>
          </p:cNvPr>
          <p:cNvSpPr txBox="1"/>
          <p:nvPr/>
        </p:nvSpPr>
        <p:spPr>
          <a:xfrm>
            <a:off x="4320389" y="6020607"/>
            <a:ext cx="2934181" cy="400110"/>
          </a:xfrm>
          <a:prstGeom prst="rect">
            <a:avLst/>
          </a:prstGeom>
          <a:noFill/>
        </p:spPr>
        <p:txBody>
          <a:bodyPr wrap="square" rtlCol="0">
            <a:spAutoFit/>
          </a:bodyPr>
          <a:lstStyle/>
          <a:p>
            <a:pPr algn="ctr"/>
            <a:r>
              <a:rPr lang="fr-FR" sz="2000" b="1" i="1" dirty="0">
                <a:latin typeface="Times New Roman" panose="02020603050405020304" pitchFamily="18" charset="0"/>
                <a:cs typeface="Times New Roman" panose="02020603050405020304" pitchFamily="18" charset="0"/>
              </a:rPr>
              <a:t>Ecarts d’application</a:t>
            </a:r>
          </a:p>
        </p:txBody>
      </p:sp>
      <p:cxnSp>
        <p:nvCxnSpPr>
          <p:cNvPr id="11" name="Connecteur droit avec flèche 10">
            <a:extLst>
              <a:ext uri="{FF2B5EF4-FFF2-40B4-BE49-F238E27FC236}">
                <a16:creationId xmlns:a16="http://schemas.microsoft.com/office/drawing/2014/main" id="{2406C452-E738-1047-AFC9-BE052928F4F9}"/>
              </a:ext>
            </a:extLst>
          </p:cNvPr>
          <p:cNvCxnSpPr/>
          <p:nvPr/>
        </p:nvCxnSpPr>
        <p:spPr>
          <a:xfrm flipV="1">
            <a:off x="1221687" y="1863367"/>
            <a:ext cx="2044930" cy="169995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6" name="Groupe 15">
            <a:extLst>
              <a:ext uri="{FF2B5EF4-FFF2-40B4-BE49-F238E27FC236}">
                <a16:creationId xmlns:a16="http://schemas.microsoft.com/office/drawing/2014/main" id="{2A91992D-FD27-FF62-6330-2C448C0E1EFF}"/>
              </a:ext>
            </a:extLst>
          </p:cNvPr>
          <p:cNvGrpSpPr/>
          <p:nvPr/>
        </p:nvGrpSpPr>
        <p:grpSpPr>
          <a:xfrm>
            <a:off x="404552" y="606743"/>
            <a:ext cx="11382895" cy="5667635"/>
            <a:chOff x="404552" y="606743"/>
            <a:chExt cx="11382895" cy="5667635"/>
          </a:xfrm>
        </p:grpSpPr>
        <p:sp>
          <p:nvSpPr>
            <p:cNvPr id="4" name="Ellipse 3">
              <a:extLst>
                <a:ext uri="{FF2B5EF4-FFF2-40B4-BE49-F238E27FC236}">
                  <a16:creationId xmlns:a16="http://schemas.microsoft.com/office/drawing/2014/main" id="{4D603581-550A-7646-81E4-95B768117FBE}"/>
                </a:ext>
              </a:extLst>
            </p:cNvPr>
            <p:cNvSpPr/>
            <p:nvPr/>
          </p:nvSpPr>
          <p:spPr>
            <a:xfrm>
              <a:off x="3327028" y="606743"/>
              <a:ext cx="4570930" cy="33915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i="1" dirty="0">
                  <a:solidFill>
                    <a:schemeClr val="tx1"/>
                  </a:solidFill>
                  <a:latin typeface="Times New Roman" panose="02020603050405020304" pitchFamily="18" charset="0"/>
                  <a:cs typeface="Times New Roman" panose="02020603050405020304" pitchFamily="18" charset="0"/>
                </a:rPr>
                <a:t>Politique et Objectifs Référentiels </a:t>
              </a:r>
            </a:p>
            <a:p>
              <a:pPr algn="ctr"/>
              <a:r>
                <a:rPr lang="fr-FR" b="1" i="1" dirty="0">
                  <a:solidFill>
                    <a:schemeClr val="bg1"/>
                  </a:solidFill>
                  <a:latin typeface="Times New Roman" panose="02020603050405020304" pitchFamily="18" charset="0"/>
                  <a:cs typeface="Times New Roman" panose="02020603050405020304" pitchFamily="18" charset="0"/>
                </a:rPr>
                <a:t>Ce qu’il faut faire </a:t>
              </a:r>
            </a:p>
          </p:txBody>
        </p:sp>
        <p:sp>
          <p:nvSpPr>
            <p:cNvPr id="5" name="Ellipse 4">
              <a:extLst>
                <a:ext uri="{FF2B5EF4-FFF2-40B4-BE49-F238E27FC236}">
                  <a16:creationId xmlns:a16="http://schemas.microsoft.com/office/drawing/2014/main" id="{D5F62C1C-4E95-7149-97FA-12E8994ACF35}"/>
                </a:ext>
              </a:extLst>
            </p:cNvPr>
            <p:cNvSpPr/>
            <p:nvPr/>
          </p:nvSpPr>
          <p:spPr>
            <a:xfrm>
              <a:off x="5316684" y="2882803"/>
              <a:ext cx="4321924" cy="33915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i="1" dirty="0">
                  <a:solidFill>
                    <a:schemeClr val="tx1"/>
                  </a:solidFill>
                  <a:latin typeface="Times New Roman" panose="02020603050405020304" pitchFamily="18" charset="0"/>
                  <a:cs typeface="Times New Roman" panose="02020603050405020304" pitchFamily="18" charset="0"/>
                </a:rPr>
                <a:t>Terrain</a:t>
              </a:r>
            </a:p>
            <a:p>
              <a:pPr algn="ctr"/>
              <a:r>
                <a:rPr lang="fr-FR" sz="2800" b="1" i="1" dirty="0">
                  <a:solidFill>
                    <a:schemeClr val="tx1"/>
                  </a:solidFill>
                  <a:latin typeface="Times New Roman" panose="02020603050405020304" pitchFamily="18" charset="0"/>
                  <a:cs typeface="Times New Roman" panose="02020603050405020304" pitchFamily="18" charset="0"/>
                </a:rPr>
                <a:t>Réalité </a:t>
              </a:r>
            </a:p>
            <a:p>
              <a:pPr algn="ctr"/>
              <a:r>
                <a:rPr lang="fr-FR" b="1" i="1" dirty="0">
                  <a:latin typeface="Times New Roman" panose="02020603050405020304" pitchFamily="18" charset="0"/>
                  <a:cs typeface="Times New Roman" panose="02020603050405020304" pitchFamily="18" charset="0"/>
                </a:rPr>
                <a:t>Ce que l’on Fait</a:t>
              </a:r>
            </a:p>
          </p:txBody>
        </p:sp>
        <p:sp>
          <p:nvSpPr>
            <p:cNvPr id="6" name="Ellipse 5">
              <a:extLst>
                <a:ext uri="{FF2B5EF4-FFF2-40B4-BE49-F238E27FC236}">
                  <a16:creationId xmlns:a16="http://schemas.microsoft.com/office/drawing/2014/main" id="{447F3011-A632-9D47-8E6E-CDD0CCA1044A}"/>
                </a:ext>
              </a:extLst>
            </p:cNvPr>
            <p:cNvSpPr/>
            <p:nvPr/>
          </p:nvSpPr>
          <p:spPr>
            <a:xfrm>
              <a:off x="1216550" y="2859682"/>
              <a:ext cx="4570930" cy="33915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Times New Roman" panose="02020603050405020304" pitchFamily="18" charset="0"/>
                  <a:cs typeface="Times New Roman" panose="02020603050405020304" pitchFamily="18" charset="0"/>
                </a:rPr>
                <a:t>Documents et moyens</a:t>
              </a:r>
            </a:p>
            <a:p>
              <a:pPr algn="ctr"/>
              <a:r>
                <a:rPr lang="fr-FR" sz="2800" dirty="0">
                  <a:solidFill>
                    <a:schemeClr val="tx1"/>
                  </a:solidFill>
                  <a:latin typeface="Times New Roman" panose="02020603050405020304" pitchFamily="18" charset="0"/>
                  <a:cs typeface="Times New Roman" panose="02020603050405020304" pitchFamily="18" charset="0"/>
                </a:rPr>
                <a:t>Système </a:t>
              </a:r>
            </a:p>
            <a:p>
              <a:pPr algn="ctr"/>
              <a:r>
                <a:rPr lang="fr-FR" dirty="0"/>
                <a:t>Ce qu’on a prévu de faire </a:t>
              </a:r>
            </a:p>
          </p:txBody>
        </p:sp>
        <p:sp>
          <p:nvSpPr>
            <p:cNvPr id="14" name="ZoneTexte 13">
              <a:extLst>
                <a:ext uri="{FF2B5EF4-FFF2-40B4-BE49-F238E27FC236}">
                  <a16:creationId xmlns:a16="http://schemas.microsoft.com/office/drawing/2014/main" id="{D84962AA-D002-464A-A337-FD95FCF5E438}"/>
                </a:ext>
              </a:extLst>
            </p:cNvPr>
            <p:cNvSpPr txBox="1"/>
            <p:nvPr/>
          </p:nvSpPr>
          <p:spPr>
            <a:xfrm>
              <a:off x="9842269" y="2177935"/>
              <a:ext cx="1945178" cy="2308324"/>
            </a:xfrm>
            <a:prstGeom prst="rect">
              <a:avLst/>
            </a:prstGeom>
            <a:solidFill>
              <a:schemeClr val="bg1"/>
            </a:solidFill>
          </p:spPr>
          <p:txBody>
            <a:bodyPr wrap="square" rtlCol="0">
              <a:spAutoFit/>
            </a:bodyPr>
            <a:lstStyle/>
            <a:p>
              <a:pPr algn="just"/>
              <a:r>
                <a:rPr lang="fr-FR" b="1" i="1" dirty="0">
                  <a:latin typeface="Times New Roman" panose="02020603050405020304" pitchFamily="18" charset="0"/>
                  <a:cs typeface="Times New Roman" panose="02020603050405020304" pitchFamily="18" charset="0"/>
                </a:rPr>
                <a:t>1: Zone de conformité et de d’efficacité </a:t>
              </a:r>
            </a:p>
            <a:p>
              <a:pPr algn="just"/>
              <a:r>
                <a:rPr lang="fr-FR" b="1" i="1" dirty="0">
                  <a:latin typeface="Times New Roman" panose="02020603050405020304" pitchFamily="18" charset="0"/>
                  <a:cs typeface="Times New Roman" panose="02020603050405020304" pitchFamily="18" charset="0"/>
                </a:rPr>
                <a:t>2. Écarts documentaires </a:t>
              </a:r>
            </a:p>
            <a:p>
              <a:pPr algn="just"/>
              <a:r>
                <a:rPr lang="fr-FR" b="1" i="1" dirty="0">
                  <a:latin typeface="Times New Roman" panose="02020603050405020304" pitchFamily="18" charset="0"/>
                  <a:cs typeface="Times New Roman" panose="02020603050405020304" pitchFamily="18" charset="0"/>
                </a:rPr>
                <a:t>3. Ecarts D’application</a:t>
              </a:r>
            </a:p>
            <a:p>
              <a:pPr algn="just"/>
              <a:r>
                <a:rPr lang="fr-FR" b="1" i="1" dirty="0">
                  <a:latin typeface="Times New Roman" panose="02020603050405020304" pitchFamily="18" charset="0"/>
                  <a:cs typeface="Times New Roman" panose="02020603050405020304" pitchFamily="18" charset="0"/>
                </a:rPr>
                <a:t>4. Sur qualité </a:t>
              </a:r>
            </a:p>
          </p:txBody>
        </p:sp>
        <p:sp>
          <p:nvSpPr>
            <p:cNvPr id="15" name="ZoneTexte 14">
              <a:extLst>
                <a:ext uri="{FF2B5EF4-FFF2-40B4-BE49-F238E27FC236}">
                  <a16:creationId xmlns:a16="http://schemas.microsoft.com/office/drawing/2014/main" id="{55DAF3FF-40A5-9A44-B5CA-1D783CB837BF}"/>
                </a:ext>
              </a:extLst>
            </p:cNvPr>
            <p:cNvSpPr txBox="1"/>
            <p:nvPr/>
          </p:nvSpPr>
          <p:spPr>
            <a:xfrm>
              <a:off x="404552" y="2177935"/>
              <a:ext cx="1893485" cy="646331"/>
            </a:xfrm>
            <a:prstGeom prst="rect">
              <a:avLst/>
            </a:prstGeom>
            <a:noFill/>
          </p:spPr>
          <p:txBody>
            <a:bodyPr wrap="square" rtlCol="0">
              <a:spAutoFit/>
            </a:bodyPr>
            <a:lstStyle/>
            <a:p>
              <a:pPr algn="ctr"/>
              <a:r>
                <a:rPr lang="fr-FR" b="1" i="1" dirty="0">
                  <a:latin typeface="Times New Roman" panose="02020603050405020304" pitchFamily="18" charset="0"/>
                  <a:cs typeface="Times New Roman" panose="02020603050405020304" pitchFamily="18" charset="0"/>
                </a:rPr>
                <a:t>Ecarts Documentaires</a:t>
              </a:r>
            </a:p>
          </p:txBody>
        </p:sp>
      </p:grpSp>
    </p:spTree>
    <p:extLst>
      <p:ext uri="{BB962C8B-B14F-4D97-AF65-F5344CB8AC3E}">
        <p14:creationId xmlns:p14="http://schemas.microsoft.com/office/powerpoint/2010/main" val="421796846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D23D33-B35D-0842-99DC-EB9597BF098A}"/>
              </a:ext>
            </a:extLst>
          </p:cNvPr>
          <p:cNvSpPr>
            <a:spLocks noGrp="1"/>
          </p:cNvSpPr>
          <p:nvPr>
            <p:ph type="title"/>
          </p:nvPr>
        </p:nvSpPr>
        <p:spPr/>
        <p:txBody>
          <a:bodyPr>
            <a:normAutofit fontScale="90000"/>
          </a:bodyPr>
          <a:lstStyle/>
          <a:p>
            <a:pPr algn="ctr"/>
            <a:br>
              <a:rPr lang="fr-FR" sz="3100" b="1" i="1" dirty="0">
                <a:latin typeface="Times New Roman" panose="02020603050405020304" pitchFamily="18" charset="0"/>
                <a:cs typeface="Times New Roman" panose="02020603050405020304" pitchFamily="18" charset="0"/>
              </a:rPr>
            </a:br>
            <a:r>
              <a:rPr lang="fr-FR" sz="3100" b="1" i="1" dirty="0">
                <a:latin typeface="Times New Roman" panose="02020603050405020304" pitchFamily="18" charset="0"/>
                <a:cs typeface="Times New Roman" panose="02020603050405020304" pitchFamily="18" charset="0"/>
              </a:rPr>
              <a:t>Chapitre II: Méthodologies et outils d’audit </a:t>
            </a:r>
            <a:br>
              <a:rPr lang="fr-FR" b="1" i="1" dirty="0">
                <a:latin typeface="Times New Roman" panose="02020603050405020304" pitchFamily="18" charset="0"/>
                <a:cs typeface="Times New Roman" panose="02020603050405020304" pitchFamily="18" charset="0"/>
              </a:rPr>
            </a:br>
            <a:endParaRPr lang="fr-FR" dirty="0"/>
          </a:p>
        </p:txBody>
      </p:sp>
      <p:sp>
        <p:nvSpPr>
          <p:cNvPr id="9999" name="Slide Number Placeholder"/>
          <p:cNvSpPr>
            <a:spLocks noGrp="1"/>
          </p:cNvSpPr>
          <p:nvPr>
            <p:ph type="sldNum" sz="quarter" idx="12"/>
          </p:nvPr>
        </p:nvSpPr>
        <p:spPr/>
        <p:txBody>
          <a:bodyPr/>
          <a:lstStyle/>
          <a:p>
            <a:fld id="{6D22F896-40B5-4ADD-8801-0D06FADFA095}" type="slidenum">
              <a:rPr lang="fr-FR"/>
              <a:t>76</a:t>
            </a:fld>
            <a:endParaRPr lang="fr-FR"/>
          </a:p>
        </p:txBody>
      </p:sp>
      <p:graphicFrame>
        <p:nvGraphicFramePr>
          <p:cNvPr id="4" name="Tableau 3">
            <a:extLst>
              <a:ext uri="{FF2B5EF4-FFF2-40B4-BE49-F238E27FC236}">
                <a16:creationId xmlns:a16="http://schemas.microsoft.com/office/drawing/2014/main" id="{E7DA6986-99B5-674E-A242-255D131ADC37}"/>
              </a:ext>
            </a:extLst>
          </p:cNvPr>
          <p:cNvGraphicFramePr>
            <a:graphicFrameLocks noGrp="1"/>
          </p:cNvGraphicFramePr>
          <p:nvPr/>
        </p:nvGraphicFramePr>
        <p:xfrm>
          <a:off x="1451578" y="2572188"/>
          <a:ext cx="9603276" cy="3474720"/>
        </p:xfrm>
        <a:graphic>
          <a:graphicData uri="http://schemas.openxmlformats.org/drawingml/2006/table">
            <a:tbl>
              <a:tblPr firstRow="1" bandRow="1">
                <a:tableStyleId>{5C22544A-7EE6-4342-B048-85BDC9FD1C3A}</a:tableStyleId>
              </a:tblPr>
              <a:tblGrid>
                <a:gridCol w="4801638">
                  <a:extLst>
                    <a:ext uri="{9D8B030D-6E8A-4147-A177-3AD203B41FA5}">
                      <a16:colId xmlns:a16="http://schemas.microsoft.com/office/drawing/2014/main" val="3662103031"/>
                    </a:ext>
                  </a:extLst>
                </a:gridCol>
                <a:gridCol w="4801638">
                  <a:extLst>
                    <a:ext uri="{9D8B030D-6E8A-4147-A177-3AD203B41FA5}">
                      <a16:colId xmlns:a16="http://schemas.microsoft.com/office/drawing/2014/main" val="3500463402"/>
                    </a:ext>
                  </a:extLst>
                </a:gridCol>
              </a:tblGrid>
              <a:tr h="370840">
                <a:tc>
                  <a:txBody>
                    <a:bodyPr/>
                    <a:lstStyle/>
                    <a:p>
                      <a:pPr algn="ctr"/>
                      <a:r>
                        <a:rPr lang="fr-FR" sz="2000" dirty="0">
                          <a:solidFill>
                            <a:schemeClr val="tx1"/>
                          </a:solidFill>
                          <a:latin typeface="Times New Roman" panose="02020603050405020304" pitchFamily="18" charset="0"/>
                          <a:cs typeface="Times New Roman" panose="02020603050405020304" pitchFamily="18" charset="0"/>
                        </a:rPr>
                        <a:t>Référentiels</a:t>
                      </a:r>
                    </a:p>
                  </a:txBody>
                  <a:tcPr/>
                </a:tc>
                <a:tc>
                  <a:txBody>
                    <a:bodyPr/>
                    <a:lstStyle/>
                    <a:p>
                      <a:pPr algn="ctr"/>
                      <a:r>
                        <a:rPr lang="fr-FR" sz="2000" dirty="0">
                          <a:solidFill>
                            <a:schemeClr val="tx1"/>
                          </a:solidFill>
                          <a:latin typeface="Times New Roman" panose="02020603050405020304" pitchFamily="18" charset="0"/>
                          <a:cs typeface="Times New Roman" panose="02020603050405020304" pitchFamily="18" charset="0"/>
                        </a:rPr>
                        <a:t>Secteur d’application </a:t>
                      </a:r>
                    </a:p>
                  </a:txBody>
                  <a:tcPr/>
                </a:tc>
                <a:extLst>
                  <a:ext uri="{0D108BD9-81ED-4DB2-BD59-A6C34878D82A}">
                    <a16:rowId xmlns:a16="http://schemas.microsoft.com/office/drawing/2014/main" val="3930510973"/>
                  </a:ext>
                </a:extLst>
              </a:tr>
              <a:tr h="370840">
                <a:tc>
                  <a:txBody>
                    <a:bodyPr/>
                    <a:lstStyle/>
                    <a:p>
                      <a:pPr algn="ctr"/>
                      <a:r>
                        <a:rPr lang="fr-FR" sz="2000" dirty="0">
                          <a:solidFill>
                            <a:schemeClr val="tx1"/>
                          </a:solidFill>
                          <a:latin typeface="Times New Roman" panose="02020603050405020304" pitchFamily="18" charset="0"/>
                          <a:cs typeface="Times New Roman" panose="02020603050405020304" pitchFamily="18" charset="0"/>
                        </a:rPr>
                        <a:t>ASLOG</a:t>
                      </a:r>
                    </a:p>
                  </a:txBody>
                  <a:tcPr/>
                </a:tc>
                <a:tc>
                  <a:txBody>
                    <a:bodyPr/>
                    <a:lstStyle/>
                    <a:p>
                      <a:pPr algn="ctr"/>
                      <a:r>
                        <a:rPr lang="fr-FR" sz="2000" dirty="0">
                          <a:solidFill>
                            <a:schemeClr val="tx1"/>
                          </a:solidFill>
                          <a:latin typeface="Times New Roman" panose="02020603050405020304" pitchFamily="18" charset="0"/>
                          <a:cs typeface="Times New Roman" panose="02020603050405020304" pitchFamily="18" charset="0"/>
                        </a:rPr>
                        <a:t>Evaluation des pratiques </a:t>
                      </a:r>
                      <a:r>
                        <a:rPr lang="fr-FR" sz="2000" dirty="0" err="1">
                          <a:solidFill>
                            <a:schemeClr val="tx1"/>
                          </a:solidFill>
                          <a:latin typeface="Times New Roman" panose="02020603050405020304" pitchFamily="18" charset="0"/>
                          <a:cs typeface="Times New Roman" panose="02020603050405020304" pitchFamily="18" charset="0"/>
                        </a:rPr>
                        <a:t>Supply</a:t>
                      </a:r>
                      <a:r>
                        <a:rPr lang="fr-FR" sz="2000" dirty="0">
                          <a:solidFill>
                            <a:schemeClr val="tx1"/>
                          </a:solidFill>
                          <a:latin typeface="Times New Roman" panose="02020603050405020304" pitchFamily="18" charset="0"/>
                          <a:cs typeface="Times New Roman" panose="02020603050405020304" pitchFamily="18" charset="0"/>
                        </a:rPr>
                        <a:t> Chain</a:t>
                      </a:r>
                    </a:p>
                  </a:txBody>
                  <a:tcPr/>
                </a:tc>
                <a:extLst>
                  <a:ext uri="{0D108BD9-81ED-4DB2-BD59-A6C34878D82A}">
                    <a16:rowId xmlns:a16="http://schemas.microsoft.com/office/drawing/2014/main" val="994044545"/>
                  </a:ext>
                </a:extLst>
              </a:tr>
              <a:tr h="370840">
                <a:tc>
                  <a:txBody>
                    <a:bodyPr/>
                    <a:lstStyle/>
                    <a:p>
                      <a:pPr algn="ctr"/>
                      <a:r>
                        <a:rPr lang="fr-FR" sz="2000" dirty="0">
                          <a:solidFill>
                            <a:schemeClr val="tx1"/>
                          </a:solidFill>
                          <a:latin typeface="Times New Roman" panose="02020603050405020304" pitchFamily="18" charset="0"/>
                          <a:cs typeface="Times New Roman" panose="02020603050405020304" pitchFamily="18" charset="0"/>
                        </a:rPr>
                        <a:t>EVAOG/ODETTE </a:t>
                      </a:r>
                      <a:r>
                        <a:rPr lang="fr-FR" sz="2000" dirty="0" err="1">
                          <a:solidFill>
                            <a:schemeClr val="tx1"/>
                          </a:solidFill>
                          <a:latin typeface="Times New Roman" panose="02020603050405020304" pitchFamily="18" charset="0"/>
                          <a:cs typeface="Times New Roman" panose="02020603050405020304" pitchFamily="18" charset="0"/>
                        </a:rPr>
                        <a:t>Logistics</a:t>
                      </a:r>
                      <a:r>
                        <a:rPr lang="fr-FR" sz="2000" dirty="0">
                          <a:solidFill>
                            <a:schemeClr val="tx1"/>
                          </a:solidFill>
                          <a:latin typeface="Times New Roman" panose="02020603050405020304" pitchFamily="18" charset="0"/>
                          <a:cs typeface="Times New Roman" panose="02020603050405020304" pitchFamily="18" charset="0"/>
                        </a:rPr>
                        <a:t> </a:t>
                      </a:r>
                      <a:r>
                        <a:rPr lang="fr-FR" sz="2000" dirty="0" err="1">
                          <a:solidFill>
                            <a:schemeClr val="tx1"/>
                          </a:solidFill>
                          <a:latin typeface="Times New Roman" panose="02020603050405020304" pitchFamily="18" charset="0"/>
                          <a:cs typeface="Times New Roman" panose="02020603050405020304" pitchFamily="18" charset="0"/>
                        </a:rPr>
                        <a:t>Èvaluation</a:t>
                      </a:r>
                      <a:r>
                        <a:rPr lang="fr-FR" sz="2000" dirty="0">
                          <a:solidFill>
                            <a:schemeClr val="tx1"/>
                          </a:solidFill>
                          <a:latin typeface="Times New Roman" panose="02020603050405020304" pitchFamily="18" charset="0"/>
                          <a:cs typeface="Times New Roman" panose="02020603050405020304" pitchFamily="18" charset="0"/>
                        </a:rPr>
                        <a:t> (OLE)</a:t>
                      </a:r>
                    </a:p>
                  </a:txBody>
                  <a:tcPr/>
                </a:tc>
                <a:tc>
                  <a:txBody>
                    <a:bodyPr/>
                    <a:lstStyle/>
                    <a:p>
                      <a:pPr algn="ctr"/>
                      <a:r>
                        <a:rPr lang="fr-FR" sz="2000" dirty="0">
                          <a:solidFill>
                            <a:schemeClr val="tx1"/>
                          </a:solidFill>
                          <a:latin typeface="Times New Roman" panose="02020603050405020304" pitchFamily="18" charset="0"/>
                          <a:cs typeface="Times New Roman" panose="02020603050405020304" pitchFamily="18" charset="0"/>
                        </a:rPr>
                        <a:t>Renforcer la relation client/fournisseur dans le milieu de l’automobile </a:t>
                      </a:r>
                    </a:p>
                  </a:txBody>
                  <a:tcPr/>
                </a:tc>
                <a:extLst>
                  <a:ext uri="{0D108BD9-81ED-4DB2-BD59-A6C34878D82A}">
                    <a16:rowId xmlns:a16="http://schemas.microsoft.com/office/drawing/2014/main" val="2282114116"/>
                  </a:ext>
                </a:extLst>
              </a:tr>
              <a:tr h="370840">
                <a:tc>
                  <a:txBody>
                    <a:bodyPr/>
                    <a:lstStyle/>
                    <a:p>
                      <a:pPr algn="ctr"/>
                      <a:r>
                        <a:rPr lang="fr-FR" sz="2000" dirty="0">
                          <a:solidFill>
                            <a:schemeClr val="tx1"/>
                          </a:solidFill>
                          <a:latin typeface="Times New Roman" panose="02020603050405020304" pitchFamily="18" charset="0"/>
                          <a:cs typeface="Times New Roman" panose="02020603050405020304" pitchFamily="18" charset="0"/>
                        </a:rPr>
                        <a:t>SCOR</a:t>
                      </a:r>
                    </a:p>
                  </a:txBody>
                  <a:tcPr/>
                </a:tc>
                <a:tc>
                  <a:txBody>
                    <a:bodyPr/>
                    <a:lstStyle/>
                    <a:p>
                      <a:pPr algn="ctr"/>
                      <a:r>
                        <a:rPr lang="fr-FR" sz="2000" dirty="0" err="1">
                          <a:solidFill>
                            <a:schemeClr val="tx1"/>
                          </a:solidFill>
                          <a:latin typeface="Times New Roman" panose="02020603050405020304" pitchFamily="18" charset="0"/>
                          <a:cs typeface="Times New Roman" panose="02020603050405020304" pitchFamily="18" charset="0"/>
                        </a:rPr>
                        <a:t>Supply</a:t>
                      </a:r>
                      <a:r>
                        <a:rPr lang="fr-FR" sz="2000" dirty="0">
                          <a:solidFill>
                            <a:schemeClr val="tx1"/>
                          </a:solidFill>
                          <a:latin typeface="Times New Roman" panose="02020603050405020304" pitchFamily="18" charset="0"/>
                          <a:cs typeface="Times New Roman" panose="02020603050405020304" pitchFamily="18" charset="0"/>
                        </a:rPr>
                        <a:t> Chain</a:t>
                      </a:r>
                    </a:p>
                  </a:txBody>
                  <a:tcPr/>
                </a:tc>
                <a:extLst>
                  <a:ext uri="{0D108BD9-81ED-4DB2-BD59-A6C34878D82A}">
                    <a16:rowId xmlns:a16="http://schemas.microsoft.com/office/drawing/2014/main" val="639912761"/>
                  </a:ext>
                </a:extLst>
              </a:tr>
              <a:tr h="370840">
                <a:tc>
                  <a:txBody>
                    <a:bodyPr/>
                    <a:lstStyle/>
                    <a:p>
                      <a:pPr algn="ctr"/>
                      <a:r>
                        <a:rPr lang="fr-FR" sz="2000" dirty="0">
                          <a:solidFill>
                            <a:schemeClr val="tx1"/>
                          </a:solidFill>
                          <a:latin typeface="Times New Roman" panose="02020603050405020304" pitchFamily="18" charset="0"/>
                          <a:cs typeface="Times New Roman" panose="02020603050405020304" pitchFamily="18" charset="0"/>
                        </a:rPr>
                        <a:t>MS9000/QS9000</a:t>
                      </a:r>
                    </a:p>
                  </a:txBody>
                  <a:tcPr/>
                </a:tc>
                <a:tc>
                  <a:txBody>
                    <a:bodyPr/>
                    <a:lstStyle/>
                    <a:p>
                      <a:pPr algn="ctr"/>
                      <a:r>
                        <a:rPr lang="fr-FR" sz="2000" dirty="0">
                          <a:solidFill>
                            <a:schemeClr val="tx1"/>
                          </a:solidFill>
                          <a:latin typeface="Times New Roman" panose="02020603050405020304" pitchFamily="18" charset="0"/>
                          <a:cs typeface="Times New Roman" panose="02020603050405020304" pitchFamily="18" charset="0"/>
                        </a:rPr>
                        <a:t>Système logistique et qualité </a:t>
                      </a:r>
                    </a:p>
                  </a:txBody>
                  <a:tcPr/>
                </a:tc>
                <a:extLst>
                  <a:ext uri="{0D108BD9-81ED-4DB2-BD59-A6C34878D82A}">
                    <a16:rowId xmlns:a16="http://schemas.microsoft.com/office/drawing/2014/main" val="1057203096"/>
                  </a:ext>
                </a:extLst>
              </a:tr>
              <a:tr h="370840">
                <a:tc>
                  <a:txBody>
                    <a:bodyPr/>
                    <a:lstStyle/>
                    <a:p>
                      <a:pPr algn="ctr"/>
                      <a:r>
                        <a:rPr lang="fr-FR" sz="2000" dirty="0">
                          <a:solidFill>
                            <a:schemeClr val="tx1"/>
                          </a:solidFill>
                          <a:latin typeface="Times New Roman" panose="02020603050405020304" pitchFamily="18" charset="0"/>
                          <a:cs typeface="Times New Roman" panose="02020603050405020304" pitchFamily="18" charset="0"/>
                        </a:rPr>
                        <a:t>La méthode de Roux et LIU</a:t>
                      </a:r>
                    </a:p>
                  </a:txBody>
                  <a:tcPr/>
                </a:tc>
                <a:tc>
                  <a:txBody>
                    <a:bodyPr/>
                    <a:lstStyle/>
                    <a:p>
                      <a:pPr algn="ctr"/>
                      <a:r>
                        <a:rPr lang="fr-FR" sz="2000" dirty="0">
                          <a:solidFill>
                            <a:schemeClr val="tx1"/>
                          </a:solidFill>
                          <a:latin typeface="Times New Roman" panose="02020603050405020304" pitchFamily="18" charset="0"/>
                          <a:cs typeface="Times New Roman" panose="02020603050405020304" pitchFamily="18" charset="0"/>
                        </a:rPr>
                        <a:t>Plates-formes logistiques </a:t>
                      </a:r>
                    </a:p>
                  </a:txBody>
                  <a:tcPr/>
                </a:tc>
                <a:extLst>
                  <a:ext uri="{0D108BD9-81ED-4DB2-BD59-A6C34878D82A}">
                    <a16:rowId xmlns:a16="http://schemas.microsoft.com/office/drawing/2014/main" val="1907779712"/>
                  </a:ext>
                </a:extLst>
              </a:tr>
              <a:tr h="370840">
                <a:tc>
                  <a:txBody>
                    <a:bodyPr/>
                    <a:lstStyle/>
                    <a:p>
                      <a:pPr algn="ctr"/>
                      <a:r>
                        <a:rPr lang="fr-FR" sz="2000" dirty="0">
                          <a:solidFill>
                            <a:schemeClr val="tx1"/>
                          </a:solidFill>
                          <a:latin typeface="Times New Roman" panose="02020603050405020304" pitchFamily="18" charset="0"/>
                          <a:cs typeface="Times New Roman" panose="02020603050405020304" pitchFamily="18" charset="0"/>
                        </a:rPr>
                        <a:t>Global MMOG/LE</a:t>
                      </a:r>
                    </a:p>
                  </a:txBody>
                  <a:tcPr/>
                </a:tc>
                <a:tc>
                  <a:txBody>
                    <a:bodyPr/>
                    <a:lstStyle/>
                    <a:p>
                      <a:pPr algn="ctr"/>
                      <a:r>
                        <a:rPr lang="fr-FR" sz="2000" dirty="0" err="1">
                          <a:solidFill>
                            <a:schemeClr val="tx1"/>
                          </a:solidFill>
                          <a:latin typeface="Times New Roman" panose="02020603050405020304" pitchFamily="18" charset="0"/>
                          <a:cs typeface="Times New Roman" panose="02020603050405020304" pitchFamily="18" charset="0"/>
                        </a:rPr>
                        <a:t>Supply</a:t>
                      </a:r>
                      <a:r>
                        <a:rPr lang="fr-FR" sz="2000" dirty="0">
                          <a:solidFill>
                            <a:schemeClr val="tx1"/>
                          </a:solidFill>
                          <a:latin typeface="Times New Roman" panose="02020603050405020304" pitchFamily="18" charset="0"/>
                          <a:cs typeface="Times New Roman" panose="02020603050405020304" pitchFamily="18" charset="0"/>
                        </a:rPr>
                        <a:t> </a:t>
                      </a:r>
                      <a:r>
                        <a:rPr lang="fr-FR" sz="2000" dirty="0" err="1">
                          <a:solidFill>
                            <a:schemeClr val="tx1"/>
                          </a:solidFill>
                          <a:latin typeface="Times New Roman" panose="02020603050405020304" pitchFamily="18" charset="0"/>
                          <a:cs typeface="Times New Roman" panose="02020603050405020304" pitchFamily="18" charset="0"/>
                        </a:rPr>
                        <a:t>chain</a:t>
                      </a:r>
                      <a:endParaRPr lang="fr-FR" sz="2000"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28238643"/>
                  </a:ext>
                </a:extLst>
              </a:tr>
              <a:tr h="370840">
                <a:tc>
                  <a:txBody>
                    <a:bodyPr/>
                    <a:lstStyle/>
                    <a:p>
                      <a:pPr algn="ctr"/>
                      <a:r>
                        <a:rPr lang="fr-FR" sz="2000" dirty="0">
                          <a:solidFill>
                            <a:schemeClr val="tx1"/>
                          </a:solidFill>
                          <a:latin typeface="Times New Roman" panose="02020603050405020304" pitchFamily="18" charset="0"/>
                          <a:cs typeface="Times New Roman" panose="02020603050405020304" pitchFamily="18" charset="0"/>
                        </a:rPr>
                        <a:t>BILL BELT/ Oliver WIGHT</a:t>
                      </a:r>
                    </a:p>
                  </a:txBody>
                  <a:tcPr/>
                </a:tc>
                <a:tc>
                  <a:txBody>
                    <a:bodyPr/>
                    <a:lstStyle/>
                    <a:p>
                      <a:pPr algn="ctr"/>
                      <a:r>
                        <a:rPr lang="fr-FR" sz="2000" dirty="0">
                          <a:solidFill>
                            <a:schemeClr val="tx1"/>
                          </a:solidFill>
                          <a:latin typeface="Times New Roman" panose="02020603050405020304" pitchFamily="18" charset="0"/>
                          <a:cs typeface="Times New Roman" panose="02020603050405020304" pitchFamily="18" charset="0"/>
                        </a:rPr>
                        <a:t>Logistique Gestion de Production</a:t>
                      </a:r>
                    </a:p>
                  </a:txBody>
                  <a:tcPr/>
                </a:tc>
                <a:extLst>
                  <a:ext uri="{0D108BD9-81ED-4DB2-BD59-A6C34878D82A}">
                    <a16:rowId xmlns:a16="http://schemas.microsoft.com/office/drawing/2014/main" val="2112971536"/>
                  </a:ext>
                </a:extLst>
              </a:tr>
            </a:tbl>
          </a:graphicData>
        </a:graphic>
      </p:graphicFrame>
      <p:sp>
        <p:nvSpPr>
          <p:cNvPr id="5" name="ZoneTexte 4">
            <a:extLst>
              <a:ext uri="{FF2B5EF4-FFF2-40B4-BE49-F238E27FC236}">
                <a16:creationId xmlns:a16="http://schemas.microsoft.com/office/drawing/2014/main" id="{C88B6E41-329A-194A-9016-C92F1D28BB00}"/>
              </a:ext>
            </a:extLst>
          </p:cNvPr>
          <p:cNvSpPr txBox="1"/>
          <p:nvPr/>
        </p:nvSpPr>
        <p:spPr>
          <a:xfrm>
            <a:off x="2294312" y="2028304"/>
            <a:ext cx="6434051" cy="369332"/>
          </a:xfrm>
          <a:prstGeom prst="rect">
            <a:avLst/>
          </a:prstGeom>
          <a:noFill/>
        </p:spPr>
        <p:txBody>
          <a:bodyPr wrap="square" rtlCol="0">
            <a:spAutoFit/>
          </a:bodyPr>
          <a:lstStyle/>
          <a:p>
            <a:pPr algn="just"/>
            <a:r>
              <a:rPr lang="fr-FR" b="1" i="1" u="sng" dirty="0">
                <a:latin typeface="Times New Roman" panose="02020603050405020304" pitchFamily="18" charset="0"/>
                <a:cs typeface="Times New Roman" panose="02020603050405020304" pitchFamily="18" charset="0"/>
              </a:rPr>
              <a:t>Les Outils D’Audit Logistique: Référentiels d’Audit Logistique</a:t>
            </a:r>
          </a:p>
        </p:txBody>
      </p:sp>
    </p:spTree>
    <p:extLst>
      <p:ext uri="{BB962C8B-B14F-4D97-AF65-F5344CB8AC3E}">
        <p14:creationId xmlns:p14="http://schemas.microsoft.com/office/powerpoint/2010/main" val="280725551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D23D33-B35D-0842-99DC-EB9597BF098A}"/>
              </a:ext>
            </a:extLst>
          </p:cNvPr>
          <p:cNvSpPr>
            <a:spLocks noGrp="1"/>
          </p:cNvSpPr>
          <p:nvPr>
            <p:ph type="title"/>
          </p:nvPr>
        </p:nvSpPr>
        <p:spPr/>
        <p:txBody>
          <a:bodyPr>
            <a:normAutofit fontScale="90000"/>
          </a:bodyPr>
          <a:lstStyle/>
          <a:p>
            <a:pPr algn="ctr"/>
            <a:br>
              <a:rPr lang="fr-FR" sz="3100" b="1" i="1" dirty="0">
                <a:latin typeface="Times New Roman" panose="02020603050405020304" pitchFamily="18" charset="0"/>
                <a:cs typeface="Times New Roman" panose="02020603050405020304" pitchFamily="18" charset="0"/>
              </a:rPr>
            </a:br>
            <a:r>
              <a:rPr lang="fr-FR" sz="3100" b="1" i="1" dirty="0">
                <a:latin typeface="Times New Roman" panose="02020603050405020304" pitchFamily="18" charset="0"/>
                <a:cs typeface="Times New Roman" panose="02020603050405020304" pitchFamily="18" charset="0"/>
              </a:rPr>
              <a:t>Chapitre II: Méthodologies et outils d’audit </a:t>
            </a:r>
            <a:br>
              <a:rPr lang="fr-FR" b="1" i="1" dirty="0">
                <a:latin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id="{582CF902-8F97-A1FE-8FE8-77CCB658E1E3}"/>
              </a:ext>
            </a:extLst>
          </p:cNvPr>
          <p:cNvSpPr>
            <a:spLocks noGrp="1"/>
          </p:cNvSpPr>
          <p:nvPr>
            <p:ph idx="1"/>
          </p:nvPr>
        </p:nvSpPr>
        <p:spPr/>
        <p:txBody>
          <a:bodyPr/>
          <a:lstStyle/>
          <a:p>
            <a:endParaRPr lang="fr-FR"/>
          </a:p>
        </p:txBody>
      </p:sp>
      <p:sp>
        <p:nvSpPr>
          <p:cNvPr id="9999" name="Slide Number Placeholder"/>
          <p:cNvSpPr>
            <a:spLocks noGrp="1"/>
          </p:cNvSpPr>
          <p:nvPr>
            <p:ph type="sldNum" sz="quarter" idx="12"/>
          </p:nvPr>
        </p:nvSpPr>
        <p:spPr/>
        <p:txBody>
          <a:bodyPr/>
          <a:lstStyle/>
          <a:p>
            <a:fld id="{6D22F896-40B5-4ADD-8801-0D06FADFA095}" type="slidenum">
              <a:rPr lang="fr-FR"/>
              <a:t>77</a:t>
            </a:fld>
            <a:endParaRPr lang="fr-FR"/>
          </a:p>
        </p:txBody>
      </p:sp>
      <p:graphicFrame>
        <p:nvGraphicFramePr>
          <p:cNvPr id="4" name="Tableau 3">
            <a:extLst>
              <a:ext uri="{FF2B5EF4-FFF2-40B4-BE49-F238E27FC236}">
                <a16:creationId xmlns:a16="http://schemas.microsoft.com/office/drawing/2014/main" id="{DB4E8040-A52B-F641-ABC6-2BD0E2165250}"/>
              </a:ext>
            </a:extLst>
          </p:cNvPr>
          <p:cNvGraphicFramePr>
            <a:graphicFrameLocks noGrp="1"/>
          </p:cNvGraphicFramePr>
          <p:nvPr/>
        </p:nvGraphicFramePr>
        <p:xfrm>
          <a:off x="1313410" y="2265833"/>
          <a:ext cx="9958648" cy="2966720"/>
        </p:xfrm>
        <a:graphic>
          <a:graphicData uri="http://schemas.openxmlformats.org/drawingml/2006/table">
            <a:tbl>
              <a:tblPr firstRow="1" bandRow="1">
                <a:tableStyleId>{5C22544A-7EE6-4342-B048-85BDC9FD1C3A}</a:tableStyleId>
              </a:tblPr>
              <a:tblGrid>
                <a:gridCol w="4979324">
                  <a:extLst>
                    <a:ext uri="{9D8B030D-6E8A-4147-A177-3AD203B41FA5}">
                      <a16:colId xmlns:a16="http://schemas.microsoft.com/office/drawing/2014/main" val="822001928"/>
                    </a:ext>
                  </a:extLst>
                </a:gridCol>
                <a:gridCol w="4979324">
                  <a:extLst>
                    <a:ext uri="{9D8B030D-6E8A-4147-A177-3AD203B41FA5}">
                      <a16:colId xmlns:a16="http://schemas.microsoft.com/office/drawing/2014/main" val="1382405036"/>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dirty="0">
                          <a:solidFill>
                            <a:schemeClr val="tx1"/>
                          </a:solidFill>
                          <a:latin typeface="Times New Roman" panose="02020603050405020304" pitchFamily="18" charset="0"/>
                          <a:cs typeface="Times New Roman" panose="02020603050405020304" pitchFamily="18" charset="0"/>
                        </a:rPr>
                        <a:t>Référentiels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dirty="0">
                          <a:solidFill>
                            <a:schemeClr val="tx1"/>
                          </a:solidFill>
                          <a:latin typeface="Times New Roman" panose="02020603050405020304" pitchFamily="18" charset="0"/>
                          <a:cs typeface="Times New Roman" panose="02020603050405020304" pitchFamily="18" charset="0"/>
                        </a:rPr>
                        <a:t>Secteur d’application </a:t>
                      </a:r>
                    </a:p>
                  </a:txBody>
                  <a:tcPr/>
                </a:tc>
                <a:extLst>
                  <a:ext uri="{0D108BD9-81ED-4DB2-BD59-A6C34878D82A}">
                    <a16:rowId xmlns:a16="http://schemas.microsoft.com/office/drawing/2014/main" val="4027975528"/>
                  </a:ext>
                </a:extLst>
              </a:tr>
              <a:tr h="370840">
                <a:tc>
                  <a:txBody>
                    <a:bodyPr/>
                    <a:lstStyle/>
                    <a:p>
                      <a:pPr algn="ctr"/>
                      <a:r>
                        <a:rPr lang="fr-FR" dirty="0">
                          <a:latin typeface="Times New Roman" panose="02020603050405020304" pitchFamily="18" charset="0"/>
                          <a:cs typeface="Times New Roman" panose="02020603050405020304" pitchFamily="18" charset="0"/>
                        </a:rPr>
                        <a:t>Outils d’évaluation du système logistique (O.E.S.L)</a:t>
                      </a:r>
                    </a:p>
                  </a:txBody>
                  <a:tcPr/>
                </a:tc>
                <a:tc>
                  <a:txBody>
                    <a:bodyPr/>
                    <a:lstStyle/>
                    <a:p>
                      <a:pPr algn="ctr"/>
                      <a:r>
                        <a:rPr lang="fr-FR" dirty="0">
                          <a:latin typeface="Times New Roman" panose="02020603050405020304" pitchFamily="18" charset="0"/>
                          <a:cs typeface="Times New Roman" panose="02020603050405020304" pitchFamily="18" charset="0"/>
                        </a:rPr>
                        <a:t>Secteur Santé </a:t>
                      </a:r>
                    </a:p>
                  </a:txBody>
                  <a:tcPr/>
                </a:tc>
                <a:extLst>
                  <a:ext uri="{0D108BD9-81ED-4DB2-BD59-A6C34878D82A}">
                    <a16:rowId xmlns:a16="http://schemas.microsoft.com/office/drawing/2014/main" val="87381784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a:latin typeface="Times New Roman" panose="02020603050405020304" pitchFamily="18" charset="0"/>
                          <a:cs typeface="Times New Roman" panose="02020603050405020304" pitchFamily="18" charset="0"/>
                        </a:rPr>
                        <a:t>Outils d’évaluation des indicateurs (O.E.I.L)</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dirty="0">
                          <a:latin typeface="Times New Roman" panose="02020603050405020304" pitchFamily="18" charset="0"/>
                          <a:cs typeface="Times New Roman" panose="02020603050405020304" pitchFamily="18" charset="0"/>
                        </a:rPr>
                        <a:t>Secteur Santé </a:t>
                      </a:r>
                    </a:p>
                  </a:txBody>
                  <a:tcPr/>
                </a:tc>
                <a:extLst>
                  <a:ext uri="{0D108BD9-81ED-4DB2-BD59-A6C34878D82A}">
                    <a16:rowId xmlns:a16="http://schemas.microsoft.com/office/drawing/2014/main" val="482395334"/>
                  </a:ext>
                </a:extLst>
              </a:tr>
              <a:tr h="370840">
                <a:tc>
                  <a:txBody>
                    <a:bodyPr/>
                    <a:lstStyle/>
                    <a:p>
                      <a:pPr algn="ctr"/>
                      <a:r>
                        <a:rPr lang="fr-FR" dirty="0">
                          <a:latin typeface="Times New Roman" panose="02020603050405020304" pitchFamily="18" charset="0"/>
                          <a:cs typeface="Times New Roman" panose="02020603050405020304" pitchFamily="18" charset="0"/>
                        </a:rPr>
                        <a:t>AFNOR</a:t>
                      </a:r>
                    </a:p>
                  </a:txBody>
                  <a:tcPr/>
                </a:tc>
                <a:tc>
                  <a:txBody>
                    <a:bodyPr/>
                    <a:lstStyle/>
                    <a:p>
                      <a:pPr algn="ctr"/>
                      <a:r>
                        <a:rPr lang="fr-FR" dirty="0">
                          <a:latin typeface="Times New Roman" panose="02020603050405020304" pitchFamily="18" charset="0"/>
                          <a:cs typeface="Times New Roman" panose="02020603050405020304" pitchFamily="18" charset="0"/>
                        </a:rPr>
                        <a:t>Processus logistique </a:t>
                      </a:r>
                    </a:p>
                  </a:txBody>
                  <a:tcPr/>
                </a:tc>
                <a:extLst>
                  <a:ext uri="{0D108BD9-81ED-4DB2-BD59-A6C34878D82A}">
                    <a16:rowId xmlns:a16="http://schemas.microsoft.com/office/drawing/2014/main" val="3876353453"/>
                  </a:ext>
                </a:extLst>
              </a:tr>
              <a:tr h="370840">
                <a:tc>
                  <a:txBody>
                    <a:bodyPr/>
                    <a:lstStyle/>
                    <a:p>
                      <a:pPr algn="ctr"/>
                      <a:r>
                        <a:rPr lang="fr-FR" dirty="0" err="1">
                          <a:latin typeface="Times New Roman" panose="02020603050405020304" pitchFamily="18" charset="0"/>
                          <a:cs typeface="Times New Roman" panose="02020603050405020304" pitchFamily="18" charset="0"/>
                        </a:rPr>
                        <a:t>Supply</a:t>
                      </a:r>
                      <a:r>
                        <a:rPr lang="fr-FR" dirty="0">
                          <a:latin typeface="Times New Roman" panose="02020603050405020304" pitchFamily="18" charset="0"/>
                          <a:cs typeface="Times New Roman" panose="02020603050405020304" pitchFamily="18" charset="0"/>
                        </a:rPr>
                        <a:t> Chain Master</a:t>
                      </a:r>
                    </a:p>
                  </a:txBody>
                  <a:tcPr/>
                </a:tc>
                <a:tc>
                  <a:txBody>
                    <a:bodyPr/>
                    <a:lstStyle/>
                    <a:p>
                      <a:pPr algn="ctr"/>
                      <a:r>
                        <a:rPr lang="fr-FR" dirty="0" err="1">
                          <a:latin typeface="Times New Roman" panose="02020603050405020304" pitchFamily="18" charset="0"/>
                          <a:cs typeface="Times New Roman" panose="02020603050405020304" pitchFamily="18" charset="0"/>
                        </a:rPr>
                        <a:t>Supply</a:t>
                      </a:r>
                      <a:r>
                        <a:rPr lang="fr-FR" dirty="0">
                          <a:latin typeface="Times New Roman" panose="02020603050405020304" pitchFamily="18" charset="0"/>
                          <a:cs typeface="Times New Roman" panose="02020603050405020304" pitchFamily="18" charset="0"/>
                        </a:rPr>
                        <a:t> Chain </a:t>
                      </a:r>
                    </a:p>
                  </a:txBody>
                  <a:tcPr/>
                </a:tc>
                <a:extLst>
                  <a:ext uri="{0D108BD9-81ED-4DB2-BD59-A6C34878D82A}">
                    <a16:rowId xmlns:a16="http://schemas.microsoft.com/office/drawing/2014/main" val="2721137349"/>
                  </a:ext>
                </a:extLst>
              </a:tr>
              <a:tr h="370840">
                <a:tc>
                  <a:txBody>
                    <a:bodyPr/>
                    <a:lstStyle/>
                    <a:p>
                      <a:pPr algn="ctr"/>
                      <a:r>
                        <a:rPr lang="fr-FR" dirty="0">
                          <a:latin typeface="Times New Roman" panose="02020603050405020304" pitchFamily="18" charset="0"/>
                          <a:cs typeface="Times New Roman" panose="02020603050405020304" pitchFamily="18" charset="0"/>
                        </a:rPr>
                        <a:t>SCALE</a:t>
                      </a:r>
                    </a:p>
                  </a:txBody>
                  <a:tcPr/>
                </a:tc>
                <a:tc>
                  <a:txBody>
                    <a:bodyPr/>
                    <a:lstStyle/>
                    <a:p>
                      <a:pPr algn="ctr"/>
                      <a:r>
                        <a:rPr lang="fr-FR" dirty="0" err="1">
                          <a:latin typeface="Times New Roman" panose="02020603050405020304" pitchFamily="18" charset="0"/>
                          <a:cs typeface="Times New Roman" panose="02020603050405020304" pitchFamily="18" charset="0"/>
                        </a:rPr>
                        <a:t>Supply</a:t>
                      </a:r>
                      <a:r>
                        <a:rPr lang="fr-FR" dirty="0">
                          <a:latin typeface="Times New Roman" panose="02020603050405020304" pitchFamily="18" charset="0"/>
                          <a:cs typeface="Times New Roman" panose="02020603050405020304" pitchFamily="18" charset="0"/>
                        </a:rPr>
                        <a:t> Chain</a:t>
                      </a:r>
                    </a:p>
                  </a:txBody>
                  <a:tcPr/>
                </a:tc>
                <a:extLst>
                  <a:ext uri="{0D108BD9-81ED-4DB2-BD59-A6C34878D82A}">
                    <a16:rowId xmlns:a16="http://schemas.microsoft.com/office/drawing/2014/main" val="3085546472"/>
                  </a:ext>
                </a:extLst>
              </a:tr>
              <a:tr h="370840">
                <a:tc>
                  <a:txBody>
                    <a:bodyPr/>
                    <a:lstStyle/>
                    <a:p>
                      <a:pPr algn="ctr"/>
                      <a:r>
                        <a:rPr lang="fr-FR" dirty="0">
                          <a:latin typeface="Times New Roman" panose="02020603050405020304" pitchFamily="18" charset="0"/>
                          <a:cs typeface="Times New Roman" panose="02020603050405020304" pitchFamily="18" charset="0"/>
                        </a:rPr>
                        <a:t>ECR/GCI</a:t>
                      </a:r>
                    </a:p>
                  </a:txBody>
                  <a:tcPr/>
                </a:tc>
                <a:tc>
                  <a:txBody>
                    <a:bodyPr/>
                    <a:lstStyle/>
                    <a:p>
                      <a:pPr algn="ctr"/>
                      <a:r>
                        <a:rPr lang="fr-FR" dirty="0">
                          <a:latin typeface="Times New Roman" panose="02020603050405020304" pitchFamily="18" charset="0"/>
                          <a:cs typeface="Times New Roman" panose="02020603050405020304" pitchFamily="18" charset="0"/>
                        </a:rPr>
                        <a:t>Relation producteur/ distributeurs</a:t>
                      </a:r>
                    </a:p>
                  </a:txBody>
                  <a:tcPr/>
                </a:tc>
                <a:extLst>
                  <a:ext uri="{0D108BD9-81ED-4DB2-BD59-A6C34878D82A}">
                    <a16:rowId xmlns:a16="http://schemas.microsoft.com/office/drawing/2014/main" val="2563454335"/>
                  </a:ext>
                </a:extLst>
              </a:tr>
              <a:tr h="370840">
                <a:tc>
                  <a:txBody>
                    <a:bodyPr/>
                    <a:lstStyle/>
                    <a:p>
                      <a:pPr algn="ctr"/>
                      <a:r>
                        <a:rPr lang="fr-FR" dirty="0">
                          <a:latin typeface="Times New Roman" panose="02020603050405020304" pitchFamily="18" charset="0"/>
                          <a:cs typeface="Times New Roman" panose="02020603050405020304" pitchFamily="18" charset="0"/>
                        </a:rPr>
                        <a:t>World Class </a:t>
                      </a:r>
                      <a:r>
                        <a:rPr lang="fr-FR" dirty="0" err="1">
                          <a:latin typeface="Times New Roman" panose="02020603050405020304" pitchFamily="18" charset="0"/>
                          <a:cs typeface="Times New Roman" panose="02020603050405020304" pitchFamily="18" charset="0"/>
                        </a:rPr>
                        <a:t>Logistics</a:t>
                      </a:r>
                      <a:r>
                        <a:rPr lang="fr-FR" dirty="0">
                          <a:latin typeface="Times New Roman" panose="02020603050405020304" pitchFamily="18" charset="0"/>
                          <a:cs typeface="Times New Roman" panose="02020603050405020304" pitchFamily="18" charset="0"/>
                        </a:rPr>
                        <a:t> </a:t>
                      </a:r>
                    </a:p>
                  </a:txBody>
                  <a:tcPr/>
                </a:tc>
                <a:tc>
                  <a:txBody>
                    <a:bodyPr/>
                    <a:lstStyle/>
                    <a:p>
                      <a:pPr algn="ctr"/>
                      <a:r>
                        <a:rPr lang="fr-FR" dirty="0" err="1">
                          <a:latin typeface="Times New Roman" panose="02020603050405020304" pitchFamily="18" charset="0"/>
                          <a:cs typeface="Times New Roman" panose="02020603050405020304" pitchFamily="18" charset="0"/>
                        </a:rPr>
                        <a:t>Supply</a:t>
                      </a:r>
                      <a:r>
                        <a:rPr lang="fr-FR" dirty="0">
                          <a:latin typeface="Times New Roman" panose="02020603050405020304" pitchFamily="18" charset="0"/>
                          <a:cs typeface="Times New Roman" panose="02020603050405020304" pitchFamily="18" charset="0"/>
                        </a:rPr>
                        <a:t> Chain </a:t>
                      </a:r>
                    </a:p>
                  </a:txBody>
                  <a:tcPr/>
                </a:tc>
                <a:extLst>
                  <a:ext uri="{0D108BD9-81ED-4DB2-BD59-A6C34878D82A}">
                    <a16:rowId xmlns:a16="http://schemas.microsoft.com/office/drawing/2014/main" val="2754583474"/>
                  </a:ext>
                </a:extLst>
              </a:tr>
            </a:tbl>
          </a:graphicData>
        </a:graphic>
      </p:graphicFrame>
    </p:spTree>
    <p:extLst>
      <p:ext uri="{BB962C8B-B14F-4D97-AF65-F5344CB8AC3E}">
        <p14:creationId xmlns:p14="http://schemas.microsoft.com/office/powerpoint/2010/main" val="9534334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D23D33-B35D-0842-99DC-EB9597BF098A}"/>
              </a:ext>
            </a:extLst>
          </p:cNvPr>
          <p:cNvSpPr>
            <a:spLocks noGrp="1"/>
          </p:cNvSpPr>
          <p:nvPr>
            <p:ph type="title"/>
          </p:nvPr>
        </p:nvSpPr>
        <p:spPr/>
        <p:txBody>
          <a:bodyPr>
            <a:normAutofit fontScale="90000"/>
          </a:bodyPr>
          <a:lstStyle/>
          <a:p>
            <a:pPr algn="ctr"/>
            <a:br>
              <a:rPr lang="fr-FR" sz="3100" b="1" i="1" dirty="0">
                <a:latin typeface="Times New Roman" panose="02020603050405020304" pitchFamily="18" charset="0"/>
                <a:cs typeface="Times New Roman" panose="02020603050405020304" pitchFamily="18" charset="0"/>
              </a:rPr>
            </a:br>
            <a:r>
              <a:rPr lang="fr-FR" sz="3100" b="1" i="1" dirty="0">
                <a:latin typeface="Times New Roman" panose="02020603050405020304" pitchFamily="18" charset="0"/>
                <a:cs typeface="Times New Roman" panose="02020603050405020304" pitchFamily="18" charset="0"/>
              </a:rPr>
              <a:t>Construire </a:t>
            </a:r>
            <a:r>
              <a:rPr lang="fr-FR" sz="2700" b="1" i="1" dirty="0">
                <a:latin typeface="Times New Roman" panose="02020603050405020304" pitchFamily="18" charset="0"/>
                <a:cs typeface="Times New Roman" panose="02020603050405020304" pitchFamily="18" charset="0"/>
              </a:rPr>
              <a:t>une carte Mentale pour la fonction audit logistique</a:t>
            </a:r>
            <a:endParaRPr lang="fr-FR" dirty="0"/>
          </a:p>
        </p:txBody>
      </p:sp>
      <p:sp>
        <p:nvSpPr>
          <p:cNvPr id="9999" name="Slide Number Placeholder"/>
          <p:cNvSpPr>
            <a:spLocks noGrp="1"/>
          </p:cNvSpPr>
          <p:nvPr>
            <p:ph type="sldNum" sz="quarter" idx="12"/>
          </p:nvPr>
        </p:nvSpPr>
        <p:spPr/>
        <p:txBody>
          <a:bodyPr/>
          <a:lstStyle/>
          <a:p>
            <a:fld id="{6D22F896-40B5-4ADD-8801-0D06FADFA095}" type="slidenum">
              <a:rPr lang="fr-FR"/>
              <a:t>78</a:t>
            </a:fld>
            <a:endParaRPr lang="fr-FR"/>
          </a:p>
        </p:txBody>
      </p:sp>
      <p:grpSp>
        <p:nvGrpSpPr>
          <p:cNvPr id="5" name="Groupe 4">
            <a:extLst>
              <a:ext uri="{FF2B5EF4-FFF2-40B4-BE49-F238E27FC236}">
                <a16:creationId xmlns:a16="http://schemas.microsoft.com/office/drawing/2014/main" id="{2DE69AC3-2DD8-73A5-7BC5-1ACED0CEAB3B}"/>
              </a:ext>
            </a:extLst>
          </p:cNvPr>
          <p:cNvGrpSpPr/>
          <p:nvPr/>
        </p:nvGrpSpPr>
        <p:grpSpPr>
          <a:xfrm>
            <a:off x="415636" y="2018585"/>
            <a:ext cx="11510550" cy="5001835"/>
            <a:chOff x="415636" y="2018585"/>
            <a:chExt cx="11510550" cy="5001835"/>
          </a:xfrm>
        </p:grpSpPr>
        <p:sp>
          <p:nvSpPr>
            <p:cNvPr id="4" name="ZoneTexte 3">
              <a:extLst>
                <a:ext uri="{FF2B5EF4-FFF2-40B4-BE49-F238E27FC236}">
                  <a16:creationId xmlns:a16="http://schemas.microsoft.com/office/drawing/2014/main" id="{21211C8D-10C1-DD4E-A203-54A485C2C44F}"/>
                </a:ext>
              </a:extLst>
            </p:cNvPr>
            <p:cNvSpPr txBox="1"/>
            <p:nvPr/>
          </p:nvSpPr>
          <p:spPr>
            <a:xfrm>
              <a:off x="415636" y="3429000"/>
              <a:ext cx="2433890" cy="954107"/>
            </a:xfrm>
            <a:prstGeom prst="rect">
              <a:avLst/>
            </a:prstGeom>
            <a:noFill/>
            <a:ln>
              <a:solidFill>
                <a:schemeClr val="tx1"/>
              </a:solidFill>
            </a:ln>
          </p:spPr>
          <p:txBody>
            <a:bodyPr wrap="square" rtlCol="0">
              <a:spAutoFit/>
            </a:bodyPr>
            <a:lstStyle/>
            <a:p>
              <a:pPr algn="ctr"/>
              <a:r>
                <a:rPr lang="fr-FR" sz="2800" b="1" dirty="0">
                  <a:latin typeface="Times New Roman" panose="02020603050405020304" pitchFamily="18" charset="0"/>
                  <a:cs typeface="Times New Roman" panose="02020603050405020304" pitchFamily="18" charset="0"/>
                </a:rPr>
                <a:t>Audit Logistique </a:t>
              </a:r>
            </a:p>
          </p:txBody>
        </p:sp>
        <p:cxnSp>
          <p:nvCxnSpPr>
            <p:cNvPr id="6" name="Connecteur droit 5">
              <a:extLst>
                <a:ext uri="{FF2B5EF4-FFF2-40B4-BE49-F238E27FC236}">
                  <a16:creationId xmlns:a16="http://schemas.microsoft.com/office/drawing/2014/main" id="{4A7B93B2-4142-0B46-8B02-0F4E63C9D3A2}"/>
                </a:ext>
              </a:extLst>
            </p:cNvPr>
            <p:cNvCxnSpPr/>
            <p:nvPr/>
          </p:nvCxnSpPr>
          <p:spPr>
            <a:xfrm>
              <a:off x="3189767" y="2509284"/>
              <a:ext cx="0" cy="299838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2993A4FE-4CE2-D740-9469-B4AE12C5E005}"/>
                </a:ext>
              </a:extLst>
            </p:cNvPr>
            <p:cNvCxnSpPr/>
            <p:nvPr/>
          </p:nvCxnSpPr>
          <p:spPr>
            <a:xfrm flipH="1">
              <a:off x="2849526" y="3976577"/>
              <a:ext cx="31897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229FEBE2-0853-3D49-8C3D-B0C3D363B5B4}"/>
                </a:ext>
              </a:extLst>
            </p:cNvPr>
            <p:cNvCxnSpPr/>
            <p:nvPr/>
          </p:nvCxnSpPr>
          <p:spPr>
            <a:xfrm>
              <a:off x="3189767" y="2509284"/>
              <a:ext cx="1063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906A96A9-F983-6C4C-BBC4-68A7F775E73B}"/>
                </a:ext>
              </a:extLst>
            </p:cNvPr>
            <p:cNvCxnSpPr/>
            <p:nvPr/>
          </p:nvCxnSpPr>
          <p:spPr>
            <a:xfrm>
              <a:off x="3189767" y="3976577"/>
              <a:ext cx="104199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744C0BD8-DE4C-084D-A409-F153CFDB7176}"/>
                </a:ext>
              </a:extLst>
            </p:cNvPr>
            <p:cNvCxnSpPr/>
            <p:nvPr/>
          </p:nvCxnSpPr>
          <p:spPr>
            <a:xfrm>
              <a:off x="3189767" y="5507665"/>
              <a:ext cx="1063256"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3EE1C143-6C53-104B-9198-DB4586C0DCFB}"/>
                </a:ext>
              </a:extLst>
            </p:cNvPr>
            <p:cNvSpPr txBox="1"/>
            <p:nvPr/>
          </p:nvSpPr>
          <p:spPr>
            <a:xfrm>
              <a:off x="4231758" y="2062716"/>
              <a:ext cx="2083982" cy="707886"/>
            </a:xfrm>
            <a:prstGeom prst="rect">
              <a:avLst/>
            </a:prstGeom>
            <a:noFill/>
            <a:ln>
              <a:solidFill>
                <a:schemeClr val="tx1"/>
              </a:solidFill>
            </a:ln>
          </p:spPr>
          <p:txBody>
            <a:bodyPr wrap="square" rtlCol="0">
              <a:spAutoFit/>
            </a:bodyPr>
            <a:lstStyle/>
            <a:p>
              <a:pPr algn="ctr"/>
              <a:r>
                <a:rPr lang="fr-FR" sz="2000" b="1" i="1" dirty="0">
                  <a:latin typeface="Times New Roman" panose="02020603050405020304" pitchFamily="18" charset="0"/>
                  <a:cs typeface="Times New Roman" panose="02020603050405020304" pitchFamily="18" charset="0"/>
                </a:rPr>
                <a:t>Les principes de Base</a:t>
              </a:r>
            </a:p>
          </p:txBody>
        </p:sp>
        <p:sp>
          <p:nvSpPr>
            <p:cNvPr id="16" name="ZoneTexte 15">
              <a:extLst>
                <a:ext uri="{FF2B5EF4-FFF2-40B4-BE49-F238E27FC236}">
                  <a16:creationId xmlns:a16="http://schemas.microsoft.com/office/drawing/2014/main" id="{35563E7D-0776-0244-953C-4EC7AB9B64F5}"/>
                </a:ext>
              </a:extLst>
            </p:cNvPr>
            <p:cNvSpPr txBox="1"/>
            <p:nvPr/>
          </p:nvSpPr>
          <p:spPr>
            <a:xfrm>
              <a:off x="4253023" y="3552110"/>
              <a:ext cx="2083982" cy="1015663"/>
            </a:xfrm>
            <a:prstGeom prst="rect">
              <a:avLst/>
            </a:prstGeom>
            <a:noFill/>
            <a:ln>
              <a:solidFill>
                <a:schemeClr val="tx1"/>
              </a:solidFill>
            </a:ln>
          </p:spPr>
          <p:txBody>
            <a:bodyPr wrap="square" rtlCol="0">
              <a:spAutoFit/>
            </a:bodyPr>
            <a:lstStyle/>
            <a:p>
              <a:pPr algn="ctr"/>
              <a:r>
                <a:rPr lang="fr-FR" sz="2000" b="1" i="1" dirty="0">
                  <a:latin typeface="Times New Roman" panose="02020603050405020304" pitchFamily="18" charset="0"/>
                  <a:cs typeface="Times New Roman" panose="02020603050405020304" pitchFamily="18" charset="0"/>
                </a:rPr>
                <a:t>Audit de la performance logistique </a:t>
              </a:r>
            </a:p>
          </p:txBody>
        </p:sp>
        <p:sp>
          <p:nvSpPr>
            <p:cNvPr id="17" name="ZoneTexte 16">
              <a:extLst>
                <a:ext uri="{FF2B5EF4-FFF2-40B4-BE49-F238E27FC236}">
                  <a16:creationId xmlns:a16="http://schemas.microsoft.com/office/drawing/2014/main" id="{64D9B8F5-8166-5248-886B-6ADE2E5A6650}"/>
                </a:ext>
              </a:extLst>
            </p:cNvPr>
            <p:cNvSpPr txBox="1"/>
            <p:nvPr/>
          </p:nvSpPr>
          <p:spPr>
            <a:xfrm>
              <a:off x="4253023" y="5153722"/>
              <a:ext cx="2083982" cy="707886"/>
            </a:xfrm>
            <a:prstGeom prst="rect">
              <a:avLst/>
            </a:prstGeom>
            <a:noFill/>
            <a:ln>
              <a:solidFill>
                <a:schemeClr val="tx1"/>
              </a:solidFill>
            </a:ln>
          </p:spPr>
          <p:txBody>
            <a:bodyPr wrap="square" rtlCol="0">
              <a:spAutoFit/>
            </a:bodyPr>
            <a:lstStyle/>
            <a:p>
              <a:pPr algn="ctr"/>
              <a:r>
                <a:rPr lang="fr-FR" sz="2000" b="1" i="1" dirty="0">
                  <a:latin typeface="Times New Roman" panose="02020603050405020304" pitchFamily="18" charset="0"/>
                  <a:cs typeface="Times New Roman" panose="02020603050405020304" pitchFamily="18" charset="0"/>
                </a:rPr>
                <a:t>Méthodologie et Outils d’Audit </a:t>
              </a:r>
            </a:p>
          </p:txBody>
        </p:sp>
        <p:cxnSp>
          <p:nvCxnSpPr>
            <p:cNvPr id="19" name="Connecteur droit 18">
              <a:extLst>
                <a:ext uri="{FF2B5EF4-FFF2-40B4-BE49-F238E27FC236}">
                  <a16:creationId xmlns:a16="http://schemas.microsoft.com/office/drawing/2014/main" id="{595146C3-E0C3-3749-B662-24F8E779395E}"/>
                </a:ext>
              </a:extLst>
            </p:cNvPr>
            <p:cNvCxnSpPr>
              <a:cxnSpLocks/>
            </p:cNvCxnSpPr>
            <p:nvPr/>
          </p:nvCxnSpPr>
          <p:spPr>
            <a:xfrm flipV="1">
              <a:off x="6337005" y="2018585"/>
              <a:ext cx="1601974" cy="5484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E440D289-0737-6A42-A894-93643E57D9E2}"/>
                </a:ext>
              </a:extLst>
            </p:cNvPr>
            <p:cNvCxnSpPr/>
            <p:nvPr/>
          </p:nvCxnSpPr>
          <p:spPr>
            <a:xfrm>
              <a:off x="6337005" y="2509284"/>
              <a:ext cx="16019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E222D53C-6AA0-8E42-87DD-0531A565B54F}"/>
                </a:ext>
              </a:extLst>
            </p:cNvPr>
            <p:cNvCxnSpPr>
              <a:cxnSpLocks/>
            </p:cNvCxnSpPr>
            <p:nvPr/>
          </p:nvCxnSpPr>
          <p:spPr>
            <a:xfrm>
              <a:off x="6337005" y="2509284"/>
              <a:ext cx="1601974" cy="261318"/>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E4B1EDDD-BECA-9044-8EA3-B9CA18E0542A}"/>
                </a:ext>
              </a:extLst>
            </p:cNvPr>
            <p:cNvCxnSpPr>
              <a:cxnSpLocks/>
            </p:cNvCxnSpPr>
            <p:nvPr/>
          </p:nvCxnSpPr>
          <p:spPr>
            <a:xfrm>
              <a:off x="6337005" y="2490627"/>
              <a:ext cx="1601974" cy="662387"/>
            </a:xfrm>
            <a:prstGeom prst="line">
              <a:avLst/>
            </a:prstGeom>
          </p:spPr>
          <p:style>
            <a:lnRef idx="1">
              <a:schemeClr val="accent1"/>
            </a:lnRef>
            <a:fillRef idx="0">
              <a:schemeClr val="accent1"/>
            </a:fillRef>
            <a:effectRef idx="0">
              <a:schemeClr val="accent1"/>
            </a:effectRef>
            <a:fontRef idx="minor">
              <a:schemeClr val="tx1"/>
            </a:fontRef>
          </p:style>
        </p:cxnSp>
        <p:sp>
          <p:nvSpPr>
            <p:cNvPr id="37" name="ZoneTexte 36">
              <a:extLst>
                <a:ext uri="{FF2B5EF4-FFF2-40B4-BE49-F238E27FC236}">
                  <a16:creationId xmlns:a16="http://schemas.microsoft.com/office/drawing/2014/main" id="{00DFD6EB-225B-DE48-9ACA-E42F920487A9}"/>
                </a:ext>
              </a:extLst>
            </p:cNvPr>
            <p:cNvSpPr txBox="1"/>
            <p:nvPr/>
          </p:nvSpPr>
          <p:spPr>
            <a:xfrm>
              <a:off x="7938979" y="2018585"/>
              <a:ext cx="3565449" cy="1200329"/>
            </a:xfrm>
            <a:prstGeom prst="rect">
              <a:avLst/>
            </a:prstGeom>
            <a:noFill/>
          </p:spPr>
          <p:txBody>
            <a:bodyPr wrap="square" rtlCol="0">
              <a:spAutoFit/>
            </a:bodyPr>
            <a:lstStyle/>
            <a:p>
              <a:pPr algn="just"/>
              <a:r>
                <a:rPr lang="fr-FR" dirty="0">
                  <a:latin typeface="Times New Roman" panose="02020603050405020304" pitchFamily="18" charset="0"/>
                  <a:cs typeface="Times New Roman" panose="02020603050405020304" pitchFamily="18" charset="0"/>
                </a:rPr>
                <a:t>Pourquoi pratiquer des Audits?</a:t>
              </a:r>
            </a:p>
            <a:p>
              <a:pPr algn="just"/>
              <a:r>
                <a:rPr lang="fr-FR" dirty="0">
                  <a:latin typeface="Times New Roman" panose="02020603050405020304" pitchFamily="18" charset="0"/>
                  <a:cs typeface="Times New Roman" panose="02020603050405020304" pitchFamily="18" charset="0"/>
                </a:rPr>
                <a:t>Qui doit Auditer?</a:t>
              </a:r>
            </a:p>
            <a:p>
              <a:pPr algn="just"/>
              <a:r>
                <a:rPr lang="fr-FR" dirty="0">
                  <a:latin typeface="Times New Roman" panose="02020603050405020304" pitchFamily="18" charset="0"/>
                  <a:cs typeface="Times New Roman" panose="02020603050405020304" pitchFamily="18" charset="0"/>
                </a:rPr>
                <a:t>Comment Auditer?</a:t>
              </a:r>
            </a:p>
            <a:p>
              <a:pPr algn="just"/>
              <a:r>
                <a:rPr lang="fr-FR" dirty="0">
                  <a:latin typeface="Times New Roman" panose="02020603050405020304" pitchFamily="18" charset="0"/>
                  <a:cs typeface="Times New Roman" panose="02020603050405020304" pitchFamily="18" charset="0"/>
                </a:rPr>
                <a:t>Auditer avec quels Référentiels? </a:t>
              </a:r>
            </a:p>
          </p:txBody>
        </p:sp>
        <p:cxnSp>
          <p:nvCxnSpPr>
            <p:cNvPr id="39" name="Connecteur droit 38">
              <a:extLst>
                <a:ext uri="{FF2B5EF4-FFF2-40B4-BE49-F238E27FC236}">
                  <a16:creationId xmlns:a16="http://schemas.microsoft.com/office/drawing/2014/main" id="{41E43BDA-3D46-9949-A538-453A0B0CE947}"/>
                </a:ext>
              </a:extLst>
            </p:cNvPr>
            <p:cNvCxnSpPr>
              <a:stCxn id="16" idx="3"/>
            </p:cNvCxnSpPr>
            <p:nvPr/>
          </p:nvCxnSpPr>
          <p:spPr>
            <a:xfrm flipV="1">
              <a:off x="6337005" y="3552110"/>
              <a:ext cx="1601974" cy="507832"/>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Connecteur droit 40">
              <a:extLst>
                <a:ext uri="{FF2B5EF4-FFF2-40B4-BE49-F238E27FC236}">
                  <a16:creationId xmlns:a16="http://schemas.microsoft.com/office/drawing/2014/main" id="{65070C5F-8A11-0F41-BD10-260D4B4158AD}"/>
                </a:ext>
              </a:extLst>
            </p:cNvPr>
            <p:cNvCxnSpPr>
              <a:stCxn id="16" idx="3"/>
            </p:cNvCxnSpPr>
            <p:nvPr/>
          </p:nvCxnSpPr>
          <p:spPr>
            <a:xfrm flipV="1">
              <a:off x="6337005" y="4000422"/>
              <a:ext cx="1601974" cy="5952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8D515579-5519-0048-BF13-722B2ED32209}"/>
                </a:ext>
              </a:extLst>
            </p:cNvPr>
            <p:cNvCxnSpPr>
              <a:stCxn id="16" idx="3"/>
            </p:cNvCxnSpPr>
            <p:nvPr/>
          </p:nvCxnSpPr>
          <p:spPr>
            <a:xfrm>
              <a:off x="6337005" y="4059942"/>
              <a:ext cx="1601974" cy="289031"/>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A7F5AC88-3AE8-5E47-A211-07A282F06D7E}"/>
                </a:ext>
              </a:extLst>
            </p:cNvPr>
            <p:cNvCxnSpPr>
              <a:cxnSpLocks/>
              <a:stCxn id="16" idx="3"/>
            </p:cNvCxnSpPr>
            <p:nvPr/>
          </p:nvCxnSpPr>
          <p:spPr>
            <a:xfrm>
              <a:off x="6337005" y="4059942"/>
              <a:ext cx="1786268" cy="550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29A7C8F8-6015-5747-B6CC-4EF4F400839D}"/>
                </a:ext>
              </a:extLst>
            </p:cNvPr>
            <p:cNvCxnSpPr>
              <a:cxnSpLocks/>
              <a:stCxn id="16" idx="3"/>
            </p:cNvCxnSpPr>
            <p:nvPr/>
          </p:nvCxnSpPr>
          <p:spPr>
            <a:xfrm>
              <a:off x="6337005" y="4059942"/>
              <a:ext cx="1601973" cy="707886"/>
            </a:xfrm>
            <a:prstGeom prst="line">
              <a:avLst/>
            </a:prstGeom>
          </p:spPr>
          <p:style>
            <a:lnRef idx="1">
              <a:schemeClr val="accent1"/>
            </a:lnRef>
            <a:fillRef idx="0">
              <a:schemeClr val="accent1"/>
            </a:fillRef>
            <a:effectRef idx="0">
              <a:schemeClr val="accent1"/>
            </a:effectRef>
            <a:fontRef idx="minor">
              <a:schemeClr val="tx1"/>
            </a:fontRef>
          </p:style>
        </p:cxnSp>
        <p:sp>
          <p:nvSpPr>
            <p:cNvPr id="52" name="ZoneTexte 51">
              <a:extLst>
                <a:ext uri="{FF2B5EF4-FFF2-40B4-BE49-F238E27FC236}">
                  <a16:creationId xmlns:a16="http://schemas.microsoft.com/office/drawing/2014/main" id="{3EAC28AB-6C80-B745-8561-291032044FC7}"/>
                </a:ext>
              </a:extLst>
            </p:cNvPr>
            <p:cNvSpPr txBox="1"/>
            <p:nvPr/>
          </p:nvSpPr>
          <p:spPr>
            <a:xfrm>
              <a:off x="8119733" y="3218914"/>
              <a:ext cx="3806453" cy="2031325"/>
            </a:xfrm>
            <a:prstGeom prst="rect">
              <a:avLst/>
            </a:prstGeom>
            <a:noFill/>
          </p:spPr>
          <p:txBody>
            <a:bodyPr wrap="square" rtlCol="0">
              <a:spAutoFit/>
            </a:bodyPr>
            <a:lstStyle/>
            <a:p>
              <a:pPr algn="just"/>
              <a:r>
                <a:rPr lang="fr-FR" dirty="0">
                  <a:latin typeface="Times New Roman" panose="02020603050405020304" pitchFamily="18" charset="0"/>
                  <a:cs typeface="Times New Roman" panose="02020603050405020304" pitchFamily="18" charset="0"/>
                </a:rPr>
                <a:t>La logistique: </a:t>
              </a:r>
              <a:r>
                <a:rPr lang="fr-FR" dirty="0" err="1">
                  <a:latin typeface="Times New Roman" panose="02020603050405020304" pitchFamily="18" charset="0"/>
                  <a:cs typeface="Times New Roman" panose="02020603050405020304" pitchFamily="18" charset="0"/>
                </a:rPr>
                <a:t>genése</a:t>
              </a:r>
              <a:r>
                <a:rPr lang="fr-FR" dirty="0">
                  <a:latin typeface="Times New Roman" panose="02020603050405020304" pitchFamily="18" charset="0"/>
                  <a:cs typeface="Times New Roman" panose="02020603050405020304" pitchFamily="18" charset="0"/>
                </a:rPr>
                <a:t> et définitions</a:t>
              </a:r>
            </a:p>
            <a:p>
              <a:pPr algn="just"/>
              <a:r>
                <a:rPr lang="fr-FR" dirty="0">
                  <a:latin typeface="Times New Roman" panose="02020603050405020304" pitchFamily="18" charset="0"/>
                  <a:cs typeface="Times New Roman" panose="02020603050405020304" pitchFamily="18" charset="0"/>
                </a:rPr>
                <a:t>La chaine logistique: concept et fondements de bases</a:t>
              </a:r>
            </a:p>
            <a:p>
              <a:pPr algn="just"/>
              <a:r>
                <a:rPr lang="fr-FR" dirty="0">
                  <a:latin typeface="Times New Roman" panose="02020603050405020304" pitchFamily="18" charset="0"/>
                  <a:cs typeface="Times New Roman" panose="02020603050405020304" pitchFamily="18" charset="0"/>
                </a:rPr>
                <a:t>Gestion de la Chaine logistique (SCM)</a:t>
              </a:r>
            </a:p>
            <a:p>
              <a:pPr algn="just"/>
              <a:r>
                <a:rPr lang="fr-FR" dirty="0">
                  <a:latin typeface="Times New Roman" panose="02020603050405020304" pitchFamily="18" charset="0"/>
                  <a:cs typeface="Times New Roman" panose="02020603050405020304" pitchFamily="18" charset="0"/>
                </a:rPr>
                <a:t>Audit de la performance logistique </a:t>
              </a:r>
            </a:p>
            <a:p>
              <a:pPr algn="just"/>
              <a:r>
                <a:rPr lang="fr-FR" dirty="0">
                  <a:latin typeface="Times New Roman" panose="02020603050405020304" pitchFamily="18" charset="0"/>
                  <a:cs typeface="Times New Roman" panose="02020603050405020304" pitchFamily="18" charset="0"/>
                </a:rPr>
                <a:t>Apport de l’audit logistique </a:t>
              </a:r>
            </a:p>
            <a:p>
              <a:pPr algn="just"/>
              <a:endParaRPr lang="fr-FR" dirty="0">
                <a:latin typeface="Times New Roman" panose="02020603050405020304" pitchFamily="18" charset="0"/>
                <a:cs typeface="Times New Roman" panose="02020603050405020304" pitchFamily="18" charset="0"/>
              </a:endParaRPr>
            </a:p>
          </p:txBody>
        </p:sp>
        <p:cxnSp>
          <p:nvCxnSpPr>
            <p:cNvPr id="54" name="Connecteur droit 53">
              <a:extLst>
                <a:ext uri="{FF2B5EF4-FFF2-40B4-BE49-F238E27FC236}">
                  <a16:creationId xmlns:a16="http://schemas.microsoft.com/office/drawing/2014/main" id="{97F33EB3-ACAE-0048-8453-846B3ADA9FA2}"/>
                </a:ext>
              </a:extLst>
            </p:cNvPr>
            <p:cNvCxnSpPr>
              <a:stCxn id="17" idx="3"/>
            </p:cNvCxnSpPr>
            <p:nvPr/>
          </p:nvCxnSpPr>
          <p:spPr>
            <a:xfrm>
              <a:off x="6337005" y="5507665"/>
              <a:ext cx="17827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Connecteur droit 55">
              <a:extLst>
                <a:ext uri="{FF2B5EF4-FFF2-40B4-BE49-F238E27FC236}">
                  <a16:creationId xmlns:a16="http://schemas.microsoft.com/office/drawing/2014/main" id="{F86C9F7F-68B6-584F-9FC2-EFEFF74B954F}"/>
                </a:ext>
              </a:extLst>
            </p:cNvPr>
            <p:cNvCxnSpPr>
              <a:cxnSpLocks/>
              <a:stCxn id="17" idx="3"/>
            </p:cNvCxnSpPr>
            <p:nvPr/>
          </p:nvCxnSpPr>
          <p:spPr>
            <a:xfrm flipV="1">
              <a:off x="6337005" y="5153723"/>
              <a:ext cx="1782728" cy="353942"/>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Connecteur droit 58">
              <a:extLst>
                <a:ext uri="{FF2B5EF4-FFF2-40B4-BE49-F238E27FC236}">
                  <a16:creationId xmlns:a16="http://schemas.microsoft.com/office/drawing/2014/main" id="{DB26F324-ED75-5346-AE4B-9C756292DAC8}"/>
                </a:ext>
              </a:extLst>
            </p:cNvPr>
            <p:cNvCxnSpPr>
              <a:stCxn id="17" idx="3"/>
            </p:cNvCxnSpPr>
            <p:nvPr/>
          </p:nvCxnSpPr>
          <p:spPr>
            <a:xfrm>
              <a:off x="6337005" y="5507665"/>
              <a:ext cx="1782728" cy="305282"/>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Connecteur droit 60">
              <a:extLst>
                <a:ext uri="{FF2B5EF4-FFF2-40B4-BE49-F238E27FC236}">
                  <a16:creationId xmlns:a16="http://schemas.microsoft.com/office/drawing/2014/main" id="{C3AEC305-FC8D-384E-A276-167374D651A5}"/>
                </a:ext>
              </a:extLst>
            </p:cNvPr>
            <p:cNvCxnSpPr>
              <a:stCxn id="17" idx="3"/>
            </p:cNvCxnSpPr>
            <p:nvPr/>
          </p:nvCxnSpPr>
          <p:spPr>
            <a:xfrm>
              <a:off x="6337005" y="5507665"/>
              <a:ext cx="1908637" cy="583602"/>
            </a:xfrm>
            <a:prstGeom prst="line">
              <a:avLst/>
            </a:prstGeom>
          </p:spPr>
          <p:style>
            <a:lnRef idx="1">
              <a:schemeClr val="accent1"/>
            </a:lnRef>
            <a:fillRef idx="0">
              <a:schemeClr val="accent1"/>
            </a:fillRef>
            <a:effectRef idx="0">
              <a:schemeClr val="accent1"/>
            </a:effectRef>
            <a:fontRef idx="minor">
              <a:schemeClr val="tx1"/>
            </a:fontRef>
          </p:style>
        </p:cxnSp>
        <p:sp>
          <p:nvSpPr>
            <p:cNvPr id="62" name="ZoneTexte 61">
              <a:extLst>
                <a:ext uri="{FF2B5EF4-FFF2-40B4-BE49-F238E27FC236}">
                  <a16:creationId xmlns:a16="http://schemas.microsoft.com/office/drawing/2014/main" id="{BAE1F616-60F0-7C4B-A7EC-F810E7CE4C35}"/>
                </a:ext>
              </a:extLst>
            </p:cNvPr>
            <p:cNvSpPr txBox="1"/>
            <p:nvPr/>
          </p:nvSpPr>
          <p:spPr>
            <a:xfrm>
              <a:off x="8245642" y="4989095"/>
              <a:ext cx="3680543" cy="2031325"/>
            </a:xfrm>
            <a:prstGeom prst="rect">
              <a:avLst/>
            </a:prstGeom>
            <a:noFill/>
          </p:spPr>
          <p:txBody>
            <a:bodyPr wrap="square" rtlCol="0">
              <a:spAutoFit/>
            </a:bodyPr>
            <a:lstStyle/>
            <a:p>
              <a:pPr algn="just"/>
              <a:r>
                <a:rPr lang="fr-FR" dirty="0">
                  <a:latin typeface="Times New Roman" panose="02020603050405020304" pitchFamily="18" charset="0"/>
                  <a:cs typeface="Times New Roman" panose="02020603050405020304" pitchFamily="18" charset="0"/>
                </a:rPr>
                <a:t>Méthodologie d’Audit</a:t>
              </a:r>
            </a:p>
            <a:p>
              <a:pPr algn="just"/>
              <a:r>
                <a:rPr lang="fr-FR" dirty="0">
                  <a:latin typeface="Times New Roman" panose="02020603050405020304" pitchFamily="18" charset="0"/>
                  <a:cs typeface="Times New Roman" panose="02020603050405020304" pitchFamily="18" charset="0"/>
                </a:rPr>
                <a:t>Référentiel d’audit logistique </a:t>
              </a:r>
            </a:p>
            <a:p>
              <a:pPr algn="just"/>
              <a:r>
                <a:rPr lang="fr-FR" dirty="0">
                  <a:latin typeface="Times New Roman" panose="02020603050405020304" pitchFamily="18" charset="0"/>
                  <a:cs typeface="Times New Roman" panose="02020603050405020304" pitchFamily="18" charset="0"/>
                </a:rPr>
                <a:t>Référentiel ASLOG</a:t>
              </a:r>
            </a:p>
            <a:p>
              <a:pPr algn="just"/>
              <a:r>
                <a:rPr lang="fr-FR" dirty="0">
                  <a:latin typeface="Times New Roman" panose="02020603050405020304" pitchFamily="18" charset="0"/>
                  <a:cs typeface="Times New Roman" panose="02020603050405020304" pitchFamily="18" charset="0"/>
                </a:rPr>
                <a:t>Référentiel EVALOG</a:t>
              </a:r>
            </a:p>
            <a:p>
              <a:pPr algn="just"/>
              <a:r>
                <a:rPr lang="fr-FR" dirty="0">
                  <a:latin typeface="Times New Roman" panose="02020603050405020304" pitchFamily="18" charset="0"/>
                  <a:cs typeface="Times New Roman" panose="02020603050405020304" pitchFamily="18" charset="0"/>
                </a:rPr>
                <a:t>Référentiel SCOR</a:t>
              </a:r>
            </a:p>
            <a:p>
              <a:pPr algn="just"/>
              <a:r>
                <a:rPr lang="fr-FR" dirty="0">
                  <a:latin typeface="Times New Roman" panose="02020603050405020304" pitchFamily="18" charset="0"/>
                  <a:cs typeface="Times New Roman" panose="02020603050405020304" pitchFamily="18" charset="0"/>
                </a:rPr>
                <a:t>Référentiel MMOG</a:t>
              </a:r>
            </a:p>
            <a:p>
              <a:pPr algn="just"/>
              <a:r>
                <a:rPr lang="fr-FR" dirty="0">
                  <a:latin typeface="Times New Roman" panose="02020603050405020304" pitchFamily="18" charset="0"/>
                  <a:cs typeface="Times New Roman" panose="02020603050405020304" pitchFamily="18" charset="0"/>
                </a:rPr>
                <a:t>La méthode Roux &amp;LIU</a:t>
              </a:r>
            </a:p>
          </p:txBody>
        </p:sp>
        <p:cxnSp>
          <p:nvCxnSpPr>
            <p:cNvPr id="63" name="Connecteur droit 62">
              <a:extLst>
                <a:ext uri="{FF2B5EF4-FFF2-40B4-BE49-F238E27FC236}">
                  <a16:creationId xmlns:a16="http://schemas.microsoft.com/office/drawing/2014/main" id="{183B7531-E8A5-AC44-8207-49402BD01707}"/>
                </a:ext>
              </a:extLst>
            </p:cNvPr>
            <p:cNvCxnSpPr>
              <a:cxnSpLocks/>
              <a:stCxn id="17" idx="3"/>
            </p:cNvCxnSpPr>
            <p:nvPr/>
          </p:nvCxnSpPr>
          <p:spPr>
            <a:xfrm>
              <a:off x="6337005" y="5507665"/>
              <a:ext cx="2061037" cy="736002"/>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Connecteur droit 64">
              <a:extLst>
                <a:ext uri="{FF2B5EF4-FFF2-40B4-BE49-F238E27FC236}">
                  <a16:creationId xmlns:a16="http://schemas.microsoft.com/office/drawing/2014/main" id="{733F2107-8E3C-A34C-82CA-0A3A2CCAFBC5}"/>
                </a:ext>
              </a:extLst>
            </p:cNvPr>
            <p:cNvCxnSpPr>
              <a:cxnSpLocks/>
              <a:stCxn id="17" idx="3"/>
            </p:cNvCxnSpPr>
            <p:nvPr/>
          </p:nvCxnSpPr>
          <p:spPr>
            <a:xfrm>
              <a:off x="6337005" y="5507665"/>
              <a:ext cx="2053016" cy="993428"/>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Connecteur droit 67">
              <a:extLst>
                <a:ext uri="{FF2B5EF4-FFF2-40B4-BE49-F238E27FC236}">
                  <a16:creationId xmlns:a16="http://schemas.microsoft.com/office/drawing/2014/main" id="{D9058912-FB10-C046-BACE-277EDE470F73}"/>
                </a:ext>
              </a:extLst>
            </p:cNvPr>
            <p:cNvCxnSpPr>
              <a:cxnSpLocks/>
            </p:cNvCxnSpPr>
            <p:nvPr/>
          </p:nvCxnSpPr>
          <p:spPr>
            <a:xfrm>
              <a:off x="6481384" y="5604181"/>
              <a:ext cx="2053016" cy="1154338"/>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629219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4DB737-F27C-898B-F813-A9EFD275D4FA}"/>
              </a:ext>
            </a:extLst>
          </p:cNvPr>
          <p:cNvSpPr>
            <a:spLocks noGrp="1"/>
          </p:cNvSpPr>
          <p:nvPr>
            <p:ph type="title"/>
          </p:nvPr>
        </p:nvSpPr>
        <p:spPr/>
        <p:txBody>
          <a:bodyPr/>
          <a:lstStyle/>
          <a:p>
            <a:endParaRPr lang="fr-FR" dirty="0"/>
          </a:p>
        </p:txBody>
      </p:sp>
      <p:sp>
        <p:nvSpPr>
          <p:cNvPr id="3" name="Espace réservé du contenu 2">
            <a:extLst>
              <a:ext uri="{FF2B5EF4-FFF2-40B4-BE49-F238E27FC236}">
                <a16:creationId xmlns:a16="http://schemas.microsoft.com/office/drawing/2014/main" id="{B59AB082-D7E9-8746-BA30-29A3B6832D95}"/>
              </a:ext>
            </a:extLst>
          </p:cNvPr>
          <p:cNvSpPr>
            <a:spLocks noGrp="1"/>
          </p:cNvSpPr>
          <p:nvPr>
            <p:ph idx="1"/>
          </p:nvPr>
        </p:nvSpPr>
        <p:spPr/>
        <p:txBody>
          <a:bodyPr/>
          <a:lstStyle/>
          <a:p>
            <a:pPr marL="0" indent="0">
              <a:buNone/>
            </a:pPr>
            <a:endParaRPr lang="fr-FR" dirty="0"/>
          </a:p>
          <a:p>
            <a:pPr marL="0" indent="0">
              <a:buNone/>
            </a:pPr>
            <a:endParaRPr lang="fr-FR" dirty="0"/>
          </a:p>
          <a:p>
            <a:pPr marL="0" indent="0">
              <a:buNone/>
            </a:pPr>
            <a:endParaRPr lang="fr-FR" dirty="0"/>
          </a:p>
          <a:p>
            <a:pPr marL="0" indent="0" algn="ctr">
              <a:buNone/>
            </a:pPr>
            <a:r>
              <a:rPr lang="fr-FR" sz="3200" b="1" i="1" dirty="0">
                <a:latin typeface="Times New Roman" panose="02020603050405020304" pitchFamily="18" charset="0"/>
                <a:cs typeface="Times New Roman" panose="02020603050405020304" pitchFamily="18" charset="0"/>
              </a:rPr>
              <a:t>Merci de Votre Attention</a:t>
            </a:r>
          </a:p>
        </p:txBody>
      </p:sp>
      <p:sp>
        <p:nvSpPr>
          <p:cNvPr id="9999" name="Slide Number Placeholder"/>
          <p:cNvSpPr>
            <a:spLocks noGrp="1"/>
          </p:cNvSpPr>
          <p:nvPr>
            <p:ph type="sldNum" sz="quarter" idx="12"/>
          </p:nvPr>
        </p:nvSpPr>
        <p:spPr/>
        <p:txBody>
          <a:bodyPr/>
          <a:lstStyle/>
          <a:p>
            <a:fld id="{6D22F896-40B5-4ADD-8801-0D06FADFA095}" type="slidenum">
              <a:rPr lang="fr-FR"/>
              <a:t>79</a:t>
            </a:fld>
            <a:endParaRPr lang="fr-FR"/>
          </a:p>
        </p:txBody>
      </p:sp>
    </p:spTree>
    <p:extLst>
      <p:ext uri="{BB962C8B-B14F-4D97-AF65-F5344CB8AC3E}">
        <p14:creationId xmlns:p14="http://schemas.microsoft.com/office/powerpoint/2010/main" val="2512658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A60C6667-C69D-5945-B154-C4A8CE84E6DC}"/>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3" name="Espace réservé du contenu 2">
            <a:extLst>
              <a:ext uri="{FF2B5EF4-FFF2-40B4-BE49-F238E27FC236}">
                <a16:creationId xmlns:a16="http://schemas.microsoft.com/office/drawing/2014/main" id="{0D85E79D-4DB0-B84B-B07E-E8048EA77BC9}"/>
              </a:ext>
            </a:extLst>
          </p:cNvPr>
          <p:cNvSpPr>
            <a:spLocks noGrp="1"/>
          </p:cNvSpPr>
          <p:nvPr>
            <p:ph idx="1"/>
          </p:nvPr>
        </p:nvSpPr>
        <p:spPr/>
        <p:txBody>
          <a:bodyPr/>
          <a:lstStyle/>
          <a:p>
            <a:pPr>
              <a:lnSpc>
                <a:spcPct val="80000"/>
              </a:lnSpc>
              <a:buNone/>
            </a:pPr>
            <a:endParaRPr lang="fr-FR" altLang="fr-FR" dirty="0">
              <a:latin typeface="Times New Roman" panose="02020603050405020304" pitchFamily="18" charset="0"/>
              <a:ea typeface="ＭＳ Ｐゴシック" panose="020B0600070205080204" pitchFamily="34" charset="-128"/>
            </a:endParaRPr>
          </a:p>
          <a:p>
            <a:pPr algn="just">
              <a:lnSpc>
                <a:spcPct val="80000"/>
              </a:lnSpc>
              <a:buNone/>
            </a:pPr>
            <a:r>
              <a:rPr lang="fr-FR" altLang="fr-FR" dirty="0">
                <a:latin typeface="Times New Roman" panose="02020603050405020304" pitchFamily="18" charset="0"/>
                <a:ea typeface="ＭＳ Ｐゴシック" panose="020B0600070205080204" pitchFamily="34" charset="-128"/>
              </a:rPr>
              <a:t>L</a:t>
            </a:r>
            <a:r>
              <a:rPr lang="ja-JP" altLang="fr-FR" dirty="0">
                <a:latin typeface="Times New Roman" panose="02020603050405020304" pitchFamily="18" charset="0"/>
                <a:ea typeface="ＭＳ Ｐゴシック" panose="020B0600070205080204" pitchFamily="34" charset="-128"/>
              </a:rPr>
              <a:t>’</a:t>
            </a:r>
            <a:r>
              <a:rPr lang="fr-FR" altLang="ja-JP" dirty="0">
                <a:latin typeface="Times New Roman" panose="02020603050405020304" pitchFamily="18" charset="0"/>
                <a:ea typeface="ＭＳ Ｐゴシック" panose="020B0600070205080204" pitchFamily="34" charset="-128"/>
              </a:rPr>
              <a:t>audit est défini par The Institute of International Auditors (IIA) ainsi: </a:t>
            </a:r>
          </a:p>
          <a:p>
            <a:pPr algn="just">
              <a:lnSpc>
                <a:spcPct val="80000"/>
              </a:lnSpc>
              <a:buNone/>
            </a:pPr>
            <a:endParaRPr lang="fr-FR" altLang="fr-FR" dirty="0">
              <a:latin typeface="Times New Roman" panose="02020603050405020304" pitchFamily="18" charset="0"/>
              <a:ea typeface="ＭＳ Ｐゴシック" panose="020B0600070205080204" pitchFamily="34" charset="-128"/>
            </a:endParaRPr>
          </a:p>
          <a:p>
            <a:pPr algn="just">
              <a:lnSpc>
                <a:spcPct val="150000"/>
              </a:lnSpc>
              <a:buNone/>
            </a:pPr>
            <a:r>
              <a:rPr lang="fr-FR" altLang="fr-FR" dirty="0">
                <a:latin typeface="Times New Roman" panose="02020603050405020304" pitchFamily="18" charset="0"/>
                <a:ea typeface="ＭＳ Ｐゴシック" panose="020B0600070205080204" pitchFamily="34" charset="-128"/>
              </a:rPr>
              <a:t>«</a:t>
            </a:r>
            <a:r>
              <a:rPr lang="fr-FR" altLang="fr-FR" i="1" dirty="0">
                <a:latin typeface="Times New Roman" panose="02020603050405020304" pitchFamily="18" charset="0"/>
                <a:ea typeface="ＭＳ Ｐゴシック" panose="020B0600070205080204" pitchFamily="34" charset="-128"/>
              </a:rPr>
              <a:t>L</a:t>
            </a:r>
            <a:r>
              <a:rPr lang="ja-JP" altLang="fr-FR" i="1" dirty="0">
                <a:latin typeface="Times New Roman" panose="02020603050405020304" pitchFamily="18" charset="0"/>
                <a:ea typeface="ＭＳ Ｐゴシック" panose="020B0600070205080204" pitchFamily="34" charset="-128"/>
              </a:rPr>
              <a:t>’</a:t>
            </a:r>
            <a:r>
              <a:rPr lang="fr-FR" altLang="ja-JP" i="1" dirty="0">
                <a:latin typeface="Times New Roman" panose="02020603050405020304" pitchFamily="18" charset="0"/>
                <a:ea typeface="ＭＳ Ｐゴシック" panose="020B0600070205080204" pitchFamily="34" charset="-128"/>
              </a:rPr>
              <a:t>audit est une </a:t>
            </a:r>
            <a:r>
              <a:rPr lang="fr-FR" altLang="ja-JP" b="1" i="1" dirty="0">
                <a:latin typeface="Times New Roman" panose="02020603050405020304" pitchFamily="18" charset="0"/>
                <a:ea typeface="ＭＳ Ｐゴシック" panose="020B0600070205080204" pitchFamily="34" charset="-128"/>
              </a:rPr>
              <a:t>activité</a:t>
            </a:r>
            <a:r>
              <a:rPr lang="fr-FR" altLang="ja-JP" i="1" dirty="0">
                <a:latin typeface="Times New Roman" panose="02020603050405020304" pitchFamily="18" charset="0"/>
                <a:ea typeface="ＭＳ Ｐゴシック" panose="020B0600070205080204" pitchFamily="34" charset="-128"/>
              </a:rPr>
              <a:t> </a:t>
            </a:r>
            <a:r>
              <a:rPr lang="fr-FR" altLang="ja-JP" i="1" u="sng" dirty="0">
                <a:latin typeface="Times New Roman" panose="02020603050405020304" pitchFamily="18" charset="0"/>
                <a:ea typeface="ＭＳ Ｐゴシック" panose="020B0600070205080204" pitchFamily="34" charset="-128"/>
              </a:rPr>
              <a:t>indépendante</a:t>
            </a:r>
            <a:r>
              <a:rPr lang="fr-FR" altLang="ja-JP" i="1" dirty="0">
                <a:latin typeface="Times New Roman" panose="02020603050405020304" pitchFamily="18" charset="0"/>
                <a:ea typeface="ＭＳ Ｐゴシック" panose="020B0600070205080204" pitchFamily="34" charset="-128"/>
              </a:rPr>
              <a:t> et </a:t>
            </a:r>
            <a:r>
              <a:rPr lang="fr-FR" altLang="ja-JP" i="1" u="sng" dirty="0">
                <a:latin typeface="Times New Roman" panose="02020603050405020304" pitchFamily="18" charset="0"/>
                <a:ea typeface="ＭＳ Ｐゴシック" panose="020B0600070205080204" pitchFamily="34" charset="-128"/>
              </a:rPr>
              <a:t>objective</a:t>
            </a:r>
            <a:r>
              <a:rPr lang="fr-FR" altLang="ja-JP" i="1" dirty="0">
                <a:latin typeface="Times New Roman" panose="02020603050405020304" pitchFamily="18" charset="0"/>
                <a:ea typeface="ＭＳ Ｐゴシック" panose="020B0600070205080204" pitchFamily="34" charset="-128"/>
              </a:rPr>
              <a:t> qui donne à une organisation  une  </a:t>
            </a:r>
            <a:r>
              <a:rPr lang="fr-FR" altLang="ja-JP" b="1" i="1" dirty="0">
                <a:latin typeface="Times New Roman" panose="02020603050405020304" pitchFamily="18" charset="0"/>
                <a:ea typeface="ＭＳ Ｐゴシック" panose="020B0600070205080204" pitchFamily="34" charset="-128"/>
              </a:rPr>
              <a:t>assurance</a:t>
            </a:r>
            <a:r>
              <a:rPr lang="fr-FR" altLang="ja-JP" i="1" dirty="0">
                <a:latin typeface="Times New Roman" panose="02020603050405020304" pitchFamily="18" charset="0"/>
                <a:ea typeface="ＭＳ Ｐゴシック" panose="020B0600070205080204" pitchFamily="34" charset="-128"/>
              </a:rPr>
              <a:t>  sur  le  degré  de  maîtrise  de  ses  opérations,  lui apporte ses </a:t>
            </a:r>
            <a:r>
              <a:rPr lang="fr-FR" altLang="ja-JP" b="1" i="1" dirty="0">
                <a:latin typeface="Times New Roman" panose="02020603050405020304" pitchFamily="18" charset="0"/>
                <a:ea typeface="ＭＳ Ｐゴシック" panose="020B0600070205080204" pitchFamily="34" charset="-128"/>
              </a:rPr>
              <a:t>conseils</a:t>
            </a:r>
            <a:r>
              <a:rPr lang="fr-FR" altLang="ja-JP" i="1" dirty="0">
                <a:latin typeface="Times New Roman" panose="02020603050405020304" pitchFamily="18" charset="0"/>
                <a:ea typeface="ＭＳ Ｐゴシック" panose="020B0600070205080204" pitchFamily="34" charset="-128"/>
              </a:rPr>
              <a:t> pour les améliorer, et contribue à créer de la </a:t>
            </a:r>
            <a:r>
              <a:rPr lang="fr-FR" altLang="ja-JP" b="1" i="1" dirty="0">
                <a:latin typeface="Times New Roman" panose="02020603050405020304" pitchFamily="18" charset="0"/>
                <a:ea typeface="ＭＳ Ｐゴシック" panose="020B0600070205080204" pitchFamily="34" charset="-128"/>
              </a:rPr>
              <a:t>valeur ajoutée</a:t>
            </a:r>
            <a:r>
              <a:rPr lang="fr-FR" altLang="ja-JP" i="1" dirty="0">
                <a:latin typeface="Times New Roman" panose="02020603050405020304" pitchFamily="18" charset="0"/>
                <a:ea typeface="ＭＳ Ｐゴシック" panose="020B0600070205080204" pitchFamily="34" charset="-128"/>
              </a:rPr>
              <a:t>. </a:t>
            </a:r>
          </a:p>
          <a:p>
            <a:pPr algn="just">
              <a:lnSpc>
                <a:spcPct val="150000"/>
              </a:lnSpc>
              <a:buNone/>
            </a:pPr>
            <a:r>
              <a:rPr lang="fr-FR" altLang="fr-FR" i="1" dirty="0">
                <a:latin typeface="Times New Roman" panose="02020603050405020304" pitchFamily="18" charset="0"/>
                <a:ea typeface="ＭＳ Ｐゴシック" panose="020B0600070205080204" pitchFamily="34" charset="-128"/>
              </a:rPr>
              <a:t>   </a:t>
            </a:r>
            <a:endParaRPr lang="fr-FR" altLang="fr-FR" dirty="0">
              <a:latin typeface="Times New Roman" panose="02020603050405020304" pitchFamily="18" charset="0"/>
              <a:ea typeface="ＭＳ Ｐゴシック" panose="020B0600070205080204" pitchFamily="34" charset="-128"/>
            </a:endParaRPr>
          </a:p>
          <a:p>
            <a:endParaRPr lang="fr-FR" dirty="0"/>
          </a:p>
        </p:txBody>
      </p:sp>
      <p:sp>
        <p:nvSpPr>
          <p:cNvPr id="9999" name="Slide Number Placeholder"/>
          <p:cNvSpPr>
            <a:spLocks noGrp="1"/>
          </p:cNvSpPr>
          <p:nvPr>
            <p:ph type="sldNum" sz="quarter" idx="12"/>
          </p:nvPr>
        </p:nvSpPr>
        <p:spPr/>
        <p:txBody>
          <a:bodyPr/>
          <a:lstStyle/>
          <a:p>
            <a:fld id="{6D22F896-40B5-4ADD-8801-0D06FADFA095}" type="slidenum">
              <a:rPr lang="fr-FR" smtClean="0"/>
              <a:t>8</a:t>
            </a:fld>
            <a:endParaRPr lang="fr-FR"/>
          </a:p>
        </p:txBody>
      </p:sp>
    </p:spTree>
    <p:extLst>
      <p:ext uri="{BB962C8B-B14F-4D97-AF65-F5344CB8AC3E}">
        <p14:creationId xmlns:p14="http://schemas.microsoft.com/office/powerpoint/2010/main" val="2961754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F7C16AD-6657-4040-AB7E-71AB4B0D02F3}"/>
              </a:ext>
            </a:extLst>
          </p:cNvPr>
          <p:cNvSpPr>
            <a:spLocks noGrp="1"/>
          </p:cNvSpPr>
          <p:nvPr>
            <p:ph type="title"/>
          </p:nvPr>
        </p:nvSpPr>
        <p:spPr/>
        <p:txBody>
          <a:bodyPr/>
          <a:lstStyle/>
          <a:p>
            <a:pPr algn="ctr"/>
            <a:r>
              <a:rPr lang="fr-FR" b="1" i="1" dirty="0">
                <a:latin typeface="Times New Roman" panose="02020603050405020304" pitchFamily="18" charset="0"/>
                <a:cs typeface="Times New Roman" panose="02020603050405020304" pitchFamily="18" charset="0"/>
              </a:rPr>
              <a:t>Chapitre introductif </a:t>
            </a:r>
          </a:p>
        </p:txBody>
      </p:sp>
      <p:sp>
        <p:nvSpPr>
          <p:cNvPr id="6" name="Espace réservé du contenu 5">
            <a:extLst>
              <a:ext uri="{FF2B5EF4-FFF2-40B4-BE49-F238E27FC236}">
                <a16:creationId xmlns:a16="http://schemas.microsoft.com/office/drawing/2014/main" id="{5A3CCE84-AF70-A94B-8FF2-3BF3D65E1359}"/>
              </a:ext>
            </a:extLst>
          </p:cNvPr>
          <p:cNvSpPr>
            <a:spLocks noGrp="1"/>
          </p:cNvSpPr>
          <p:nvPr>
            <p:ph idx="1"/>
          </p:nvPr>
        </p:nvSpPr>
        <p:spPr/>
        <p:txBody>
          <a:bodyPr>
            <a:noAutofit/>
          </a:bodyPr>
          <a:lstStyle/>
          <a:p>
            <a:pPr eaLnBrk="1" hangingPunct="1">
              <a:lnSpc>
                <a:spcPct val="150000"/>
              </a:lnSpc>
              <a:buFont typeface="Wingdings" pitchFamily="2" charset="2"/>
              <a:buChar char="v"/>
              <a:defRPr/>
            </a:pPr>
            <a:r>
              <a:rPr lang="fr-FR" altLang="fr-FR" dirty="0">
                <a:latin typeface="Times New Roman" panose="02020603050405020304" pitchFamily="18" charset="0"/>
                <a:ea typeface="ＭＳ Ｐゴシック" panose="020B0600070205080204" pitchFamily="34" charset="-128"/>
                <a:cs typeface="Times New Roman" panose="02020603050405020304" pitchFamily="18" charset="0"/>
              </a:rPr>
              <a:t>L</a:t>
            </a:r>
            <a:r>
              <a:rPr lang="ja-JP" altLang="fr-FR" dirty="0">
                <a:latin typeface="Times New Roman" panose="02020603050405020304" pitchFamily="18" charset="0"/>
                <a:ea typeface="ＭＳ Ｐゴシック" panose="020B0600070205080204" pitchFamily="34" charset="-128"/>
                <a:cs typeface="Times New Roman" panose="02020603050405020304" pitchFamily="18" charset="0"/>
              </a:rPr>
              <a:t>’</a:t>
            </a:r>
            <a:r>
              <a:rPr lang="fr-FR" altLang="ja-JP" dirty="0">
                <a:latin typeface="Times New Roman" panose="02020603050405020304" pitchFamily="18" charset="0"/>
                <a:ea typeface="ＭＳ Ｐゴシック" panose="020B0600070205080204" pitchFamily="34" charset="-128"/>
                <a:cs typeface="Times New Roman" panose="02020603050405020304" pitchFamily="18" charset="0"/>
              </a:rPr>
              <a:t>auditeur est appelé à </a:t>
            </a:r>
            <a:r>
              <a:rPr lang="fr-FR" altLang="ja-JP" b="1" dirty="0">
                <a:latin typeface="Times New Roman" panose="02020603050405020304" pitchFamily="18" charset="0"/>
                <a:ea typeface="ＭＳ Ｐゴシック" panose="020B0600070205080204" pitchFamily="34" charset="-128"/>
                <a:cs typeface="Times New Roman" panose="02020603050405020304" pitchFamily="18" charset="0"/>
              </a:rPr>
              <a:t>donner une assurance et un conseil</a:t>
            </a:r>
            <a:r>
              <a:rPr lang="fr-FR" altLang="ja-JP" dirty="0">
                <a:latin typeface="Times New Roman" panose="02020603050405020304" pitchFamily="18" charset="0"/>
                <a:ea typeface="ＭＳ Ｐゴシック" panose="020B0600070205080204" pitchFamily="34" charset="-128"/>
                <a:cs typeface="Times New Roman" panose="02020603050405020304" pitchFamily="18" charset="0"/>
              </a:rPr>
              <a:t> sur les plans suivant :</a:t>
            </a:r>
          </a:p>
          <a:p>
            <a:pPr algn="just" eaLnBrk="1" hangingPunct="1">
              <a:lnSpc>
                <a:spcPct val="150000"/>
              </a:lnSpc>
              <a:buFont typeface="Wingdings" pitchFamily="2" charset="2"/>
              <a:buChar char="§"/>
              <a:defRPr/>
            </a:pPr>
            <a:r>
              <a:rPr lang="fr-FR" altLang="fr-FR" b="1" i="1" u="sng" dirty="0">
                <a:latin typeface="Times New Roman" panose="02020603050405020304" pitchFamily="18" charset="0"/>
                <a:ea typeface="ＭＳ Ｐゴシック" panose="020B0600070205080204" pitchFamily="34" charset="-128"/>
                <a:cs typeface="Times New Roman" panose="02020603050405020304" pitchFamily="18" charset="0"/>
              </a:rPr>
              <a:t>La pertinence des objectifs </a:t>
            </a:r>
            <a:r>
              <a:rPr lang="fr-FR" altLang="fr-FR" i="1" dirty="0">
                <a:latin typeface="Times New Roman" panose="02020603050405020304" pitchFamily="18" charset="0"/>
                <a:ea typeface="ＭＳ Ｐゴシック" panose="020B0600070205080204" pitchFamily="34" charset="-128"/>
                <a:cs typeface="Times New Roman" panose="02020603050405020304" pitchFamily="18" charset="0"/>
              </a:rPr>
              <a:t>: cohérence avec les finalités, ambition et faisabilité ; </a:t>
            </a:r>
          </a:p>
          <a:p>
            <a:pPr algn="just" eaLnBrk="1" hangingPunct="1">
              <a:lnSpc>
                <a:spcPct val="150000"/>
              </a:lnSpc>
              <a:buFont typeface="Wingdings" pitchFamily="2" charset="2"/>
              <a:buChar char="§"/>
              <a:defRPr/>
            </a:pPr>
            <a:r>
              <a:rPr lang="fr-FR" altLang="fr-FR"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L'adéquation moyens -objectifs</a:t>
            </a:r>
            <a:r>
              <a:rPr lang="fr-FR" altLang="fr-FR" b="1"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 </a:t>
            </a:r>
            <a:r>
              <a:rPr lang="fr-FR" altLang="fr-FR" dirty="0">
                <a:latin typeface="Times New Roman" panose="02020603050405020304" pitchFamily="18" charset="0"/>
                <a:ea typeface="ＭＳ Ｐゴシック" panose="020B0600070205080204" pitchFamily="34" charset="-128"/>
                <a:cs typeface="Times New Roman" panose="02020603050405020304" pitchFamily="18" charset="0"/>
              </a:rPr>
              <a:t>: efficience -économie de l'organisation, adaptation des structures, coordination des activités de l</a:t>
            </a:r>
            <a:r>
              <a:rPr lang="ja-JP" altLang="fr-FR" dirty="0">
                <a:latin typeface="Times New Roman" panose="02020603050405020304" pitchFamily="18" charset="0"/>
                <a:ea typeface="ＭＳ Ｐゴシック" panose="020B0600070205080204" pitchFamily="34" charset="-128"/>
                <a:cs typeface="Times New Roman" panose="02020603050405020304" pitchFamily="18" charset="0"/>
              </a:rPr>
              <a:t>’</a:t>
            </a:r>
            <a:r>
              <a:rPr lang="fr-FR" altLang="ja-JP" dirty="0">
                <a:latin typeface="Times New Roman" panose="02020603050405020304" pitchFamily="18" charset="0"/>
                <a:ea typeface="ＭＳ Ｐゴシック" panose="020B0600070205080204" pitchFamily="34" charset="-128"/>
                <a:cs typeface="Times New Roman" panose="02020603050405020304" pitchFamily="18" charset="0"/>
              </a:rPr>
              <a:t>organisation ou du service audité ; </a:t>
            </a:r>
          </a:p>
          <a:p>
            <a:pPr algn="just" eaLnBrk="1" hangingPunct="1">
              <a:lnSpc>
                <a:spcPct val="150000"/>
              </a:lnSpc>
              <a:buFont typeface="Wingdings" pitchFamily="2" charset="2"/>
              <a:buChar char="§"/>
              <a:defRPr/>
            </a:pPr>
            <a:r>
              <a:rPr lang="fr-FR" altLang="fr-FR"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La bonne mise en œuvre des moyens</a:t>
            </a:r>
            <a:r>
              <a:rPr lang="fr-FR" altLang="fr-FR" b="1"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 </a:t>
            </a:r>
            <a:r>
              <a:rPr lang="fr-FR" altLang="fr-FR" dirty="0">
                <a:latin typeface="Times New Roman" panose="02020603050405020304" pitchFamily="18" charset="0"/>
                <a:ea typeface="ＭＳ Ｐゴシック" panose="020B0600070205080204" pitchFamily="34" charset="-128"/>
                <a:cs typeface="Times New Roman" panose="02020603050405020304" pitchFamily="18" charset="0"/>
              </a:rPr>
              <a:t>: efficacité du pilotage (action à temps, anticipation),  existence d'objectifs, animation,  suivi (feed-back et réaction) ;</a:t>
            </a:r>
          </a:p>
          <a:p>
            <a:pPr algn="just" eaLnBrk="1" hangingPunct="1">
              <a:lnSpc>
                <a:spcPct val="150000"/>
              </a:lnSpc>
              <a:buFont typeface="Wingdings" pitchFamily="2" charset="2"/>
              <a:buChar char="§"/>
              <a:defRPr/>
            </a:pPr>
            <a:r>
              <a:rPr lang="fr-FR" altLang="fr-FR" b="1" i="1" u="sng" dirty="0">
                <a:effectLst>
                  <a:outerShdw blurRad="38100" dist="38100" dir="2700000" algn="tl">
                    <a:srgbClr val="C0C0C0"/>
                  </a:outerShdw>
                </a:effectLst>
                <a:latin typeface="Times New Roman" panose="02020603050405020304" pitchFamily="18" charset="0"/>
                <a:ea typeface="ＭＳ Ｐゴシック" panose="020B0600070205080204" pitchFamily="34" charset="-128"/>
                <a:cs typeface="Times New Roman" panose="02020603050405020304" pitchFamily="18" charset="0"/>
              </a:rPr>
              <a:t>La qualité  et la fiabilité des informations</a:t>
            </a:r>
            <a:r>
              <a:rPr lang="fr-FR" altLang="fr-FR" dirty="0">
                <a:latin typeface="Times New Roman" panose="02020603050405020304" pitchFamily="18" charset="0"/>
                <a:ea typeface="ＭＳ Ｐゴシック" panose="020B0600070205080204" pitchFamily="34" charset="-128"/>
                <a:cs typeface="Times New Roman" panose="02020603050405020304" pitchFamily="18" charset="0"/>
              </a:rPr>
              <a:t> : pour la prise des bonnes  décisions, les comptes  rendus et le contrôle des activités ;</a:t>
            </a:r>
          </a:p>
        </p:txBody>
      </p:sp>
      <p:sp>
        <p:nvSpPr>
          <p:cNvPr id="9999" name="Slide Number Placeholder"/>
          <p:cNvSpPr>
            <a:spLocks noGrp="1"/>
          </p:cNvSpPr>
          <p:nvPr>
            <p:ph type="sldNum" sz="quarter" idx="12"/>
          </p:nvPr>
        </p:nvSpPr>
        <p:spPr/>
        <p:txBody>
          <a:bodyPr/>
          <a:lstStyle/>
          <a:p>
            <a:fld id="{6D22F896-40B5-4ADD-8801-0D06FADFA095}" type="slidenum">
              <a:rPr lang="fr-FR" smtClean="0"/>
              <a:t>9</a:t>
            </a:fld>
            <a:endParaRPr lang="fr-FR"/>
          </a:p>
        </p:txBody>
      </p:sp>
    </p:spTree>
    <p:extLst>
      <p:ext uri="{BB962C8B-B14F-4D97-AF65-F5344CB8AC3E}">
        <p14:creationId xmlns:p14="http://schemas.microsoft.com/office/powerpoint/2010/main" val="9003672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1000"/>
                                        <p:tgtEl>
                                          <p:spTgt spid="6">
                                            <p:txEl>
                                              <p:pRg st="4" end="4"/>
                                            </p:txEl>
                                          </p:spTgt>
                                        </p:tgtEl>
                                      </p:cBhvr>
                                    </p:animEffect>
                                    <p:anim calcmode="lin" valueType="num">
                                      <p:cBhvr>
                                        <p:cTn id="36"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theme1.xml><?xml version="1.0" encoding="utf-8"?>
<a:theme xmlns:a="http://schemas.openxmlformats.org/drawingml/2006/main" name="Galerie [1784714018722]">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1D4A330-D077-430A-9F63-4BD6B64F3535}">
  <we:reference id="wa200010001" version="1.0.0.1" store="fr-FR" storeType="OMEX"/>
  <we:alternateReferences>
    <we:reference id="wa200010001" version="1.0.0.1" store="wa200010001" storeType="OMEX"/>
  </we:alternateReferences>
  <we:properties>
    <we:property name="claude.fileId" value="&quot;e1c2b677-9eed-490d-965f-e5e82c688f2f&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Galerie</Template>
  <TotalTime>8945</TotalTime>
  <Words>6366</Words>
  <Application>Microsoft Office PowerPoint</Application>
  <PresentationFormat>Grand écran</PresentationFormat>
  <Paragraphs>657</Paragraphs>
  <Slides>79</Slides>
  <Notes>23</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79</vt:i4>
      </vt:variant>
    </vt:vector>
  </HeadingPairs>
  <TitlesOfParts>
    <vt:vector size="87" baseType="lpstr">
      <vt:lpstr>Arial</vt:lpstr>
      <vt:lpstr>Calibri</vt:lpstr>
      <vt:lpstr>Georgia</vt:lpstr>
      <vt:lpstr>Gill Sans MT</vt:lpstr>
      <vt:lpstr>Times New Roman</vt:lpstr>
      <vt:lpstr>Trebuchet MS</vt:lpstr>
      <vt:lpstr>Wingdings</vt:lpstr>
      <vt:lpstr>Galerie [1784714018722]</vt:lpstr>
      <vt:lpstr>Audit logistique</vt:lpstr>
      <vt:lpstr>Plan</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introductif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Chapitre I: Audit de la performance logistique </vt:lpstr>
      <vt:lpstr>Thèmes </vt:lpstr>
      <vt:lpstr> Chapitre II: Méthodologies et outils d’audit  </vt:lpstr>
      <vt:lpstr> Chapitre II: Méthodologies et outils d’audit  </vt:lpstr>
      <vt:lpstr> Chapitre II: Méthodologies et outils d’audit  </vt:lpstr>
      <vt:lpstr> Chapitre II: Méthodologies et outils d’audit  </vt:lpstr>
      <vt:lpstr> Chapitre II: Méthodologies et outils d’audit  </vt:lpstr>
      <vt:lpstr> Construire une carte Mentale pour la fonction audit logistique</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Audit logistique</dc:title>
  <dc:creator>Microsoft Office User</dc:creator>
  <cp:lastModifiedBy>mouaad khalil</cp:lastModifiedBy>
  <cp:revision>243</cp:revision>
  <cp:lastPrinted>2026-07-22T09:55:28Z</cp:lastPrinted>
  <dcterms:created xsi:type="dcterms:W3CDTF">2025-10-06T09:49:48Z</dcterms:created>
  <dcterms:modified xsi:type="dcterms:W3CDTF">2026-07-22T10:18:21Z</dcterms:modified>
</cp:coreProperties>
</file>