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8"/>
  </p:notesMasterIdLst>
  <p:sldIdLst>
    <p:sldId id="256" r:id="rId2"/>
    <p:sldId id="273" r:id="rId3"/>
    <p:sldId id="274" r:id="rId4"/>
    <p:sldId id="258"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57" r:id="rId19"/>
    <p:sldId id="275" r:id="rId20"/>
    <p:sldId id="276" r:id="rId21"/>
    <p:sldId id="277" r:id="rId22"/>
    <p:sldId id="278" r:id="rId23"/>
    <p:sldId id="26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90" r:id="rId113"/>
    <p:sldId id="391" r:id="rId114"/>
    <p:sldId id="392" r:id="rId115"/>
    <p:sldId id="393" r:id="rId116"/>
    <p:sldId id="394" r:id="rId117"/>
    <p:sldId id="395" r:id="rId118"/>
    <p:sldId id="396" r:id="rId119"/>
    <p:sldId id="397" r:id="rId120"/>
    <p:sldId id="398" r:id="rId121"/>
    <p:sldId id="399" r:id="rId122"/>
    <p:sldId id="400" r:id="rId123"/>
    <p:sldId id="401" r:id="rId124"/>
    <p:sldId id="402" r:id="rId125"/>
    <p:sldId id="403" r:id="rId126"/>
    <p:sldId id="404" r:id="rId1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3009"/>
  </p:normalViewPr>
  <p:slideViewPr>
    <p:cSldViewPr snapToGrid="0" snapToObjects="1">
      <p:cViewPr varScale="1">
        <p:scale>
          <a:sx n="81" d="100"/>
          <a:sy n="81" d="100"/>
        </p:scale>
        <p:origin x="538"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974EFC-109F-7143-BE6A-807BC3AD18F0}" type="datetimeFigureOut">
              <a:rPr lang="fr-FR" smtClean="0"/>
              <a:t>22/07/2026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32B8C5-25C8-9F44-91A7-29CE5061C9D6}" type="slidenum">
              <a:rPr lang="fr-FR" smtClean="0"/>
              <a:t>‹N°›</a:t>
            </a:fld>
            <a:endParaRPr lang="fr-FR" dirty="0"/>
          </a:p>
        </p:txBody>
      </p:sp>
    </p:spTree>
    <p:extLst>
      <p:ext uri="{BB962C8B-B14F-4D97-AF65-F5344CB8AC3E}">
        <p14:creationId xmlns:p14="http://schemas.microsoft.com/office/powerpoint/2010/main" val="18266250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t>PPT+</a:t>
            </a:r>
            <a:r>
              <a:rPr lang="fr-FR" baseline="0" dirty="0"/>
              <a:t> </a:t>
            </a:r>
            <a:r>
              <a:rPr lang="fr-FR" dirty="0"/>
              <a:t>La comptabilité est une notion très large qui s’étend</a:t>
            </a:r>
            <a:r>
              <a:rPr lang="fr-FR" baseline="0" dirty="0"/>
              <a:t> de la réception des pièces comptables ( et leur traitement: classement, comptabilisation, c’est à dire enregistrement comptable à la production  d’états financiers. Elle constitue également le socle de tous les instruments de gestion, véritable outil d’aide à la décision.  </a:t>
            </a:r>
            <a:endParaRPr lang="fr-FR" dirty="0"/>
          </a:p>
        </p:txBody>
      </p:sp>
      <p:sp>
        <p:nvSpPr>
          <p:cNvPr id="4" name="Espace réservé du numéro de diapositive 3"/>
          <p:cNvSpPr>
            <a:spLocks noGrp="1"/>
          </p:cNvSpPr>
          <p:nvPr>
            <p:ph type="sldNum" sz="quarter" idx="10"/>
          </p:nvPr>
        </p:nvSpPr>
        <p:spPr/>
        <p:txBody>
          <a:bodyPr/>
          <a:lstStyle/>
          <a:p>
            <a:fld id="{DA32B8C5-25C8-9F44-91A7-29CE5061C9D6}" type="slidenum">
              <a:rPr lang="fr-FR" smtClean="0"/>
              <a:t>4</a:t>
            </a:fld>
            <a:endParaRPr lang="fr-FR" dirty="0"/>
          </a:p>
        </p:txBody>
      </p:sp>
    </p:spTree>
    <p:extLst>
      <p:ext uri="{BB962C8B-B14F-4D97-AF65-F5344CB8AC3E}">
        <p14:creationId xmlns:p14="http://schemas.microsoft.com/office/powerpoint/2010/main" val="1785243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 distingue plusieurs natures de stocks en fonction de l’activité de l’entreprise et de la phase de son cycle d’exploitation</a:t>
            </a:r>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32</a:t>
            </a:fld>
            <a:endParaRPr lang="fr-FR" dirty="0"/>
          </a:p>
        </p:txBody>
      </p:sp>
    </p:spTree>
    <p:extLst>
      <p:ext uri="{BB962C8B-B14F-4D97-AF65-F5344CB8AC3E}">
        <p14:creationId xmlns:p14="http://schemas.microsoft.com/office/powerpoint/2010/main" val="1732973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t>Les mouvements de stocks d’une période se caractérise</a:t>
            </a:r>
            <a:r>
              <a:rPr lang="fr-FR" b="1" baseline="0" dirty="0"/>
              <a:t> par des entrées, des sorties et des niveaux de stocks. PPT</a:t>
            </a:r>
          </a:p>
          <a:p>
            <a:pPr algn="just"/>
            <a:r>
              <a:rPr lang="fr-FR" sz="1200" b="1" dirty="0">
                <a:solidFill>
                  <a:schemeClr val="tx1"/>
                </a:solidFill>
                <a:latin typeface="Times New Roman"/>
                <a:cs typeface="Times New Roman"/>
              </a:rPr>
              <a:t>(stock théorique): celui-ci doit être systématiquement</a:t>
            </a:r>
            <a:r>
              <a:rPr lang="fr-FR" sz="1200" b="1" baseline="0" dirty="0">
                <a:solidFill>
                  <a:schemeClr val="tx1"/>
                </a:solidFill>
                <a:latin typeface="Times New Roman"/>
                <a:cs typeface="Times New Roman"/>
              </a:rPr>
              <a:t> comparé au stock réel calculé à partir d’un inventaire physique à la fin de l’exercice comptable. (stock théorique déterminer à partir du prix </a:t>
            </a:r>
            <a:r>
              <a:rPr lang="fr-FR" sz="1200" b="1" baseline="0">
                <a:solidFill>
                  <a:schemeClr val="tx1"/>
                </a:solidFill>
                <a:latin typeface="Times New Roman"/>
                <a:cs typeface="Times New Roman"/>
              </a:rPr>
              <a:t>du marché)</a:t>
            </a:r>
            <a:endParaRPr lang="fr-FR" sz="1200" b="1" baseline="0" dirty="0">
              <a:solidFill>
                <a:schemeClr val="tx1"/>
              </a:solidFill>
              <a:latin typeface="Times New Roman"/>
              <a:cs typeface="Times New Roman"/>
            </a:endParaRPr>
          </a:p>
          <a:p>
            <a:pPr algn="just"/>
            <a:r>
              <a:rPr lang="fr-FR" sz="1200" b="1" baseline="0" dirty="0">
                <a:solidFill>
                  <a:schemeClr val="tx1"/>
                </a:solidFill>
                <a:latin typeface="Times New Roman"/>
                <a:cs typeface="Times New Roman"/>
              </a:rPr>
              <a:t>Le stock théorique doit être corriger par la suite </a:t>
            </a:r>
            <a:endParaRPr lang="fr-FR" dirty="0"/>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33</a:t>
            </a:fld>
            <a:endParaRPr lang="fr-FR" dirty="0"/>
          </a:p>
        </p:txBody>
      </p:sp>
    </p:spTree>
    <p:extLst>
      <p:ext uri="{BB962C8B-B14F-4D97-AF65-F5344CB8AC3E}">
        <p14:creationId xmlns:p14="http://schemas.microsoft.com/office/powerpoint/2010/main" val="186695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Au cours d’une période,</a:t>
            </a:r>
            <a:r>
              <a:rPr lang="fr-FR" baseline="0" dirty="0"/>
              <a:t> le coût d’achat ou le coût de production des entrées subit le plus souvent des variations; se pose alors le problème de l’évaluation du coût de sortie des stocks. + PPT </a:t>
            </a:r>
            <a:endParaRPr lang="fr-FR" dirty="0"/>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35</a:t>
            </a:fld>
            <a:endParaRPr lang="fr-FR" dirty="0"/>
          </a:p>
        </p:txBody>
      </p:sp>
    </p:spTree>
    <p:extLst>
      <p:ext uri="{BB962C8B-B14F-4D97-AF65-F5344CB8AC3E}">
        <p14:creationId xmlns:p14="http://schemas.microsoft.com/office/powerpoint/2010/main" val="2986115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44</a:t>
            </a:fld>
            <a:endParaRPr lang="fr-FR" dirty="0"/>
          </a:p>
        </p:txBody>
      </p:sp>
    </p:spTree>
    <p:extLst>
      <p:ext uri="{BB962C8B-B14F-4D97-AF65-F5344CB8AC3E}">
        <p14:creationId xmlns:p14="http://schemas.microsoft.com/office/powerpoint/2010/main" val="622184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dirty="0"/>
              <a:t>PPT+ Malgré ces imperfections, l</a:t>
            </a:r>
            <a:r>
              <a:rPr lang="fr-FR" sz="1200" dirty="0">
                <a:solidFill>
                  <a:prstClr val="black"/>
                </a:solidFill>
                <a:latin typeface="TimesNewRomanPSMT"/>
              </a:rPr>
              <a:t>a méthode reste encore solidement implantée dans les entreprises et la compréhension de ses principes est donc nécessaire. Sa mise en œuvre nécessite la maîtrise d’un minimum de concepts et de définitions. Ce</a:t>
            </a:r>
            <a:r>
              <a:rPr lang="fr-FR" sz="1200" baseline="0" dirty="0">
                <a:solidFill>
                  <a:prstClr val="black"/>
                </a:solidFill>
                <a:latin typeface="TimesNewRomanPSMT"/>
              </a:rPr>
              <a:t> cours </a:t>
            </a:r>
            <a:r>
              <a:rPr lang="fr-FR" sz="1200" dirty="0">
                <a:solidFill>
                  <a:prstClr val="black"/>
                </a:solidFill>
                <a:latin typeface="TimesNewRomanPSMT"/>
              </a:rPr>
              <a:t>a pour objectif d’exposer le mécanisme d’affectation des charges au coût des produits. Elle sera complétée par le</a:t>
            </a:r>
            <a:r>
              <a:rPr lang="fr-FR" sz="1200" baseline="0" dirty="0">
                <a:solidFill>
                  <a:prstClr val="black"/>
                </a:solidFill>
                <a:latin typeface="TimesNewRomanPSMT"/>
              </a:rPr>
              <a:t> cour suivant sur </a:t>
            </a:r>
            <a:r>
              <a:rPr lang="fr-FR" sz="1200" dirty="0">
                <a:solidFill>
                  <a:prstClr val="black"/>
                </a:solidFill>
                <a:latin typeface="TimesNewRomanPSMT"/>
              </a:rPr>
              <a:t>le calcul du coût de revient.</a:t>
            </a:r>
          </a:p>
          <a:p>
            <a:endParaRPr lang="fr-FR" dirty="0"/>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48</a:t>
            </a:fld>
            <a:endParaRPr lang="fr-FR" dirty="0"/>
          </a:p>
        </p:txBody>
      </p:sp>
    </p:spTree>
    <p:extLst>
      <p:ext uri="{BB962C8B-B14F-4D97-AF65-F5344CB8AC3E}">
        <p14:creationId xmlns:p14="http://schemas.microsoft.com/office/powerpoint/2010/main" val="4083002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Charges incorporables: charges financières</a:t>
            </a:r>
            <a:r>
              <a:rPr lang="fr-FR" baseline="0" dirty="0"/>
              <a:t> et charges d’exploitation</a:t>
            </a:r>
          </a:p>
          <a:p>
            <a:pPr marL="127000" marR="143510" indent="-114300">
              <a:lnSpc>
                <a:spcPts val="1520"/>
              </a:lnSpc>
              <a:spcBef>
                <a:spcPts val="270"/>
              </a:spcBef>
              <a:buSzPct val="92857"/>
              <a:buFontTx/>
              <a:buChar char="•"/>
              <a:tabLst>
                <a:tab pos="127000" algn="l"/>
              </a:tabLst>
            </a:pPr>
            <a:r>
              <a:rPr lang="fr-FR" baseline="0" dirty="0"/>
              <a:t>Charges </a:t>
            </a:r>
            <a:r>
              <a:rPr lang="fr-FR" baseline="0" dirty="0" err="1"/>
              <a:t>suppelétives</a:t>
            </a:r>
            <a:r>
              <a:rPr lang="fr-FR" baseline="0" dirty="0"/>
              <a:t>: </a:t>
            </a:r>
            <a:r>
              <a:rPr lang="fr-FR" sz="1200" spc="-5" dirty="0">
                <a:solidFill>
                  <a:srgbClr val="333333"/>
                </a:solidFill>
                <a:latin typeface="Century Schoolbook"/>
                <a:cs typeface="Century Schoolbook"/>
              </a:rPr>
              <a:t>Rémunération de</a:t>
            </a:r>
            <a:r>
              <a:rPr lang="fr-FR" sz="1200" spc="-70" dirty="0">
                <a:solidFill>
                  <a:srgbClr val="333333"/>
                </a:solidFill>
                <a:latin typeface="Century Schoolbook"/>
                <a:cs typeface="Century Schoolbook"/>
              </a:rPr>
              <a:t> </a:t>
            </a:r>
            <a:r>
              <a:rPr lang="fr-FR" sz="1200" dirty="0">
                <a:solidFill>
                  <a:srgbClr val="333333"/>
                </a:solidFill>
                <a:latin typeface="Century Schoolbook"/>
                <a:cs typeface="Century Schoolbook"/>
              </a:rPr>
              <a:t>l'exploitant</a:t>
            </a:r>
          </a:p>
          <a:p>
            <a:pPr marL="127000" marR="143510" indent="-114300">
              <a:lnSpc>
                <a:spcPts val="1520"/>
              </a:lnSpc>
              <a:spcBef>
                <a:spcPts val="270"/>
              </a:spcBef>
              <a:buSzPct val="92857"/>
              <a:buChar char="•"/>
              <a:tabLst>
                <a:tab pos="127000" algn="l"/>
              </a:tabLst>
            </a:pPr>
            <a:r>
              <a:rPr lang="fr-FR" sz="1200" spc="-5" dirty="0" err="1">
                <a:solidFill>
                  <a:srgbClr val="333333"/>
                </a:solidFill>
                <a:latin typeface="Century Schoolbook"/>
                <a:cs typeface="Century Schoolbook"/>
              </a:rPr>
              <a:t>rémuunération</a:t>
            </a:r>
            <a:r>
              <a:rPr lang="fr-FR" sz="1200" spc="-5" dirty="0">
                <a:solidFill>
                  <a:srgbClr val="333333"/>
                </a:solidFill>
                <a:latin typeface="Century Schoolbook"/>
                <a:cs typeface="Century Schoolbook"/>
              </a:rPr>
              <a:t> des</a:t>
            </a:r>
            <a:r>
              <a:rPr lang="fr-FR" sz="1200" spc="-80" dirty="0">
                <a:solidFill>
                  <a:srgbClr val="333333"/>
                </a:solidFill>
                <a:latin typeface="Century Schoolbook"/>
                <a:cs typeface="Century Schoolbook"/>
              </a:rPr>
              <a:t> </a:t>
            </a:r>
            <a:r>
              <a:rPr lang="fr-FR" sz="1200" dirty="0">
                <a:solidFill>
                  <a:srgbClr val="333333"/>
                </a:solidFill>
                <a:latin typeface="Century Schoolbook"/>
                <a:cs typeface="Century Schoolbook"/>
              </a:rPr>
              <a:t>capitaux  </a:t>
            </a:r>
            <a:r>
              <a:rPr lang="fr-FR" sz="1200" spc="-5" dirty="0">
                <a:solidFill>
                  <a:srgbClr val="333333"/>
                </a:solidFill>
                <a:latin typeface="Century Schoolbook"/>
                <a:cs typeface="Century Schoolbook"/>
              </a:rPr>
              <a:t>propres</a:t>
            </a:r>
            <a:endParaRPr lang="fr-FR" sz="1200" dirty="0">
              <a:solidFill>
                <a:srgbClr val="333333"/>
              </a:solidFill>
              <a:latin typeface="Century Schoolbook"/>
              <a:cs typeface="Century Schoolbook"/>
            </a:endParaRPr>
          </a:p>
          <a:p>
            <a:r>
              <a:rPr lang="fr-FR" baseline="0" dirty="0"/>
              <a:t> </a:t>
            </a:r>
            <a:endParaRPr lang="fr-FR" dirty="0"/>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51</a:t>
            </a:fld>
            <a:endParaRPr lang="fr-FR"/>
          </a:p>
        </p:txBody>
      </p:sp>
    </p:spTree>
    <p:extLst>
      <p:ext uri="{BB962C8B-B14F-4D97-AF65-F5344CB8AC3E}">
        <p14:creationId xmlns:p14="http://schemas.microsoft.com/office/powerpoint/2010/main" val="2786105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a:solidFill>
                  <a:prstClr val="black"/>
                </a:solidFill>
                <a:latin typeface="TimesNewRomanPSMT"/>
              </a:rPr>
              <a:t>Le schéma ci-après résume cette approche :</a:t>
            </a: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solidFill>
                <a:prstClr val="black"/>
              </a:solidFill>
              <a:latin typeface="TimesNewRomanPSMT"/>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b="1" dirty="0">
                <a:solidFill>
                  <a:prstClr val="black"/>
                </a:solidFill>
                <a:latin typeface="TimesNewRomanPSMT"/>
              </a:rPr>
              <a:t>Tableau 1.1‑1 : principe général d’affectation des charges incorporables de la comptabilité générale au coût des produits</a:t>
            </a:r>
          </a:p>
          <a:p>
            <a:pPr algn="just"/>
            <a:r>
              <a:rPr lang="fr-FR" sz="1200" dirty="0">
                <a:solidFill>
                  <a:prstClr val="black"/>
                </a:solidFill>
                <a:latin typeface="TimesNewRomanPSMT"/>
              </a:rPr>
              <a:t>S’agissant de coûts directs, comme de la matière première ou de la main-d’œuvre, dont on peut percevoir le lien immédiat avec le produit fabriqué, l’affectation se fera généralement au prorata des quantités consommées.</a:t>
            </a:r>
          </a:p>
          <a:p>
            <a:pPr algn="just"/>
            <a:r>
              <a:rPr lang="fr-FR" sz="1200" dirty="0">
                <a:solidFill>
                  <a:prstClr val="black"/>
                </a:solidFill>
                <a:latin typeface="TimesNewRomanPSMT"/>
              </a:rPr>
              <a:t>En revanche, l’allocation (c'est-à-dire la répartition) des charges indirectes exige un traitement préalable. Avant d’être imputées aux produits fabriqués selon des modalités qu’il reste à définir, elles font l’objet d’un regroupement préalable dans des centres appelés « centres d’analyse ».</a:t>
            </a:r>
            <a:endParaRPr lang="fr-FR" sz="1200" b="1" dirty="0">
              <a:solidFill>
                <a:prstClr val="black"/>
              </a:solidFill>
              <a:latin typeface="TimesNewRomanPSM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1" dirty="0">
              <a:solidFill>
                <a:prstClr val="black"/>
              </a:solidFill>
              <a:latin typeface="TimesNewRomanPSMT"/>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fr-FR" dirty="0">
              <a:solidFill>
                <a:prstClr val="black"/>
              </a:solidFill>
              <a:latin typeface="TimesNewRomanPSMT"/>
            </a:endParaRPr>
          </a:p>
          <a:p>
            <a:endParaRPr lang="fr-FR" dirty="0"/>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52</a:t>
            </a:fld>
            <a:endParaRPr lang="fr-FR"/>
          </a:p>
        </p:txBody>
      </p:sp>
    </p:spTree>
    <p:extLst>
      <p:ext uri="{BB962C8B-B14F-4D97-AF65-F5344CB8AC3E}">
        <p14:creationId xmlns:p14="http://schemas.microsoft.com/office/powerpoint/2010/main" val="1592501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lphaUcPeriod"/>
            </a:pPr>
            <a:r>
              <a:rPr lang="fr-FR" b="1">
                <a:latin typeface="Times New Roman"/>
                <a:cs typeface="Times New Roman"/>
              </a:rPr>
              <a:t>PPT. Par exemple: des matières premières consommées pour la fabrication d’un produit, le salaire d’un ouvrier qui ne travaille que dans un atelier… </a:t>
            </a:r>
          </a:p>
          <a:p>
            <a:pPr marL="228600" indent="-228600">
              <a:buAutoNum type="alphaUcPeriod"/>
            </a:pPr>
            <a:r>
              <a:rPr lang="fr-FR" b="1" baseline="0">
                <a:latin typeface="Times New Roman"/>
                <a:cs typeface="Times New Roman"/>
              </a:rPr>
              <a:t> Par exemple: les loyers, la consommation globale d’électricité, les communications téléphoniques. </a:t>
            </a:r>
            <a:endParaRPr lang="fr-FR"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54</a:t>
            </a:fld>
            <a:endParaRPr lang="fr-FR"/>
          </a:p>
        </p:txBody>
      </p:sp>
    </p:spTree>
    <p:extLst>
      <p:ext uri="{BB962C8B-B14F-4D97-AF65-F5344CB8AC3E}">
        <p14:creationId xmlns:p14="http://schemas.microsoft.com/office/powerpoint/2010/main" val="376872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a:solidFill>
                  <a:prstClr val="black"/>
                </a:solidFill>
                <a:latin typeface="TimesNewRomanPSMT"/>
              </a:rPr>
              <a:t>La complexité de cette opération oblige à distinguer plusieurs étapes : il faut commencer par définir la notion de centre d’analyse ; ensuite pourra être précisé ce que l’on entend par répartition primaire et secondaire ; enfin, pourront être étudiées plus en détail les modalités pratiques d’affectation des charges à l’aide de clés de répartition. + PPT</a:t>
            </a:r>
            <a:r>
              <a:rPr lang="fr-FR" sz="1200" baseline="0">
                <a:solidFill>
                  <a:prstClr val="black"/>
                </a:solidFill>
                <a:latin typeface="TimesNewRomanPSMT"/>
              </a:rPr>
              <a:t> </a:t>
            </a:r>
          </a:p>
          <a:p>
            <a:pPr algn="just"/>
            <a:r>
              <a:rPr lang="fr-FR" b="1">
                <a:latin typeface="Times New Roman"/>
                <a:cs typeface="Times New Roman"/>
              </a:rPr>
              <a:t>L’activité de l’entreprise est divisée</a:t>
            </a:r>
            <a:r>
              <a:rPr lang="fr-FR" b="1" baseline="0">
                <a:latin typeface="Times New Roman"/>
                <a:cs typeface="Times New Roman"/>
              </a:rPr>
              <a:t> en centre d’analyse dans lesquels sont regroupées et analysées les charges indirectes avant leur répartition et leur imputation aux coûts PPT. </a:t>
            </a:r>
          </a:p>
          <a:p>
            <a:pPr algn="just"/>
            <a:r>
              <a:rPr lang="fr-FR" b="1" baseline="0">
                <a:latin typeface="Times New Roman"/>
                <a:cs typeface="Times New Roman"/>
              </a:rPr>
              <a:t>Un centre d’analyse rassemble des charges indirectes de natures différentes. Il doit être caractérisé par une activité homogène et mesurable. </a:t>
            </a:r>
          </a:p>
          <a:p>
            <a:pPr algn="just"/>
            <a:r>
              <a:rPr lang="fr-FR" b="1" baseline="0">
                <a:latin typeface="Times New Roman"/>
                <a:cs typeface="Times New Roman"/>
              </a:rPr>
              <a:t>L’activité des centres d’analyse est évaluée par une unité de mesure physique (kilogramme, heures…) ou monétaire.  </a:t>
            </a:r>
            <a:endParaRPr lang="fr-FR" b="1">
              <a:latin typeface="Times New Roman"/>
              <a:cs typeface="Times New Roman"/>
            </a:endParaRPr>
          </a:p>
          <a:p>
            <a:endParaRPr lang="fr-FR" sz="1200" baseline="0">
              <a:solidFill>
                <a:prstClr val="black"/>
              </a:solidFill>
              <a:latin typeface="TimesNewRomanPSMT"/>
            </a:endParaRPr>
          </a:p>
          <a:p>
            <a:pPr marL="228600" indent="-228600">
              <a:buAutoNum type="arabicPeriod"/>
            </a:pPr>
            <a:r>
              <a:rPr lang="fr-FR" sz="1200" b="1" i="1" u="sng" baseline="0">
                <a:solidFill>
                  <a:prstClr val="black"/>
                </a:solidFill>
                <a:latin typeface="TimesNewRomanPSMT"/>
              </a:rPr>
              <a:t>Les centres d’analyse : </a:t>
            </a:r>
          </a:p>
          <a:p>
            <a:pPr algn="just"/>
            <a:r>
              <a:rPr lang="fr-FR" sz="1200">
                <a:solidFill>
                  <a:prstClr val="black"/>
                </a:solidFill>
                <a:latin typeface="TimesNewRomanPSMT"/>
              </a:rPr>
              <a:t>Le recours aux centres d’analyse vient de ce qu’en apparence, il n’existe pas de lien direct entre le produit et la charge enregistrée en comptabilité. Quelle est ainsi la part de la « secrétaire de direction » dans une chaise fabriquée ?</a:t>
            </a:r>
          </a:p>
          <a:p>
            <a:pPr algn="just"/>
            <a:r>
              <a:rPr lang="fr-FR" sz="1200">
                <a:solidFill>
                  <a:prstClr val="black"/>
                </a:solidFill>
                <a:latin typeface="TimesNewRomanPSMT"/>
              </a:rPr>
              <a:t>Sont donc regroupées dans les centres d’analyse, des charges communes à plusieurs produits, sans qu’il soit possible </a:t>
            </a:r>
            <a:r>
              <a:rPr lang="fr-FR" sz="1200" i="1">
                <a:solidFill>
                  <a:prstClr val="black"/>
                </a:solidFill>
                <a:latin typeface="TimesNewRomanPSMT"/>
              </a:rPr>
              <a:t>a priori</a:t>
            </a:r>
            <a:r>
              <a:rPr lang="fr-FR" sz="1200" i="0">
                <a:solidFill>
                  <a:prstClr val="black"/>
                </a:solidFill>
                <a:latin typeface="TimesNewRomanPSMT"/>
              </a:rPr>
              <a:t> de déterminer la part exacte imputable à tel ou tel autre produit. Pour prendre une image, il s’agit en quelque sorte de « boîtes » dans lesquelles tous les éléments que l’on ne sait pas ranger directement à un endroit précis, sont placés en attente d’une affectation ultérieure.</a:t>
            </a:r>
            <a:endParaRPr lang="fr-FR" b="1" i="1" u="sng"/>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55</a:t>
            </a:fld>
            <a:endParaRPr lang="fr-FR"/>
          </a:p>
        </p:txBody>
      </p:sp>
    </p:spTree>
    <p:extLst>
      <p:ext uri="{BB962C8B-B14F-4D97-AF65-F5344CB8AC3E}">
        <p14:creationId xmlns:p14="http://schemas.microsoft.com/office/powerpoint/2010/main" val="559920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a:latin typeface="Times New Roman"/>
                <a:cs typeface="Times New Roman"/>
              </a:rPr>
              <a:t>À Noter:</a:t>
            </a:r>
            <a:r>
              <a:rPr lang="fr-FR" b="1" baseline="0">
                <a:latin typeface="Times New Roman"/>
                <a:cs typeface="Times New Roman"/>
              </a:rPr>
              <a:t> la détermination de centres opérationnels et de centres de structure est propre à chaque entreprise. Il peut être créé un centre de structure : « Autres frais à couvrir » ou « centre administratif » qui regroupe les charges indirectes qu’il n’est pas pertinent de ventiler dans les centres d’analyse déterminés. Le coût de centre est imputé directement aux coûts de revient. </a:t>
            </a:r>
          </a:p>
          <a:p>
            <a:pPr algn="just"/>
            <a:r>
              <a:rPr lang="fr-FR" sz="1400" b="1">
                <a:solidFill>
                  <a:srgbClr val="333333"/>
                </a:solidFill>
              </a:rPr>
              <a:t>les centres principaux</a:t>
            </a:r>
            <a:r>
              <a:rPr lang="fr-FR" sz="1400">
                <a:solidFill>
                  <a:srgbClr val="333333"/>
                </a:solidFill>
              </a:rPr>
              <a:t> : ce sont les centres où sont mis en œuvre les moyens de production et de vente de l’entreprise. Ils correspondent au cycle « achat-production-vente ». Ils sont généralement représentés par un ou plusieurs centres se rattachant respectivement à l’approvisionnement, à la production ou à la distribution ;</a:t>
            </a:r>
          </a:p>
          <a:p>
            <a:pPr algn="just"/>
            <a:r>
              <a:rPr lang="fr-FR" sz="1400" b="1">
                <a:solidFill>
                  <a:srgbClr val="333333"/>
                </a:solidFill>
              </a:rPr>
              <a:t>les centres auxiliaires </a:t>
            </a:r>
            <a:r>
              <a:rPr lang="fr-FR" sz="1400">
                <a:solidFill>
                  <a:srgbClr val="333333"/>
                </a:solidFill>
              </a:rPr>
              <a:t>: ils ont pour rôle de gérer les facteurs de production mis en œuvre. Ils correspondent à des fonctions de support comme la gestion du personnel, l’entretien, le matériel et les bâtiments administratifs, la fonction financière et comptable, etc.</a:t>
            </a:r>
          </a:p>
          <a:p>
            <a:pPr algn="just"/>
            <a:endParaRPr lang="fr-FR" sz="1400" b="1" baseline="0">
              <a:solidFill>
                <a:srgbClr val="333333"/>
              </a:solidFill>
              <a:latin typeface="Times New Roman"/>
              <a:cs typeface="Times New Roman"/>
            </a:endParaRPr>
          </a:p>
          <a:p>
            <a:pPr algn="just"/>
            <a:endParaRPr lang="fr-FR" sz="1400" b="1" baseline="0">
              <a:solidFill>
                <a:srgbClr val="333333"/>
              </a:solidFill>
              <a:latin typeface="Times New Roman"/>
              <a:cs typeface="Times New Roman"/>
            </a:endParaRPr>
          </a:p>
          <a:p>
            <a:pPr algn="just"/>
            <a:endParaRPr lang="fr-FR" sz="1400" b="1">
              <a:solidFill>
                <a:srgbClr val="333333"/>
              </a:solidFill>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57</a:t>
            </a:fld>
            <a:endParaRPr lang="fr-FR"/>
          </a:p>
        </p:txBody>
      </p:sp>
    </p:spTree>
    <p:extLst>
      <p:ext uri="{BB962C8B-B14F-4D97-AF65-F5344CB8AC3E}">
        <p14:creationId xmlns:p14="http://schemas.microsoft.com/office/powerpoint/2010/main" val="4281002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endParaRPr lang="fr-FR" dirty="0"/>
          </a:p>
        </p:txBody>
      </p:sp>
      <p:sp>
        <p:nvSpPr>
          <p:cNvPr id="4" name="Espace réservé du numéro de diapositive 3"/>
          <p:cNvSpPr>
            <a:spLocks noGrp="1"/>
          </p:cNvSpPr>
          <p:nvPr>
            <p:ph type="sldNum" sz="quarter" idx="10"/>
          </p:nvPr>
        </p:nvSpPr>
        <p:spPr/>
        <p:txBody>
          <a:bodyPr/>
          <a:lstStyle/>
          <a:p>
            <a:fld id="{DA32B8C5-25C8-9F44-91A7-29CE5061C9D6}" type="slidenum">
              <a:rPr lang="fr-FR" smtClean="0"/>
              <a:t>5</a:t>
            </a:fld>
            <a:endParaRPr lang="fr-FR" dirty="0"/>
          </a:p>
        </p:txBody>
      </p:sp>
    </p:spTree>
    <p:extLst>
      <p:ext uri="{BB962C8B-B14F-4D97-AF65-F5344CB8AC3E}">
        <p14:creationId xmlns:p14="http://schemas.microsoft.com/office/powerpoint/2010/main" val="2337668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a:solidFill>
                  <a:srgbClr val="333333"/>
                </a:solidFill>
                <a:latin typeface="Times New Roman"/>
                <a:cs typeface="Times New Roman"/>
              </a:rPr>
              <a:t>Les centres d’analyse correspondent à des subdivisions comptables de l’entreprise dans lesquelles sont regroupés, préalablement à leur imputation aux coûts, les éléments de charges qui ne peuvent leur être directement affectés.</a:t>
            </a:r>
          </a:p>
          <a:p>
            <a:pPr algn="just"/>
            <a:r>
              <a:rPr lang="fr-FR">
                <a:solidFill>
                  <a:srgbClr val="333333"/>
                </a:solidFill>
                <a:latin typeface="Times New Roman"/>
                <a:cs typeface="Times New Roman"/>
              </a:rPr>
              <a:t>On notera avec intérêt que les centres d’analyse, s’ils sont en principe indépendants de l’organigramme, correspondent le plus souvent à des </a:t>
            </a:r>
            <a:r>
              <a:rPr lang="fr-FR" i="1">
                <a:solidFill>
                  <a:srgbClr val="333333"/>
                </a:solidFill>
                <a:latin typeface="Times New Roman"/>
                <a:cs typeface="Times New Roman"/>
              </a:rPr>
              <a:t>centres de responsabilités</a:t>
            </a:r>
            <a:r>
              <a:rPr lang="fr-FR">
                <a:solidFill>
                  <a:srgbClr val="333333"/>
                </a:solidFill>
                <a:latin typeface="Times New Roman"/>
                <a:cs typeface="Times New Roman"/>
              </a:rPr>
              <a:t> </a:t>
            </a:r>
          </a:p>
          <a:p>
            <a:pPr algn="just"/>
            <a:endParaRPr lang="fr-FR">
              <a:solidFill>
                <a:srgbClr val="333333"/>
              </a:solidFill>
              <a:latin typeface="Times New Roman"/>
              <a:cs typeface="Times New Roman"/>
            </a:endParaRPr>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58</a:t>
            </a:fld>
            <a:endParaRPr lang="fr-FR"/>
          </a:p>
        </p:txBody>
      </p:sp>
    </p:spTree>
    <p:extLst>
      <p:ext uri="{BB962C8B-B14F-4D97-AF65-F5344CB8AC3E}">
        <p14:creationId xmlns:p14="http://schemas.microsoft.com/office/powerpoint/2010/main" val="2732600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a:solidFill>
                  <a:srgbClr val="333333"/>
                </a:solidFill>
                <a:latin typeface="Times New Roman"/>
                <a:cs typeface="Times New Roman"/>
              </a:rPr>
              <a:t>Le cas « Arc-en-ciel », servira tout au long de ce</a:t>
            </a:r>
            <a:r>
              <a:rPr lang="fr-FR" baseline="0" dirty="0">
                <a:solidFill>
                  <a:srgbClr val="333333"/>
                </a:solidFill>
                <a:latin typeface="Times New Roman"/>
                <a:cs typeface="Times New Roman"/>
              </a:rPr>
              <a:t> cours</a:t>
            </a:r>
            <a:r>
              <a:rPr lang="fr-FR" dirty="0">
                <a:solidFill>
                  <a:srgbClr val="333333"/>
                </a:solidFill>
                <a:latin typeface="Times New Roman"/>
                <a:cs typeface="Times New Roman"/>
              </a:rPr>
              <a:t> (et de la suivante) pour illustrer et étudier chaque point de la méthodologie à mettre en œuvre dans l’élaboration des coûts complets. Il montre, dans une première étape, comment se répartissent les charges de la comptabilité générale dans la comptabilité analytique</a:t>
            </a:r>
            <a:r>
              <a:rPr lang="fr-FR" dirty="0"/>
              <a:t>. +PPT </a:t>
            </a:r>
          </a:p>
          <a:p>
            <a:endParaRPr lang="fr-FR" dirty="0"/>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59</a:t>
            </a:fld>
            <a:endParaRPr lang="fr-FR"/>
          </a:p>
        </p:txBody>
      </p:sp>
    </p:spTree>
    <p:extLst>
      <p:ext uri="{BB962C8B-B14F-4D97-AF65-F5344CB8AC3E}">
        <p14:creationId xmlns:p14="http://schemas.microsoft.com/office/powerpoint/2010/main" val="512701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a:solidFill>
                  <a:prstClr val="black"/>
                </a:solidFill>
                <a:latin typeface="TimesNewRomanPSMT"/>
              </a:rPr>
              <a:t>Schématiquement, la répartition des charges de la comptabilité générale dans les différents centres de responsabilité peut être illustrée par le schéma ci-après :</a:t>
            </a:r>
            <a:endParaRPr lang="fr-FR"/>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60</a:t>
            </a:fld>
            <a:endParaRPr lang="fr-FR"/>
          </a:p>
        </p:txBody>
      </p:sp>
    </p:spTree>
    <p:extLst>
      <p:ext uri="{BB962C8B-B14F-4D97-AF65-F5344CB8AC3E}">
        <p14:creationId xmlns:p14="http://schemas.microsoft.com/office/powerpoint/2010/main" val="1592501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a:solidFill>
                  <a:srgbClr val="333333"/>
                </a:solidFill>
                <a:latin typeface="Times New Roman"/>
                <a:cs typeface="Times New Roman"/>
              </a:rPr>
              <a:t>En réalité, postérieurement à l’affectation présentée ci-dessus, on opère une seconde répartition. L’existence de deux niveaux de répartition des charges provient de ce que certaines activités interviennent plus directement en apparence que d’autres dans le processus productif. On considère ainsi, que les ressources consommées dans les services opérationnels sont expliquées par la production réalisée dans ces derniers. En d’autres termes, ce sont fondamentalement les services opérationnels (approvisionnement, production, distribution…) qui constitueraient la cause essentielle des coûts des produits. + PPT </a:t>
            </a:r>
          </a:p>
          <a:p>
            <a:pPr algn="just"/>
            <a:r>
              <a:rPr lang="fr-FR" sz="1200" b="1">
                <a:solidFill>
                  <a:srgbClr val="333333"/>
                </a:solidFill>
              </a:rPr>
              <a:t>les centres principaux : ce sont les centres où sont mis en œuvre les moyens de production et de vente de l’entreprise. Ils correspondent au cycle « achat-production-vente ». Ils sont généralement représentés par un ou plusieurs centres se rattachant respectivement à l’approvisionnement, à la production ou à la distribution ;</a:t>
            </a:r>
          </a:p>
          <a:p>
            <a:pPr algn="just"/>
            <a:r>
              <a:rPr lang="fr-FR" sz="1200" b="1">
                <a:solidFill>
                  <a:srgbClr val="333333"/>
                </a:solidFill>
              </a:rPr>
              <a:t>les centres auxiliaires : ils ont pour rôle de gérer les facteurs de production mis en œuvre. Ils correspondent à des fonctions de support comme la gestion du personnel, l’entretien, le matériel et les bâtiments administratifs, la fonction financière et comptable, etc.</a:t>
            </a:r>
          </a:p>
          <a:p>
            <a:pPr algn="just"/>
            <a:endParaRPr lang="fr-FR" sz="1200" b="1" baseline="0">
              <a:solidFill>
                <a:srgbClr val="333333"/>
              </a:solidFill>
              <a:latin typeface="Times New Roman"/>
              <a:cs typeface="Times New Roman"/>
            </a:endParaRPr>
          </a:p>
          <a:p>
            <a:pPr algn="just"/>
            <a:endParaRPr lang="fr-FR" sz="1200" b="1" baseline="0">
              <a:solidFill>
                <a:srgbClr val="333333"/>
              </a:solidFill>
              <a:latin typeface="Times New Roman"/>
              <a:cs typeface="Times New Roman"/>
            </a:endParaRPr>
          </a:p>
          <a:p>
            <a:pPr algn="just"/>
            <a:endParaRPr lang="fr-FR" sz="1200" b="1">
              <a:solidFill>
                <a:srgbClr val="333333"/>
              </a:solidFill>
              <a:latin typeface="Times New Roman"/>
              <a:cs typeface="Times New Roman"/>
            </a:endParaRPr>
          </a:p>
          <a:p>
            <a:pPr algn="just"/>
            <a:endParaRPr lang="fr-FR" b="1">
              <a:solidFill>
                <a:srgbClr val="333333"/>
              </a:solidFill>
              <a:latin typeface="Times New Roman"/>
              <a:cs typeface="Times New Roman"/>
            </a:endParaRPr>
          </a:p>
          <a:p>
            <a:pPr algn="just"/>
            <a:endParaRPr lang="fr-FR" b="1">
              <a:solidFill>
                <a:srgbClr val="333333"/>
              </a:solidFill>
              <a:latin typeface="Times New Roman"/>
              <a:cs typeface="Times New Roman"/>
            </a:endParaRPr>
          </a:p>
          <a:p>
            <a:pPr algn="just"/>
            <a:endParaRPr lang="fr-FR" b="1">
              <a:solidFill>
                <a:srgbClr val="333333"/>
              </a:solidFill>
              <a:latin typeface="Times New Roman"/>
              <a:cs typeface="Times New Roman"/>
            </a:endParaRPr>
          </a:p>
          <a:p>
            <a:pPr algn="just"/>
            <a:r>
              <a:rPr lang="fr-FR" b="1">
                <a:solidFill>
                  <a:srgbClr val="333333"/>
                </a:solidFill>
                <a:latin typeface="Times New Roman"/>
                <a:cs typeface="Times New Roman"/>
              </a:rPr>
              <a:t>En revanche, s’agissant des services fonctionnels, leur existence ne serait justifiée que par celle des services opérationnels et leur coût est considéré comme un accessoire des seconds. Ce dernier doit donc être imputé au préalable aux services opérationnels.</a:t>
            </a:r>
          </a:p>
          <a:p>
            <a:pPr marL="0" marR="0" indent="0" algn="l" defTabSz="457200" rtl="0" eaLnBrk="1" fontAlgn="auto" latinLnBrk="0" hangingPunct="1">
              <a:lnSpc>
                <a:spcPct val="100000"/>
              </a:lnSpc>
              <a:spcBef>
                <a:spcPts val="0"/>
              </a:spcBef>
              <a:spcAft>
                <a:spcPts val="0"/>
              </a:spcAft>
              <a:buClrTx/>
              <a:buSzTx/>
              <a:buFontTx/>
              <a:buNone/>
              <a:tabLst/>
              <a:defRPr/>
            </a:pPr>
            <a:endParaRPr lang="fr-FR" b="1"/>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61</a:t>
            </a:fld>
            <a:endParaRPr lang="fr-FR"/>
          </a:p>
        </p:txBody>
      </p:sp>
    </p:spTree>
    <p:extLst>
      <p:ext uri="{BB962C8B-B14F-4D97-AF65-F5344CB8AC3E}">
        <p14:creationId xmlns:p14="http://schemas.microsoft.com/office/powerpoint/2010/main" val="1415832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solidFill>
                  <a:srgbClr val="333333"/>
                </a:solidFill>
                <a:latin typeface="Times New Roman"/>
                <a:cs typeface="Times New Roman"/>
              </a:rPr>
              <a:t>Cette approche implique qu’une sorte de redistribution soit opérée, préalablement à celle des centres directement concernés par la production et explique l’existence d’une répartition « secondaire » après une répartition « primaire ». + PPT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62</a:t>
            </a:fld>
            <a:endParaRPr lang="fr-FR"/>
          </a:p>
        </p:txBody>
      </p:sp>
    </p:spTree>
    <p:extLst>
      <p:ext uri="{BB962C8B-B14F-4D97-AF65-F5344CB8AC3E}">
        <p14:creationId xmlns:p14="http://schemas.microsoft.com/office/powerpoint/2010/main" val="663139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i="1">
                <a:solidFill>
                  <a:srgbClr val="333333"/>
                </a:solidFill>
                <a:latin typeface="Times New Roman"/>
                <a:cs typeface="Times New Roman"/>
              </a:rPr>
              <a:t>Le centre "prestations connexes" est un centre auxiliaire de la société Arc-en-ciel qui se répartit entre les trois centres principaux : filage, tissage et magasin, dans l'ordre ci-dessus, proportionnellement aux nombres 3, 7 et 1.</a:t>
            </a:r>
            <a:endParaRPr lang="fr-FR">
              <a:solidFill>
                <a:srgbClr val="333333"/>
              </a:solidFill>
              <a:latin typeface="Times New Roman"/>
              <a:cs typeface="Times New Roman"/>
            </a:endParaRPr>
          </a:p>
          <a:p>
            <a:pPr algn="just"/>
            <a:r>
              <a:rPr lang="fr-FR" i="1">
                <a:solidFill>
                  <a:srgbClr val="333333"/>
                </a:solidFill>
                <a:latin typeface="Times New Roman"/>
                <a:cs typeface="Times New Roman"/>
              </a:rPr>
              <a:t>Le tableau de répartition des charges indirectes ci-après met en évidence la première répartition correspondant au déversement des charges de la comptabilité générale dans l’analytique (elles sont affectées aux cinq centres d’analyse de la société</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64</a:t>
            </a:fld>
            <a:endParaRPr lang="fr-FR"/>
          </a:p>
        </p:txBody>
      </p:sp>
    </p:spTree>
    <p:extLst>
      <p:ext uri="{BB962C8B-B14F-4D97-AF65-F5344CB8AC3E}">
        <p14:creationId xmlns:p14="http://schemas.microsoft.com/office/powerpoint/2010/main" val="3642927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b="1">
                <a:solidFill>
                  <a:srgbClr val="333333"/>
                </a:solidFill>
                <a:latin typeface="Times New Roman"/>
                <a:cs typeface="Times New Roman"/>
              </a:rPr>
              <a:t>L’imputation des charges aux produits (ou aux services) est réalisée à l’aide d’unités d’œuvre ou de  taux de frais. Ceux-ci constituent un élément central dans la méthode des coûts complets. Aussi, est-il important d’en étudier les caractéristiques et les limites. ++ PPT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a:solidFill>
                  <a:srgbClr val="333333"/>
                </a:solidFill>
                <a:latin typeface="Times New Roman"/>
                <a:cs typeface="Times New Roman"/>
              </a:rPr>
              <a:t>Explications: </a:t>
            </a:r>
            <a:r>
              <a:rPr lang="fr-FR" sz="1200" i="1">
                <a:solidFill>
                  <a:prstClr val="black"/>
                </a:solidFill>
                <a:latin typeface="Times New Roman"/>
                <a:cs typeface="Times New Roman"/>
              </a:rPr>
              <a:t>En sus du prix payé pour des matières premières, on imagine aisément qu’il faille ajouter des charges liées à la commande, au transport,  la manutention, etc. En supposant que l’ensemble de ces charges ait été regroupé dans un centre approvisionnement, on peut alors d’envisager une imputation des charges du centre au prorata des quantités de produits achetés, ou encore des lots manipulés. On obtiendra ainsi un coût d’achat par kg acheté ou par lot transporté qui comprendra le prix d’achat, augmenté du coût d’approvisionnement.</a:t>
            </a:r>
            <a:r>
              <a:rPr lang="fr-FR" sz="1200">
                <a:solidFill>
                  <a:prstClr val="black"/>
                </a:solidFill>
                <a:latin typeface="Times New Roman"/>
                <a:cs typeface="Times New Roman"/>
              </a:rPr>
              <a:t> En principe, la meilleure unité d’œuvre est celle dont la quantité varie, au cours de plusieurs périodes successives, en corrélation la plus étroite avec le montant du coût variable du centre. Cette relation peut être mise en évidence par tout moyen, y compris à l’aide de statistiques.</a:t>
            </a:r>
            <a:endParaRPr lang="fr-FR" sz="1200">
              <a:solidFill>
                <a:srgbClr val="333333"/>
              </a:solidFill>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a:solidFill>
                <a:srgbClr val="333333"/>
              </a:solidFill>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a:solidFill>
                <a:srgbClr val="333333"/>
              </a:solidFill>
              <a:latin typeface="Times New Roman"/>
              <a:cs typeface="Times New Roman"/>
            </a:endParaRPr>
          </a:p>
          <a:p>
            <a:pPr algn="just"/>
            <a:endParaRPr lang="fr-FR"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65</a:t>
            </a:fld>
            <a:endParaRPr lang="fr-FR"/>
          </a:p>
        </p:txBody>
      </p:sp>
    </p:spTree>
    <p:extLst>
      <p:ext uri="{BB962C8B-B14F-4D97-AF65-F5344CB8AC3E}">
        <p14:creationId xmlns:p14="http://schemas.microsoft.com/office/powerpoint/2010/main" val="1554783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a:solidFill>
                  <a:srgbClr val="333333"/>
                </a:solidFill>
                <a:latin typeface="Times New Roman"/>
                <a:cs typeface="Times New Roman"/>
              </a:rPr>
              <a:t>On a observé dans un atelier que, grosso modo, les dépenses évoluaient sensiblement dans une même proportion que le temps que passaient les ouvriers sur les machines. Ces dernières peuvent donc être considérées comme une mesure de l’activité de l’atelier. Connaissant le temps nécessaire pour fabriquer un produit, les charges de l’atelier seront ainsi imputées en fonction du temps global qui a été nécessaire pour produire la quantité voulue (ou réalisée). +++ PPT </a:t>
            </a:r>
          </a:p>
          <a:p>
            <a:endParaRPr lang="fr-FR" b="1"/>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66</a:t>
            </a:fld>
            <a:endParaRPr lang="fr-FR"/>
          </a:p>
        </p:txBody>
      </p:sp>
    </p:spTree>
    <p:extLst>
      <p:ext uri="{BB962C8B-B14F-4D97-AF65-F5344CB8AC3E}">
        <p14:creationId xmlns:p14="http://schemas.microsoft.com/office/powerpoint/2010/main" val="701571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a:solidFill>
                  <a:srgbClr val="333333"/>
                </a:solidFill>
                <a:latin typeface="Times New Roman"/>
                <a:cs typeface="Times New Roman"/>
              </a:rPr>
              <a:t>On notera que parmi les centres d’analyse principaux, on opère également une distinction entre les centres opérationnels pour lesquels l’affectation des coûts se fait proportionnellement à des quantités de matière ou d’heures d’une part, les unités d’œuvre et les « centres de structure », pour lesquels l’affectation peut s’effectuer en fonction de valeurs monétaires, appelées alors « taux de frais », d’autre part.</a:t>
            </a:r>
          </a:p>
          <a:p>
            <a:pPr algn="just"/>
            <a:r>
              <a:rPr lang="fr-FR">
                <a:solidFill>
                  <a:srgbClr val="333333"/>
                </a:solidFill>
                <a:latin typeface="Times New Roman"/>
                <a:cs typeface="Times New Roman"/>
              </a:rPr>
              <a:t>☞ Un taux de frais correspond à une mesure de l’activité d’un centre d’analyse exprimée sous la forme d’un montant en Francs, ou d’un pourcentage.</a:t>
            </a:r>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67</a:t>
            </a:fld>
            <a:endParaRPr lang="fr-FR"/>
          </a:p>
        </p:txBody>
      </p:sp>
    </p:spTree>
    <p:extLst>
      <p:ext uri="{BB962C8B-B14F-4D97-AF65-F5344CB8AC3E}">
        <p14:creationId xmlns:p14="http://schemas.microsoft.com/office/powerpoint/2010/main" val="1653405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CUO: Coût de l’unité d’œuvre </a:t>
            </a: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68</a:t>
            </a:fld>
            <a:endParaRPr lang="fr-FR"/>
          </a:p>
        </p:txBody>
      </p:sp>
    </p:spTree>
    <p:extLst>
      <p:ext uri="{BB962C8B-B14F-4D97-AF65-F5344CB8AC3E}">
        <p14:creationId xmlns:p14="http://schemas.microsoft.com/office/powerpoint/2010/main" val="1593060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Chacun de ces</a:t>
            </a:r>
            <a:r>
              <a:rPr lang="fr-FR" baseline="0" dirty="0"/>
              <a:t> usages renvoie à des qualités spécifiques: </a:t>
            </a:r>
          </a:p>
          <a:p>
            <a:endParaRPr lang="fr-FR" baseline="0" dirty="0"/>
          </a:p>
          <a:p>
            <a:r>
              <a:rPr lang="fr-FR" sz="1200" kern="1200" dirty="0">
                <a:solidFill>
                  <a:schemeClr val="tx1"/>
                </a:solidFill>
                <a:effectLst/>
                <a:latin typeface="+mn-lt"/>
                <a:ea typeface="+mn-ea"/>
                <a:cs typeface="+mn-cs"/>
              </a:rPr>
              <a:t>Pour la justification de prix de vente, le </a:t>
            </a:r>
            <a:r>
              <a:rPr lang="fr-FR" sz="1200" kern="1200" dirty="0" err="1">
                <a:solidFill>
                  <a:schemeClr val="tx1"/>
                </a:solidFill>
                <a:effectLst/>
                <a:latin typeface="+mn-lt"/>
                <a:ea typeface="+mn-ea"/>
                <a:cs typeface="+mn-cs"/>
              </a:rPr>
              <a:t>coût</a:t>
            </a:r>
            <a:r>
              <a:rPr lang="fr-FR" sz="1200" kern="1200" dirty="0">
                <a:solidFill>
                  <a:schemeClr val="tx1"/>
                </a:solidFill>
                <a:effectLst/>
                <a:latin typeface="+mn-lt"/>
                <a:ea typeface="+mn-ea"/>
                <a:cs typeface="+mn-cs"/>
              </a:rPr>
              <a:t> de revient doit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juste au sens de </a:t>
            </a:r>
            <a:r>
              <a:rPr lang="fr-FR" sz="1200" i="1" kern="1200" dirty="0">
                <a:solidFill>
                  <a:schemeClr val="tx1"/>
                </a:solidFill>
                <a:effectLst/>
                <a:latin typeface="+mn-lt"/>
                <a:ea typeface="+mn-ea"/>
                <a:cs typeface="+mn-cs"/>
              </a:rPr>
              <a:t>justice </a:t>
            </a:r>
            <a:r>
              <a:rPr lang="fr-FR" sz="1200" kern="1200" dirty="0">
                <a:solidFill>
                  <a:schemeClr val="tx1"/>
                </a:solidFill>
                <a:effectLst/>
                <a:latin typeface="+mn-lt"/>
                <a:ea typeface="+mn-ea"/>
                <a:cs typeface="+mn-cs"/>
              </a:rPr>
              <a:t>(notion de "juste prix") ; </a:t>
            </a:r>
            <a:endParaRPr lang="fr-FR" dirty="0"/>
          </a:p>
          <a:p>
            <a:r>
              <a:rPr lang="fr-FR" sz="1200" kern="1200" dirty="0">
                <a:solidFill>
                  <a:schemeClr val="tx1"/>
                </a:solidFill>
                <a:effectLst/>
                <a:latin typeface="+mn-lt"/>
                <a:ea typeface="+mn-ea"/>
                <a:cs typeface="+mn-cs"/>
              </a:rPr>
              <a:t>Les </a:t>
            </a:r>
            <a:r>
              <a:rPr lang="fr-FR" sz="1200" kern="1200" dirty="0" err="1">
                <a:solidFill>
                  <a:schemeClr val="tx1"/>
                </a:solidFill>
                <a:effectLst/>
                <a:latin typeface="+mn-lt"/>
                <a:ea typeface="+mn-ea"/>
                <a:cs typeface="+mn-cs"/>
              </a:rPr>
              <a:t>coûts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critères</a:t>
            </a:r>
            <a:r>
              <a:rPr lang="fr-FR" sz="1200" kern="1200" dirty="0">
                <a:solidFill>
                  <a:schemeClr val="tx1"/>
                </a:solidFill>
                <a:effectLst/>
                <a:latin typeface="+mn-lt"/>
                <a:ea typeface="+mn-ea"/>
                <a:cs typeface="+mn-cs"/>
              </a:rPr>
              <a:t> de </a:t>
            </a:r>
            <a:r>
              <a:rPr lang="fr-FR" sz="1200" kern="1200" dirty="0" err="1">
                <a:solidFill>
                  <a:schemeClr val="tx1"/>
                </a:solidFill>
                <a:effectLst/>
                <a:latin typeface="+mn-lt"/>
                <a:ea typeface="+mn-ea"/>
                <a:cs typeface="+mn-cs"/>
              </a:rPr>
              <a:t>décision</a:t>
            </a:r>
            <a:r>
              <a:rPr lang="fr-FR" sz="1200" kern="1200" dirty="0">
                <a:solidFill>
                  <a:schemeClr val="tx1"/>
                </a:solidFill>
                <a:effectLst/>
                <a:latin typeface="+mn-lt"/>
                <a:ea typeface="+mn-ea"/>
                <a:cs typeface="+mn-cs"/>
              </a:rPr>
              <a:t> doivent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justes au sens de </a:t>
            </a:r>
            <a:r>
              <a:rPr lang="fr-FR" sz="1200" i="1" kern="1200" dirty="0">
                <a:solidFill>
                  <a:schemeClr val="tx1"/>
                </a:solidFill>
                <a:effectLst/>
                <a:latin typeface="+mn-lt"/>
                <a:ea typeface="+mn-ea"/>
                <a:cs typeface="+mn-cs"/>
              </a:rPr>
              <a:t>justesse</a:t>
            </a:r>
            <a:r>
              <a:rPr lang="fr-FR" sz="1200" kern="1200" dirty="0">
                <a:solidFill>
                  <a:schemeClr val="tx1"/>
                </a:solidFill>
                <a:effectLst/>
                <a:latin typeface="+mn-lt"/>
                <a:ea typeface="+mn-ea"/>
                <a:cs typeface="+mn-cs"/>
              </a:rPr>
              <a:t>, par rapport à des normes d'action propres au </a:t>
            </a:r>
            <a:r>
              <a:rPr lang="fr-FR" sz="1200" kern="1200" dirty="0" err="1">
                <a:solidFill>
                  <a:schemeClr val="tx1"/>
                </a:solidFill>
                <a:effectLst/>
                <a:latin typeface="+mn-lt"/>
                <a:ea typeface="+mn-ea"/>
                <a:cs typeface="+mn-cs"/>
              </a:rPr>
              <a:t>décideur</a:t>
            </a:r>
            <a:r>
              <a:rPr lang="fr-FR" sz="1200" kern="1200" dirty="0">
                <a:solidFill>
                  <a:schemeClr val="tx1"/>
                </a:solidFill>
                <a:effectLst/>
                <a:latin typeface="+mn-lt"/>
                <a:ea typeface="+mn-ea"/>
                <a:cs typeface="+mn-cs"/>
              </a:rPr>
              <a:t> ; </a:t>
            </a:r>
            <a:endParaRPr lang="fr-FR" dirty="0"/>
          </a:p>
          <a:p>
            <a:r>
              <a:rPr lang="fr-FR" sz="1200" kern="1200" dirty="0">
                <a:solidFill>
                  <a:schemeClr val="tx1"/>
                </a:solidFill>
                <a:effectLst/>
                <a:latin typeface="+mn-lt"/>
                <a:ea typeface="+mn-ea"/>
                <a:cs typeface="+mn-cs"/>
              </a:rPr>
              <a:t>pour le </a:t>
            </a:r>
            <a:r>
              <a:rPr lang="fr-FR" sz="1200" kern="1200" dirty="0" err="1">
                <a:solidFill>
                  <a:schemeClr val="tx1"/>
                </a:solidFill>
                <a:effectLst/>
                <a:latin typeface="+mn-lt"/>
                <a:ea typeface="+mn-ea"/>
                <a:cs typeface="+mn-cs"/>
              </a:rPr>
              <a:t>contrôle</a:t>
            </a:r>
            <a:r>
              <a:rPr lang="fr-FR" sz="1200" kern="1200" dirty="0">
                <a:solidFill>
                  <a:schemeClr val="tx1"/>
                </a:solidFill>
                <a:effectLst/>
                <a:latin typeface="+mn-lt"/>
                <a:ea typeface="+mn-ea"/>
                <a:cs typeface="+mn-cs"/>
              </a:rPr>
              <a:t>, les </a:t>
            </a:r>
            <a:r>
              <a:rPr lang="fr-FR" sz="1200" kern="1200" dirty="0" err="1">
                <a:solidFill>
                  <a:schemeClr val="tx1"/>
                </a:solidFill>
                <a:effectLst/>
                <a:latin typeface="+mn-lt"/>
                <a:ea typeface="+mn-ea"/>
                <a:cs typeface="+mn-cs"/>
              </a:rPr>
              <a:t>paramètres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calculés</a:t>
            </a:r>
            <a:r>
              <a:rPr lang="fr-FR" sz="1200" kern="1200" dirty="0">
                <a:solidFill>
                  <a:schemeClr val="tx1"/>
                </a:solidFill>
                <a:effectLst/>
                <a:latin typeface="+mn-lt"/>
                <a:ea typeface="+mn-ea"/>
                <a:cs typeface="+mn-cs"/>
              </a:rPr>
              <a:t>, c'est-à-dire les </a:t>
            </a:r>
            <a:r>
              <a:rPr lang="fr-FR" sz="1200" kern="1200" dirty="0" err="1">
                <a:solidFill>
                  <a:schemeClr val="tx1"/>
                </a:solidFill>
                <a:effectLst/>
                <a:latin typeface="+mn-lt"/>
                <a:ea typeface="+mn-ea"/>
                <a:cs typeface="+mn-cs"/>
              </a:rPr>
              <a:t>coûts</a:t>
            </a:r>
            <a:r>
              <a:rPr lang="fr-FR" sz="1200" kern="1200" dirty="0">
                <a:solidFill>
                  <a:schemeClr val="tx1"/>
                </a:solidFill>
                <a:effectLst/>
                <a:latin typeface="+mn-lt"/>
                <a:ea typeface="+mn-ea"/>
                <a:cs typeface="+mn-cs"/>
              </a:rPr>
              <a:t>, doivent avoir des </a:t>
            </a:r>
            <a:r>
              <a:rPr lang="fr-FR" sz="1200" kern="1200" dirty="0" err="1">
                <a:solidFill>
                  <a:schemeClr val="tx1"/>
                </a:solidFill>
                <a:effectLst/>
                <a:latin typeface="+mn-lt"/>
                <a:ea typeface="+mn-ea"/>
                <a:cs typeface="+mn-cs"/>
              </a:rPr>
              <a:t>qualités</a:t>
            </a:r>
            <a:r>
              <a:rPr lang="fr-FR" sz="1200" kern="1200" dirty="0">
                <a:solidFill>
                  <a:schemeClr val="tx1"/>
                </a:solidFill>
                <a:effectLst/>
                <a:latin typeface="+mn-lt"/>
                <a:ea typeface="+mn-ea"/>
                <a:cs typeface="+mn-cs"/>
              </a:rPr>
              <a:t> de </a:t>
            </a:r>
            <a:r>
              <a:rPr lang="fr-FR" sz="1200" i="1" kern="1200" dirty="0" err="1">
                <a:solidFill>
                  <a:schemeClr val="tx1"/>
                </a:solidFill>
                <a:effectLst/>
                <a:latin typeface="+mn-lt"/>
                <a:ea typeface="+mn-ea"/>
                <a:cs typeface="+mn-cs"/>
              </a:rPr>
              <a:t>fidélite</a:t>
            </a:r>
            <a:r>
              <a:rPr lang="fr-FR" sz="1200" i="1" kern="1200" dirty="0">
                <a:solidFill>
                  <a:schemeClr val="tx1"/>
                </a:solidFill>
                <a:effectLst/>
                <a:latin typeface="+mn-lt"/>
                <a:ea typeface="+mn-ea"/>
                <a:cs typeface="+mn-cs"/>
              </a:rPr>
              <a:t>́ et de </a:t>
            </a:r>
            <a:r>
              <a:rPr lang="fr-FR" sz="1200" i="1" kern="1200" dirty="0" err="1">
                <a:solidFill>
                  <a:schemeClr val="tx1"/>
                </a:solidFill>
                <a:effectLst/>
                <a:latin typeface="+mn-lt"/>
                <a:ea typeface="+mn-ea"/>
                <a:cs typeface="+mn-cs"/>
              </a:rPr>
              <a:t>sensibilite</a:t>
            </a:r>
            <a:r>
              <a:rPr lang="fr-FR" sz="1200"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comparables à celles d'une balance de Roberval ; </a:t>
            </a:r>
            <a:endParaRPr lang="fr-FR" dirty="0"/>
          </a:p>
          <a:p>
            <a:r>
              <a:rPr lang="fr-FR" sz="1200" kern="1200" dirty="0">
                <a:solidFill>
                  <a:schemeClr val="tx1"/>
                </a:solidFill>
                <a:effectLst/>
                <a:latin typeface="+mn-lt"/>
                <a:ea typeface="+mn-ea"/>
                <a:cs typeface="+mn-cs"/>
              </a:rPr>
              <a:t>les </a:t>
            </a:r>
            <a:r>
              <a:rPr lang="fr-FR" sz="1200" kern="1200" dirty="0" err="1">
                <a:solidFill>
                  <a:schemeClr val="tx1"/>
                </a:solidFill>
                <a:effectLst/>
                <a:latin typeface="+mn-lt"/>
                <a:ea typeface="+mn-ea"/>
                <a:cs typeface="+mn-cs"/>
              </a:rPr>
              <a:t>coûts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utilisés</a:t>
            </a:r>
            <a:r>
              <a:rPr lang="fr-FR" sz="1200" kern="1200" dirty="0">
                <a:solidFill>
                  <a:schemeClr val="tx1"/>
                </a:solidFill>
                <a:effectLst/>
                <a:latin typeface="+mn-lt"/>
                <a:ea typeface="+mn-ea"/>
                <a:cs typeface="+mn-cs"/>
              </a:rPr>
              <a:t> pour l'</a:t>
            </a:r>
            <a:r>
              <a:rPr lang="fr-FR" sz="1200" kern="1200" dirty="0" err="1">
                <a:solidFill>
                  <a:schemeClr val="tx1"/>
                </a:solidFill>
                <a:effectLst/>
                <a:latin typeface="+mn-lt"/>
                <a:ea typeface="+mn-ea"/>
                <a:cs typeface="+mn-cs"/>
              </a:rPr>
              <a:t>évaluation</a:t>
            </a:r>
            <a:r>
              <a:rPr lang="fr-FR" sz="1200" kern="1200" dirty="0">
                <a:solidFill>
                  <a:schemeClr val="tx1"/>
                </a:solidFill>
                <a:effectLst/>
                <a:latin typeface="+mn-lt"/>
                <a:ea typeface="+mn-ea"/>
                <a:cs typeface="+mn-cs"/>
              </a:rPr>
              <a:t> d'</a:t>
            </a:r>
            <a:r>
              <a:rPr lang="fr-FR" sz="1200" kern="1200" dirty="0" err="1">
                <a:solidFill>
                  <a:schemeClr val="tx1"/>
                </a:solidFill>
                <a:effectLst/>
                <a:latin typeface="+mn-lt"/>
                <a:ea typeface="+mn-ea"/>
                <a:cs typeface="+mn-cs"/>
              </a:rPr>
              <a:t>éléments</a:t>
            </a:r>
            <a:r>
              <a:rPr lang="fr-FR" sz="1200" kern="1200" dirty="0">
                <a:solidFill>
                  <a:schemeClr val="tx1"/>
                </a:solidFill>
                <a:effectLst/>
                <a:latin typeface="+mn-lt"/>
                <a:ea typeface="+mn-ea"/>
                <a:cs typeface="+mn-cs"/>
              </a:rPr>
              <a:t> de patrimoine doivent quant à eux </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conformes à la loi</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étant</a:t>
            </a:r>
            <a:r>
              <a:rPr lang="fr-FR" sz="1200" kern="1200" dirty="0">
                <a:solidFill>
                  <a:schemeClr val="tx1"/>
                </a:solidFill>
                <a:effectLst/>
                <a:latin typeface="+mn-lt"/>
                <a:ea typeface="+mn-ea"/>
                <a:cs typeface="+mn-cs"/>
              </a:rPr>
              <a:t> donné leur influence sur les </a:t>
            </a:r>
            <a:r>
              <a:rPr lang="fr-FR" sz="1200" kern="1200" dirty="0" err="1">
                <a:solidFill>
                  <a:schemeClr val="tx1"/>
                </a:solidFill>
                <a:effectLst/>
                <a:latin typeface="+mn-lt"/>
                <a:ea typeface="+mn-ea"/>
                <a:cs typeface="+mn-cs"/>
              </a:rPr>
              <a:t>résultats</a:t>
            </a:r>
            <a:r>
              <a:rPr lang="fr-FR" sz="1200" kern="1200" dirty="0">
                <a:solidFill>
                  <a:schemeClr val="tx1"/>
                </a:solidFill>
                <a:effectLst/>
                <a:latin typeface="+mn-lt"/>
                <a:ea typeface="+mn-ea"/>
                <a:cs typeface="+mn-cs"/>
              </a:rPr>
              <a:t> fiscaux.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DA32B8C5-25C8-9F44-91A7-29CE5061C9D6}" type="slidenum">
              <a:rPr lang="fr-FR" smtClean="0"/>
              <a:t>7</a:t>
            </a:fld>
            <a:endParaRPr lang="fr-FR" dirty="0"/>
          </a:p>
        </p:txBody>
      </p:sp>
    </p:spTree>
    <p:extLst>
      <p:ext uri="{BB962C8B-B14F-4D97-AF65-F5344CB8AC3E}">
        <p14:creationId xmlns:p14="http://schemas.microsoft.com/office/powerpoint/2010/main" val="2043828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i="1">
                <a:solidFill>
                  <a:srgbClr val="333333"/>
                </a:solidFill>
                <a:latin typeface="Times New Roman"/>
                <a:cs typeface="Times New Roman"/>
              </a:rPr>
              <a:t>PPT+ Le nombre de lots transportés dans un centre approvisionnement peut avoir un lien plus direct avec son activité, que le nombre d’heures de présence des ouvriers. En effet, si l’activité du centre n’est pas régulière, les employés auront tendance à ajuster leur activité au temps de présence, et non l’inverse. Il vaut donc mieux, dans ce cas, considérer l’activité réelle mesurée par le nombre de lots mouvementés.</a:t>
            </a:r>
            <a:endParaRPr lang="fr-FR">
              <a:solidFill>
                <a:srgbClr val="333333"/>
              </a:solidFill>
              <a:latin typeface="Times New Roman"/>
              <a:cs typeface="Times New Roman"/>
            </a:endParaRPr>
          </a:p>
          <a:p>
            <a:pPr algn="just"/>
            <a:r>
              <a:rPr lang="fr-FR">
                <a:solidFill>
                  <a:srgbClr val="333333"/>
                </a:solidFill>
                <a:latin typeface="Times New Roman"/>
                <a:cs typeface="Times New Roman"/>
              </a:rPr>
              <a:t>Par facilité et/ou par habitude, les unités d’œuvre retenues sont le plus souvent, les heures de main-d’œuvre directe, les heures machine, ou les quantités consommées. Cela revient à centrer le calcul des coûts autour des volumes produits, puisque ces unités d’œuvre sont plus ou moins proportionnelles aux quantités produites. S’agissant de charges indirectes, on agit ainsi, comme si la consommation de ressources était uniquement liée à la taille de la production de biens ou de services dans un rapport de causalité, alors que nombre de dépenses dépendent d’autres facteurs : les frais liés à l’achat de matières résultent au moins autant des transactions qui s’opèrent autour de l’opération que des quantités achetées (on pense notamment au choix des fournisseurs, aux coûts administratifs de la commande, à la gestion des stocks, au traitement comptable, etc.).</a:t>
            </a:r>
          </a:p>
          <a:p>
            <a:pPr algn="just"/>
            <a:r>
              <a:rPr lang="fr-FR" sz="1200">
                <a:solidFill>
                  <a:srgbClr val="333333"/>
                </a:solidFill>
                <a:latin typeface="Times New Roman"/>
                <a:cs typeface="Times New Roman"/>
              </a:rPr>
              <a:t>On comprend, dès lors, </a:t>
            </a:r>
            <a:endParaRPr lang="fr-FR">
              <a:solidFill>
                <a:srgbClr val="333333"/>
              </a:solidFill>
              <a:latin typeface="Times New Roman"/>
              <a:cs typeface="Times New Roman"/>
            </a:endParaRPr>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70</a:t>
            </a:fld>
            <a:endParaRPr lang="fr-FR"/>
          </a:p>
        </p:txBody>
      </p:sp>
    </p:spTree>
    <p:extLst>
      <p:ext uri="{BB962C8B-B14F-4D97-AF65-F5344CB8AC3E}">
        <p14:creationId xmlns:p14="http://schemas.microsoft.com/office/powerpoint/2010/main" val="3771650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a:solidFill>
                  <a:srgbClr val="333333"/>
                </a:solidFill>
                <a:latin typeface="Times New Roman"/>
                <a:cs typeface="Times New Roman"/>
              </a:rPr>
              <a:t>La suite de ce</a:t>
            </a:r>
            <a:r>
              <a:rPr lang="fr-FR" baseline="0">
                <a:solidFill>
                  <a:srgbClr val="333333"/>
                </a:solidFill>
                <a:latin typeface="Times New Roman"/>
                <a:cs typeface="Times New Roman"/>
              </a:rPr>
              <a:t> cours</a:t>
            </a:r>
            <a:r>
              <a:rPr lang="fr-FR">
                <a:solidFill>
                  <a:srgbClr val="333333"/>
                </a:solidFill>
                <a:latin typeface="Times New Roman"/>
                <a:cs typeface="Times New Roman"/>
              </a:rPr>
              <a:t> reprend très précisément cette trame et nous conclurons sur l’appréciation du résultat analytique.</a:t>
            </a:r>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78</a:t>
            </a:fld>
            <a:endParaRPr lang="fr-FR"/>
          </a:p>
        </p:txBody>
      </p:sp>
    </p:spTree>
    <p:extLst>
      <p:ext uri="{BB962C8B-B14F-4D97-AF65-F5344CB8AC3E}">
        <p14:creationId xmlns:p14="http://schemas.microsoft.com/office/powerpoint/2010/main" val="19653093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a:latin typeface="Times New Roman"/>
                <a:cs typeface="Times New Roman"/>
              </a:rPr>
              <a:t>PPT+ Ils peuvent être déterminés</a:t>
            </a:r>
            <a:r>
              <a:rPr lang="fr-FR" sz="1400" b="1" baseline="0">
                <a:latin typeface="Times New Roman"/>
                <a:cs typeface="Times New Roman"/>
              </a:rPr>
              <a:t> selon l’organisation, l’activité et les besoins de l’entreprise: par matière ou marchandise, par catégorie de matières ou marchandises, par fournisseur, par commande … et pour une période donnée. </a:t>
            </a:r>
          </a:p>
          <a:p>
            <a:pPr algn="just"/>
            <a:r>
              <a:rPr lang="fr-FR" sz="1400" b="1" baseline="0">
                <a:latin typeface="Times New Roman"/>
                <a:cs typeface="Times New Roman"/>
              </a:rPr>
              <a:t>1.2 </a:t>
            </a:r>
          </a:p>
          <a:p>
            <a:pPr algn="just"/>
            <a:endParaRPr lang="fr-FR" sz="1400" b="1" baseline="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79</a:t>
            </a:fld>
            <a:endParaRPr lang="fr-FR"/>
          </a:p>
        </p:txBody>
      </p:sp>
    </p:spTree>
    <p:extLst>
      <p:ext uri="{BB962C8B-B14F-4D97-AF65-F5344CB8AC3E}">
        <p14:creationId xmlns:p14="http://schemas.microsoft.com/office/powerpoint/2010/main" val="37909181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a:latin typeface="Times New Roman"/>
                <a:cs typeface="Times New Roman"/>
              </a:rPr>
              <a:t>Le coût d’achat représente tout ce qu’ont</a:t>
            </a:r>
            <a:r>
              <a:rPr lang="fr-FR" sz="1400" b="1" baseline="0">
                <a:latin typeface="Times New Roman"/>
                <a:cs typeface="Times New Roman"/>
              </a:rPr>
              <a:t> coûté les marchandises, les matières mises en stock jusqu’au moment où cette mise en stock est réalisée.  Il comprend le prix d’achat, net des réductions commerciales et de l’escompte de règlement, hors taxes majoré de l’ensemble des autres frais d’approvisionnement engagés pour acheminer les biens achetés dans l’état où ils se trouvent, jusqu’à leur entrée en stock.  Les frais de stockage en sont généralement exclus sauf dans le cas où la durée de stockage a pour effet d’augmenter la valeur du stock (par exemple, les vins, les alcools..) + PPT </a:t>
            </a:r>
          </a:p>
          <a:p>
            <a:pPr algn="just"/>
            <a:endParaRPr lang="fr-FR" sz="1400" b="1" baseline="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a:solidFill>
                  <a:srgbClr val="333333"/>
                </a:solidFill>
                <a:latin typeface="Times New Roman"/>
                <a:cs typeface="Times New Roman"/>
              </a:rPr>
              <a:t>Il faut bien distinguer le coût d’entrée en stock et le coût de sortie. Le premier a été calculé comme indiqué dans la fiche de stock (méthode du coût moyen unitaire pondéré) en ajoutant au prix des matières premières, les frais d’achat qui lui sont liés. Le coût à la sortie du stock correspond à la valeur des matières premières indiquées en sortie qui tient donc compte de la valeur du stock initial.</a:t>
            </a:r>
          </a:p>
          <a:p>
            <a:pPr algn="just"/>
            <a:endParaRPr lang="fr-FR" sz="1400" b="1" baseline="0">
              <a:latin typeface="Times New Roman"/>
              <a:cs typeface="Times New Roman"/>
            </a:endParaRPr>
          </a:p>
          <a:p>
            <a:pPr algn="just"/>
            <a:endParaRPr lang="fr-FR" sz="1400"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C32BF16-D050-BE4C-9E54-A579D32B70C2}" type="slidenum">
              <a:rPr lang="fr-FR" smtClean="0"/>
              <a:t>80</a:t>
            </a:fld>
            <a:endParaRPr lang="fr-FR"/>
          </a:p>
        </p:txBody>
      </p:sp>
    </p:spTree>
    <p:extLst>
      <p:ext uri="{BB962C8B-B14F-4D97-AF65-F5344CB8AC3E}">
        <p14:creationId xmlns:p14="http://schemas.microsoft.com/office/powerpoint/2010/main" val="35738086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81</a:t>
            </a:fld>
            <a:endParaRPr lang="fr-FR"/>
          </a:p>
        </p:txBody>
      </p:sp>
    </p:spTree>
    <p:extLst>
      <p:ext uri="{BB962C8B-B14F-4D97-AF65-F5344CB8AC3E}">
        <p14:creationId xmlns:p14="http://schemas.microsoft.com/office/powerpoint/2010/main" val="350746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82</a:t>
            </a:fld>
            <a:endParaRPr lang="fr-FR"/>
          </a:p>
        </p:txBody>
      </p:sp>
    </p:spTree>
    <p:extLst>
      <p:ext uri="{BB962C8B-B14F-4D97-AF65-F5344CB8AC3E}">
        <p14:creationId xmlns:p14="http://schemas.microsoft.com/office/powerpoint/2010/main" val="3507466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83</a:t>
            </a:fld>
            <a:endParaRPr lang="fr-FR"/>
          </a:p>
        </p:txBody>
      </p:sp>
    </p:spTree>
    <p:extLst>
      <p:ext uri="{BB962C8B-B14F-4D97-AF65-F5344CB8AC3E}">
        <p14:creationId xmlns:p14="http://schemas.microsoft.com/office/powerpoint/2010/main" val="3507466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84</a:t>
            </a:fld>
            <a:endParaRPr lang="fr-FR"/>
          </a:p>
        </p:txBody>
      </p:sp>
    </p:spTree>
    <p:extLst>
      <p:ext uri="{BB962C8B-B14F-4D97-AF65-F5344CB8AC3E}">
        <p14:creationId xmlns:p14="http://schemas.microsoft.com/office/powerpoint/2010/main" val="3507466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85</a:t>
            </a:fld>
            <a:endParaRPr lang="fr-FR"/>
          </a:p>
        </p:txBody>
      </p:sp>
    </p:spTree>
    <p:extLst>
      <p:ext uri="{BB962C8B-B14F-4D97-AF65-F5344CB8AC3E}">
        <p14:creationId xmlns:p14="http://schemas.microsoft.com/office/powerpoint/2010/main" val="350746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Les coûts de production ne concernent que les</a:t>
            </a:r>
            <a:r>
              <a:rPr lang="fr-FR" baseline="0"/>
              <a:t> entreprises réalisant des opérations de transformation pour produire  des biens ou des services.  +++ PPT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88</a:t>
            </a:fld>
            <a:endParaRPr lang="fr-FR"/>
          </a:p>
        </p:txBody>
      </p:sp>
    </p:spTree>
    <p:extLst>
      <p:ext uri="{BB962C8B-B14F-4D97-AF65-F5344CB8AC3E}">
        <p14:creationId xmlns:p14="http://schemas.microsoft.com/office/powerpoint/2010/main" val="144345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lecture</a:t>
            </a:r>
            <a:r>
              <a:rPr lang="fr-FR" baseline="0" dirty="0"/>
              <a:t> du compte de résultat permet simplement de conclure que l’entreprise est bénéficiaire. </a:t>
            </a:r>
          </a:p>
          <a:p>
            <a:endParaRPr lang="fr-FR" baseline="0" dirty="0"/>
          </a:p>
          <a:p>
            <a:r>
              <a:rPr lang="fr-FR" sz="1800" b="1" i="1" u="sng" baseline="0" dirty="0"/>
              <a:t>De la comptabilité générale…</a:t>
            </a:r>
          </a:p>
          <a:p>
            <a:endParaRPr lang="fr-FR" baseline="0" dirty="0"/>
          </a:p>
          <a:p>
            <a:pPr marL="286385" marR="5080" indent="-274320" algn="just">
              <a:lnSpc>
                <a:spcPct val="100000"/>
              </a:lnSpc>
              <a:spcBef>
                <a:spcPts val="95"/>
              </a:spcBef>
              <a:buClr>
                <a:srgbClr val="4F81BC"/>
              </a:buClr>
              <a:buSzPct val="68181"/>
              <a:buFont typeface="Wingdings"/>
              <a:buChar char=""/>
              <a:tabLst>
                <a:tab pos="287020" algn="l"/>
              </a:tabLst>
            </a:pPr>
            <a:r>
              <a:rPr lang="fr-FR" sz="1200" spc="-5" dirty="0">
                <a:latin typeface="Century Schoolbook"/>
                <a:cs typeface="Century Schoolbook"/>
              </a:rPr>
              <a:t>Les charges </a:t>
            </a:r>
            <a:r>
              <a:rPr lang="fr-FR" sz="1200" dirty="0">
                <a:latin typeface="Century Schoolbook"/>
                <a:cs typeface="Century Schoolbook"/>
              </a:rPr>
              <a:t>et </a:t>
            </a:r>
            <a:r>
              <a:rPr lang="fr-FR" sz="1200" spc="-5" dirty="0">
                <a:latin typeface="Century Schoolbook"/>
                <a:cs typeface="Century Schoolbook"/>
              </a:rPr>
              <a:t>les </a:t>
            </a:r>
            <a:r>
              <a:rPr lang="fr-FR" sz="1200" spc="-10" dirty="0">
                <a:latin typeface="Century Schoolbook"/>
                <a:cs typeface="Century Schoolbook"/>
              </a:rPr>
              <a:t>produits </a:t>
            </a:r>
            <a:r>
              <a:rPr lang="fr-FR" sz="1200" spc="-5" dirty="0">
                <a:latin typeface="Century Schoolbook"/>
                <a:cs typeface="Century Schoolbook"/>
              </a:rPr>
              <a:t>y sont </a:t>
            </a:r>
            <a:r>
              <a:rPr lang="fr-FR" sz="1200" dirty="0">
                <a:latin typeface="Century Schoolbook"/>
                <a:cs typeface="Century Schoolbook"/>
              </a:rPr>
              <a:t>en </a:t>
            </a:r>
            <a:r>
              <a:rPr lang="fr-FR" sz="1200" spc="-5" dirty="0">
                <a:latin typeface="Century Schoolbook"/>
                <a:cs typeface="Century Schoolbook"/>
              </a:rPr>
              <a:t>effet reclassés </a:t>
            </a:r>
            <a:r>
              <a:rPr lang="fr-FR" sz="1200" spc="-5" dirty="0">
                <a:solidFill>
                  <a:srgbClr val="FF0000"/>
                </a:solidFill>
                <a:latin typeface="Century Schoolbook"/>
                <a:cs typeface="Century Schoolbook"/>
              </a:rPr>
              <a:t> </a:t>
            </a:r>
            <a:r>
              <a:rPr lang="fr-FR" sz="1200" spc="-10" dirty="0">
                <a:solidFill>
                  <a:srgbClr val="FF0000"/>
                </a:solidFill>
                <a:latin typeface="Century Schoolbook"/>
                <a:cs typeface="Century Schoolbook"/>
              </a:rPr>
              <a:t>par </a:t>
            </a:r>
            <a:r>
              <a:rPr lang="fr-FR" sz="1200" dirty="0">
                <a:solidFill>
                  <a:srgbClr val="FF0000"/>
                </a:solidFill>
                <a:latin typeface="Century Schoolbook"/>
                <a:cs typeface="Century Schoolbook"/>
              </a:rPr>
              <a:t>nature </a:t>
            </a:r>
            <a:r>
              <a:rPr lang="fr-FR" sz="1200" spc="-5" dirty="0">
                <a:latin typeface="Century Schoolbook"/>
                <a:cs typeface="Century Schoolbook"/>
              </a:rPr>
              <a:t>(charges </a:t>
            </a:r>
            <a:r>
              <a:rPr lang="fr-FR" sz="1200" dirty="0">
                <a:latin typeface="Century Schoolbook"/>
                <a:cs typeface="Century Schoolbook"/>
              </a:rPr>
              <a:t>et </a:t>
            </a:r>
            <a:r>
              <a:rPr lang="fr-FR" sz="1200" spc="-10" dirty="0">
                <a:latin typeface="Century Schoolbook"/>
                <a:cs typeface="Century Schoolbook"/>
              </a:rPr>
              <a:t>produits </a:t>
            </a:r>
            <a:r>
              <a:rPr lang="fr-FR" sz="1200" spc="-5" dirty="0">
                <a:latin typeface="Century Schoolbook"/>
                <a:cs typeface="Century Schoolbook"/>
              </a:rPr>
              <a:t>d’exploitation,  charges </a:t>
            </a:r>
            <a:r>
              <a:rPr lang="fr-FR" sz="1200" dirty="0">
                <a:latin typeface="Century Schoolbook"/>
                <a:cs typeface="Century Schoolbook"/>
              </a:rPr>
              <a:t>et </a:t>
            </a:r>
            <a:r>
              <a:rPr lang="fr-FR" sz="1200" spc="-10" dirty="0">
                <a:latin typeface="Century Schoolbook"/>
                <a:cs typeface="Century Schoolbook"/>
              </a:rPr>
              <a:t>produits </a:t>
            </a:r>
            <a:r>
              <a:rPr lang="fr-FR" sz="1200" spc="-5" dirty="0">
                <a:latin typeface="Century Schoolbook"/>
                <a:cs typeface="Century Schoolbook"/>
              </a:rPr>
              <a:t>financiers, charges </a:t>
            </a:r>
            <a:r>
              <a:rPr lang="fr-FR" sz="1200" dirty="0">
                <a:latin typeface="Century Schoolbook"/>
                <a:cs typeface="Century Schoolbook"/>
              </a:rPr>
              <a:t>et </a:t>
            </a:r>
            <a:r>
              <a:rPr lang="fr-FR" sz="1200" spc="-10" dirty="0">
                <a:latin typeface="Century Schoolbook"/>
                <a:cs typeface="Century Schoolbook"/>
              </a:rPr>
              <a:t>produits  </a:t>
            </a:r>
            <a:r>
              <a:rPr lang="fr-FR" sz="1200" spc="-5" dirty="0">
                <a:latin typeface="Century Schoolbook"/>
                <a:cs typeface="Century Schoolbook"/>
              </a:rPr>
              <a:t>exceptionnels)</a:t>
            </a:r>
            <a:endParaRPr lang="fr-FR" sz="1200" dirty="0">
              <a:latin typeface="Century Schoolbook"/>
              <a:cs typeface="Century Schoolbook"/>
            </a:endParaRPr>
          </a:p>
          <a:p>
            <a:pPr marL="287020" indent="-274320">
              <a:lnSpc>
                <a:spcPct val="100000"/>
              </a:lnSpc>
              <a:spcBef>
                <a:spcPts val="1805"/>
              </a:spcBef>
              <a:buClr>
                <a:srgbClr val="4F81BC"/>
              </a:buClr>
              <a:buSzPct val="68181"/>
              <a:buFont typeface="Wingdings"/>
              <a:buChar char=""/>
              <a:tabLst>
                <a:tab pos="287020" algn="l"/>
              </a:tabLst>
            </a:pPr>
            <a:r>
              <a:rPr lang="fr-FR" sz="1200" spc="-5" dirty="0">
                <a:latin typeface="Century Schoolbook"/>
                <a:cs typeface="Century Schoolbook"/>
              </a:rPr>
              <a:t>les sommes y apparaissant se rapportent </a:t>
            </a:r>
            <a:r>
              <a:rPr lang="fr-FR" sz="1200" spc="-5" dirty="0">
                <a:solidFill>
                  <a:srgbClr val="FF0000"/>
                </a:solidFill>
                <a:latin typeface="Century Schoolbook"/>
                <a:cs typeface="Century Schoolbook"/>
              </a:rPr>
              <a:t>à</a:t>
            </a:r>
            <a:r>
              <a:rPr lang="fr-FR" sz="1200" spc="550" dirty="0">
                <a:solidFill>
                  <a:srgbClr val="FF0000"/>
                </a:solidFill>
                <a:latin typeface="Century Schoolbook"/>
                <a:cs typeface="Century Schoolbook"/>
              </a:rPr>
              <a:t> </a:t>
            </a:r>
            <a:r>
              <a:rPr lang="fr-FR" sz="1200" spc="-5" dirty="0">
                <a:solidFill>
                  <a:srgbClr val="FF0000"/>
                </a:solidFill>
                <a:latin typeface="Century Schoolbook"/>
                <a:cs typeface="Century Schoolbook"/>
              </a:rPr>
              <a:t>l’ensemble</a:t>
            </a:r>
            <a:r>
              <a:rPr lang="fr-FR" sz="1200" spc="0" baseline="0" dirty="0">
                <a:solidFill>
                  <a:schemeClr val="tx1"/>
                </a:solidFill>
                <a:latin typeface="Century Schoolbook"/>
                <a:cs typeface="Century Schoolbook"/>
              </a:rPr>
              <a:t> </a:t>
            </a:r>
            <a:r>
              <a:rPr lang="fr-FR" sz="1200" spc="-5" dirty="0">
                <a:solidFill>
                  <a:srgbClr val="FF0000"/>
                </a:solidFill>
                <a:latin typeface="Century Schoolbook"/>
                <a:cs typeface="Century Schoolbook"/>
              </a:rPr>
              <a:t>de la</a:t>
            </a:r>
            <a:r>
              <a:rPr lang="fr-FR" sz="1200" spc="-15" dirty="0">
                <a:solidFill>
                  <a:srgbClr val="FF0000"/>
                </a:solidFill>
                <a:latin typeface="Century Schoolbook"/>
                <a:cs typeface="Century Schoolbook"/>
              </a:rPr>
              <a:t> </a:t>
            </a:r>
            <a:r>
              <a:rPr lang="fr-FR" sz="1200" spc="-5" dirty="0">
                <a:solidFill>
                  <a:srgbClr val="FF0000"/>
                </a:solidFill>
                <a:latin typeface="Century Schoolbook"/>
                <a:cs typeface="Century Schoolbook"/>
              </a:rPr>
              <a:t>société</a:t>
            </a:r>
            <a:r>
              <a:rPr lang="fr-FR" sz="1200" spc="-5" dirty="0">
                <a:latin typeface="Century Schoolbook"/>
                <a:cs typeface="Century Schoolbook"/>
              </a:rPr>
              <a:t>.</a:t>
            </a:r>
            <a:endParaRPr lang="fr-FR" sz="1200" dirty="0">
              <a:latin typeface="Century Schoolbook"/>
              <a:cs typeface="Century Schoolbook"/>
            </a:endParaRPr>
          </a:p>
          <a:p>
            <a:pPr marL="286385" marR="6350" indent="-274320" algn="just">
              <a:lnSpc>
                <a:spcPct val="100000"/>
              </a:lnSpc>
              <a:spcBef>
                <a:spcPts val="1800"/>
              </a:spcBef>
              <a:buClr>
                <a:srgbClr val="4F81BC"/>
              </a:buClr>
              <a:buSzPct val="68181"/>
              <a:buFont typeface="Wingdings"/>
              <a:buChar char=""/>
              <a:tabLst>
                <a:tab pos="287020" algn="l"/>
              </a:tabLst>
            </a:pPr>
            <a:r>
              <a:rPr lang="fr-FR" sz="1200" spc="-5" dirty="0">
                <a:solidFill>
                  <a:srgbClr val="FF0000"/>
                </a:solidFill>
                <a:latin typeface="Century Schoolbook"/>
                <a:cs typeface="Century Schoolbook"/>
              </a:rPr>
              <a:t>Le </a:t>
            </a:r>
            <a:r>
              <a:rPr lang="fr-FR" sz="1200" spc="-10" dirty="0">
                <a:solidFill>
                  <a:srgbClr val="FF0000"/>
                </a:solidFill>
                <a:latin typeface="Century Schoolbook"/>
                <a:cs typeface="Century Schoolbook"/>
              </a:rPr>
              <a:t>compte </a:t>
            </a:r>
            <a:r>
              <a:rPr lang="fr-FR" sz="1200" spc="-5" dirty="0">
                <a:solidFill>
                  <a:srgbClr val="FF0000"/>
                </a:solidFill>
                <a:latin typeface="Century Schoolbook"/>
                <a:cs typeface="Century Schoolbook"/>
              </a:rPr>
              <a:t>de résultat ne permet donc </a:t>
            </a:r>
            <a:r>
              <a:rPr lang="fr-FR" sz="1200" spc="-10" dirty="0">
                <a:solidFill>
                  <a:srgbClr val="FF0000"/>
                </a:solidFill>
                <a:latin typeface="Century Schoolbook"/>
                <a:cs typeface="Century Schoolbook"/>
              </a:rPr>
              <a:t>pas </a:t>
            </a:r>
            <a:r>
              <a:rPr lang="fr-FR" sz="1200" spc="-5" dirty="0">
                <a:solidFill>
                  <a:srgbClr val="FF0000"/>
                </a:solidFill>
                <a:latin typeface="Century Schoolbook"/>
                <a:cs typeface="Century Schoolbook"/>
              </a:rPr>
              <a:t>de </a:t>
            </a:r>
            <a:r>
              <a:rPr lang="fr-FR" sz="1200" spc="-10" dirty="0">
                <a:solidFill>
                  <a:srgbClr val="FF0000"/>
                </a:solidFill>
                <a:latin typeface="Century Schoolbook"/>
                <a:cs typeface="Century Schoolbook"/>
              </a:rPr>
              <a:t>trouver  </a:t>
            </a:r>
            <a:r>
              <a:rPr lang="fr-FR" sz="1200" spc="-5" dirty="0">
                <a:solidFill>
                  <a:srgbClr val="FF0000"/>
                </a:solidFill>
                <a:latin typeface="Century Schoolbook"/>
                <a:cs typeface="Century Schoolbook"/>
              </a:rPr>
              <a:t>les charges spécifiques </a:t>
            </a:r>
            <a:r>
              <a:rPr lang="fr-FR" sz="1200" spc="-5" dirty="0">
                <a:latin typeface="Century Schoolbook"/>
                <a:cs typeface="Century Schoolbook"/>
              </a:rPr>
              <a:t>à un atelier ou à </a:t>
            </a:r>
            <a:r>
              <a:rPr lang="fr-FR" sz="1200" dirty="0">
                <a:latin typeface="Century Schoolbook"/>
                <a:cs typeface="Century Schoolbook"/>
              </a:rPr>
              <a:t>une  </a:t>
            </a:r>
            <a:r>
              <a:rPr lang="fr-FR" sz="1200" spc="-5" dirty="0">
                <a:latin typeface="Century Schoolbook"/>
                <a:cs typeface="Century Schoolbook"/>
              </a:rPr>
              <a:t>commande de tel </a:t>
            </a:r>
            <a:r>
              <a:rPr lang="fr-FR" sz="1200" dirty="0">
                <a:latin typeface="Century Schoolbook"/>
                <a:cs typeface="Century Schoolbook"/>
              </a:rPr>
              <a:t>ou </a:t>
            </a:r>
            <a:r>
              <a:rPr lang="fr-FR" sz="1200" spc="-5" dirty="0">
                <a:latin typeface="Century Schoolbook"/>
                <a:cs typeface="Century Schoolbook"/>
              </a:rPr>
              <a:t>tel</a:t>
            </a:r>
            <a:r>
              <a:rPr lang="fr-FR" sz="1200" spc="-10" dirty="0">
                <a:latin typeface="Century Schoolbook"/>
                <a:cs typeface="Century Schoolbook"/>
              </a:rPr>
              <a:t> </a:t>
            </a:r>
            <a:r>
              <a:rPr lang="fr-FR" sz="1200" spc="-5" dirty="0">
                <a:latin typeface="Century Schoolbook"/>
                <a:cs typeface="Century Schoolbook"/>
              </a:rPr>
              <a:t>client.</a:t>
            </a:r>
            <a:endParaRPr lang="fr-FR" sz="1200" dirty="0">
              <a:latin typeface="Century Schoolbook"/>
              <a:cs typeface="Century Schoolbook"/>
            </a:endParaRPr>
          </a:p>
          <a:p>
            <a:endParaRPr lang="fr-FR" dirty="0"/>
          </a:p>
        </p:txBody>
      </p:sp>
      <p:sp>
        <p:nvSpPr>
          <p:cNvPr id="4" name="Espace réservé du numéro de diapositive 3"/>
          <p:cNvSpPr>
            <a:spLocks noGrp="1"/>
          </p:cNvSpPr>
          <p:nvPr>
            <p:ph type="sldNum" sz="quarter" idx="10"/>
          </p:nvPr>
        </p:nvSpPr>
        <p:spPr/>
        <p:txBody>
          <a:bodyPr/>
          <a:lstStyle/>
          <a:p>
            <a:fld id="{DA32B8C5-25C8-9F44-91A7-29CE5061C9D6}" type="slidenum">
              <a:rPr lang="fr-FR" smtClean="0"/>
              <a:t>8</a:t>
            </a:fld>
            <a:endParaRPr lang="fr-FR" dirty="0"/>
          </a:p>
        </p:txBody>
      </p:sp>
    </p:spTree>
    <p:extLst>
      <p:ext uri="{BB962C8B-B14F-4D97-AF65-F5344CB8AC3E}">
        <p14:creationId xmlns:p14="http://schemas.microsoft.com/office/powerpoint/2010/main" val="26638326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a:latin typeface="Times New Roman"/>
                <a:cs typeface="Times New Roman"/>
              </a:rPr>
              <a:t>Production des produits semblables</a:t>
            </a:r>
            <a:r>
              <a:rPr lang="fr-FR">
                <a:latin typeface="Times New Roman"/>
                <a:cs typeface="Times New Roman"/>
              </a:rPr>
              <a:t>: on calcule un coût unitaire.  </a:t>
            </a:r>
          </a:p>
          <a:p>
            <a:pPr algn="just"/>
            <a:r>
              <a:rPr lang="fr-FR" b="1">
                <a:latin typeface="Times New Roman"/>
                <a:cs typeface="Times New Roman"/>
              </a:rPr>
              <a:t>Production par commande:</a:t>
            </a:r>
            <a:r>
              <a:rPr lang="fr-FR" b="1" baseline="0">
                <a:latin typeface="Times New Roman"/>
                <a:cs typeface="Times New Roman"/>
              </a:rPr>
              <a:t> </a:t>
            </a:r>
            <a:r>
              <a:rPr lang="fr-FR" baseline="0">
                <a:latin typeface="Times New Roman"/>
                <a:cs typeface="Times New Roman"/>
              </a:rPr>
              <a:t>Chaque produit est différent. On calcule un coût par produit </a:t>
            </a:r>
            <a:endParaRPr lang="fr-FR">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90</a:t>
            </a:fld>
            <a:endParaRPr lang="fr-FR"/>
          </a:p>
        </p:txBody>
      </p:sp>
    </p:spTree>
    <p:extLst>
      <p:ext uri="{BB962C8B-B14F-4D97-AF65-F5344CB8AC3E}">
        <p14:creationId xmlns:p14="http://schemas.microsoft.com/office/powerpoint/2010/main" val="14773463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Le coût de production est composé du coût d’achat</a:t>
            </a:r>
            <a:r>
              <a:rPr lang="fr-FR" baseline="0"/>
              <a:t> des matières et fournitures consommées et de l’ensemble des autres charges directes et indirectes engagées par l’entreprise pour produire des biens ou des services et les amener dans l’état et le lieu où ils se trouvent. </a:t>
            </a:r>
          </a:p>
          <a:p>
            <a:r>
              <a:rPr lang="fr-FR" baseline="0"/>
              <a:t>On distingue les éléments suivants: + PPT </a:t>
            </a:r>
          </a:p>
          <a:p>
            <a:r>
              <a:rPr lang="fr-FR" baseline="0"/>
              <a:t>Les produits sortis sont évalué selon les méthodes étudiées dans le chapitre « inventaire permanent des stock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91</a:t>
            </a:fld>
            <a:endParaRPr lang="fr-FR"/>
          </a:p>
        </p:txBody>
      </p:sp>
    </p:spTree>
    <p:extLst>
      <p:ext uri="{BB962C8B-B14F-4D97-AF65-F5344CB8AC3E}">
        <p14:creationId xmlns:p14="http://schemas.microsoft.com/office/powerpoint/2010/main" val="3723067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92</a:t>
            </a:fld>
            <a:endParaRPr lang="fr-FR"/>
          </a:p>
        </p:txBody>
      </p:sp>
    </p:spTree>
    <p:extLst>
      <p:ext uri="{BB962C8B-B14F-4D97-AF65-F5344CB8AC3E}">
        <p14:creationId xmlns:p14="http://schemas.microsoft.com/office/powerpoint/2010/main" val="24874377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Pour connaître le coût de production des produits finis,</a:t>
            </a:r>
            <a:r>
              <a:rPr lang="fr-FR" baseline="0"/>
              <a:t>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93</a:t>
            </a:fld>
            <a:endParaRPr lang="fr-FR"/>
          </a:p>
        </p:txBody>
      </p:sp>
    </p:spTree>
    <p:extLst>
      <p:ext uri="{BB962C8B-B14F-4D97-AF65-F5344CB8AC3E}">
        <p14:creationId xmlns:p14="http://schemas.microsoft.com/office/powerpoint/2010/main" val="23927978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L’évaluation des en-cours s’effectue soit :</a:t>
            </a:r>
          </a:p>
          <a:p>
            <a:r>
              <a:rPr lang="fr-FR"/>
              <a:t>	- Forfaitairement, d’après le degré d’achèvement</a:t>
            </a:r>
            <a:r>
              <a:rPr lang="fr-FR" baseline="0"/>
              <a:t> </a:t>
            </a:r>
          </a:p>
          <a:p>
            <a:r>
              <a:rPr lang="fr-FR" baseline="0"/>
              <a:t>	- Réellement, à l’aide de fiches de coût détaillées </a:t>
            </a:r>
          </a:p>
          <a:p>
            <a:r>
              <a:rPr lang="fr-FR" baseline="0"/>
              <a:t>	- Par équivalence: Produits en-cours = Y produits achevés  </a:t>
            </a:r>
          </a:p>
          <a:p>
            <a:r>
              <a:rPr lang="fr-FR" baseline="0"/>
              <a:t>	- Sur la base de coûts préétablis (coûts standards)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94</a:t>
            </a:fld>
            <a:endParaRPr lang="fr-FR"/>
          </a:p>
        </p:txBody>
      </p:sp>
    </p:spTree>
    <p:extLst>
      <p:ext uri="{BB962C8B-B14F-4D97-AF65-F5344CB8AC3E}">
        <p14:creationId xmlns:p14="http://schemas.microsoft.com/office/powerpoint/2010/main" val="3060721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PPT + Les coûts hors production ne concernent</a:t>
            </a:r>
            <a:r>
              <a:rPr lang="fr-FR" baseline="0"/>
              <a:t> que les produits fabriqués, les marchandises et les services vendus. Les coûts hors production sont imputés uniquement aux coûts de revient; ils sont indépendant  des coûts de production des produits vendus ou des coûts d’achat des marchandises vendues. En conséquence, ils ne modifient en rien la valeur des stocks. </a:t>
            </a:r>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101</a:t>
            </a:fld>
            <a:endParaRPr lang="fr-FR"/>
          </a:p>
        </p:txBody>
      </p:sp>
    </p:spTree>
    <p:extLst>
      <p:ext uri="{BB962C8B-B14F-4D97-AF65-F5344CB8AC3E}">
        <p14:creationId xmlns:p14="http://schemas.microsoft.com/office/powerpoint/2010/main" val="35141734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Le coût de distribution comprend l’ensemble des charges directes et indirectes lié à la fonction distribution ( promotion des ventes,</a:t>
            </a:r>
            <a:r>
              <a:rPr lang="fr-FR" baseline="0"/>
              <a:t> réalisation des ventes, livraison, service après vente..). Suivant l’organisation de la fonction de distribution, le coût de distribution peut être calculé :  </a:t>
            </a:r>
          </a:p>
          <a:p>
            <a:pPr marL="628650" lvl="1" indent="-171450">
              <a:buFont typeface="Wingdings" charset="2"/>
              <a:buChar char="ü"/>
            </a:pPr>
            <a:r>
              <a:rPr lang="fr-FR" baseline="0"/>
              <a:t>Globalement, par phase de distribution, par secteur géographique, par canal de distribution et par commande ou par produit. + PPT </a:t>
            </a:r>
          </a:p>
          <a:p>
            <a:endParaRPr lang="fr-FR" baseline="0"/>
          </a:p>
          <a:p>
            <a:endParaRPr lang="fr-F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102</a:t>
            </a:fld>
            <a:endParaRPr lang="fr-FR"/>
          </a:p>
        </p:txBody>
      </p:sp>
    </p:spTree>
    <p:extLst>
      <p:ext uri="{BB962C8B-B14F-4D97-AF65-F5344CB8AC3E}">
        <p14:creationId xmlns:p14="http://schemas.microsoft.com/office/powerpoint/2010/main" val="21183772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Les autres coûts hors</a:t>
            </a:r>
            <a:r>
              <a:rPr lang="fr-FR" baseline="0"/>
              <a:t> production regroupent essentiellement les charges indirectes à caractère général qui figurent dans les centres d’analyse de structure: + PPT </a:t>
            </a:r>
          </a:p>
          <a:p>
            <a:pPr algn="just"/>
            <a:r>
              <a:rPr lang="fr-FR" b="1" baseline="0">
                <a:latin typeface="Times New Roman"/>
                <a:cs typeface="Times New Roman"/>
              </a:rPr>
              <a:t>À noter : les éléments du coût de distribution peuvent être isolés des autres coûts hors production, suivant l’énoncé. Vérifiez qu’ils ne figurent pas deux fois dans vos calculs. </a:t>
            </a:r>
            <a:endParaRPr lang="fr-FR"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103</a:t>
            </a:fld>
            <a:endParaRPr lang="fr-FR"/>
          </a:p>
        </p:txBody>
      </p:sp>
    </p:spTree>
    <p:extLst>
      <p:ext uri="{BB962C8B-B14F-4D97-AF65-F5344CB8AC3E}">
        <p14:creationId xmlns:p14="http://schemas.microsoft.com/office/powerpoint/2010/main" val="3433241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Times New Roman"/>
                <a:cs typeface="Times New Roman"/>
              </a:rPr>
              <a:t>PPT+ Le coût de revient ne concerne que les produits,</a:t>
            </a:r>
            <a:r>
              <a:rPr lang="fr-FR" baseline="0">
                <a:latin typeface="Times New Roman"/>
                <a:cs typeface="Times New Roman"/>
              </a:rPr>
              <a:t> services et marchandises vendus, il en constitue l</a:t>
            </a:r>
            <a:r>
              <a:rPr lang="fr-FR" b="1" baseline="0">
                <a:latin typeface="Times New Roman"/>
                <a:cs typeface="Times New Roman"/>
              </a:rPr>
              <a:t>e coût complet. </a:t>
            </a:r>
            <a:endParaRPr lang="fr-FR" b="1">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105</a:t>
            </a:fld>
            <a:endParaRPr lang="fr-FR"/>
          </a:p>
        </p:txBody>
      </p:sp>
    </p:spTree>
    <p:extLst>
      <p:ext uri="{BB962C8B-B14F-4D97-AF65-F5344CB8AC3E}">
        <p14:creationId xmlns:p14="http://schemas.microsoft.com/office/powerpoint/2010/main" val="32330452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La composition des coûts de revient est différente selon l’activité de l’entreprise + PPT </a:t>
            </a: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106</a:t>
            </a:fld>
            <a:endParaRPr lang="fr-FR"/>
          </a:p>
        </p:txBody>
      </p:sp>
    </p:spTree>
    <p:extLst>
      <p:ext uri="{BB962C8B-B14F-4D97-AF65-F5344CB8AC3E}">
        <p14:creationId xmlns:p14="http://schemas.microsoft.com/office/powerpoint/2010/main" val="953099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Charge d’exploitation,</a:t>
            </a:r>
            <a:r>
              <a:rPr lang="fr-FR" baseline="0" dirty="0"/>
              <a:t> charge financière et charge exceptionnelle </a:t>
            </a:r>
            <a:endParaRPr lang="fr-FR" dirty="0"/>
          </a:p>
        </p:txBody>
      </p:sp>
      <p:sp>
        <p:nvSpPr>
          <p:cNvPr id="4" name="Espace réservé du numéro de diapositive 3"/>
          <p:cNvSpPr>
            <a:spLocks noGrp="1"/>
          </p:cNvSpPr>
          <p:nvPr>
            <p:ph type="sldNum" sz="quarter" idx="10"/>
          </p:nvPr>
        </p:nvSpPr>
        <p:spPr/>
        <p:txBody>
          <a:bodyPr/>
          <a:lstStyle/>
          <a:p>
            <a:fld id="{DA32B8C5-25C8-9F44-91A7-29CE5061C9D6}" type="slidenum">
              <a:rPr lang="fr-FR" smtClean="0"/>
              <a:t>12</a:t>
            </a:fld>
            <a:endParaRPr lang="fr-FR" dirty="0"/>
          </a:p>
        </p:txBody>
      </p:sp>
    </p:spTree>
    <p:extLst>
      <p:ext uri="{BB962C8B-B14F-4D97-AF65-F5344CB8AC3E}">
        <p14:creationId xmlns:p14="http://schemas.microsoft.com/office/powerpoint/2010/main" val="33565178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Times New Roman"/>
                <a:cs typeface="Times New Roman"/>
              </a:rPr>
              <a:t>L’un des objectifs essentiels de la méthode des coûts complets est de dégager un résultat analytique par objet de coût (produit, service, activité). L’entreprise peut</a:t>
            </a:r>
            <a:r>
              <a:rPr lang="fr-FR" baseline="0">
                <a:latin typeface="Times New Roman"/>
                <a:cs typeface="Times New Roman"/>
              </a:rPr>
              <a:t> calculer autant de résultats analytiques que de coûts de revient correspondant.  + PPT </a:t>
            </a:r>
            <a:endParaRPr lang="fr-FR">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108</a:t>
            </a:fld>
            <a:endParaRPr lang="fr-FR"/>
          </a:p>
        </p:txBody>
      </p:sp>
    </p:spTree>
    <p:extLst>
      <p:ext uri="{BB962C8B-B14F-4D97-AF65-F5344CB8AC3E}">
        <p14:creationId xmlns:p14="http://schemas.microsoft.com/office/powerpoint/2010/main" val="3491989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latin typeface="Times New Roman"/>
                <a:cs typeface="Times New Roman"/>
              </a:rPr>
              <a:t>PPT+ La somme algébrique des résultats analytiques par objet</a:t>
            </a:r>
            <a:r>
              <a:rPr lang="fr-FR" baseline="0">
                <a:latin typeface="Times New Roman"/>
                <a:cs typeface="Times New Roman"/>
              </a:rPr>
              <a:t> de coût forme le </a:t>
            </a:r>
            <a:r>
              <a:rPr lang="fr-FR" b="1" baseline="0">
                <a:latin typeface="Times New Roman"/>
                <a:cs typeface="Times New Roman"/>
              </a:rPr>
              <a:t>résultat global analytique. </a:t>
            </a:r>
            <a:r>
              <a:rPr lang="fr-FR" baseline="0">
                <a:latin typeface="Times New Roman"/>
                <a:cs typeface="Times New Roman"/>
              </a:rPr>
              <a:t>Ce dernier doit être </a:t>
            </a:r>
            <a:r>
              <a:rPr lang="fr-FR" b="1" baseline="0">
                <a:latin typeface="Times New Roman"/>
                <a:cs typeface="Times New Roman"/>
              </a:rPr>
              <a:t>comparé</a:t>
            </a:r>
            <a:r>
              <a:rPr lang="fr-FR" baseline="0">
                <a:latin typeface="Times New Roman"/>
                <a:cs typeface="Times New Roman"/>
              </a:rPr>
              <a:t> périodiquement  au résultat courant de la comptabilité générale afin de</a:t>
            </a:r>
            <a:r>
              <a:rPr lang="fr-FR" b="1" baseline="0">
                <a:latin typeface="Times New Roman"/>
                <a:cs typeface="Times New Roman"/>
              </a:rPr>
              <a:t> contrôler </a:t>
            </a:r>
            <a:r>
              <a:rPr lang="fr-FR" baseline="0">
                <a:latin typeface="Times New Roman"/>
                <a:cs typeface="Times New Roman"/>
              </a:rPr>
              <a:t>leur concordance. </a:t>
            </a:r>
            <a:endParaRPr lang="fr-FR">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2F6A9D14-EA8A-2344-9CDD-BD986CCE9805}" type="slidenum">
              <a:rPr lang="fr-FR" smtClean="0"/>
              <a:t>109</a:t>
            </a:fld>
            <a:endParaRPr lang="fr-FR"/>
          </a:p>
        </p:txBody>
      </p:sp>
    </p:spTree>
    <p:extLst>
      <p:ext uri="{BB962C8B-B14F-4D97-AF65-F5344CB8AC3E}">
        <p14:creationId xmlns:p14="http://schemas.microsoft.com/office/powerpoint/2010/main" val="15418142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800" b="1" dirty="0">
                <a:latin typeface="Times New Roman"/>
                <a:cs typeface="Times New Roman"/>
              </a:rPr>
              <a:t>L’évolution des modes de production,</a:t>
            </a:r>
            <a:r>
              <a:rPr lang="fr-FR" sz="1800" b="1" baseline="0" dirty="0">
                <a:latin typeface="Times New Roman"/>
                <a:cs typeface="Times New Roman"/>
              </a:rPr>
              <a:t> de gestion des stocks, de la technologie modifie la structure des coûts. On assiste à un accroissement sensible des charges indirectes, ainsi qu’à une diminution des charges directes (M.O.D…..). </a:t>
            </a:r>
          </a:p>
          <a:p>
            <a:r>
              <a:rPr lang="fr-FR" sz="1800" b="1" baseline="0" dirty="0">
                <a:latin typeface="Times New Roman"/>
                <a:cs typeface="Times New Roman"/>
              </a:rPr>
              <a:t>Afin de prendre en compte ces changements et de répondre aux </a:t>
            </a:r>
            <a:r>
              <a:rPr lang="fr-FR" sz="1800" b="1" baseline="0">
                <a:latin typeface="Times New Roman"/>
                <a:cs typeface="Times New Roman"/>
              </a:rPr>
              <a:t>nouveaux besoins </a:t>
            </a:r>
            <a:r>
              <a:rPr lang="fr-FR" sz="1800" b="1" baseline="0" dirty="0">
                <a:latin typeface="Times New Roman"/>
                <a:cs typeface="Times New Roman"/>
              </a:rPr>
              <a:t>de gestion des entreprises, une nouvelle méthode des coûts complets intitulée: les coûts à base d’activités, ou Méthode ABC. ( Activity based costig) + PPT</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AF104C0-2B95-AD40-B660-8C667E2BD412}" type="slidenum">
              <a:rPr lang="fr-FR" smtClean="0"/>
              <a:t>113</a:t>
            </a:fld>
            <a:endParaRPr lang="fr-FR" dirty="0"/>
          </a:p>
        </p:txBody>
      </p:sp>
    </p:spTree>
    <p:extLst>
      <p:ext uri="{BB962C8B-B14F-4D97-AF65-F5344CB8AC3E}">
        <p14:creationId xmlns:p14="http://schemas.microsoft.com/office/powerpoint/2010/main" val="39586096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400" b="1" dirty="0">
                <a:latin typeface="Times New Roman"/>
                <a:cs typeface="Times New Roman"/>
              </a:rPr>
              <a:t>Afin d’aborder les différentes</a:t>
            </a:r>
            <a:r>
              <a:rPr lang="fr-FR" sz="1400" b="1" baseline="0" dirty="0">
                <a:latin typeface="Times New Roman"/>
                <a:cs typeface="Times New Roman"/>
              </a:rPr>
              <a:t> étapes de calcul, il est utile de définir un certain nombre de termes employés.+ PPT </a:t>
            </a:r>
          </a:p>
          <a:p>
            <a:r>
              <a:rPr lang="fr-FR" sz="1600" b="1" u="sng" baseline="0" dirty="0">
                <a:latin typeface="Times New Roman"/>
                <a:cs typeface="Times New Roman"/>
              </a:rPr>
              <a:t>Processus: </a:t>
            </a:r>
            <a:r>
              <a:rPr lang="fr-FR" sz="1400" b="1" baseline="0" dirty="0">
                <a:latin typeface="Times New Roman"/>
                <a:cs typeface="Times New Roman"/>
              </a:rPr>
              <a:t>PPT+ Par exemple le processus du lancement d’un nouveau produit. </a:t>
            </a:r>
          </a:p>
          <a:p>
            <a:r>
              <a:rPr lang="fr-FR" sz="1600" b="1" u="sng" baseline="0" dirty="0">
                <a:latin typeface="Times New Roman"/>
                <a:cs typeface="Times New Roman"/>
              </a:rPr>
              <a:t>Activité: Par </a:t>
            </a:r>
            <a:r>
              <a:rPr lang="fr-FR" sz="1400" b="1" baseline="0" dirty="0">
                <a:latin typeface="Times New Roman"/>
                <a:cs typeface="Times New Roman"/>
              </a:rPr>
              <a:t>exemple gestion des commandes, livraison des produits, réglages, montages et facturation. </a:t>
            </a:r>
          </a:p>
          <a:p>
            <a:r>
              <a:rPr lang="fr-FR" sz="1400" b="1" baseline="0" dirty="0">
                <a:latin typeface="Times New Roman"/>
                <a:cs typeface="Times New Roman"/>
              </a:rPr>
              <a:t>Chaque activité consomme des ressources qui constituent le coût de l’activité. </a:t>
            </a:r>
          </a:p>
          <a:p>
            <a:r>
              <a:rPr lang="fr-FR" sz="1600" b="1" u="sng" baseline="0" dirty="0">
                <a:latin typeface="Times New Roman"/>
                <a:cs typeface="Times New Roman"/>
              </a:rPr>
              <a:t>Inducteur: </a:t>
            </a:r>
            <a:r>
              <a:rPr lang="fr-FR" sz="1400" b="1" baseline="0" dirty="0">
                <a:latin typeface="Times New Roman"/>
                <a:cs typeface="Times New Roman"/>
              </a:rPr>
              <a:t>par exemple :  Activités  :  Gestion des commandes / Inducteurs: Nombre de commandes, nombre de modèles, ect.. </a:t>
            </a:r>
          </a:p>
        </p:txBody>
      </p:sp>
      <p:sp>
        <p:nvSpPr>
          <p:cNvPr id="4" name="Espace réservé du numéro de diapositive 3"/>
          <p:cNvSpPr>
            <a:spLocks noGrp="1"/>
          </p:cNvSpPr>
          <p:nvPr>
            <p:ph type="sldNum" sz="quarter" idx="10"/>
          </p:nvPr>
        </p:nvSpPr>
        <p:spPr/>
        <p:txBody>
          <a:bodyPr/>
          <a:lstStyle/>
          <a:p>
            <a:fld id="{0AF104C0-2B95-AD40-B660-8C667E2BD412}" type="slidenum">
              <a:rPr lang="fr-FR" smtClean="0"/>
              <a:t>117</a:t>
            </a:fld>
            <a:endParaRPr lang="fr-FR" dirty="0"/>
          </a:p>
        </p:txBody>
      </p:sp>
    </p:spTree>
    <p:extLst>
      <p:ext uri="{BB962C8B-B14F-4D97-AF65-F5344CB8AC3E}">
        <p14:creationId xmlns:p14="http://schemas.microsoft.com/office/powerpoint/2010/main" val="10999774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latin typeface="Times New Roman"/>
                <a:cs typeface="Times New Roman"/>
              </a:rPr>
              <a:t>PPT+ Exemple: les activités</a:t>
            </a:r>
            <a:r>
              <a:rPr lang="fr-FR" b="1" baseline="0" dirty="0">
                <a:latin typeface="Times New Roman"/>
                <a:cs typeface="Times New Roman"/>
              </a:rPr>
              <a:t> facturation, livraison, mise en service peuvent avoir comme inducteur commun le nombre de commandes clients.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0AF104C0-2B95-AD40-B660-8C667E2BD412}" type="slidenum">
              <a:rPr lang="fr-FR" smtClean="0"/>
              <a:t>118</a:t>
            </a:fld>
            <a:endParaRPr lang="fr-FR" dirty="0"/>
          </a:p>
        </p:txBody>
      </p:sp>
    </p:spTree>
    <p:extLst>
      <p:ext uri="{BB962C8B-B14F-4D97-AF65-F5344CB8AC3E}">
        <p14:creationId xmlns:p14="http://schemas.microsoft.com/office/powerpoint/2010/main" val="3669901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Comptabilité de gestion calcule et analyse la valeur des flux internes dans l’entreprise. Elle</a:t>
            </a:r>
            <a:r>
              <a:rPr lang="fr-FR" baseline="0" dirty="0"/>
              <a:t> </a:t>
            </a:r>
            <a:r>
              <a:rPr lang="fr-FR" dirty="0"/>
              <a:t>doit être adaptée à l’activité,</a:t>
            </a:r>
            <a:r>
              <a:rPr lang="fr-FR" baseline="0" dirty="0"/>
              <a:t> à la structure fonctionnelle de l’entreprise et aux besoins des décideurs face aux évolutions de l’environnement économique et technologique (concurrence internationale, flexibilité des moyens de production…).  +++ PPT </a:t>
            </a:r>
            <a:endParaRPr lang="fr-FR" dirty="0"/>
          </a:p>
        </p:txBody>
      </p:sp>
      <p:sp>
        <p:nvSpPr>
          <p:cNvPr id="4" name="Espace réservé du numéro de diapositive 3"/>
          <p:cNvSpPr>
            <a:spLocks noGrp="1"/>
          </p:cNvSpPr>
          <p:nvPr>
            <p:ph type="sldNum" sz="quarter" idx="10"/>
          </p:nvPr>
        </p:nvSpPr>
        <p:spPr/>
        <p:txBody>
          <a:bodyPr/>
          <a:lstStyle/>
          <a:p>
            <a:fld id="{861B5A6A-91D1-C647-895C-B7BBFFEB8C62}" type="slidenum">
              <a:rPr lang="fr-FR" smtClean="0"/>
              <a:t>19</a:t>
            </a:fld>
            <a:endParaRPr lang="fr-FR" dirty="0"/>
          </a:p>
        </p:txBody>
      </p:sp>
    </p:spTree>
    <p:extLst>
      <p:ext uri="{BB962C8B-B14F-4D97-AF65-F5344CB8AC3E}">
        <p14:creationId xmlns:p14="http://schemas.microsoft.com/office/powerpoint/2010/main" val="291243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La comptabilité de gestion constitue un outil de gestion fondamental  pour mesurer,</a:t>
            </a:r>
            <a:r>
              <a:rPr lang="fr-FR" b="1" baseline="0" dirty="0">
                <a:latin typeface="Times New Roman"/>
                <a:cs typeface="Times New Roman"/>
              </a:rPr>
              <a:t> apprécier et améliorer la performance de l’entreprise. On distingue</a:t>
            </a:r>
            <a:r>
              <a:rPr lang="fr-FR" baseline="0" dirty="0"/>
              <a:t>: schéma</a:t>
            </a:r>
          </a:p>
          <a:p>
            <a:pPr algn="just"/>
            <a:r>
              <a:rPr lang="fr-FR" b="1" baseline="0" dirty="0">
                <a:latin typeface="Times New Roman"/>
                <a:cs typeface="Times New Roman"/>
              </a:rPr>
              <a:t>Les informations issues de la comptabilité de gestion permettent d’effectuer des choix judicieux quant à la prise de décisions conditionnant l’avenir de l’entreprise. </a:t>
            </a:r>
          </a:p>
        </p:txBody>
      </p:sp>
      <p:sp>
        <p:nvSpPr>
          <p:cNvPr id="4" name="Espace réservé du numéro de diapositive 3"/>
          <p:cNvSpPr>
            <a:spLocks noGrp="1"/>
          </p:cNvSpPr>
          <p:nvPr>
            <p:ph type="sldNum" sz="quarter" idx="10"/>
          </p:nvPr>
        </p:nvSpPr>
        <p:spPr/>
        <p:txBody>
          <a:bodyPr/>
          <a:lstStyle/>
          <a:p>
            <a:fld id="{861B5A6A-91D1-C647-895C-B7BBFFEB8C62}" type="slidenum">
              <a:rPr lang="fr-FR" smtClean="0"/>
              <a:t>22</a:t>
            </a:fld>
            <a:endParaRPr lang="fr-FR" dirty="0"/>
          </a:p>
        </p:txBody>
      </p:sp>
    </p:spTree>
    <p:extLst>
      <p:ext uri="{BB962C8B-B14F-4D97-AF65-F5344CB8AC3E}">
        <p14:creationId xmlns:p14="http://schemas.microsoft.com/office/powerpoint/2010/main" val="2090550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PPT+++ Par exemple, l’objet de coût peut être un produit,</a:t>
            </a:r>
            <a:r>
              <a:rPr lang="fr-FR" b="1" baseline="0" dirty="0">
                <a:latin typeface="Times New Roman"/>
                <a:cs typeface="Times New Roman"/>
              </a:rPr>
              <a:t> un projet, une activité… Un coût se détermine par l’accumulation de charges significatives sur un produit ou tout autre objet de coût. </a:t>
            </a:r>
            <a:r>
              <a:rPr lang="fr-FR" sz="1200" dirty="0">
                <a:latin typeface="Times New Roman"/>
                <a:cs typeface="Times New Roman"/>
              </a:rPr>
              <a:t>Plusieurs coûts peuvent être calculés selon les différentes phases:</a:t>
            </a:r>
          </a:p>
          <a:p>
            <a:endParaRPr lang="fr-FR" b="1" baseline="0"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i="1" kern="1200" dirty="0">
                <a:solidFill>
                  <a:schemeClr val="tx1"/>
                </a:solidFill>
                <a:effectLst/>
                <a:latin typeface="Times New Roman"/>
                <a:ea typeface="+mn-ea"/>
                <a:cs typeface="Times New Roman"/>
              </a:rPr>
              <a:t>Phase d’approvisionnement préalable à l'acquisition </a:t>
            </a:r>
            <a:r>
              <a:rPr lang="fr-FR" sz="1200" b="1" kern="1200" dirty="0">
                <a:solidFill>
                  <a:schemeClr val="tx1"/>
                </a:solidFill>
                <a:effectLst/>
                <a:latin typeface="Times New Roman"/>
                <a:ea typeface="+mn-ea"/>
                <a:cs typeface="Times New Roman"/>
              </a:rPr>
              <a:t>— Avant d'acquérir un article, vous devez disposer d'un budget approuvé, suffisant pour couvrir l’achat et dont la catégorie est appropriée. </a:t>
            </a:r>
            <a:r>
              <a:rPr lang="fr-FR" sz="1200" b="1" i="1" kern="1200" dirty="0">
                <a:solidFill>
                  <a:schemeClr val="tx1"/>
                </a:solidFill>
                <a:effectLst/>
                <a:latin typeface="Times New Roman"/>
                <a:ea typeface="+mn-ea"/>
                <a:cs typeface="Times New Roman"/>
              </a:rPr>
              <a:t>Phase d'acquisition </a:t>
            </a:r>
            <a:r>
              <a:rPr lang="fr-FR" sz="1200" b="1" kern="1200" dirty="0">
                <a:solidFill>
                  <a:schemeClr val="tx1"/>
                </a:solidFill>
                <a:effectLst/>
                <a:latin typeface="Times New Roman"/>
                <a:ea typeface="+mn-ea"/>
                <a:cs typeface="Times New Roman"/>
              </a:rPr>
              <a:t>— Il s'agit de la phase juste avant l'achat, c'est-à- dire lorsque vous disposez du financement et que vous commencez à planifier l'achat.</a:t>
            </a:r>
            <a:r>
              <a:rPr lang="fr-FR" sz="1200" b="1" kern="1200" baseline="0" dirty="0">
                <a:solidFill>
                  <a:schemeClr val="tx1"/>
                </a:solidFill>
                <a:effectLst/>
                <a:latin typeface="Times New Roman"/>
                <a:ea typeface="+mn-ea"/>
                <a:cs typeface="Times New Roman"/>
              </a:rPr>
              <a:t> </a:t>
            </a:r>
            <a:r>
              <a:rPr lang="fr-FR" sz="1200" b="1" i="1" kern="1200" dirty="0">
                <a:solidFill>
                  <a:schemeClr val="tx1"/>
                </a:solidFill>
                <a:effectLst/>
                <a:latin typeface="Times New Roman"/>
                <a:ea typeface="+mn-ea"/>
                <a:cs typeface="Times New Roman"/>
              </a:rPr>
              <a:t>Phase finale </a:t>
            </a:r>
            <a:r>
              <a:rPr lang="fr-FR" sz="1200" b="1" kern="1200" dirty="0">
                <a:solidFill>
                  <a:schemeClr val="tx1"/>
                </a:solidFill>
                <a:effectLst/>
                <a:latin typeface="Times New Roman"/>
                <a:ea typeface="+mn-ea"/>
                <a:cs typeface="Times New Roman"/>
              </a:rPr>
              <a:t>— Un comité d'évaluation devra vérifier les offres et sélectionner un fournisseur en se basant sur le prix ou d’autres avantages selon les besoins de votre organisation </a:t>
            </a: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Times New Roman"/>
              <a:ea typeface="+mn-ea"/>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Times New Roman"/>
              <a:ea typeface="+mn-ea"/>
              <a:cs typeface="Times New Roman"/>
            </a:endParaRPr>
          </a:p>
          <a:p>
            <a:pPr algn="just"/>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861B5A6A-91D1-C647-895C-B7BBFFEB8C62}" type="slidenum">
              <a:rPr lang="fr-FR" smtClean="0"/>
              <a:t>23</a:t>
            </a:fld>
            <a:endParaRPr lang="fr-FR" dirty="0"/>
          </a:p>
        </p:txBody>
      </p:sp>
    </p:spTree>
    <p:extLst>
      <p:ext uri="{BB962C8B-B14F-4D97-AF65-F5344CB8AC3E}">
        <p14:creationId xmlns:p14="http://schemas.microsoft.com/office/powerpoint/2010/main" val="4219659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comptabilité de gestion peut se présenter sous deux formes:</a:t>
            </a:r>
            <a:r>
              <a:rPr lang="fr-FR" baseline="0" dirty="0"/>
              <a:t> </a:t>
            </a:r>
            <a:endParaRPr lang="fr-FR" dirty="0"/>
          </a:p>
        </p:txBody>
      </p:sp>
      <p:sp>
        <p:nvSpPr>
          <p:cNvPr id="4" name="Espace réservé du numéro de diapositive 3"/>
          <p:cNvSpPr>
            <a:spLocks noGrp="1"/>
          </p:cNvSpPr>
          <p:nvPr>
            <p:ph type="sldNum" sz="quarter" idx="10"/>
          </p:nvPr>
        </p:nvSpPr>
        <p:spPr/>
        <p:txBody>
          <a:bodyPr/>
          <a:lstStyle/>
          <a:p>
            <a:fld id="{861B5A6A-91D1-C647-895C-B7BBFFEB8C62}" type="slidenum">
              <a:rPr lang="fr-FR" smtClean="0"/>
              <a:t>29</a:t>
            </a:fld>
            <a:endParaRPr lang="fr-FR" dirty="0"/>
          </a:p>
        </p:txBody>
      </p:sp>
    </p:spTree>
    <p:extLst>
      <p:ext uri="{BB962C8B-B14F-4D97-AF65-F5344CB8AC3E}">
        <p14:creationId xmlns:p14="http://schemas.microsoft.com/office/powerpoint/2010/main" val="8012187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1918447"/>
            <a:ext cx="7583488" cy="1470025"/>
          </a:xfrm>
        </p:spPr>
        <p:txBody>
          <a:bodyPr anchor="b" anchorCtr="0"/>
          <a:lstStyle/>
          <a:p>
            <a:r>
              <a:rPr lang="fr-FR"/>
              <a:t>Cliquez et modifiez le titre</a:t>
            </a:r>
            <a:endParaRPr/>
          </a:p>
        </p:txBody>
      </p:sp>
      <p:sp>
        <p:nvSpPr>
          <p:cNvPr id="3" name="Subtitle 2"/>
          <p:cNvSpPr>
            <a:spLocks noGrp="1"/>
          </p:cNvSpPr>
          <p:nvPr>
            <p:ph type="subTitle" idx="1"/>
          </p:nvPr>
        </p:nvSpPr>
        <p:spPr>
          <a:xfrm>
            <a:off x="779463" y="3478306"/>
            <a:ext cx="7583487" cy="1752600"/>
          </a:xfrm>
        </p:spPr>
        <p:txBody>
          <a:bodyPr>
            <a:normAutofit/>
          </a:bodyPr>
          <a:lstStyle>
            <a:lvl1pPr marL="0" indent="0" algn="ctr">
              <a:spcBef>
                <a:spcPts val="6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pic>
        <p:nvPicPr>
          <p:cNvPr id="9" name="Picture 8"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
        <p:nvSpPr>
          <p:cNvPr id="2" name="Title 1"/>
          <p:cNvSpPr>
            <a:spLocks noGrp="1"/>
          </p:cNvSpPr>
          <p:nvPr>
            <p:ph type="title"/>
          </p:nvPr>
        </p:nvSpPr>
        <p:spPr>
          <a:xfrm>
            <a:off x="301752" y="274320"/>
            <a:ext cx="3959352" cy="1691640"/>
          </a:xfrm>
        </p:spPr>
        <p:txBody>
          <a:bodyPr vert="horz" lIns="91440" tIns="45720" rIns="91440" bIns="45720" rtlCol="0" anchor="b" anchorCtr="0">
            <a:noAutofit/>
          </a:bodyPr>
          <a:lstStyle>
            <a:lvl1pPr marL="0" algn="ctr" defTabSz="914400" rtl="0" eaLnBrk="1" latinLnBrk="0" hangingPunct="1">
              <a:spcBef>
                <a:spcPct val="0"/>
              </a:spcBef>
              <a:buNone/>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fr-FR"/>
              <a:t>Cliquez et modifiez le titre</a:t>
            </a:r>
            <a:endParaRPr/>
          </a:p>
        </p:txBody>
      </p:sp>
      <p:sp>
        <p:nvSpPr>
          <p:cNvPr id="3" name="Picture Placeholder 2"/>
          <p:cNvSpPr>
            <a:spLocks noGrp="1"/>
          </p:cNvSpPr>
          <p:nvPr>
            <p:ph type="pic" idx="1"/>
          </p:nvPr>
        </p:nvSpPr>
        <p:spPr>
          <a:xfrm>
            <a:off x="4864608" y="264907"/>
            <a:ext cx="3959352" cy="6328186"/>
          </a:xfrm>
          <a:solidFill>
            <a:schemeClr val="tx1">
              <a:lumMod val="50000"/>
            </a:schemeClr>
          </a:solidFill>
          <a:effectLst>
            <a:outerShdw blurRad="50800" dir="2700000" algn="tl" rotWithShape="0">
              <a:schemeClr val="tx1">
                <a:alpha val="40000"/>
              </a:scheme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4" name="Text Placeholder 3"/>
          <p:cNvSpPr>
            <a:spLocks noGrp="1"/>
          </p:cNvSpPr>
          <p:nvPr>
            <p:ph type="body" sz="half" idx="2"/>
          </p:nvPr>
        </p:nvSpPr>
        <p:spPr>
          <a:xfrm>
            <a:off x="301752" y="1970801"/>
            <a:ext cx="3959352" cy="3200400"/>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Font typeface="Calisto MT" pitchFamily="18" charset="0"/>
              <a:buNone/>
            </a:pPr>
            <a:r>
              <a:rPr lang="fr-FR"/>
              <a:t>Cliquez pour modifier les styles du texte du masque</a:t>
            </a:r>
          </a:p>
        </p:txBody>
      </p:sp>
      <p:sp>
        <p:nvSpPr>
          <p:cNvPr id="5" name="Date Placeholder 4"/>
          <p:cNvSpPr>
            <a:spLocks noGrp="1"/>
          </p:cNvSpPr>
          <p:nvPr>
            <p:ph type="dt" sz="half" idx="10"/>
          </p:nvPr>
        </p:nvSpPr>
        <p:spPr>
          <a:xfrm>
            <a:off x="2670048" y="6356350"/>
            <a:ext cx="162763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7/22/2026</a:t>
            </a:fld>
            <a:endParaRPr lang="en-US" dirty="0"/>
          </a:p>
        </p:txBody>
      </p:sp>
      <p:sp>
        <p:nvSpPr>
          <p:cNvPr id="6" name="Footer Placeholder 5"/>
          <p:cNvSpPr>
            <a:spLocks noGrp="1"/>
          </p:cNvSpPr>
          <p:nvPr>
            <p:ph type="ftr" sz="quarter" idx="11"/>
          </p:nvPr>
        </p:nvSpPr>
        <p:spPr>
          <a:xfrm>
            <a:off x="242047" y="6356350"/>
            <a:ext cx="1892808"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892808" y="5738129"/>
            <a:ext cx="758952" cy="57607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Title 1"/>
          <p:cNvSpPr>
            <a:spLocks noGrp="1"/>
          </p:cNvSpPr>
          <p:nvPr>
            <p:ph type="title"/>
          </p:nvPr>
        </p:nvSpPr>
        <p:spPr>
          <a:xfrm>
            <a:off x="762000" y="4038600"/>
            <a:ext cx="7620000" cy="990600"/>
          </a:xfrm>
        </p:spPr>
        <p:txBody>
          <a:bodyPr vert="horz" lIns="91440" tIns="45720" rIns="91440" bIns="45720" rtlCol="0" anchor="b" anchorCtr="0">
            <a:normAutofit/>
          </a:bodyPr>
          <a:lstStyle>
            <a:lvl1pPr algn="ctr">
              <a:defRPr sz="3600" kern="1200">
                <a:solidFill>
                  <a:schemeClr val="bg2"/>
                </a:solidFill>
                <a:effectLst>
                  <a:outerShdw blurRad="63500" dir="2700000" algn="tl" rotWithShape="0">
                    <a:schemeClr val="tx1">
                      <a:alpha val="40000"/>
                    </a:schemeClr>
                  </a:outerShdw>
                </a:effectLst>
                <a:latin typeface="+mj-lt"/>
                <a:ea typeface="+mn-ea"/>
                <a:cs typeface="+mn-cs"/>
              </a:defRPr>
            </a:lvl1pPr>
          </a:lstStyle>
          <a:p>
            <a:pPr marL="0" lvl="0" indent="0" algn="l" defTabSz="914400" rtl="0" eaLnBrk="1" latinLnBrk="0" hangingPunct="1">
              <a:spcBef>
                <a:spcPts val="2000"/>
              </a:spcBef>
              <a:buFont typeface="Calisto MT" pitchFamily="18" charset="0"/>
              <a:buNone/>
            </a:pPr>
            <a:r>
              <a:rPr lang="fr-FR"/>
              <a:t>Cliquez et modifiez le titre</a:t>
            </a:r>
            <a:endParaRPr/>
          </a:p>
        </p:txBody>
      </p:sp>
      <p:sp>
        <p:nvSpPr>
          <p:cNvPr id="3" name="Picture Placeholder 2"/>
          <p:cNvSpPr>
            <a:spLocks noGrp="1"/>
          </p:cNvSpPr>
          <p:nvPr>
            <p:ph type="pic" idx="1"/>
          </p:nvPr>
        </p:nvSpPr>
        <p:spPr>
          <a:xfrm>
            <a:off x="342900" y="265176"/>
            <a:ext cx="8458200" cy="3697224"/>
          </a:xfrm>
          <a:solidFill>
            <a:schemeClr val="tx1">
              <a:lumMod val="50000"/>
            </a:schemeClr>
          </a:solidFill>
          <a:effectLst>
            <a:outerShdw blurRad="50800" dir="2700000" algn="tl" rotWithShape="0">
              <a:schemeClr val="tx1">
                <a:alpha val="40000"/>
              </a:schemeClr>
            </a:outerShdw>
          </a:effectLst>
        </p:spPr>
        <p:txBody>
          <a:bodyPr vert="horz" lIns="91440" tIns="45720" rIns="91440" bIns="45720" rtlCol="0">
            <a:normAutofit/>
          </a:bodyPr>
          <a:lstStyle>
            <a:lvl1pPr marL="0" indent="0" algn="ctr" defTabSz="914400" rtl="0" eaLnBrk="1" latinLnBrk="0" hangingPunct="1">
              <a:spcBef>
                <a:spcPts val="2000"/>
              </a:spcBef>
              <a:buFont typeface="Calisto MT" pitchFamily="18" charset="0"/>
              <a:buNone/>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Faire glisser l'image vers l'espace réservé ou cliquer sur l'icône pour l'ajouter</a:t>
            </a:r>
            <a:endParaRPr/>
          </a:p>
        </p:txBody>
      </p:sp>
      <p:sp>
        <p:nvSpPr>
          <p:cNvPr id="4" name="Text Placeholder 3"/>
          <p:cNvSpPr>
            <a:spLocks noGrp="1"/>
          </p:cNvSpPr>
          <p:nvPr>
            <p:ph type="body" sz="half" idx="2"/>
          </p:nvPr>
        </p:nvSpPr>
        <p:spPr>
          <a:xfrm>
            <a:off x="762000" y="5042647"/>
            <a:ext cx="7620000" cy="1129553"/>
          </a:xfrm>
        </p:spPr>
        <p:txBody>
          <a:bodyPr>
            <a:normAutofit/>
          </a:bodyPr>
          <a:lstStyle>
            <a:lvl1pPr marL="0" indent="0" algn="ctr">
              <a:lnSpc>
                <a:spcPct val="110000"/>
              </a:lnSpc>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erme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D85AC8A2-C63C-49A4-89E9-2E4420D2ECA8}" type="datetimeFigureOut">
              <a:rPr lang="en-US" smtClean="0"/>
              <a:t>7/22/2026</a:t>
            </a:fld>
            <a:endParaRPr lang="en-US" dirty="0"/>
          </a:p>
        </p:txBody>
      </p:sp>
      <p:sp>
        <p:nvSpPr>
          <p:cNvPr id="4" name="Footer Placeholder 3"/>
          <p:cNvSpPr>
            <a:spLocks noGrp="1"/>
          </p:cNvSpPr>
          <p:nvPr>
            <p:ph type="ftr" sz="quarter" idx="11"/>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endParaRPr lang="en-US" dirty="0"/>
          </a:p>
        </p:txBody>
      </p:sp>
      <p:sp>
        <p:nvSpPr>
          <p:cNvPr id="5" name="Slide Number Placeholder 4"/>
          <p:cNvSpPr>
            <a:spLocks noGrp="1"/>
          </p:cNvSpPr>
          <p:nvPr>
            <p:ph type="sldNum" sz="quarter" idx="12"/>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74C7E049-B585-4EE6-96C0-EEB30EAA14FD}" type="slidenum">
              <a:rPr lang="en-US" smtClean="0"/>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8" name="Picture 7"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fr-FR"/>
              <a:t>Cliquez et modifiez le titre</a:t>
            </a:r>
            <a:endParaRPr/>
          </a:p>
        </p:txBody>
      </p:sp>
      <p:sp>
        <p:nvSpPr>
          <p:cNvPr id="3" name="Vertical Text Placeholder 2"/>
          <p:cNvSpPr>
            <a:spLocks noGrp="1"/>
          </p:cNvSpPr>
          <p:nvPr>
            <p:ph type="body" orient="vert" idx="1"/>
          </p:nvPr>
        </p:nvSpPr>
        <p:spPr/>
        <p:txBody>
          <a:bodyPr vert="eaVert"/>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Overlay-FullBackground.jpg"/>
          <p:cNvPicPr>
            <a:picLocks noChangeAspect="1"/>
          </p:cNvPicPr>
          <p:nvPr/>
        </p:nvPicPr>
        <p:blipFill>
          <a:blip r:embed="rId2"/>
          <a:srcRect r="14719"/>
          <a:stretch>
            <a:fillRect/>
          </a:stretch>
        </p:blipFill>
        <p:spPr>
          <a:xfrm>
            <a:off x="0" y="4482"/>
            <a:ext cx="7798112" cy="6858000"/>
          </a:xfrm>
          <a:prstGeom prst="rect">
            <a:avLst/>
          </a:prstGeom>
          <a:noFill/>
          <a:ln>
            <a:noFill/>
          </a:ln>
        </p:spPr>
      </p:pic>
      <p:sp>
        <p:nvSpPr>
          <p:cNvPr id="2" name="Vertical Title 1"/>
          <p:cNvSpPr>
            <a:spLocks noGrp="1"/>
          </p:cNvSpPr>
          <p:nvPr>
            <p:ph type="title" orient="vert"/>
          </p:nvPr>
        </p:nvSpPr>
        <p:spPr>
          <a:xfrm>
            <a:off x="7848600" y="457200"/>
            <a:ext cx="1219200" cy="5668963"/>
          </a:xfrm>
        </p:spPr>
        <p:txBody>
          <a:bodyPr vert="eaVert">
            <a:normAutofit/>
          </a:bodyPr>
          <a:lstStyle/>
          <a:p>
            <a:r>
              <a:rPr lang="fr-FR"/>
              <a:t>Cliquez et modifiez le titre</a:t>
            </a:r>
            <a:endParaRPr/>
          </a:p>
        </p:txBody>
      </p:sp>
      <p:sp>
        <p:nvSpPr>
          <p:cNvPr id="3" name="Vertical Text Placeholder 2"/>
          <p:cNvSpPr>
            <a:spLocks noGrp="1"/>
          </p:cNvSpPr>
          <p:nvPr>
            <p:ph type="body" orient="vert" idx="1"/>
          </p:nvPr>
        </p:nvSpPr>
        <p:spPr>
          <a:xfrm>
            <a:off x="779462" y="457200"/>
            <a:ext cx="6383337" cy="5668963"/>
          </a:xfrm>
        </p:spPr>
        <p:txBody>
          <a:bodyPr vert="eaVert"/>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a:xfrm>
            <a:off x="7924800" y="6356350"/>
            <a:ext cx="1066800"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pic>
        <p:nvPicPr>
          <p:cNvPr id="10" name="Picture 9" descr="overlay-ruleShadow.png"/>
          <p:cNvPicPr>
            <a:picLocks noChangeAspect="1"/>
          </p:cNvPicPr>
          <p:nvPr/>
        </p:nvPicPr>
        <p:blipFill>
          <a:blip r:embed="rId3"/>
          <a:srcRect r="25031"/>
          <a:stretch>
            <a:fillRect/>
          </a:stretch>
        </p:blipFill>
        <p:spPr>
          <a:xfrm rot="5400000" flipH="1">
            <a:off x="4421262" y="3365075"/>
            <a:ext cx="6855164" cy="1250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7" name="Picture 6"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fr-FR"/>
              <a:t>Cliquez et modifiez le titre</a:t>
            </a:r>
            <a:endParaRPr/>
          </a:p>
        </p:txBody>
      </p:sp>
      <p:sp>
        <p:nvSpPr>
          <p:cNvPr id="3" name="Content Placeholder 2"/>
          <p:cNvSpPr>
            <a:spLocks noGrp="1"/>
          </p:cNvSpPr>
          <p:nvPr>
            <p:ph idx="1"/>
          </p:nvPr>
        </p:nvSpPr>
        <p:spPr/>
        <p:txBody>
          <a:bodyPr/>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e de titre avec imag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789081"/>
            <a:ext cx="7583488" cy="1470025"/>
          </a:xfrm>
        </p:spPr>
        <p:txBody>
          <a:bodyPr anchor="ctr" anchorCtr="0"/>
          <a:lstStyle/>
          <a:p>
            <a:r>
              <a:rPr lang="fr-FR"/>
              <a:t>Cliquez et modifiez le titre</a:t>
            </a:r>
            <a:endParaRPr/>
          </a:p>
        </p:txBody>
      </p:sp>
      <p:sp>
        <p:nvSpPr>
          <p:cNvPr id="3" name="Subtitle 2"/>
          <p:cNvSpPr>
            <a:spLocks noGrp="1"/>
          </p:cNvSpPr>
          <p:nvPr>
            <p:ph type="subTitle" idx="1"/>
          </p:nvPr>
        </p:nvSpPr>
        <p:spPr>
          <a:xfrm>
            <a:off x="779463" y="4724400"/>
            <a:ext cx="7583487" cy="1385047"/>
          </a:xfrm>
        </p:spPr>
        <p:txBody>
          <a:bodyPr anchor="ctr" anchorCtr="0">
            <a:normAutofit/>
          </a:bodyPr>
          <a:lstStyle>
            <a:lvl1pPr marL="0" indent="0" algn="ctr">
              <a:spcBef>
                <a:spcPts val="3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
        <p:nvSpPr>
          <p:cNvPr id="10" name="Picture Placeholder 9"/>
          <p:cNvSpPr>
            <a:spLocks noGrp="1"/>
          </p:cNvSpPr>
          <p:nvPr>
            <p:ph type="pic" sz="quarter" idx="13"/>
          </p:nvPr>
        </p:nvSpPr>
        <p:spPr>
          <a:xfrm>
            <a:off x="3677371" y="2564085"/>
            <a:ext cx="1789259" cy="1729830"/>
          </a:xfrm>
          <a:prstGeom prst="ellipse">
            <a:avLst/>
          </a:prstGeom>
          <a:noFill/>
          <a:ln w="127000">
            <a:solidFill>
              <a:schemeClr val="tx2"/>
            </a:solidFill>
          </a:ln>
          <a:effectLst>
            <a:innerShdw blurRad="101600" dist="76200" dir="13500000">
              <a:prstClr val="black">
                <a:alpha val="57000"/>
              </a:prstClr>
            </a:innerShdw>
          </a:effectLst>
        </p:spPr>
        <p:txBody>
          <a:bodyPr>
            <a:normAutofit/>
          </a:bodyPr>
          <a:lstStyle>
            <a:lvl1pPr marL="0" indent="0" algn="ctr">
              <a:buNone/>
              <a:defRPr sz="1600">
                <a:solidFill>
                  <a:schemeClr val="tx1"/>
                </a:solidFill>
              </a:defRPr>
            </a:lvl1pPr>
          </a:lstStyle>
          <a:p>
            <a:r>
              <a:rPr lang="fr-FR" dirty="0"/>
              <a:t>Faire glisser l'image vers l'espace réservé ou cliquer sur l'icône pour l'ajouter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4446984"/>
            <a:ext cx="9144000" cy="125016"/>
          </a:xfrm>
          <a:prstGeom prst="rect">
            <a:avLst/>
          </a:prstGeom>
        </p:spPr>
      </p:pic>
      <p:pic>
        <p:nvPicPr>
          <p:cNvPr id="7" name="Picture 6" descr="Overlay-FullBackground.jpg"/>
          <p:cNvPicPr>
            <a:picLocks noChangeAspect="1"/>
          </p:cNvPicPr>
          <p:nvPr/>
        </p:nvPicPr>
        <p:blipFill>
          <a:blip r:embed="rId3"/>
          <a:srcRect t="66667"/>
          <a:stretch>
            <a:fillRect/>
          </a:stretch>
        </p:blipFill>
        <p:spPr>
          <a:xfrm>
            <a:off x="0" y="4572000"/>
            <a:ext cx="9144000" cy="2286000"/>
          </a:xfrm>
          <a:prstGeom prst="rect">
            <a:avLst/>
          </a:prstGeom>
        </p:spPr>
      </p:pic>
      <p:sp>
        <p:nvSpPr>
          <p:cNvPr id="2" name="Title 1"/>
          <p:cNvSpPr>
            <a:spLocks noGrp="1"/>
          </p:cNvSpPr>
          <p:nvPr>
            <p:ph type="title"/>
          </p:nvPr>
        </p:nvSpPr>
        <p:spPr>
          <a:xfrm>
            <a:off x="779463" y="2971800"/>
            <a:ext cx="758348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fr-FR"/>
              <a:t>Cliquez et modifiez le titre</a:t>
            </a:r>
            <a:endParaRPr/>
          </a:p>
        </p:txBody>
      </p:sp>
      <p:sp>
        <p:nvSpPr>
          <p:cNvPr id="3" name="Text Placeholder 2"/>
          <p:cNvSpPr>
            <a:spLocks noGrp="1"/>
          </p:cNvSpPr>
          <p:nvPr>
            <p:ph type="body" idx="1"/>
          </p:nvPr>
        </p:nvSpPr>
        <p:spPr>
          <a:xfrm>
            <a:off x="779463" y="4724400"/>
            <a:ext cx="7583487" cy="1398494"/>
          </a:xfrm>
        </p:spPr>
        <p:txBody>
          <a:bodyPr vert="horz" lIns="91440" tIns="45720" rIns="91440" bIns="45720" rtlCol="0">
            <a:normAutofit/>
          </a:bodyPr>
          <a:lstStyle>
            <a:lvl1pPr marL="0" indent="0" algn="ctr" defTabSz="914400" rtl="0" eaLnBrk="1" latinLnBrk="0" hangingPunct="1">
              <a:spcBef>
                <a:spcPts val="300"/>
              </a:spcBef>
              <a:buFont typeface="Calisto MT" pitchFamily="18" charset="0"/>
              <a:buNone/>
              <a:defRPr sz="18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1" name="Picture 10"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p>
            <a:r>
              <a:rPr lang="fr-FR"/>
              <a:t>Cliquez et modifiez le titre</a:t>
            </a:r>
            <a:endParaRPr/>
          </a:p>
        </p:txBody>
      </p:sp>
      <p:sp>
        <p:nvSpPr>
          <p:cNvPr id="3" name="Content Placeholder 2"/>
          <p:cNvSpPr>
            <a:spLocks noGrp="1"/>
          </p:cNvSpPr>
          <p:nvPr>
            <p:ph sz="half" idx="1"/>
          </p:nvPr>
        </p:nvSpPr>
        <p:spPr>
          <a:xfrm>
            <a:off x="779463"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Content Placeholder 3"/>
          <p:cNvSpPr>
            <a:spLocks noGrp="1"/>
          </p:cNvSpPr>
          <p:nvPr>
            <p:ph sz="half" idx="2"/>
          </p:nvPr>
        </p:nvSpPr>
        <p:spPr>
          <a:xfrm>
            <a:off x="4796791"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Date Placeholder 4"/>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2" name="Picture 11"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3" name="Picture 12"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lvl1pPr>
              <a:defRPr/>
            </a:lvl1pPr>
          </a:lstStyle>
          <a:p>
            <a:r>
              <a:rPr lang="fr-FR"/>
              <a:t>Cliquez et modifiez le titre</a:t>
            </a:r>
            <a:endParaRPr/>
          </a:p>
        </p:txBody>
      </p:sp>
      <p:sp>
        <p:nvSpPr>
          <p:cNvPr id="3" name="Text Placeholder 2"/>
          <p:cNvSpPr>
            <a:spLocks noGrp="1"/>
          </p:cNvSpPr>
          <p:nvPr>
            <p:ph type="body" idx="1"/>
          </p:nvPr>
        </p:nvSpPr>
        <p:spPr>
          <a:xfrm>
            <a:off x="779463"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779463"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5" name="Text Placeholder 4"/>
          <p:cNvSpPr>
            <a:spLocks noGrp="1"/>
          </p:cNvSpPr>
          <p:nvPr>
            <p:ph type="body" sz="quarter" idx="3"/>
          </p:nvPr>
        </p:nvSpPr>
        <p:spPr>
          <a:xfrm>
            <a:off x="4796791"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796791"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7" name="Date Placeholder 6"/>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sp>
        <p:nvSpPr>
          <p:cNvPr id="2" name="Title 1"/>
          <p:cNvSpPr>
            <a:spLocks noGrp="1"/>
          </p:cNvSpPr>
          <p:nvPr>
            <p:ph type="title"/>
          </p:nvPr>
        </p:nvSpPr>
        <p:spPr/>
        <p:txBody>
          <a:bodyPr/>
          <a:lstStyle/>
          <a:p>
            <a:r>
              <a:rPr lang="fr-FR"/>
              <a:t>Cliquez et modifiez le titre</a:t>
            </a:r>
            <a:endParaRPr/>
          </a:p>
        </p:txBody>
      </p:sp>
      <p:sp>
        <p:nvSpPr>
          <p:cNvPr id="3" name="Date Placeholder 2"/>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4C7E049-B585-4EE6-96C0-EEB30EAA14FD}" type="slidenum">
              <a:rPr lang="en-US" smtClean="0"/>
              <a:t>‹N°›</a:t>
            </a:fld>
            <a:endParaRPr lang="en-US" dirty="0"/>
          </a:p>
        </p:txBody>
      </p:sp>
      <p:pic>
        <p:nvPicPr>
          <p:cNvPr id="10" name="Picture 9" descr="Overlay-FullBackground.jpg"/>
          <p:cNvPicPr>
            <a:picLocks noChangeAspect="1"/>
          </p:cNvPicPr>
          <p:nvPr/>
        </p:nvPicPr>
        <p:blipFill>
          <a:blip r:embed="rId3"/>
          <a:srcRect t="21046"/>
          <a:stretch>
            <a:fillRect/>
          </a:stretch>
        </p:blipFill>
        <p:spPr>
          <a:xfrm>
            <a:off x="0" y="1447800"/>
            <a:ext cx="9144000" cy="54146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Date Placeholder 1"/>
          <p:cNvSpPr>
            <a:spLocks noGrp="1"/>
          </p:cNvSpPr>
          <p:nvPr>
            <p:ph type="dt" sz="half" idx="10"/>
          </p:nvPr>
        </p:nvSpPr>
        <p:spPr/>
        <p:txBody>
          <a:bodyPr/>
          <a:lstStyle/>
          <a:p>
            <a:fld id="{D85AC8A2-C63C-49A4-89E9-2E4420D2ECA8}" type="datetimeFigureOut">
              <a:rPr lang="en-US"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4C7E049-B585-4EE6-96C0-EEB30EAA14FD}" type="slidenum">
              <a:rPr lang="en-US" smtClean="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sp>
        <p:nvSpPr>
          <p:cNvPr id="2" name="Title 1"/>
          <p:cNvSpPr>
            <a:spLocks noGrp="1"/>
          </p:cNvSpPr>
          <p:nvPr>
            <p:ph type="title"/>
          </p:nvPr>
        </p:nvSpPr>
        <p:spPr>
          <a:xfrm>
            <a:off x="301752" y="273049"/>
            <a:ext cx="3962400" cy="1690221"/>
          </a:xfrm>
        </p:spPr>
        <p:txBody>
          <a:bodyPr vert="horz" lIns="91440" tIns="45720" rIns="91440" bIns="45720" rtlCol="0" anchor="b" anchorCtr="0">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fr-FR"/>
              <a:t>Cliquez et modifiez le titre</a:t>
            </a:r>
            <a:endParaRPr/>
          </a:p>
        </p:txBody>
      </p:sp>
      <p:sp>
        <p:nvSpPr>
          <p:cNvPr id="3" name="Content Placeholder 2"/>
          <p:cNvSpPr>
            <a:spLocks noGrp="1"/>
          </p:cNvSpPr>
          <p:nvPr>
            <p:ph idx="1"/>
          </p:nvPr>
        </p:nvSpPr>
        <p:spPr>
          <a:xfrm>
            <a:off x="4866401" y="273050"/>
            <a:ext cx="3959352" cy="585311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Text Placeholder 3"/>
          <p:cNvSpPr>
            <a:spLocks noGrp="1"/>
          </p:cNvSpPr>
          <p:nvPr>
            <p:ph type="body" sz="half" idx="2"/>
          </p:nvPr>
        </p:nvSpPr>
        <p:spPr>
          <a:xfrm>
            <a:off x="301752" y="1975104"/>
            <a:ext cx="3962400" cy="3200401"/>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defTabSz="914400" rtl="0" eaLnBrk="1" latinLnBrk="0" hangingPunct="1">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2667000" y="6356350"/>
            <a:ext cx="162261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7/22/2026</a:t>
            </a:fld>
            <a:endParaRPr lang="en-US" dirty="0"/>
          </a:p>
        </p:txBody>
      </p:sp>
      <p:sp>
        <p:nvSpPr>
          <p:cNvPr id="6" name="Footer Placeholder 5"/>
          <p:cNvSpPr>
            <a:spLocks noGrp="1"/>
          </p:cNvSpPr>
          <p:nvPr>
            <p:ph type="ftr" sz="quarter" idx="11"/>
          </p:nvPr>
        </p:nvSpPr>
        <p:spPr>
          <a:xfrm>
            <a:off x="242047" y="6356350"/>
            <a:ext cx="1891553"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892808" y="5748338"/>
            <a:ext cx="762000" cy="57626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‹N°›</a:t>
            </a:fld>
            <a:endParaRPr lang="en-US" dirty="0"/>
          </a:p>
        </p:txBody>
      </p:sp>
      <p:pic>
        <p:nvPicPr>
          <p:cNvPr id="10" name="Picture 9"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62753"/>
            <a:ext cx="7583488" cy="1283167"/>
          </a:xfrm>
          <a:prstGeom prst="rect">
            <a:avLst/>
          </a:prstGeom>
        </p:spPr>
        <p:txBody>
          <a:bodyPr vert="horz" lIns="91440" tIns="45720" rIns="91440" bIns="45720" rtlCol="0" anchor="ctr">
            <a:noAutofit/>
          </a:bodyPr>
          <a:lstStyle/>
          <a:p>
            <a:r>
              <a:rPr lang="fr-FR"/>
              <a:t>Cliquez et modifiez le titre</a:t>
            </a:r>
            <a:endParaRPr/>
          </a:p>
        </p:txBody>
      </p:sp>
      <p:sp>
        <p:nvSpPr>
          <p:cNvPr id="3" name="Text Placeholder 2"/>
          <p:cNvSpPr>
            <a:spLocks noGrp="1"/>
          </p:cNvSpPr>
          <p:nvPr>
            <p:ph type="body" idx="1"/>
          </p:nvPr>
        </p:nvSpPr>
        <p:spPr>
          <a:xfrm>
            <a:off x="779463" y="1828800"/>
            <a:ext cx="7583488" cy="42973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dirty="0"/>
          </a:p>
        </p:txBody>
      </p:sp>
      <p:sp>
        <p:nvSpPr>
          <p:cNvPr id="4" name="Date Placeholder 3"/>
          <p:cNvSpPr>
            <a:spLocks noGrp="1"/>
          </p:cNvSpPr>
          <p:nvPr>
            <p:ph type="dt" sz="half" idx="2"/>
          </p:nvPr>
        </p:nvSpPr>
        <p:spPr>
          <a:xfrm>
            <a:off x="6732494" y="6356350"/>
            <a:ext cx="2133600" cy="365125"/>
          </a:xfrm>
          <a:prstGeom prst="rect">
            <a:avLst/>
          </a:prstGeom>
        </p:spPr>
        <p:txBody>
          <a:bodyPr vert="horz" lIns="91440" tIns="45720" rIns="91440" bIns="45720" rtlCol="0" anchor="ctr"/>
          <a:lstStyle>
            <a:lvl1pPr algn="r">
              <a:defRPr sz="1200">
                <a:solidFill>
                  <a:schemeClr val="bg2"/>
                </a:solidFill>
                <a:effectLst>
                  <a:outerShdw blurRad="63500" dir="2700000" algn="tl" rotWithShape="0">
                    <a:schemeClr val="tx1">
                      <a:alpha val="40000"/>
                    </a:schemeClr>
                  </a:outerShdw>
                </a:effectLst>
              </a:defRPr>
            </a:lvl1pPr>
          </a:lstStyle>
          <a:p>
            <a:fld id="{D85AC8A2-C63C-49A4-89E9-2E4420D2ECA8}" type="datetimeFigureOut">
              <a:rPr lang="en-US" smtClean="0"/>
              <a:t>7/22/2026</a:t>
            </a:fld>
            <a:endParaRPr lang="en-US" dirty="0"/>
          </a:p>
        </p:txBody>
      </p:sp>
      <p:sp>
        <p:nvSpPr>
          <p:cNvPr id="5" name="Footer Placeholder 4"/>
          <p:cNvSpPr>
            <a:spLocks noGrp="1"/>
          </p:cNvSpPr>
          <p:nvPr>
            <p:ph type="ftr" sz="quarter" idx="3"/>
          </p:nvPr>
        </p:nvSpPr>
        <p:spPr>
          <a:xfrm>
            <a:off x="242047" y="6356350"/>
            <a:ext cx="2895600" cy="365125"/>
          </a:xfrm>
          <a:prstGeom prst="rect">
            <a:avLst/>
          </a:prstGeom>
        </p:spPr>
        <p:txBody>
          <a:bodyPr vert="horz" lIns="91440" tIns="45720" rIns="91440" bIns="45720" rtlCol="0" anchor="ctr"/>
          <a:lstStyle>
            <a:lvl1pPr algn="l">
              <a:defRPr sz="1200">
                <a:solidFill>
                  <a:schemeClr val="bg2"/>
                </a:solidFill>
                <a:effectLst>
                  <a:outerShdw blurRad="63500" dir="2700000" algn="tl" rotWithShape="0">
                    <a:schemeClr val="tx1">
                      <a:alpha val="40000"/>
                    </a:schemeClr>
                  </a:outerShdw>
                </a:effectLst>
              </a:defRPr>
            </a:lvl1pPr>
          </a:lstStyle>
          <a:p>
            <a:endParaRPr lang="en-US" dirty="0"/>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bg2"/>
                </a:solidFill>
                <a:effectLst>
                  <a:outerShdw blurRad="63500" dir="2700000" algn="tl" rotWithShape="0">
                    <a:schemeClr val="tx1">
                      <a:alpha val="40000"/>
                    </a:schemeClr>
                  </a:outerShdw>
                </a:effectLst>
              </a:defRPr>
            </a:lvl1pPr>
          </a:lstStyle>
          <a:p>
            <a:fld id="{74C7E049-B585-4EE6-96C0-EEB30EAA14FD}" type="slidenum">
              <a:rPr lang="en-US" smtClean="0"/>
              <a:t>‹N°›</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p:titleStyle>
    <p:bodyStyle>
      <a:lvl1pPr marL="282575" indent="-282575" algn="l" defTabSz="914400" rtl="0" eaLnBrk="1" latinLnBrk="0" hangingPunct="1">
        <a:spcBef>
          <a:spcPts val="2000"/>
        </a:spcBef>
        <a:buFont typeface="Calisto MT" pitchFamily="18" charset="0"/>
        <a:buChar char="•"/>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577850" indent="-295275" algn="l" defTabSz="914400" rtl="0" eaLnBrk="1" latinLnBrk="0" hangingPunct="1">
        <a:spcBef>
          <a:spcPts val="600"/>
        </a:spcBef>
        <a:buClr>
          <a:schemeClr val="bg2">
            <a:lumMod val="60000"/>
            <a:lumOff val="40000"/>
          </a:schemeClr>
        </a:buClr>
        <a:buFont typeface="Calisto MT" pitchFamily="18" charset="0"/>
        <a:buChar char="•"/>
        <a:defRPr sz="2200" kern="1200">
          <a:solidFill>
            <a:schemeClr val="bg2"/>
          </a:solidFill>
          <a:effectLst>
            <a:outerShdw blurRad="63500" dir="2700000" algn="tl" rotWithShape="0">
              <a:schemeClr val="tx1">
                <a:alpha val="40000"/>
              </a:schemeClr>
            </a:outerShdw>
          </a:effectLst>
          <a:latin typeface="+mn-lt"/>
          <a:ea typeface="+mn-ea"/>
          <a:cs typeface="+mn-cs"/>
        </a:defRPr>
      </a:lvl2pPr>
      <a:lvl3pPr marL="860425" indent="-282575" algn="l" defTabSz="914400" rtl="0" eaLnBrk="1" latinLnBrk="0" hangingPunct="1">
        <a:spcBef>
          <a:spcPts val="600"/>
        </a:spcBef>
        <a:buFont typeface="Calisto MT" pitchFamily="18" charset="0"/>
        <a:buChar char="•"/>
        <a:defRPr sz="2000" kern="1200">
          <a:solidFill>
            <a:schemeClr val="bg2"/>
          </a:solidFill>
          <a:effectLst>
            <a:outerShdw blurRad="63500" dir="2700000" algn="tl" rotWithShape="0">
              <a:schemeClr val="tx1">
                <a:alpha val="40000"/>
              </a:schemeClr>
            </a:outerShdw>
          </a:effectLst>
          <a:latin typeface="+mn-lt"/>
          <a:ea typeface="+mn-ea"/>
          <a:cs typeface="+mn-cs"/>
        </a:defRPr>
      </a:lvl3pPr>
      <a:lvl4pPr marL="1143000" indent="-282575" algn="l" defTabSz="914400" rtl="0" eaLnBrk="1" latinLnBrk="0" hangingPunct="1">
        <a:spcBef>
          <a:spcPts val="600"/>
        </a:spcBef>
        <a:buClr>
          <a:schemeClr val="bg2">
            <a:lumMod val="60000"/>
            <a:lumOff val="40000"/>
          </a:schemeClr>
        </a:buClr>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4pPr>
      <a:lvl5pPr marL="1425575" indent="-282575" algn="l" defTabSz="914400" rtl="0" eaLnBrk="1" latinLnBrk="0" hangingPunct="1">
        <a:spcBef>
          <a:spcPts val="600"/>
        </a:spcBef>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5pPr>
      <a:lvl6pPr marL="1711325"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6pPr>
      <a:lvl7pPr marL="2000250" indent="-280988" algn="l" defTabSz="914400" rtl="0" eaLnBrk="1" latinLnBrk="0" hangingPunct="1">
        <a:spcBef>
          <a:spcPct val="20000"/>
        </a:spcBef>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7pPr>
      <a:lvl8pPr marL="2290763"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8pPr>
      <a:lvl9pPr marL="2571750" indent="-280988" algn="l" defTabSz="914400" rtl="0" eaLnBrk="1" latinLnBrk="0" hangingPunct="1">
        <a:spcBef>
          <a:spcPct val="20000"/>
        </a:spcBef>
        <a:buFont typeface="Arial" pitchFamily="34" charset="0"/>
        <a:buChar char="•"/>
        <a:defRPr lang="en-US" sz="1800" kern="1200" dirty="0">
          <a:solidFill>
            <a:schemeClr val="bg2"/>
          </a:solidFill>
          <a:effectLst>
            <a:outerShdw blurRad="63500" dir="2700000" algn="tl" rotWithShape="0">
              <a:schemeClr val="tx1">
                <a:alpha val="40000"/>
              </a:scheme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file:///\\localhost\Users\sarramranizentar\Desktop\Macintosh%20HD:Users:sarramranizentar:Desktop:Me&#769;thodes.docx!OLE_LINK1"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Analytique </a:t>
            </a:r>
          </a:p>
        </p:txBody>
      </p:sp>
      <p:sp>
        <p:nvSpPr>
          <p:cNvPr id="3" name="Sous-titre 2"/>
          <p:cNvSpPr>
            <a:spLocks noGrp="1"/>
          </p:cNvSpPr>
          <p:nvPr>
            <p:ph type="subTitle" idx="1"/>
          </p:nvPr>
        </p:nvSpPr>
        <p:spPr>
          <a:xfrm>
            <a:off x="779463" y="3996363"/>
            <a:ext cx="7583487" cy="1752600"/>
          </a:xfrm>
        </p:spPr>
        <p:txBody>
          <a:bodyPr/>
          <a:lstStyle/>
          <a:p>
            <a:r>
              <a:rPr lang="fr-FR" sz="2400" b="1" i="1" u="sng" dirty="0"/>
              <a:t>Préparé Par</a:t>
            </a:r>
            <a:r>
              <a:rPr lang="fr-FR" sz="2400" b="1" i="1" dirty="0"/>
              <a:t>:  </a:t>
            </a:r>
            <a:r>
              <a:rPr lang="fr-FR" sz="2000" b="1" i="1" dirty="0"/>
              <a:t>Sarra MRANI ZENTAR </a:t>
            </a:r>
          </a:p>
        </p:txBody>
      </p:sp>
      <p:sp>
        <p:nvSpPr>
          <p:cNvPr id="4" name="Numero de page">
            <a:extLst>
              <a:ext uri="{FF2B5EF4-FFF2-40B4-BE49-F238E27FC236}">
                <a16:creationId xmlns:a16="http://schemas.microsoft.com/office/drawing/2014/main" id="{69AE910E-52F0-4044-A003-CC6E3EB9FEF1}"/>
              </a:ext>
            </a:extLst>
          </p:cNvPr>
          <p:cNvSpPr txBox="1"/>
          <p:nvPr/>
        </p:nvSpPr>
        <p:spPr>
          <a:xfrm>
            <a:off x="8128000" y="6350000"/>
            <a:ext cx="762000" cy="381000"/>
          </a:xfrm>
          <a:prstGeom prst="rect">
            <a:avLst/>
          </a:prstGeom>
          <a:noFill/>
          <a:ln>
            <a:noFill/>
          </a:ln>
        </p:spPr>
        <p:txBody>
          <a:bodyPr vertOverflow="overflow" vert="horz" wrap="none" rtlCol="0" anchor="t">
            <a:spAutoFit/>
          </a:bodyPr>
          <a:lstStyle/>
          <a:p>
            <a:pPr algn="l"/>
            <a:r>
              <a:rPr lang="fr-FR" sz="1600"/>
              <a:t>1</a:t>
            </a:r>
          </a:p>
        </p:txBody>
      </p:sp>
    </p:spTree>
    <p:extLst>
      <p:ext uri="{BB962C8B-B14F-4D97-AF65-F5344CB8AC3E}">
        <p14:creationId xmlns:p14="http://schemas.microsoft.com/office/powerpoint/2010/main" val="1100097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1924" y="1828800"/>
            <a:ext cx="8902075" cy="4297363"/>
          </a:xfrm>
        </p:spPr>
        <p:txBody>
          <a:bodyPr>
            <a:normAutofit/>
          </a:bodyPr>
          <a:lstStyle/>
          <a:p>
            <a:pPr marL="286385" marR="5715" indent="-274320" algn="just">
              <a:lnSpc>
                <a:spcPct val="100000"/>
              </a:lnSpc>
              <a:spcBef>
                <a:spcPts val="95"/>
              </a:spcBef>
              <a:buClr>
                <a:srgbClr val="4F81BC"/>
              </a:buClr>
              <a:buSzPct val="68181"/>
              <a:buFont typeface="Wingdings"/>
              <a:buChar char=""/>
              <a:tabLst>
                <a:tab pos="287020" algn="l"/>
              </a:tabLst>
            </a:pPr>
            <a:endParaRPr lang="fr-FR" sz="2000" spc="-5" dirty="0">
              <a:latin typeface="Times New Roman"/>
              <a:cs typeface="Times New Roman"/>
            </a:endParaRPr>
          </a:p>
          <a:p>
            <a:pPr marL="286385" marR="5715" indent="-274320" algn="just">
              <a:lnSpc>
                <a:spcPct val="100000"/>
              </a:lnSpc>
              <a:spcBef>
                <a:spcPts val="95"/>
              </a:spcBef>
              <a:buClr>
                <a:srgbClr val="4F81BC"/>
              </a:buClr>
              <a:buSzPct val="68181"/>
              <a:buFont typeface="Wingdings"/>
              <a:buChar char=""/>
              <a:tabLst>
                <a:tab pos="287020" algn="l"/>
              </a:tabLst>
            </a:pPr>
            <a:r>
              <a:rPr lang="fr-FR" b="1" i="1" u="sng" spc="-5" dirty="0">
                <a:latin typeface="Times New Roman"/>
                <a:cs typeface="Times New Roman"/>
              </a:rPr>
              <a:t>Questions </a:t>
            </a:r>
          </a:p>
          <a:p>
            <a:pPr marL="469265" marR="5715" indent="-457200" algn="just">
              <a:lnSpc>
                <a:spcPct val="100000"/>
              </a:lnSpc>
              <a:spcBef>
                <a:spcPts val="95"/>
              </a:spcBef>
              <a:buClr>
                <a:srgbClr val="4F81BC"/>
              </a:buClr>
              <a:buSzPct val="68181"/>
              <a:buFont typeface="+mj-lt"/>
              <a:buAutoNum type="arabicPeriod"/>
              <a:tabLst>
                <a:tab pos="287020" algn="l"/>
              </a:tabLst>
            </a:pPr>
            <a:r>
              <a:rPr lang="fr-FR" sz="2000" spc="-5" dirty="0">
                <a:latin typeface="Times New Roman"/>
                <a:cs typeface="Times New Roman"/>
              </a:rPr>
              <a:t>Le </a:t>
            </a:r>
            <a:r>
              <a:rPr lang="fr-FR" sz="2000" spc="-10" dirty="0">
                <a:latin typeface="Times New Roman"/>
                <a:cs typeface="Times New Roman"/>
              </a:rPr>
              <a:t>prix </a:t>
            </a:r>
            <a:r>
              <a:rPr lang="fr-FR" sz="2000" spc="-5" dirty="0">
                <a:latin typeface="Times New Roman"/>
                <a:cs typeface="Times New Roman"/>
              </a:rPr>
              <a:t>de vente proposé aux clients est-il adapté?  N’est-il </a:t>
            </a:r>
            <a:r>
              <a:rPr lang="fr-FR" sz="2000" spc="-10" dirty="0">
                <a:latin typeface="Times New Roman"/>
                <a:cs typeface="Times New Roman"/>
              </a:rPr>
              <a:t>pas trop </a:t>
            </a:r>
            <a:r>
              <a:rPr lang="fr-FR" sz="2000" spc="-5" dirty="0">
                <a:latin typeface="Times New Roman"/>
                <a:cs typeface="Times New Roman"/>
              </a:rPr>
              <a:t>faible</a:t>
            </a:r>
            <a:r>
              <a:rPr lang="fr-FR" sz="2000" spc="-15"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469265" marR="5080" indent="-457200" algn="just">
              <a:lnSpc>
                <a:spcPct val="100000"/>
              </a:lnSpc>
              <a:spcBef>
                <a:spcPts val="1805"/>
              </a:spcBef>
              <a:buClr>
                <a:srgbClr val="4F81BC"/>
              </a:buClr>
              <a:buSzPct val="68181"/>
              <a:buFont typeface="+mj-lt"/>
              <a:buAutoNum type="arabicPeriod"/>
              <a:tabLst>
                <a:tab pos="287020" algn="l"/>
              </a:tabLst>
            </a:pPr>
            <a:r>
              <a:rPr lang="fr-FR" sz="2000" spc="-5" dirty="0">
                <a:latin typeface="Times New Roman"/>
                <a:cs typeface="Times New Roman"/>
              </a:rPr>
              <a:t>Comment </a:t>
            </a:r>
            <a:r>
              <a:rPr lang="fr-FR" sz="2000" spc="-10" dirty="0">
                <a:latin typeface="Times New Roman"/>
                <a:cs typeface="Times New Roman"/>
              </a:rPr>
              <a:t>le </a:t>
            </a:r>
            <a:r>
              <a:rPr lang="fr-FR" sz="2000" spc="-5" dirty="0">
                <a:latin typeface="Times New Roman"/>
                <a:cs typeface="Times New Roman"/>
              </a:rPr>
              <a:t>résultat </a:t>
            </a:r>
            <a:r>
              <a:rPr lang="fr-FR" sz="2000" spc="-10" dirty="0">
                <a:latin typeface="Times New Roman"/>
                <a:cs typeface="Times New Roman"/>
              </a:rPr>
              <a:t>de </a:t>
            </a:r>
            <a:r>
              <a:rPr lang="fr-FR" sz="2000" spc="-5" dirty="0">
                <a:latin typeface="Times New Roman"/>
                <a:cs typeface="Times New Roman"/>
              </a:rPr>
              <a:t>l’exercice se crée-t-il? Quelles  sont les activités qui sont rentables </a:t>
            </a:r>
            <a:r>
              <a:rPr lang="fr-FR" sz="2000" dirty="0">
                <a:latin typeface="Times New Roman"/>
                <a:cs typeface="Times New Roman"/>
              </a:rPr>
              <a:t>et </a:t>
            </a:r>
            <a:r>
              <a:rPr lang="fr-FR" sz="2000" spc="-5" dirty="0">
                <a:latin typeface="Times New Roman"/>
                <a:cs typeface="Times New Roman"/>
              </a:rPr>
              <a:t>celles qui ne le sont </a:t>
            </a:r>
            <a:r>
              <a:rPr lang="fr-FR" sz="2000" spc="-10" dirty="0">
                <a:latin typeface="Times New Roman"/>
                <a:cs typeface="Times New Roman"/>
              </a:rPr>
              <a:t>pas</a:t>
            </a:r>
            <a:r>
              <a:rPr lang="fr-FR" sz="2000" spc="-15"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469265" marR="5715" indent="-457200" algn="just">
              <a:lnSpc>
                <a:spcPct val="100000"/>
              </a:lnSpc>
              <a:spcBef>
                <a:spcPts val="1800"/>
              </a:spcBef>
              <a:buClr>
                <a:srgbClr val="4F81BC"/>
              </a:buClr>
              <a:buSzPct val="68181"/>
              <a:buFont typeface="+mj-lt"/>
              <a:buAutoNum type="arabicPeriod"/>
              <a:tabLst>
                <a:tab pos="287020" algn="l"/>
              </a:tabLst>
            </a:pPr>
            <a:r>
              <a:rPr lang="fr-FR" sz="2000" spc="-5" dirty="0">
                <a:latin typeface="Times New Roman"/>
                <a:cs typeface="Times New Roman"/>
              </a:rPr>
              <a:t>Ce produit (ou produit intermédiaire) fabriqué par  l’entreprise pour le vendre, ne serait-il </a:t>
            </a:r>
            <a:r>
              <a:rPr lang="fr-FR" sz="2000" spc="-10" dirty="0">
                <a:latin typeface="Times New Roman"/>
                <a:cs typeface="Times New Roman"/>
              </a:rPr>
              <a:t>pas plus  avantageux </a:t>
            </a:r>
            <a:r>
              <a:rPr lang="fr-FR" sz="2000" spc="-5" dirty="0">
                <a:latin typeface="Times New Roman"/>
                <a:cs typeface="Times New Roman"/>
              </a:rPr>
              <a:t>de l’acheter auprès </a:t>
            </a:r>
            <a:r>
              <a:rPr lang="fr-FR" sz="2000" spc="-10" dirty="0">
                <a:latin typeface="Times New Roman"/>
                <a:cs typeface="Times New Roman"/>
              </a:rPr>
              <a:t>d’un </a:t>
            </a:r>
            <a:r>
              <a:rPr lang="fr-FR" sz="2000" spc="-5" dirty="0">
                <a:latin typeface="Times New Roman"/>
                <a:cs typeface="Times New Roman"/>
              </a:rPr>
              <a:t>fournisseur</a:t>
            </a:r>
            <a:r>
              <a:rPr lang="fr-FR" sz="2000" spc="125"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469265" marR="5715" indent="-457200" algn="just">
              <a:lnSpc>
                <a:spcPct val="100000"/>
              </a:lnSpc>
              <a:spcBef>
                <a:spcPts val="1800"/>
              </a:spcBef>
              <a:buClr>
                <a:srgbClr val="4F81BC"/>
              </a:buClr>
              <a:buSzPct val="68181"/>
              <a:buFont typeface="+mj-lt"/>
              <a:buAutoNum type="arabicPeriod"/>
              <a:tabLst>
                <a:tab pos="287020" algn="l"/>
              </a:tabLst>
            </a:pPr>
            <a:r>
              <a:rPr lang="fr-FR" sz="2000" spc="-10" dirty="0">
                <a:latin typeface="Times New Roman"/>
                <a:cs typeface="Times New Roman"/>
              </a:rPr>
              <a:t>Combien </a:t>
            </a:r>
            <a:r>
              <a:rPr lang="fr-FR" sz="2000" spc="-5" dirty="0">
                <a:latin typeface="Times New Roman"/>
                <a:cs typeface="Times New Roman"/>
              </a:rPr>
              <a:t>coûte le produit à tel </a:t>
            </a:r>
            <a:r>
              <a:rPr lang="fr-FR" sz="2000" dirty="0">
                <a:latin typeface="Times New Roman"/>
                <a:cs typeface="Times New Roman"/>
              </a:rPr>
              <a:t>ou </a:t>
            </a:r>
            <a:r>
              <a:rPr lang="fr-FR" sz="2000" spc="-5" dirty="0">
                <a:latin typeface="Times New Roman"/>
                <a:cs typeface="Times New Roman"/>
              </a:rPr>
              <a:t>tel stade de sa  fabrication</a:t>
            </a:r>
            <a:r>
              <a:rPr lang="fr-FR" sz="2000" spc="-10"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457200" indent="-457200" algn="just">
              <a:buFont typeface="+mj-lt"/>
              <a:buAutoNum type="arabicPeriod"/>
            </a:pPr>
            <a:endParaRPr lang="fr-FR" sz="2000"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C0325D61-D42D-42E8-A89A-1DE101CC857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a:t>
            </a:r>
          </a:p>
        </p:txBody>
      </p:sp>
    </p:spTree>
    <p:extLst>
      <p:ext uri="{BB962C8B-B14F-4D97-AF65-F5344CB8AC3E}">
        <p14:creationId xmlns:p14="http://schemas.microsoft.com/office/powerpoint/2010/main" val="233729575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880" y="1828800"/>
            <a:ext cx="8829043" cy="4297363"/>
          </a:xfrm>
        </p:spPr>
        <p:txBody>
          <a:bodyPr/>
          <a:lstStyle/>
          <a:p>
            <a:r>
              <a:rPr lang="fr-FR" b="1" i="1" u="sng">
                <a:latin typeface="Times New Roman"/>
                <a:cs typeface="Times New Roman"/>
              </a:rPr>
              <a:t>Travail à faire </a:t>
            </a:r>
          </a:p>
          <a:p>
            <a:pPr marL="457200" indent="-457200" algn="just">
              <a:buFont typeface="+mj-lt"/>
              <a:buAutoNum type="arabicPeriod"/>
            </a:pPr>
            <a:r>
              <a:rPr lang="fr-FR">
                <a:latin typeface="Times New Roman"/>
                <a:cs typeface="Times New Roman"/>
              </a:rPr>
              <a:t>Évaluer les sorties de stock des matières et des pots vides. </a:t>
            </a:r>
          </a:p>
          <a:p>
            <a:pPr marL="457200" indent="-457200" algn="just">
              <a:buFont typeface="+mj-lt"/>
              <a:buAutoNum type="arabicPeriod"/>
            </a:pPr>
            <a:r>
              <a:rPr lang="fr-FR">
                <a:latin typeface="Times New Roman"/>
                <a:cs typeface="Times New Roman"/>
              </a:rPr>
              <a:t>Calculer le coût de production d’un pot de « Purée carottes-jambon ». </a:t>
            </a:r>
          </a:p>
          <a:p>
            <a:pPr marL="457200" indent="-457200" algn="just">
              <a:buFont typeface="+mj-lt"/>
              <a:buAutoNum type="arabicPeriod"/>
            </a:pPr>
            <a:r>
              <a:rPr lang="fr-FR">
                <a:latin typeface="Times New Roman"/>
                <a:cs typeface="Times New Roman"/>
              </a:rPr>
              <a:t>Évaluer les entrées en stock d’un pot de « Purée carottes-jambon » (arrondir les nombres à deux chiffres après la virgule). </a:t>
            </a:r>
          </a:p>
          <a:p>
            <a:endParaRPr lang="fr-F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96D668EE-5A06-44F1-9CAB-92CC12880CE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100</a:t>
            </a:r>
          </a:p>
        </p:txBody>
      </p:sp>
    </p:spTree>
    <p:extLst>
      <p:ext uri="{BB962C8B-B14F-4D97-AF65-F5344CB8AC3E}">
        <p14:creationId xmlns:p14="http://schemas.microsoft.com/office/powerpoint/2010/main" val="4946780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396" y="1828800"/>
            <a:ext cx="8808557" cy="4297363"/>
          </a:xfrm>
        </p:spPr>
        <p:txBody>
          <a:bodyPr/>
          <a:lstStyle/>
          <a:p>
            <a:pPr marL="0" indent="0" algn="just">
              <a:buNone/>
            </a:pPr>
            <a:r>
              <a:rPr lang="fr-FR" b="1" i="1" u="sng">
                <a:latin typeface="Times New Roman"/>
                <a:cs typeface="Times New Roman"/>
              </a:rPr>
              <a:t>3. Coût hors production </a:t>
            </a:r>
          </a:p>
          <a:p>
            <a:pPr marL="0" indent="0" algn="just">
              <a:buNone/>
            </a:pPr>
            <a:r>
              <a:rPr lang="fr-FR" b="1" i="1" u="sng">
                <a:latin typeface="Times New Roman"/>
                <a:cs typeface="Times New Roman"/>
              </a:rPr>
              <a:t>3.1. Présentation </a:t>
            </a:r>
          </a:p>
          <a:p>
            <a:pPr marL="0" indent="0" algn="just">
              <a:buNone/>
            </a:pPr>
            <a:r>
              <a:rPr lang="fr-FR">
                <a:latin typeface="Times New Roman"/>
                <a:cs typeface="Times New Roman"/>
              </a:rPr>
              <a:t>Les coûts hors production se situent à la fin du cycle d’exploitation. Ils se composent: </a:t>
            </a:r>
          </a:p>
          <a:p>
            <a:pPr lvl="2" algn="just">
              <a:buFont typeface="Wingdings" charset="2"/>
              <a:buChar char="ü"/>
            </a:pPr>
            <a:r>
              <a:rPr lang="fr-FR" sz="2200">
                <a:latin typeface="Times New Roman"/>
                <a:cs typeface="Times New Roman"/>
              </a:rPr>
              <a:t>Du coût de distribution </a:t>
            </a:r>
          </a:p>
          <a:p>
            <a:pPr lvl="2" algn="just">
              <a:buFont typeface="Wingdings" charset="2"/>
              <a:buChar char="ü"/>
            </a:pPr>
            <a:r>
              <a:rPr lang="fr-FR" sz="2200">
                <a:latin typeface="Times New Roman"/>
                <a:cs typeface="Times New Roman"/>
              </a:rPr>
              <a:t>Des autres coûts hors production </a:t>
            </a:r>
          </a:p>
          <a:p>
            <a:pPr marL="577850" lvl="2" indent="0" algn="just">
              <a:buNone/>
            </a:pPr>
            <a:endParaRPr lang="fr-FR" sz="2200">
              <a:latin typeface="Times New Roman"/>
              <a:cs typeface="Times New Roman"/>
            </a:endParaRPr>
          </a:p>
          <a:p>
            <a:pPr marL="577850" lvl="2" indent="0" algn="just">
              <a:buNone/>
            </a:pPr>
            <a:r>
              <a:rPr lang="fr-FR" sz="2400" b="1">
                <a:latin typeface="Times New Roman"/>
                <a:cs typeface="Times New Roman"/>
              </a:rPr>
              <a:t>Coût hors production = Coût de distribution -  Autres coûts hors production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CA60A830-2F1E-4D8A-8285-E43108C6D67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101</a:t>
            </a:r>
          </a:p>
        </p:txBody>
      </p:sp>
    </p:spTree>
    <p:extLst>
      <p:ext uri="{BB962C8B-B14F-4D97-AF65-F5344CB8AC3E}">
        <p14:creationId xmlns:p14="http://schemas.microsoft.com/office/powerpoint/2010/main" val="29843538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364" y="1512892"/>
            <a:ext cx="8747103" cy="4297363"/>
          </a:xfrm>
        </p:spPr>
        <p:txBody>
          <a:bodyPr/>
          <a:lstStyle/>
          <a:p>
            <a:pPr marL="0" indent="0" algn="just">
              <a:buNone/>
            </a:pPr>
            <a:r>
              <a:rPr lang="fr-FR" b="1" i="1" u="sng">
                <a:latin typeface="Times New Roman"/>
                <a:cs typeface="Times New Roman"/>
              </a:rPr>
              <a:t>3.2. Le coût de distribution</a:t>
            </a:r>
          </a:p>
          <a:p>
            <a:pPr marL="0" indent="0" algn="just">
              <a:buNone/>
            </a:pPr>
            <a:r>
              <a:rPr lang="fr-FR" b="1" i="1" u="sng">
                <a:latin typeface="Times New Roman"/>
                <a:cs typeface="Times New Roman"/>
              </a:rPr>
              <a:t>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5" name="ZoneTexte 4"/>
          <p:cNvSpPr txBox="1"/>
          <p:nvPr/>
        </p:nvSpPr>
        <p:spPr>
          <a:xfrm>
            <a:off x="3011298" y="2058322"/>
            <a:ext cx="3257118" cy="400110"/>
          </a:xfrm>
          <a:prstGeom prst="rect">
            <a:avLst/>
          </a:prstGeom>
          <a:noFill/>
          <a:ln>
            <a:solidFill>
              <a:srgbClr val="333333"/>
            </a:solidFill>
          </a:ln>
        </p:spPr>
        <p:txBody>
          <a:bodyPr wrap="square" rtlCol="0">
            <a:spAutoFit/>
          </a:bodyPr>
          <a:lstStyle/>
          <a:p>
            <a:pPr algn="ctr"/>
            <a:r>
              <a:rPr lang="fr-FR" sz="2000" b="1">
                <a:solidFill>
                  <a:schemeClr val="bg2"/>
                </a:solidFill>
                <a:latin typeface="Times New Roman"/>
                <a:cs typeface="Times New Roman"/>
              </a:rPr>
              <a:t>Coût de distribution </a:t>
            </a:r>
          </a:p>
        </p:txBody>
      </p:sp>
      <p:sp>
        <p:nvSpPr>
          <p:cNvPr id="6" name="ZoneTexte 5"/>
          <p:cNvSpPr txBox="1"/>
          <p:nvPr/>
        </p:nvSpPr>
        <p:spPr>
          <a:xfrm>
            <a:off x="184364" y="2704275"/>
            <a:ext cx="2314807" cy="369332"/>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Charges directes </a:t>
            </a:r>
          </a:p>
        </p:txBody>
      </p:sp>
      <p:sp>
        <p:nvSpPr>
          <p:cNvPr id="7" name="ZoneTexte 6"/>
          <p:cNvSpPr txBox="1"/>
          <p:nvPr/>
        </p:nvSpPr>
        <p:spPr>
          <a:xfrm>
            <a:off x="6616660" y="2519609"/>
            <a:ext cx="2314807" cy="369332"/>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Charges indirectes </a:t>
            </a:r>
          </a:p>
        </p:txBody>
      </p:sp>
      <p:sp>
        <p:nvSpPr>
          <p:cNvPr id="8" name="ZoneTexte 7"/>
          <p:cNvSpPr txBox="1"/>
          <p:nvPr/>
        </p:nvSpPr>
        <p:spPr>
          <a:xfrm>
            <a:off x="184364" y="3248786"/>
            <a:ext cx="2314807" cy="2616101"/>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Emballages perdus consommés pour la livraison des produits  </a:t>
            </a:r>
          </a:p>
          <a:p>
            <a:pPr algn="ctr"/>
            <a:r>
              <a:rPr lang="fr-FR" sz="2000" b="1">
                <a:solidFill>
                  <a:srgbClr val="333333"/>
                </a:solidFill>
                <a:latin typeface="Times New Roman"/>
                <a:cs typeface="Times New Roman"/>
              </a:rPr>
              <a:t>+</a:t>
            </a:r>
          </a:p>
          <a:p>
            <a:pPr algn="ctr"/>
            <a:r>
              <a:rPr lang="fr-FR">
                <a:solidFill>
                  <a:srgbClr val="333333"/>
                </a:solidFill>
                <a:latin typeface="Times New Roman"/>
                <a:cs typeface="Times New Roman"/>
              </a:rPr>
              <a:t>Autres charges directes de distribution (M.O.D, transports, publicité, rémunération des commerciaux…)   </a:t>
            </a:r>
          </a:p>
        </p:txBody>
      </p:sp>
      <p:sp>
        <p:nvSpPr>
          <p:cNvPr id="9" name="ZoneTexte 8"/>
          <p:cNvSpPr txBox="1"/>
          <p:nvPr/>
        </p:nvSpPr>
        <p:spPr>
          <a:xfrm>
            <a:off x="6616660" y="3198820"/>
            <a:ext cx="2314807" cy="2585323"/>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Coût d’unité d’œuvre ou taux de frais de  chaque centre de distribution </a:t>
            </a:r>
          </a:p>
          <a:p>
            <a:pPr algn="ctr"/>
            <a:r>
              <a:rPr lang="fr-FR" b="1">
                <a:solidFill>
                  <a:srgbClr val="333333"/>
                </a:solidFill>
                <a:latin typeface="Times New Roman"/>
                <a:cs typeface="Times New Roman"/>
              </a:rPr>
              <a:t>X</a:t>
            </a:r>
          </a:p>
          <a:p>
            <a:pPr algn="ctr"/>
            <a:r>
              <a:rPr lang="fr-FR">
                <a:solidFill>
                  <a:srgbClr val="333333"/>
                </a:solidFill>
                <a:latin typeface="Times New Roman"/>
                <a:cs typeface="Times New Roman"/>
              </a:rPr>
              <a:t> Nombre d’unités d’œuvre ou part de l’assiette de frais utilisés </a:t>
            </a:r>
          </a:p>
        </p:txBody>
      </p:sp>
      <p:sp>
        <p:nvSpPr>
          <p:cNvPr id="10" name="ZoneTexte 9"/>
          <p:cNvSpPr txBox="1"/>
          <p:nvPr/>
        </p:nvSpPr>
        <p:spPr>
          <a:xfrm>
            <a:off x="2867903" y="5784143"/>
            <a:ext cx="3257118" cy="1015663"/>
          </a:xfrm>
          <a:prstGeom prst="rect">
            <a:avLst/>
          </a:prstGeom>
          <a:noFill/>
          <a:ln>
            <a:solidFill>
              <a:srgbClr val="333333"/>
            </a:solidFill>
          </a:ln>
        </p:spPr>
        <p:txBody>
          <a:bodyPr wrap="square" rtlCol="0">
            <a:spAutoFit/>
          </a:bodyPr>
          <a:lstStyle/>
          <a:p>
            <a:pPr algn="ctr"/>
            <a:r>
              <a:rPr lang="fr-FR" sz="2000" b="1">
                <a:solidFill>
                  <a:schemeClr val="bg2"/>
                </a:solidFill>
                <a:latin typeface="Times New Roman"/>
                <a:cs typeface="Times New Roman"/>
              </a:rPr>
              <a:t>Coût de distribution des produits, des services ou des marchandises vendus </a:t>
            </a:r>
          </a:p>
        </p:txBody>
      </p:sp>
      <p:cxnSp>
        <p:nvCxnSpPr>
          <p:cNvPr id="12" name="Connecteur droit 11"/>
          <p:cNvCxnSpPr>
            <a:stCxn id="5" idx="1"/>
          </p:cNvCxnSpPr>
          <p:nvPr/>
        </p:nvCxnSpPr>
        <p:spPr>
          <a:xfrm flipH="1">
            <a:off x="1249586" y="2258377"/>
            <a:ext cx="1761712" cy="36159"/>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1249586" y="2294536"/>
            <a:ext cx="0" cy="409739"/>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249586" y="3117440"/>
            <a:ext cx="0" cy="175179"/>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1249586" y="5864887"/>
            <a:ext cx="0" cy="527035"/>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flipH="1">
            <a:off x="1249586" y="6391922"/>
            <a:ext cx="161831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flipH="1">
            <a:off x="6268416" y="2240297"/>
            <a:ext cx="1741226" cy="36159"/>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8009642" y="2240297"/>
            <a:ext cx="0" cy="218135"/>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8009642" y="2888941"/>
            <a:ext cx="0" cy="309879"/>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Connecteur droit 32"/>
          <p:cNvCxnSpPr/>
          <p:nvPr/>
        </p:nvCxnSpPr>
        <p:spPr>
          <a:xfrm>
            <a:off x="7845762" y="5784143"/>
            <a:ext cx="0" cy="607779"/>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Connecteur droit 34"/>
          <p:cNvCxnSpPr/>
          <p:nvPr/>
        </p:nvCxnSpPr>
        <p:spPr>
          <a:xfrm flipH="1" flipV="1">
            <a:off x="6125022" y="6359940"/>
            <a:ext cx="1720740" cy="31982"/>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09E35629-3E35-4743-AC86-CCBFA5E6A521}"/>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102</a:t>
            </a:r>
          </a:p>
        </p:txBody>
      </p:sp>
    </p:spTree>
    <p:extLst>
      <p:ext uri="{BB962C8B-B14F-4D97-AF65-F5344CB8AC3E}">
        <p14:creationId xmlns:p14="http://schemas.microsoft.com/office/powerpoint/2010/main" val="21133906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880" y="1452282"/>
            <a:ext cx="8747103" cy="4297363"/>
          </a:xfrm>
        </p:spPr>
        <p:txBody>
          <a:bodyPr/>
          <a:lstStyle/>
          <a:p>
            <a:pPr marL="0" indent="0" algn="just">
              <a:buNone/>
            </a:pPr>
            <a:r>
              <a:rPr lang="fr-FR" b="1" i="1" u="sng">
                <a:latin typeface="Times New Roman"/>
                <a:cs typeface="Times New Roman"/>
              </a:rPr>
              <a:t>3.3. Les autres coûts hors production </a:t>
            </a:r>
          </a:p>
          <a:p>
            <a:pPr marL="0" indent="0" algn="just">
              <a:buNone/>
            </a:pPr>
            <a:endParaRPr lang="fr-FR">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81940" y="2058797"/>
            <a:ext cx="9017625"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Centres de structure </a:t>
            </a:r>
          </a:p>
        </p:txBody>
      </p:sp>
      <p:sp>
        <p:nvSpPr>
          <p:cNvPr id="5" name="ZoneTexte 4"/>
          <p:cNvSpPr txBox="1"/>
          <p:nvPr/>
        </p:nvSpPr>
        <p:spPr>
          <a:xfrm>
            <a:off x="0" y="3111230"/>
            <a:ext cx="3180278" cy="461665"/>
          </a:xfrm>
          <a:prstGeom prst="rect">
            <a:avLst/>
          </a:prstGeom>
          <a:noFill/>
          <a:ln>
            <a:solidFill>
              <a:srgbClr val="333333"/>
            </a:solidFill>
          </a:ln>
        </p:spPr>
        <p:txBody>
          <a:bodyPr wrap="none" rtlCol="0">
            <a:spAutoFit/>
          </a:bodyPr>
          <a:lstStyle/>
          <a:p>
            <a:pPr algn="ctr"/>
            <a:r>
              <a:rPr lang="fr-FR" sz="2400">
                <a:solidFill>
                  <a:srgbClr val="333333"/>
                </a:solidFill>
                <a:latin typeface="Times New Roman"/>
                <a:cs typeface="Times New Roman"/>
              </a:rPr>
              <a:t>Administration générale  </a:t>
            </a:r>
          </a:p>
        </p:txBody>
      </p:sp>
      <p:sp>
        <p:nvSpPr>
          <p:cNvPr id="6" name="ZoneTexte 5"/>
          <p:cNvSpPr txBox="1"/>
          <p:nvPr/>
        </p:nvSpPr>
        <p:spPr>
          <a:xfrm>
            <a:off x="3528769" y="3099735"/>
            <a:ext cx="2449258" cy="461665"/>
          </a:xfrm>
          <a:prstGeom prst="rect">
            <a:avLst/>
          </a:prstGeom>
          <a:noFill/>
          <a:ln>
            <a:solidFill>
              <a:srgbClr val="333333"/>
            </a:solidFill>
          </a:ln>
        </p:spPr>
        <p:txBody>
          <a:bodyPr wrap="none" rtlCol="0">
            <a:spAutoFit/>
          </a:bodyPr>
          <a:lstStyle/>
          <a:p>
            <a:pPr algn="ctr"/>
            <a:r>
              <a:rPr lang="fr-FR" sz="2400">
                <a:solidFill>
                  <a:srgbClr val="333333"/>
                </a:solidFill>
                <a:latin typeface="Times New Roman"/>
                <a:cs typeface="Times New Roman"/>
              </a:rPr>
              <a:t>Gestion financière  </a:t>
            </a:r>
          </a:p>
        </p:txBody>
      </p:sp>
      <p:sp>
        <p:nvSpPr>
          <p:cNvPr id="7" name="ZoneTexte 6"/>
          <p:cNvSpPr txBox="1"/>
          <p:nvPr/>
        </p:nvSpPr>
        <p:spPr>
          <a:xfrm>
            <a:off x="6273150" y="3126430"/>
            <a:ext cx="2826415" cy="461665"/>
          </a:xfrm>
          <a:prstGeom prst="rect">
            <a:avLst/>
          </a:prstGeom>
          <a:noFill/>
          <a:ln>
            <a:solidFill>
              <a:srgbClr val="333333"/>
            </a:solidFill>
          </a:ln>
        </p:spPr>
        <p:txBody>
          <a:bodyPr wrap="none" rtlCol="0">
            <a:spAutoFit/>
          </a:bodyPr>
          <a:lstStyle/>
          <a:p>
            <a:pPr algn="ctr"/>
            <a:r>
              <a:rPr lang="fr-FR" sz="2400">
                <a:solidFill>
                  <a:srgbClr val="333333"/>
                </a:solidFill>
                <a:latin typeface="Times New Roman"/>
                <a:cs typeface="Times New Roman"/>
              </a:rPr>
              <a:t>Autres frais à couvrir</a:t>
            </a:r>
          </a:p>
        </p:txBody>
      </p:sp>
      <p:cxnSp>
        <p:nvCxnSpPr>
          <p:cNvPr id="9" name="Connecteur droit 8"/>
          <p:cNvCxnSpPr>
            <a:endCxn id="5" idx="0"/>
          </p:cNvCxnSpPr>
          <p:nvPr/>
        </p:nvCxnSpPr>
        <p:spPr>
          <a:xfrm>
            <a:off x="1577346" y="2520462"/>
            <a:ext cx="12793" cy="59076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4782013" y="2535662"/>
            <a:ext cx="12793" cy="59076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7699891" y="2508967"/>
            <a:ext cx="12793" cy="590768"/>
          </a:xfrm>
          <a:prstGeom prst="line">
            <a:avLst/>
          </a:prstGeom>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0" y="3892517"/>
            <a:ext cx="3180278" cy="1200329"/>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Charges communes à l’ensemble de l’entreprise : direction générale, secrétariat général…</a:t>
            </a:r>
          </a:p>
        </p:txBody>
      </p:sp>
      <p:sp>
        <p:nvSpPr>
          <p:cNvPr id="13" name="ZoneTexte 12"/>
          <p:cNvSpPr txBox="1"/>
          <p:nvPr/>
        </p:nvSpPr>
        <p:spPr>
          <a:xfrm>
            <a:off x="3420816" y="3892517"/>
            <a:ext cx="2747979" cy="1200329"/>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Charges liées à la recherche de capitaux propres ou empruntés: service de gestion, de la trésorerie… </a:t>
            </a:r>
          </a:p>
        </p:txBody>
      </p:sp>
      <p:sp>
        <p:nvSpPr>
          <p:cNvPr id="14" name="ZoneTexte 13"/>
          <p:cNvSpPr txBox="1"/>
          <p:nvPr/>
        </p:nvSpPr>
        <p:spPr>
          <a:xfrm>
            <a:off x="6351586" y="3892517"/>
            <a:ext cx="2747979" cy="2031325"/>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Charges incorporables qui ne sont pas prises en compte dans d’autres centres: provisions pour dépréciation des actifs, amortissements des frais d’établissement  … </a:t>
            </a:r>
          </a:p>
        </p:txBody>
      </p:sp>
      <p:sp>
        <p:nvSpPr>
          <p:cNvPr id="15" name="ZoneTexte 14"/>
          <p:cNvSpPr txBox="1"/>
          <p:nvPr/>
        </p:nvSpPr>
        <p:spPr>
          <a:xfrm>
            <a:off x="307275" y="6105105"/>
            <a:ext cx="8792289" cy="830997"/>
          </a:xfrm>
          <a:prstGeom prst="rect">
            <a:avLst/>
          </a:prstGeom>
          <a:noFill/>
        </p:spPr>
        <p:txBody>
          <a:bodyPr wrap="square" rtlCol="0">
            <a:spAutoFit/>
          </a:bodyPr>
          <a:lstStyle/>
          <a:p>
            <a:pPr algn="just"/>
            <a:r>
              <a:rPr lang="fr-FR" sz="2400">
                <a:solidFill>
                  <a:srgbClr val="333333"/>
                </a:solidFill>
                <a:latin typeface="Times New Roman"/>
                <a:cs typeface="Times New Roman"/>
              </a:rPr>
              <a:t>Le montant de chaque centre est imputé directement aux coûts de revient concernés  au moyen d’une assiette de frais. </a:t>
            </a:r>
          </a:p>
        </p:txBody>
      </p:sp>
      <p:cxnSp>
        <p:nvCxnSpPr>
          <p:cNvPr id="17" name="Connecteur droit avec flèche 16"/>
          <p:cNvCxnSpPr>
            <a:stCxn id="5" idx="2"/>
            <a:endCxn id="12" idx="0"/>
          </p:cNvCxnSpPr>
          <p:nvPr/>
        </p:nvCxnSpPr>
        <p:spPr>
          <a:xfrm>
            <a:off x="1590139" y="3572895"/>
            <a:ext cx="0" cy="3196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p:nvPr/>
        </p:nvCxnSpPr>
        <p:spPr>
          <a:xfrm>
            <a:off x="4782013" y="3558073"/>
            <a:ext cx="0" cy="3196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a:off x="7712684" y="3578560"/>
            <a:ext cx="0" cy="31962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Numero de page">
            <a:extLst>
              <a:ext uri="{FF2B5EF4-FFF2-40B4-BE49-F238E27FC236}">
                <a16:creationId xmlns:a16="http://schemas.microsoft.com/office/drawing/2014/main" id="{666E58D1-4EB5-486E-8DD7-31C6C555DF51}"/>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103</a:t>
            </a:r>
          </a:p>
        </p:txBody>
      </p:sp>
    </p:spTree>
    <p:extLst>
      <p:ext uri="{BB962C8B-B14F-4D97-AF65-F5344CB8AC3E}">
        <p14:creationId xmlns:p14="http://schemas.microsoft.com/office/powerpoint/2010/main" val="25634151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771" y="1452282"/>
            <a:ext cx="9121229" cy="5405718"/>
          </a:xfrm>
        </p:spPr>
        <p:txBody>
          <a:bodyPr>
            <a:normAutofit fontScale="92500" lnSpcReduction="20000"/>
          </a:bodyPr>
          <a:lstStyle/>
          <a:p>
            <a:pPr algn="just"/>
            <a:r>
              <a:rPr lang="fr-FR" b="1" i="1" u="sng">
                <a:latin typeface="Times New Roman"/>
                <a:cs typeface="Times New Roman"/>
              </a:rPr>
              <a:t>Exemple</a:t>
            </a:r>
          </a:p>
          <a:p>
            <a:pPr marL="0" indent="0" algn="just">
              <a:buNone/>
            </a:pPr>
            <a:r>
              <a:rPr lang="fr-FR">
                <a:latin typeface="Times New Roman"/>
                <a:cs typeface="Times New Roman"/>
              </a:rPr>
              <a:t>L’entreprise Berger vous fournit, pour le mois de juin, les informations suivantes relatives au coût de distribution d’un pot de « purée carottes-jambon »: </a:t>
            </a:r>
          </a:p>
          <a:p>
            <a:pPr marL="0" indent="0" algn="just">
              <a:buNone/>
            </a:pPr>
            <a:r>
              <a:rPr lang="fr-FR" b="1" i="1" u="sng">
                <a:latin typeface="Times New Roman"/>
                <a:cs typeface="Times New Roman"/>
              </a:rPr>
              <a:t> Centre de distribution: </a:t>
            </a:r>
          </a:p>
          <a:p>
            <a:pPr algn="just">
              <a:buFontTx/>
              <a:buChar char="-"/>
            </a:pPr>
            <a:r>
              <a:rPr lang="fr-FR">
                <a:latin typeface="Times New Roman"/>
                <a:cs typeface="Times New Roman"/>
              </a:rPr>
              <a:t>Nombre d’unité d’œuvre: 3080 (Nature de l’unité d’œuvre = 500 DHS de chiffre d’affaires hors taxes); </a:t>
            </a:r>
          </a:p>
          <a:p>
            <a:pPr algn="just">
              <a:buFontTx/>
              <a:buChar char="-"/>
            </a:pPr>
            <a:r>
              <a:rPr lang="fr-FR">
                <a:latin typeface="Times New Roman"/>
                <a:cs typeface="Times New Roman"/>
              </a:rPr>
              <a:t>Coût   d’unité d’œuvre: 2,08 dhs </a:t>
            </a:r>
          </a:p>
          <a:p>
            <a:pPr algn="just">
              <a:buFontTx/>
              <a:buChar char="-"/>
            </a:pPr>
            <a:r>
              <a:rPr lang="fr-FR">
                <a:latin typeface="Times New Roman"/>
                <a:cs typeface="Times New Roman"/>
              </a:rPr>
              <a:t>Charges directes: 4000 dhs  </a:t>
            </a:r>
          </a:p>
          <a:p>
            <a:pPr algn="just">
              <a:buFontTx/>
              <a:buChar char="-"/>
            </a:pPr>
            <a:r>
              <a:rPr lang="fr-FR">
                <a:latin typeface="Times New Roman"/>
                <a:cs typeface="Times New Roman"/>
              </a:rPr>
              <a:t>Le nombre de pots vendus est de 700000</a:t>
            </a:r>
          </a:p>
          <a:p>
            <a:pPr algn="just">
              <a:buFontTx/>
              <a:buChar char="-"/>
            </a:pPr>
            <a:r>
              <a:rPr lang="fr-FR" b="1" i="1" u="sng">
                <a:latin typeface="Times New Roman"/>
                <a:cs typeface="Times New Roman"/>
              </a:rPr>
              <a:t>Travail à faire: </a:t>
            </a:r>
            <a:r>
              <a:rPr lang="fr-FR">
                <a:latin typeface="Times New Roman"/>
                <a:cs typeface="Times New Roman"/>
              </a:rPr>
              <a:t>Calculer le coût de distribution d’un pot de purée carottes-jambon. </a:t>
            </a:r>
          </a:p>
          <a:p>
            <a:pPr algn="just">
              <a:buFontTx/>
              <a:buChar char="-"/>
            </a:pPr>
            <a:endParaRPr lang="fr-FR">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E9471057-5DEE-4211-9D31-EB150F52D9DF}"/>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104</a:t>
            </a:r>
          </a:p>
        </p:txBody>
      </p:sp>
    </p:spTree>
    <p:extLst>
      <p:ext uri="{BB962C8B-B14F-4D97-AF65-F5344CB8AC3E}">
        <p14:creationId xmlns:p14="http://schemas.microsoft.com/office/powerpoint/2010/main" val="38574578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083" y="1828800"/>
            <a:ext cx="8830254" cy="4297363"/>
          </a:xfrm>
        </p:spPr>
        <p:txBody>
          <a:bodyPr>
            <a:normAutofit/>
          </a:bodyPr>
          <a:lstStyle/>
          <a:p>
            <a:pPr marL="0" indent="0" algn="just">
              <a:buNone/>
            </a:pPr>
            <a:r>
              <a:rPr lang="fr-FR" sz="2000" b="1" i="1" u="sng">
                <a:latin typeface="Times New Roman"/>
                <a:cs typeface="Times New Roman"/>
              </a:rPr>
              <a:t>4. Les coûts de revient et les résultats analytiques</a:t>
            </a:r>
          </a:p>
          <a:p>
            <a:pPr marL="0" indent="0" algn="just">
              <a:buNone/>
            </a:pPr>
            <a:r>
              <a:rPr lang="fr-FR" sz="2000" b="1" i="1">
                <a:latin typeface="Times New Roman"/>
                <a:cs typeface="Times New Roman"/>
              </a:rPr>
              <a:t>	</a:t>
            </a:r>
            <a:r>
              <a:rPr lang="fr-FR" sz="2000" b="1" i="1" u="sng">
                <a:latin typeface="Times New Roman"/>
                <a:cs typeface="Times New Roman"/>
              </a:rPr>
              <a:t>4.1. Les coûts de revient   </a:t>
            </a:r>
          </a:p>
          <a:p>
            <a:pPr marL="0" indent="0" algn="just">
              <a:buNone/>
            </a:pPr>
            <a:r>
              <a:rPr lang="fr-FR" sz="2000">
                <a:latin typeface="Times New Roman"/>
                <a:cs typeface="Times New Roman"/>
              </a:rPr>
              <a:t>		</a:t>
            </a:r>
            <a:r>
              <a:rPr lang="fr-FR" sz="2000" b="1" i="1" u="sng">
                <a:latin typeface="Times New Roman"/>
                <a:cs typeface="Times New Roman"/>
              </a:rPr>
              <a:t>A. Présentation</a:t>
            </a:r>
          </a:p>
          <a:p>
            <a:pPr marL="0" indent="0" algn="just">
              <a:buNone/>
            </a:pPr>
            <a:r>
              <a:rPr lang="fr-FR" sz="2000">
                <a:latin typeface="Times New Roman"/>
                <a:cs typeface="Times New Roman"/>
              </a:rPr>
              <a:t>	Le coût de revient d’un produit, d’un service ou d’une marchandise représente l’ensemble des coûts supportés durant le cycle d’exploitation jusqu’au stade final, coût de distribution inclus. </a:t>
            </a:r>
            <a:endParaRPr lang="fr-FR" sz="2000" b="1" i="1" u="sng">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50689F47-33BD-440D-873D-A4CE47A9E41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105</a:t>
            </a:r>
          </a:p>
        </p:txBody>
      </p:sp>
    </p:spTree>
    <p:extLst>
      <p:ext uri="{BB962C8B-B14F-4D97-AF65-F5344CB8AC3E}">
        <p14:creationId xmlns:p14="http://schemas.microsoft.com/office/powerpoint/2010/main" val="5856334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1203" y="1452283"/>
            <a:ext cx="8845374" cy="664268"/>
          </a:xfrm>
        </p:spPr>
        <p:txBody>
          <a:bodyPr/>
          <a:lstStyle/>
          <a:p>
            <a:pPr marL="0" indent="0">
              <a:buNone/>
            </a:pPr>
            <a:r>
              <a:rPr lang="fr-FR" b="1" i="1">
                <a:latin typeface="Times New Roman"/>
                <a:cs typeface="Times New Roman"/>
              </a:rPr>
              <a:t>	</a:t>
            </a:r>
            <a:r>
              <a:rPr lang="fr-FR" sz="2000" b="1" i="1" u="sng">
                <a:latin typeface="Times New Roman"/>
                <a:cs typeface="Times New Roman"/>
              </a:rPr>
              <a:t>B. Présentation</a:t>
            </a:r>
          </a:p>
          <a:p>
            <a:endParaRPr lang="fr-FR">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604812" y="2358441"/>
            <a:ext cx="8083122" cy="369332"/>
          </a:xfrm>
          <a:prstGeom prst="rect">
            <a:avLst/>
          </a:prstGeom>
          <a:noFill/>
          <a:ln>
            <a:solidFill>
              <a:schemeClr val="bg2"/>
            </a:solidFill>
          </a:ln>
        </p:spPr>
        <p:txBody>
          <a:bodyPr wrap="square" rtlCol="0">
            <a:spAutoFit/>
          </a:bodyPr>
          <a:lstStyle/>
          <a:p>
            <a:pPr algn="ctr"/>
            <a:r>
              <a:rPr lang="fr-FR" b="1" i="1">
                <a:solidFill>
                  <a:schemeClr val="bg2"/>
                </a:solidFill>
                <a:latin typeface="Times New Roman"/>
                <a:cs typeface="Times New Roman"/>
              </a:rPr>
              <a:t>Les coûts de revient et les résultats analytiques </a:t>
            </a:r>
          </a:p>
        </p:txBody>
      </p:sp>
      <p:sp>
        <p:nvSpPr>
          <p:cNvPr id="5" name="ZoneTexte 4"/>
          <p:cNvSpPr txBox="1"/>
          <p:nvPr/>
        </p:nvSpPr>
        <p:spPr>
          <a:xfrm>
            <a:off x="604812" y="3053879"/>
            <a:ext cx="3356706" cy="369332"/>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Entreprise commerciale </a:t>
            </a:r>
          </a:p>
        </p:txBody>
      </p:sp>
      <p:sp>
        <p:nvSpPr>
          <p:cNvPr id="6" name="ZoneTexte 5"/>
          <p:cNvSpPr txBox="1"/>
          <p:nvPr/>
        </p:nvSpPr>
        <p:spPr>
          <a:xfrm>
            <a:off x="5331228" y="3070215"/>
            <a:ext cx="3356706" cy="369332"/>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Entreprise de production  </a:t>
            </a:r>
          </a:p>
        </p:txBody>
      </p:sp>
      <p:cxnSp>
        <p:nvCxnSpPr>
          <p:cNvPr id="8" name="Connecteur droit 7"/>
          <p:cNvCxnSpPr>
            <a:stCxn id="5" idx="0"/>
          </p:cNvCxnSpPr>
          <p:nvPr/>
        </p:nvCxnSpPr>
        <p:spPr>
          <a:xfrm flipV="1">
            <a:off x="2283165" y="2717120"/>
            <a:ext cx="0" cy="336759"/>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flipV="1">
            <a:off x="7319421" y="2717120"/>
            <a:ext cx="0" cy="326106"/>
          </a:xfrm>
          <a:prstGeom prst="line">
            <a:avLst/>
          </a:prstGeom>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604812" y="3719081"/>
            <a:ext cx="3356706" cy="2031325"/>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Coût d’achat des marchandises vendues  </a:t>
            </a:r>
          </a:p>
          <a:p>
            <a:pPr algn="ctr"/>
            <a:r>
              <a:rPr lang="fr-FR">
                <a:solidFill>
                  <a:srgbClr val="333333"/>
                </a:solidFill>
                <a:latin typeface="Times New Roman"/>
                <a:cs typeface="Times New Roman"/>
              </a:rPr>
              <a:t>(Sorties du stock permanent) </a:t>
            </a:r>
          </a:p>
          <a:p>
            <a:pPr algn="ctr"/>
            <a:r>
              <a:rPr lang="fr-FR">
                <a:solidFill>
                  <a:srgbClr val="333333"/>
                </a:solidFill>
                <a:latin typeface="Times New Roman"/>
                <a:cs typeface="Times New Roman"/>
              </a:rPr>
              <a:t>+</a:t>
            </a:r>
          </a:p>
          <a:p>
            <a:pPr algn="ctr"/>
            <a:r>
              <a:rPr lang="fr-FR">
                <a:solidFill>
                  <a:srgbClr val="333333"/>
                </a:solidFill>
                <a:latin typeface="Times New Roman"/>
                <a:cs typeface="Times New Roman"/>
              </a:rPr>
              <a:t>Coût de distribution </a:t>
            </a:r>
          </a:p>
          <a:p>
            <a:pPr algn="ctr"/>
            <a:r>
              <a:rPr lang="fr-FR">
                <a:solidFill>
                  <a:srgbClr val="333333"/>
                </a:solidFill>
                <a:latin typeface="Times New Roman"/>
                <a:cs typeface="Times New Roman"/>
              </a:rPr>
              <a:t>+</a:t>
            </a:r>
          </a:p>
          <a:p>
            <a:pPr algn="ctr"/>
            <a:r>
              <a:rPr lang="fr-FR">
                <a:solidFill>
                  <a:srgbClr val="333333"/>
                </a:solidFill>
                <a:latin typeface="Times New Roman"/>
                <a:cs typeface="Times New Roman"/>
              </a:rPr>
              <a:t>Autres coûts hors production </a:t>
            </a:r>
          </a:p>
        </p:txBody>
      </p:sp>
      <p:cxnSp>
        <p:nvCxnSpPr>
          <p:cNvPr id="14" name="Connecteur droit avec flèche 13"/>
          <p:cNvCxnSpPr>
            <a:stCxn id="5" idx="2"/>
            <a:endCxn id="10" idx="0"/>
          </p:cNvCxnSpPr>
          <p:nvPr/>
        </p:nvCxnSpPr>
        <p:spPr>
          <a:xfrm>
            <a:off x="2283165" y="3423211"/>
            <a:ext cx="0" cy="2958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5331228" y="3719081"/>
            <a:ext cx="3356706" cy="2031325"/>
          </a:xfrm>
          <a:prstGeom prst="rect">
            <a:avLst/>
          </a:prstGeom>
          <a:noFill/>
          <a:ln>
            <a:solidFill>
              <a:srgbClr val="333333"/>
            </a:solidFill>
          </a:ln>
        </p:spPr>
        <p:txBody>
          <a:bodyPr wrap="square" rtlCol="0">
            <a:spAutoFit/>
          </a:bodyPr>
          <a:lstStyle/>
          <a:p>
            <a:pPr algn="ctr"/>
            <a:r>
              <a:rPr lang="fr-FR">
                <a:solidFill>
                  <a:srgbClr val="333333"/>
                </a:solidFill>
                <a:latin typeface="Times New Roman"/>
                <a:cs typeface="Times New Roman"/>
              </a:rPr>
              <a:t>Coût  de production des produits vendus</a:t>
            </a:r>
          </a:p>
          <a:p>
            <a:pPr algn="ctr"/>
            <a:r>
              <a:rPr lang="fr-FR">
                <a:solidFill>
                  <a:srgbClr val="333333"/>
                </a:solidFill>
                <a:latin typeface="Times New Roman"/>
                <a:cs typeface="Times New Roman"/>
              </a:rPr>
              <a:t>(Sorties du stock permanent) </a:t>
            </a:r>
          </a:p>
          <a:p>
            <a:pPr algn="ctr"/>
            <a:r>
              <a:rPr lang="fr-FR">
                <a:solidFill>
                  <a:srgbClr val="333333"/>
                </a:solidFill>
                <a:latin typeface="Times New Roman"/>
                <a:cs typeface="Times New Roman"/>
              </a:rPr>
              <a:t>+</a:t>
            </a:r>
          </a:p>
          <a:p>
            <a:pPr algn="ctr"/>
            <a:r>
              <a:rPr lang="fr-FR">
                <a:solidFill>
                  <a:srgbClr val="333333"/>
                </a:solidFill>
                <a:latin typeface="Times New Roman"/>
                <a:cs typeface="Times New Roman"/>
              </a:rPr>
              <a:t>Coût de distribution </a:t>
            </a:r>
          </a:p>
          <a:p>
            <a:pPr algn="ctr"/>
            <a:r>
              <a:rPr lang="fr-FR">
                <a:solidFill>
                  <a:srgbClr val="333333"/>
                </a:solidFill>
                <a:latin typeface="Times New Roman"/>
                <a:cs typeface="Times New Roman"/>
              </a:rPr>
              <a:t>+</a:t>
            </a:r>
          </a:p>
          <a:p>
            <a:pPr algn="ctr"/>
            <a:r>
              <a:rPr lang="fr-FR">
                <a:solidFill>
                  <a:srgbClr val="333333"/>
                </a:solidFill>
                <a:latin typeface="Times New Roman"/>
                <a:cs typeface="Times New Roman"/>
              </a:rPr>
              <a:t>Autres coûts hors production </a:t>
            </a:r>
          </a:p>
        </p:txBody>
      </p:sp>
      <p:sp>
        <p:nvSpPr>
          <p:cNvPr id="7" name="Numero de page">
            <a:extLst>
              <a:ext uri="{FF2B5EF4-FFF2-40B4-BE49-F238E27FC236}">
                <a16:creationId xmlns:a16="http://schemas.microsoft.com/office/drawing/2014/main" id="{B5DED6DA-6F95-4EA9-86EA-0B2FA0A2F4E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106</a:t>
            </a:r>
          </a:p>
        </p:txBody>
      </p:sp>
    </p:spTree>
    <p:extLst>
      <p:ext uri="{BB962C8B-B14F-4D97-AF65-F5344CB8AC3E}">
        <p14:creationId xmlns:p14="http://schemas.microsoft.com/office/powerpoint/2010/main" val="6309026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164" y="1828800"/>
            <a:ext cx="8588329" cy="4297363"/>
          </a:xfrm>
        </p:spPr>
        <p:txBody>
          <a:bodyPr>
            <a:normAutofit/>
          </a:bodyPr>
          <a:lstStyle/>
          <a:p>
            <a:pPr algn="just"/>
            <a:r>
              <a:rPr lang="fr-FR" sz="2000">
                <a:latin typeface="Times New Roman"/>
                <a:cs typeface="Times New Roman"/>
              </a:rPr>
              <a:t>Les coûts de revient concourent à: </a:t>
            </a:r>
          </a:p>
          <a:p>
            <a:pPr marL="0" indent="0" algn="just">
              <a:buNone/>
            </a:pPr>
            <a:endParaRPr lang="fr-FR" sz="2000">
              <a:latin typeface="Times New Roman"/>
              <a:cs typeface="Times New Roman"/>
            </a:endParaRPr>
          </a:p>
          <a:p>
            <a:pPr marL="295275" lvl="1" indent="0" algn="just">
              <a:buNone/>
            </a:pPr>
            <a:r>
              <a:rPr lang="fr-FR" sz="1800">
                <a:latin typeface="Times New Roman"/>
                <a:cs typeface="Times New Roman"/>
              </a:rPr>
              <a:t> </a:t>
            </a:r>
            <a:r>
              <a:rPr lang="fr-FR" sz="2000">
                <a:latin typeface="Times New Roman"/>
                <a:cs typeface="Times New Roman"/>
              </a:rPr>
              <a:t>La fixation des prix de vente </a:t>
            </a:r>
          </a:p>
          <a:p>
            <a:pPr marL="295275" lvl="1" indent="0" algn="just">
              <a:buNone/>
            </a:pPr>
            <a:endParaRPr lang="fr-FR" sz="1800">
              <a:latin typeface="Times New Roman"/>
              <a:cs typeface="Times New Roman"/>
            </a:endParaRPr>
          </a:p>
          <a:p>
            <a:pPr marL="295275" lvl="1" indent="0" algn="just">
              <a:buNone/>
            </a:pPr>
            <a:r>
              <a:rPr lang="fr-FR" sz="2000">
                <a:latin typeface="Times New Roman"/>
                <a:cs typeface="Times New Roman"/>
              </a:rPr>
              <a:t>La détermination des résultats analytiques des objets de coût par comparaison avec leur Prix de vente.</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cxnSp>
        <p:nvCxnSpPr>
          <p:cNvPr id="5" name="Connecteur droit avec flèche 4"/>
          <p:cNvCxnSpPr/>
          <p:nvPr/>
        </p:nvCxnSpPr>
        <p:spPr>
          <a:xfrm>
            <a:off x="272164" y="3023643"/>
            <a:ext cx="36288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272164" y="4037781"/>
            <a:ext cx="362889"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272164" y="3023643"/>
            <a:ext cx="0" cy="1014138"/>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46D173A9-DBCD-43C9-8E90-AA33AB12288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107</a:t>
            </a:r>
          </a:p>
        </p:txBody>
      </p:sp>
    </p:spTree>
    <p:extLst>
      <p:ext uri="{BB962C8B-B14F-4D97-AF65-F5344CB8AC3E}">
        <p14:creationId xmlns:p14="http://schemas.microsoft.com/office/powerpoint/2010/main" val="15746734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44" y="1828801"/>
            <a:ext cx="8845374" cy="1678626"/>
          </a:xfrm>
        </p:spPr>
        <p:txBody>
          <a:bodyPr>
            <a:normAutofit/>
          </a:bodyPr>
          <a:lstStyle/>
          <a:p>
            <a:pPr marL="295275" lvl="1" indent="0" algn="just">
              <a:buNone/>
            </a:pPr>
            <a:r>
              <a:rPr lang="fr-FR" sz="2000" b="1" i="1" u="sng">
                <a:latin typeface="Times New Roman"/>
                <a:cs typeface="Times New Roman"/>
              </a:rPr>
              <a:t>4.2. Les résultats analytiques</a:t>
            </a:r>
          </a:p>
          <a:p>
            <a:pPr marL="295275" lvl="1" indent="0" algn="just">
              <a:buNone/>
            </a:pPr>
            <a:endParaRPr lang="fr-FR" sz="2000" b="1" i="1" u="sng">
              <a:latin typeface="Times New Roman"/>
              <a:cs typeface="Times New Roman"/>
            </a:endParaRPr>
          </a:p>
          <a:p>
            <a:pPr marL="295275" lvl="1" indent="0" algn="just">
              <a:buNone/>
            </a:pPr>
            <a:r>
              <a:rPr lang="fr-FR" sz="2000">
                <a:latin typeface="Times New Roman"/>
                <a:cs typeface="Times New Roman"/>
              </a:rPr>
              <a:t>Le résultat analytique d’un objet de coût est égal à la </a:t>
            </a:r>
            <a:r>
              <a:rPr lang="fr-FR" b="1">
                <a:latin typeface="Times New Roman"/>
                <a:cs typeface="Times New Roman"/>
              </a:rPr>
              <a:t>différence </a:t>
            </a:r>
            <a:r>
              <a:rPr lang="fr-FR">
                <a:latin typeface="Times New Roman"/>
                <a:cs typeface="Times New Roman"/>
              </a:rPr>
              <a:t> </a:t>
            </a:r>
            <a:r>
              <a:rPr lang="fr-FR" b="1" i="1" u="sng">
                <a:latin typeface="Times New Roman"/>
                <a:cs typeface="Times New Roman"/>
              </a:rPr>
              <a:t> </a:t>
            </a:r>
            <a:r>
              <a:rPr lang="fr-FR" sz="2000" b="1" i="1" u="sng">
                <a:latin typeface="Times New Roman"/>
                <a:cs typeface="Times New Roman"/>
              </a:rPr>
              <a:t>entre</a:t>
            </a:r>
            <a:r>
              <a:rPr lang="fr-FR" sz="2000" b="1" i="1">
                <a:latin typeface="Times New Roman"/>
                <a:cs typeface="Times New Roman"/>
              </a:rPr>
              <a:t>  </a:t>
            </a:r>
            <a:r>
              <a:rPr lang="fr-FR" sz="2000">
                <a:latin typeface="Times New Roman"/>
                <a:cs typeface="Times New Roman"/>
              </a:rPr>
              <a:t>son prix de vente et son coût de revient. </a:t>
            </a:r>
          </a:p>
          <a:p>
            <a:pPr marL="295275" lvl="1" indent="0" algn="just">
              <a:buNone/>
            </a:pPr>
            <a:endParaRPr lang="fr-FR" sz="2000" b="1" i="1" u="sng">
              <a:latin typeface="Times New Roman"/>
              <a:cs typeface="Times New Roman"/>
            </a:endParaRPr>
          </a:p>
          <a:p>
            <a:pPr marL="295275" lvl="1" indent="0" algn="just">
              <a:buNone/>
            </a:pPr>
            <a:endParaRPr lang="fr-FR" sz="2000" b="1" i="1" u="sng">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1905159" y="4097036"/>
            <a:ext cx="6305164" cy="400110"/>
          </a:xfrm>
          <a:prstGeom prst="rect">
            <a:avLst/>
          </a:prstGeom>
          <a:noFill/>
          <a:ln>
            <a:solidFill>
              <a:srgbClr val="333333"/>
            </a:solidFill>
          </a:ln>
        </p:spPr>
        <p:txBody>
          <a:bodyPr wrap="square" rtlCol="0">
            <a:spAutoFit/>
          </a:bodyPr>
          <a:lstStyle/>
          <a:p>
            <a:pPr algn="ctr"/>
            <a:r>
              <a:rPr lang="fr-FR" sz="2000">
                <a:solidFill>
                  <a:srgbClr val="333333"/>
                </a:solidFill>
                <a:latin typeface="Times New Roman"/>
                <a:cs typeface="Times New Roman"/>
              </a:rPr>
              <a:t>Résultat analytique = Prix de vente – Coût de revient  </a:t>
            </a:r>
          </a:p>
        </p:txBody>
      </p:sp>
      <p:sp>
        <p:nvSpPr>
          <p:cNvPr id="5" name="Numero de page">
            <a:extLst>
              <a:ext uri="{FF2B5EF4-FFF2-40B4-BE49-F238E27FC236}">
                <a16:creationId xmlns:a16="http://schemas.microsoft.com/office/drawing/2014/main" id="{B43B6B87-14AD-4746-BAF2-C39C6BB2B98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108</a:t>
            </a:r>
          </a:p>
        </p:txBody>
      </p:sp>
    </p:spTree>
    <p:extLst>
      <p:ext uri="{BB962C8B-B14F-4D97-AF65-F5344CB8AC3E}">
        <p14:creationId xmlns:p14="http://schemas.microsoft.com/office/powerpoint/2010/main" val="5677195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185" y="1828800"/>
            <a:ext cx="8429669" cy="4297363"/>
          </a:xfrm>
        </p:spPr>
        <p:txBody>
          <a:bodyPr>
            <a:normAutofit/>
          </a:bodyPr>
          <a:lstStyle/>
          <a:p>
            <a:pPr algn="just"/>
            <a:r>
              <a:rPr lang="fr-FR" sz="2200">
                <a:latin typeface="Times New Roman"/>
                <a:cs typeface="Times New Roman"/>
              </a:rPr>
              <a:t>La mise en évidence des résultats analytiques permet:  </a:t>
            </a:r>
          </a:p>
          <a:p>
            <a:pPr algn="just"/>
            <a:endParaRPr lang="fr-FR" sz="2200">
              <a:latin typeface="Times New Roman"/>
              <a:cs typeface="Times New Roman"/>
            </a:endParaRPr>
          </a:p>
          <a:p>
            <a:pPr lvl="2" algn="just">
              <a:buFont typeface="Wingdings" charset="2"/>
              <a:buChar char="ü"/>
            </a:pPr>
            <a:r>
              <a:rPr lang="fr-FR" sz="1800">
                <a:latin typeface="Times New Roman"/>
                <a:cs typeface="Times New Roman"/>
              </a:rPr>
              <a:t>D’apprécier l’évolution de la rentabilité des produits ou de tout autre objet de coût. </a:t>
            </a:r>
          </a:p>
          <a:p>
            <a:pPr lvl="2" algn="just">
              <a:buFont typeface="Wingdings" charset="2"/>
              <a:buChar char="ü"/>
            </a:pPr>
            <a:r>
              <a:rPr lang="fr-FR" sz="1800">
                <a:latin typeface="Times New Roman"/>
                <a:cs typeface="Times New Roman"/>
              </a:rPr>
              <a:t>D’orienter les ventes sur les produits les plus rentables </a:t>
            </a:r>
          </a:p>
          <a:p>
            <a:pPr lvl="2" algn="just">
              <a:buFont typeface="Wingdings" charset="2"/>
              <a:buChar char="ü"/>
            </a:pPr>
            <a:r>
              <a:rPr lang="fr-FR" sz="1800">
                <a:latin typeface="Times New Roman"/>
                <a:cs typeface="Times New Roman"/>
              </a:rPr>
              <a:t>De prendre les décisions nécessaires ( révision des prix de vente, amélioration des conditions d’exploitation…. )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EA21F412-550D-4BD7-A7BC-A49B0D6180C8}"/>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109</a:t>
            </a:r>
          </a:p>
        </p:txBody>
      </p:sp>
    </p:spTree>
    <p:extLst>
      <p:ext uri="{BB962C8B-B14F-4D97-AF65-F5344CB8AC3E}">
        <p14:creationId xmlns:p14="http://schemas.microsoft.com/office/powerpoint/2010/main" val="4290940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444" y="1828800"/>
            <a:ext cx="8845374" cy="4297363"/>
          </a:xfrm>
        </p:spPr>
        <p:txBody>
          <a:bodyPr>
            <a:normAutofit/>
          </a:bodyPr>
          <a:lstStyle/>
          <a:p>
            <a:r>
              <a:rPr lang="fr-FR" sz="2800" b="1" i="1" dirty="0">
                <a:latin typeface="Times New Roman"/>
                <a:cs typeface="Times New Roman"/>
              </a:rPr>
              <a:t>De la comptabilité générale ……</a:t>
            </a:r>
          </a:p>
          <a:p>
            <a:pPr marL="286385" marR="5080" indent="-274320" algn="just">
              <a:lnSpc>
                <a:spcPct val="100000"/>
              </a:lnSpc>
              <a:spcBef>
                <a:spcPts val="95"/>
              </a:spcBef>
              <a:buClr>
                <a:srgbClr val="4F81BC"/>
              </a:buClr>
              <a:buSzPct val="68181"/>
              <a:buFont typeface="Wingdings"/>
              <a:buChar char=""/>
              <a:tabLst>
                <a:tab pos="287020" algn="l"/>
              </a:tabLst>
            </a:pPr>
            <a:r>
              <a:rPr lang="fr-FR" sz="2000" spc="-5" dirty="0">
                <a:solidFill>
                  <a:srgbClr val="333333"/>
                </a:solidFill>
                <a:latin typeface="Times New Roman"/>
                <a:cs typeface="Times New Roman"/>
              </a:rPr>
              <a:t>Les charges </a:t>
            </a:r>
            <a:r>
              <a:rPr lang="fr-FR" sz="2000" dirty="0">
                <a:solidFill>
                  <a:srgbClr val="333333"/>
                </a:solidFill>
                <a:latin typeface="Times New Roman"/>
                <a:cs typeface="Times New Roman"/>
              </a:rPr>
              <a:t>et </a:t>
            </a:r>
            <a:r>
              <a:rPr lang="fr-FR" sz="2000" spc="-5" dirty="0">
                <a:solidFill>
                  <a:srgbClr val="333333"/>
                </a:solidFill>
                <a:latin typeface="Times New Roman"/>
                <a:cs typeface="Times New Roman"/>
              </a:rPr>
              <a:t>les </a:t>
            </a:r>
            <a:r>
              <a:rPr lang="fr-FR" sz="2000" spc="-10" dirty="0">
                <a:solidFill>
                  <a:srgbClr val="333333"/>
                </a:solidFill>
                <a:latin typeface="Times New Roman"/>
                <a:cs typeface="Times New Roman"/>
              </a:rPr>
              <a:t>produits </a:t>
            </a:r>
            <a:r>
              <a:rPr lang="fr-FR" sz="2000" spc="-5" dirty="0">
                <a:solidFill>
                  <a:srgbClr val="333333"/>
                </a:solidFill>
                <a:latin typeface="Times New Roman"/>
                <a:cs typeface="Times New Roman"/>
              </a:rPr>
              <a:t>y sont </a:t>
            </a:r>
            <a:r>
              <a:rPr lang="fr-FR" sz="2000" dirty="0">
                <a:solidFill>
                  <a:srgbClr val="333333"/>
                </a:solidFill>
                <a:latin typeface="Times New Roman"/>
                <a:cs typeface="Times New Roman"/>
              </a:rPr>
              <a:t>en </a:t>
            </a:r>
            <a:r>
              <a:rPr lang="fr-FR" sz="2000" spc="-5" dirty="0">
                <a:solidFill>
                  <a:srgbClr val="333333"/>
                </a:solidFill>
                <a:latin typeface="Times New Roman"/>
                <a:cs typeface="Times New Roman"/>
              </a:rPr>
              <a:t>effet reclassés  </a:t>
            </a:r>
            <a:r>
              <a:rPr lang="fr-FR" b="1" i="1" spc="-10" dirty="0">
                <a:solidFill>
                  <a:srgbClr val="333333"/>
                </a:solidFill>
                <a:latin typeface="Times New Roman"/>
                <a:cs typeface="Times New Roman"/>
              </a:rPr>
              <a:t>par </a:t>
            </a:r>
            <a:r>
              <a:rPr lang="fr-FR" b="1" i="1" dirty="0">
                <a:solidFill>
                  <a:srgbClr val="333333"/>
                </a:solidFill>
                <a:latin typeface="Times New Roman"/>
                <a:cs typeface="Times New Roman"/>
              </a:rPr>
              <a:t>nature </a:t>
            </a:r>
            <a:r>
              <a:rPr lang="fr-FR" sz="2000" spc="-5" dirty="0">
                <a:solidFill>
                  <a:srgbClr val="333333"/>
                </a:solidFill>
                <a:latin typeface="Times New Roman"/>
                <a:cs typeface="Times New Roman"/>
              </a:rPr>
              <a:t>(charges </a:t>
            </a:r>
            <a:r>
              <a:rPr lang="fr-FR" sz="2000" dirty="0">
                <a:solidFill>
                  <a:srgbClr val="333333"/>
                </a:solidFill>
                <a:latin typeface="Times New Roman"/>
                <a:cs typeface="Times New Roman"/>
              </a:rPr>
              <a:t>et </a:t>
            </a:r>
            <a:r>
              <a:rPr lang="fr-FR" sz="2000" spc="-10" dirty="0">
                <a:solidFill>
                  <a:srgbClr val="333333"/>
                </a:solidFill>
                <a:latin typeface="Times New Roman"/>
                <a:cs typeface="Times New Roman"/>
              </a:rPr>
              <a:t>produits </a:t>
            </a:r>
            <a:r>
              <a:rPr lang="fr-FR" sz="2000" spc="-5" dirty="0">
                <a:solidFill>
                  <a:srgbClr val="333333"/>
                </a:solidFill>
                <a:latin typeface="Times New Roman"/>
                <a:cs typeface="Times New Roman"/>
              </a:rPr>
              <a:t>d’exploitation,  charges </a:t>
            </a:r>
            <a:r>
              <a:rPr lang="fr-FR" sz="2000" dirty="0">
                <a:solidFill>
                  <a:srgbClr val="333333"/>
                </a:solidFill>
                <a:latin typeface="Times New Roman"/>
                <a:cs typeface="Times New Roman"/>
              </a:rPr>
              <a:t>et </a:t>
            </a:r>
            <a:r>
              <a:rPr lang="fr-FR" sz="2000" spc="-10" dirty="0">
                <a:solidFill>
                  <a:srgbClr val="333333"/>
                </a:solidFill>
                <a:latin typeface="Times New Roman"/>
                <a:cs typeface="Times New Roman"/>
              </a:rPr>
              <a:t>produits </a:t>
            </a:r>
            <a:r>
              <a:rPr lang="fr-FR" sz="2000" spc="-5" dirty="0">
                <a:solidFill>
                  <a:srgbClr val="333333"/>
                </a:solidFill>
                <a:latin typeface="Times New Roman"/>
                <a:cs typeface="Times New Roman"/>
              </a:rPr>
              <a:t>financiers, charges </a:t>
            </a:r>
            <a:r>
              <a:rPr lang="fr-FR" sz="2000" dirty="0">
                <a:solidFill>
                  <a:srgbClr val="333333"/>
                </a:solidFill>
                <a:latin typeface="Times New Roman"/>
                <a:cs typeface="Times New Roman"/>
              </a:rPr>
              <a:t>et </a:t>
            </a:r>
            <a:r>
              <a:rPr lang="fr-FR" sz="2000" spc="-10" dirty="0">
                <a:solidFill>
                  <a:srgbClr val="333333"/>
                </a:solidFill>
                <a:latin typeface="Times New Roman"/>
                <a:cs typeface="Times New Roman"/>
              </a:rPr>
              <a:t>produits  </a:t>
            </a:r>
            <a:r>
              <a:rPr lang="fr-FR" sz="2000" spc="-5" dirty="0">
                <a:solidFill>
                  <a:srgbClr val="333333"/>
                </a:solidFill>
                <a:latin typeface="Times New Roman"/>
                <a:cs typeface="Times New Roman"/>
              </a:rPr>
              <a:t>exceptionnels)</a:t>
            </a:r>
            <a:endParaRPr lang="fr-FR" sz="2000" dirty="0">
              <a:solidFill>
                <a:srgbClr val="333333"/>
              </a:solidFill>
              <a:latin typeface="Times New Roman"/>
              <a:cs typeface="Times New Roman"/>
            </a:endParaRPr>
          </a:p>
          <a:p>
            <a:pPr marL="287020" indent="-274320">
              <a:lnSpc>
                <a:spcPct val="100000"/>
              </a:lnSpc>
              <a:spcBef>
                <a:spcPts val="1805"/>
              </a:spcBef>
              <a:buClr>
                <a:srgbClr val="4F81BC"/>
              </a:buClr>
              <a:buSzPct val="68181"/>
              <a:buFont typeface="Wingdings"/>
              <a:buChar char=""/>
              <a:tabLst>
                <a:tab pos="287020" algn="l"/>
              </a:tabLst>
            </a:pPr>
            <a:r>
              <a:rPr lang="fr-FR" sz="2000" spc="-5" dirty="0">
                <a:solidFill>
                  <a:srgbClr val="333333"/>
                </a:solidFill>
                <a:latin typeface="Times New Roman"/>
                <a:cs typeface="Times New Roman"/>
              </a:rPr>
              <a:t>les sommes y apparaissant se rapportent à</a:t>
            </a:r>
            <a:r>
              <a:rPr lang="fr-FR" sz="2000" spc="550" dirty="0">
                <a:solidFill>
                  <a:srgbClr val="333333"/>
                </a:solidFill>
                <a:latin typeface="Times New Roman"/>
                <a:cs typeface="Times New Roman"/>
              </a:rPr>
              <a:t> </a:t>
            </a:r>
            <a:r>
              <a:rPr lang="fr-FR" b="1" i="1" spc="-5" dirty="0">
                <a:solidFill>
                  <a:srgbClr val="333333"/>
                </a:solidFill>
                <a:latin typeface="Times New Roman"/>
                <a:cs typeface="Times New Roman"/>
              </a:rPr>
              <a:t>l’ensemble</a:t>
            </a:r>
            <a:r>
              <a:rPr lang="fr-FR" b="1" i="1" dirty="0">
                <a:solidFill>
                  <a:srgbClr val="333333"/>
                </a:solidFill>
                <a:latin typeface="Times New Roman"/>
                <a:cs typeface="Times New Roman"/>
              </a:rPr>
              <a:t> </a:t>
            </a:r>
            <a:r>
              <a:rPr lang="fr-FR" b="1" i="1" spc="-5" dirty="0">
                <a:solidFill>
                  <a:srgbClr val="333333"/>
                </a:solidFill>
                <a:latin typeface="Times New Roman"/>
                <a:cs typeface="Times New Roman"/>
              </a:rPr>
              <a:t>de la</a:t>
            </a:r>
            <a:r>
              <a:rPr lang="fr-FR" b="1" i="1" spc="-15" dirty="0">
                <a:solidFill>
                  <a:srgbClr val="333333"/>
                </a:solidFill>
                <a:latin typeface="Times New Roman"/>
                <a:cs typeface="Times New Roman"/>
              </a:rPr>
              <a:t> </a:t>
            </a:r>
            <a:r>
              <a:rPr lang="fr-FR" b="1" i="1" spc="-5" dirty="0">
                <a:solidFill>
                  <a:srgbClr val="333333"/>
                </a:solidFill>
                <a:latin typeface="Times New Roman"/>
                <a:cs typeface="Times New Roman"/>
              </a:rPr>
              <a:t>société</a:t>
            </a:r>
            <a:r>
              <a:rPr lang="fr-FR" sz="2000" spc="-5" dirty="0">
                <a:solidFill>
                  <a:srgbClr val="333333"/>
                </a:solidFill>
                <a:latin typeface="Times New Roman"/>
                <a:cs typeface="Times New Roman"/>
              </a:rPr>
              <a:t>.</a:t>
            </a:r>
            <a:endParaRPr lang="fr-FR" sz="2000" dirty="0">
              <a:solidFill>
                <a:srgbClr val="333333"/>
              </a:solidFill>
              <a:latin typeface="Times New Roman"/>
              <a:cs typeface="Times New Roman"/>
            </a:endParaRPr>
          </a:p>
          <a:p>
            <a:pPr marL="286385" marR="6350" indent="-274320" algn="just">
              <a:lnSpc>
                <a:spcPct val="100000"/>
              </a:lnSpc>
              <a:spcBef>
                <a:spcPts val="1800"/>
              </a:spcBef>
              <a:buClr>
                <a:srgbClr val="4F81BC"/>
              </a:buClr>
              <a:buSzPct val="68181"/>
              <a:buFont typeface="Wingdings"/>
              <a:buChar char=""/>
              <a:tabLst>
                <a:tab pos="287020" algn="l"/>
              </a:tabLst>
            </a:pPr>
            <a:r>
              <a:rPr lang="fr-FR" b="1" i="1" spc="-5" dirty="0">
                <a:solidFill>
                  <a:srgbClr val="333333"/>
                </a:solidFill>
                <a:latin typeface="Times New Roman"/>
                <a:cs typeface="Times New Roman"/>
              </a:rPr>
              <a:t>Le </a:t>
            </a:r>
            <a:r>
              <a:rPr lang="fr-FR" b="1" i="1" spc="-10" dirty="0">
                <a:solidFill>
                  <a:srgbClr val="333333"/>
                </a:solidFill>
                <a:latin typeface="Times New Roman"/>
                <a:cs typeface="Times New Roman"/>
              </a:rPr>
              <a:t>compte </a:t>
            </a:r>
            <a:r>
              <a:rPr lang="fr-FR" b="1" i="1" spc="-5" dirty="0">
                <a:solidFill>
                  <a:srgbClr val="333333"/>
                </a:solidFill>
                <a:latin typeface="Times New Roman"/>
                <a:cs typeface="Times New Roman"/>
              </a:rPr>
              <a:t>de résultat ne permet donc </a:t>
            </a:r>
            <a:r>
              <a:rPr lang="fr-FR" b="1" i="1" spc="-10" dirty="0">
                <a:solidFill>
                  <a:srgbClr val="333333"/>
                </a:solidFill>
                <a:latin typeface="Times New Roman"/>
                <a:cs typeface="Times New Roman"/>
              </a:rPr>
              <a:t>pas </a:t>
            </a:r>
            <a:r>
              <a:rPr lang="fr-FR" b="1" i="1" spc="-5" dirty="0">
                <a:solidFill>
                  <a:srgbClr val="333333"/>
                </a:solidFill>
                <a:latin typeface="Times New Roman"/>
                <a:cs typeface="Times New Roman"/>
              </a:rPr>
              <a:t>de </a:t>
            </a:r>
            <a:r>
              <a:rPr lang="fr-FR" b="1" i="1" spc="-10" dirty="0">
                <a:solidFill>
                  <a:srgbClr val="333333"/>
                </a:solidFill>
                <a:latin typeface="Times New Roman"/>
                <a:cs typeface="Times New Roman"/>
              </a:rPr>
              <a:t>trouver  </a:t>
            </a:r>
            <a:r>
              <a:rPr lang="fr-FR" b="1" i="1" spc="-5" dirty="0">
                <a:solidFill>
                  <a:srgbClr val="333333"/>
                </a:solidFill>
                <a:latin typeface="Times New Roman"/>
                <a:cs typeface="Times New Roman"/>
              </a:rPr>
              <a:t>les charges spécifiques </a:t>
            </a:r>
            <a:r>
              <a:rPr lang="fr-FR" sz="2000" spc="-5" dirty="0">
                <a:latin typeface="Times New Roman"/>
                <a:cs typeface="Times New Roman"/>
              </a:rPr>
              <a:t>à un atelier ou à </a:t>
            </a:r>
            <a:r>
              <a:rPr lang="fr-FR" sz="2000" dirty="0">
                <a:latin typeface="Times New Roman"/>
                <a:cs typeface="Times New Roman"/>
              </a:rPr>
              <a:t>une  </a:t>
            </a:r>
            <a:r>
              <a:rPr lang="fr-FR" sz="2000" spc="-5" dirty="0">
                <a:latin typeface="Times New Roman"/>
                <a:cs typeface="Times New Roman"/>
              </a:rPr>
              <a:t>commande de tel </a:t>
            </a:r>
            <a:r>
              <a:rPr lang="fr-FR" sz="2000" dirty="0">
                <a:latin typeface="Times New Roman"/>
                <a:cs typeface="Times New Roman"/>
              </a:rPr>
              <a:t>ou </a:t>
            </a:r>
            <a:r>
              <a:rPr lang="fr-FR" sz="2000" spc="-5" dirty="0">
                <a:latin typeface="Times New Roman"/>
                <a:cs typeface="Times New Roman"/>
              </a:rPr>
              <a:t>tel</a:t>
            </a:r>
            <a:r>
              <a:rPr lang="fr-FR" sz="2000" spc="-10" dirty="0">
                <a:latin typeface="Times New Roman"/>
                <a:cs typeface="Times New Roman"/>
              </a:rPr>
              <a:t> </a:t>
            </a:r>
            <a:r>
              <a:rPr lang="fr-FR" sz="2000" spc="-5" dirty="0">
                <a:latin typeface="Times New Roman"/>
                <a:cs typeface="Times New Roman"/>
              </a:rPr>
              <a:t>client.</a:t>
            </a:r>
            <a:endParaRPr lang="fr-FR" sz="2000" dirty="0">
              <a:latin typeface="Times New Roman"/>
              <a:cs typeface="Times New Roman"/>
            </a:endParaRPr>
          </a:p>
          <a:p>
            <a:endParaRPr lang="fr-FR" sz="2000"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E587981A-87E5-46F4-BA39-3720F32DDACB}"/>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11</a:t>
            </a:r>
          </a:p>
        </p:txBody>
      </p:sp>
    </p:spTree>
    <p:extLst>
      <p:ext uri="{BB962C8B-B14F-4D97-AF65-F5344CB8AC3E}">
        <p14:creationId xmlns:p14="http://schemas.microsoft.com/office/powerpoint/2010/main" val="16138925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082" y="1586908"/>
            <a:ext cx="8886955" cy="4297363"/>
          </a:xfrm>
        </p:spPr>
        <p:txBody>
          <a:bodyPr>
            <a:normAutofit/>
          </a:bodyPr>
          <a:lstStyle/>
          <a:p>
            <a:pPr algn="just"/>
            <a:r>
              <a:rPr lang="fr-FR" sz="2200" b="1" i="1" u="sng">
                <a:latin typeface="Times New Roman"/>
                <a:cs typeface="Times New Roman"/>
              </a:rPr>
              <a:t>Exemple </a:t>
            </a:r>
          </a:p>
          <a:p>
            <a:pPr marL="0" indent="0" algn="just">
              <a:buNone/>
            </a:pPr>
            <a:r>
              <a:rPr lang="fr-FR" sz="2200">
                <a:latin typeface="Times New Roman"/>
                <a:cs typeface="Times New Roman"/>
              </a:rPr>
              <a:t>      L’entreprise Berger vous fournit, pour le mois de Juin, les informations suivantes relatives à la production d’un pot de « Purée carottes-jambon »: </a:t>
            </a:r>
          </a:p>
          <a:p>
            <a:pPr marL="0" indent="0" algn="just">
              <a:buNone/>
            </a:pPr>
            <a:r>
              <a:rPr lang="fr-FR" sz="2200">
                <a:latin typeface="Times New Roman"/>
                <a:cs typeface="Times New Roman"/>
              </a:rPr>
              <a:t>	- Inventaire permanent des coûts de production: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graphicFrame>
        <p:nvGraphicFramePr>
          <p:cNvPr id="2" name="Tableau 1"/>
          <p:cNvGraphicFramePr>
            <a:graphicFrameLocks noGrp="1"/>
          </p:cNvGraphicFramePr>
          <p:nvPr/>
        </p:nvGraphicFramePr>
        <p:xfrm>
          <a:off x="423366" y="4163633"/>
          <a:ext cx="8482488" cy="1559560"/>
        </p:xfrm>
        <a:graphic>
          <a:graphicData uri="http://schemas.openxmlformats.org/drawingml/2006/table">
            <a:tbl>
              <a:tblPr firstRow="1" bandRow="1">
                <a:tableStyleId>{073A0DAA-6AF3-43AB-8588-CEC1D06C72B9}</a:tableStyleId>
              </a:tblPr>
              <a:tblGrid>
                <a:gridCol w="2120622">
                  <a:extLst>
                    <a:ext uri="{9D8B030D-6E8A-4147-A177-3AD203B41FA5}">
                      <a16:colId xmlns:a16="http://schemas.microsoft.com/office/drawing/2014/main" val="20000"/>
                    </a:ext>
                  </a:extLst>
                </a:gridCol>
                <a:gridCol w="2120622">
                  <a:extLst>
                    <a:ext uri="{9D8B030D-6E8A-4147-A177-3AD203B41FA5}">
                      <a16:colId xmlns:a16="http://schemas.microsoft.com/office/drawing/2014/main" val="20001"/>
                    </a:ext>
                  </a:extLst>
                </a:gridCol>
                <a:gridCol w="2120622">
                  <a:extLst>
                    <a:ext uri="{9D8B030D-6E8A-4147-A177-3AD203B41FA5}">
                      <a16:colId xmlns:a16="http://schemas.microsoft.com/office/drawing/2014/main" val="20002"/>
                    </a:ext>
                  </a:extLst>
                </a:gridCol>
                <a:gridCol w="212062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Pots conditionnés</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a:t>
                      </a:r>
                      <a:r>
                        <a:rPr lang="fr-FR" baseline="0">
                          <a:solidFill>
                            <a:srgbClr val="333333"/>
                          </a:solidFill>
                          <a:latin typeface="Times New Roman"/>
                          <a:cs typeface="Times New Roman"/>
                        </a:rPr>
                        <a:t> unitaire</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Total </a:t>
                      </a:r>
                    </a:p>
                  </a:txBody>
                  <a:tcPr/>
                </a:tc>
                <a:extLst>
                  <a:ext uri="{0D108BD9-81ED-4DB2-BD59-A6C34878D82A}">
                    <a16:rowId xmlns:a16="http://schemas.microsoft.com/office/drawing/2014/main" val="10000"/>
                  </a:ext>
                </a:extLst>
              </a:tr>
              <a:tr h="370840">
                <a:tc>
                  <a:txBody>
                    <a:bodyPr/>
                    <a:lstStyle/>
                    <a:p>
                      <a:pPr algn="just"/>
                      <a:r>
                        <a:rPr lang="fr-FR">
                          <a:solidFill>
                            <a:srgbClr val="333333"/>
                          </a:solidFill>
                          <a:latin typeface="Times New Roman"/>
                          <a:cs typeface="Times New Roman"/>
                        </a:rPr>
                        <a:t>Stock initial </a:t>
                      </a:r>
                    </a:p>
                    <a:p>
                      <a:pPr algn="just"/>
                      <a:r>
                        <a:rPr lang="fr-FR">
                          <a:solidFill>
                            <a:srgbClr val="333333"/>
                          </a:solidFill>
                          <a:latin typeface="Times New Roman"/>
                          <a:cs typeface="Times New Roman"/>
                        </a:rPr>
                        <a:t>Entrées </a:t>
                      </a:r>
                    </a:p>
                  </a:txBody>
                  <a:tcPr/>
                </a:tc>
                <a:tc>
                  <a:txBody>
                    <a:bodyPr/>
                    <a:lstStyle/>
                    <a:p>
                      <a:pPr algn="ctr"/>
                      <a:r>
                        <a:rPr lang="fr-FR">
                          <a:solidFill>
                            <a:srgbClr val="333333"/>
                          </a:solidFill>
                          <a:latin typeface="Times New Roman"/>
                          <a:cs typeface="Times New Roman"/>
                        </a:rPr>
                        <a:t>45000</a:t>
                      </a:r>
                    </a:p>
                    <a:p>
                      <a:pPr algn="ctr"/>
                      <a:r>
                        <a:rPr lang="fr-FR">
                          <a:solidFill>
                            <a:srgbClr val="333333"/>
                          </a:solidFill>
                          <a:latin typeface="Times New Roman"/>
                          <a:cs typeface="Times New Roman"/>
                        </a:rPr>
                        <a:t>750000</a:t>
                      </a: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795000</a:t>
                      </a:r>
                    </a:p>
                  </a:txBody>
                  <a:tcPr/>
                </a:tc>
                <a:tc>
                  <a:txBody>
                    <a:bodyPr/>
                    <a:lstStyle/>
                    <a:p>
                      <a:pPr algn="ctr"/>
                      <a:r>
                        <a:rPr lang="fr-FR">
                          <a:solidFill>
                            <a:srgbClr val="333333"/>
                          </a:solidFill>
                          <a:latin typeface="Times New Roman"/>
                          <a:cs typeface="Times New Roman"/>
                        </a:rPr>
                        <a:t>0,52</a:t>
                      </a:r>
                    </a:p>
                    <a:p>
                      <a:pPr algn="ctr"/>
                      <a:r>
                        <a:rPr lang="fr-FR">
                          <a:solidFill>
                            <a:srgbClr val="333333"/>
                          </a:solidFill>
                          <a:latin typeface="Times New Roman"/>
                          <a:cs typeface="Times New Roman"/>
                        </a:rPr>
                        <a:t>0,54</a:t>
                      </a: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0,54</a:t>
                      </a:r>
                    </a:p>
                  </a:txBody>
                  <a:tcPr/>
                </a:tc>
                <a:tc>
                  <a:txBody>
                    <a:bodyPr/>
                    <a:lstStyle/>
                    <a:p>
                      <a:pPr algn="ctr"/>
                      <a:r>
                        <a:rPr lang="fr-FR">
                          <a:solidFill>
                            <a:srgbClr val="333333"/>
                          </a:solidFill>
                          <a:latin typeface="Times New Roman"/>
                          <a:cs typeface="Times New Roman"/>
                        </a:rPr>
                        <a:t>23400</a:t>
                      </a:r>
                    </a:p>
                    <a:p>
                      <a:pPr algn="ctr"/>
                      <a:r>
                        <a:rPr lang="fr-FR">
                          <a:solidFill>
                            <a:srgbClr val="333333"/>
                          </a:solidFill>
                          <a:latin typeface="Times New Roman"/>
                          <a:cs typeface="Times New Roman"/>
                        </a:rPr>
                        <a:t>405000 </a:t>
                      </a: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428400 </a:t>
                      </a:r>
                    </a:p>
                  </a:txBody>
                  <a:tcPr/>
                </a:tc>
                <a:extLst>
                  <a:ext uri="{0D108BD9-81ED-4DB2-BD59-A6C34878D82A}">
                    <a16:rowId xmlns:a16="http://schemas.microsoft.com/office/drawing/2014/main" val="10001"/>
                  </a:ext>
                </a:extLst>
              </a:tr>
            </a:tbl>
          </a:graphicData>
        </a:graphic>
      </p:graphicFrame>
      <p:cxnSp>
        <p:nvCxnSpPr>
          <p:cNvPr id="6" name="Connecteur droit 5"/>
          <p:cNvCxnSpPr/>
          <p:nvPr/>
        </p:nvCxnSpPr>
        <p:spPr>
          <a:xfrm>
            <a:off x="2555330" y="5230902"/>
            <a:ext cx="6350524"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Numero de page">
            <a:extLst>
              <a:ext uri="{FF2B5EF4-FFF2-40B4-BE49-F238E27FC236}">
                <a16:creationId xmlns:a16="http://schemas.microsoft.com/office/drawing/2014/main" id="{DD4E9AA3-1D67-438A-98DB-356F2DA6724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110</a:t>
            </a:r>
          </a:p>
        </p:txBody>
      </p:sp>
    </p:spTree>
    <p:extLst>
      <p:ext uri="{BB962C8B-B14F-4D97-AF65-F5344CB8AC3E}">
        <p14:creationId xmlns:p14="http://schemas.microsoft.com/office/powerpoint/2010/main" val="200969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564" y="1828800"/>
            <a:ext cx="8769773" cy="4297363"/>
          </a:xfrm>
        </p:spPr>
        <p:txBody>
          <a:bodyPr>
            <a:normAutofit/>
          </a:bodyPr>
          <a:lstStyle/>
          <a:p>
            <a:pPr algn="just">
              <a:buFontTx/>
              <a:buChar char="-"/>
            </a:pPr>
            <a:r>
              <a:rPr lang="fr-FR" sz="2000">
                <a:latin typeface="Times New Roman"/>
                <a:cs typeface="Times New Roman"/>
              </a:rPr>
              <a:t>Coût de distribution d’un pot :  0,01 </a:t>
            </a:r>
            <a:r>
              <a:rPr lang="fr-FR" sz="2000" err="1">
                <a:latin typeface="Times New Roman"/>
                <a:cs typeface="Times New Roman"/>
              </a:rPr>
              <a:t>dhs</a:t>
            </a:r>
            <a:r>
              <a:rPr lang="fr-FR" sz="2000">
                <a:latin typeface="Times New Roman"/>
                <a:cs typeface="Times New Roman"/>
              </a:rPr>
              <a:t> </a:t>
            </a:r>
          </a:p>
          <a:p>
            <a:pPr algn="just">
              <a:buFontTx/>
              <a:buChar char="-"/>
            </a:pPr>
            <a:r>
              <a:rPr lang="fr-FR" sz="2000">
                <a:latin typeface="Times New Roman"/>
                <a:cs typeface="Times New Roman"/>
              </a:rPr>
              <a:t>Prix de vente unitaire : 2,20 </a:t>
            </a:r>
            <a:r>
              <a:rPr lang="fr-FR" sz="2000" err="1">
                <a:latin typeface="Times New Roman"/>
                <a:cs typeface="Times New Roman"/>
              </a:rPr>
              <a:t>dhs</a:t>
            </a:r>
            <a:r>
              <a:rPr lang="fr-FR" sz="2000">
                <a:latin typeface="Times New Roman"/>
                <a:cs typeface="Times New Roman"/>
              </a:rPr>
              <a:t> </a:t>
            </a:r>
          </a:p>
          <a:p>
            <a:pPr algn="just">
              <a:buFontTx/>
              <a:buChar char="-"/>
            </a:pPr>
            <a:r>
              <a:rPr lang="fr-FR" sz="2000">
                <a:latin typeface="Times New Roman"/>
                <a:cs typeface="Times New Roman"/>
              </a:rPr>
              <a:t>Nombre de  pots vendus: 700 000 unités. </a:t>
            </a:r>
          </a:p>
          <a:p>
            <a:pPr marL="0" indent="0" algn="just">
              <a:buNone/>
            </a:pPr>
            <a:r>
              <a:rPr lang="fr-FR" sz="2000" b="1" i="1" u="sng">
                <a:latin typeface="Times New Roman"/>
                <a:cs typeface="Times New Roman"/>
              </a:rPr>
              <a:t>Travail à faire: </a:t>
            </a:r>
          </a:p>
          <a:p>
            <a:pPr marL="457200" indent="-457200" algn="just">
              <a:buFont typeface="+mj-lt"/>
              <a:buAutoNum type="arabicPeriod"/>
            </a:pPr>
            <a:r>
              <a:rPr lang="fr-FR" sz="2000">
                <a:latin typeface="Times New Roman"/>
                <a:cs typeface="Times New Roman"/>
              </a:rPr>
              <a:t>Calculer le coût de revient d’un pot de « </a:t>
            </a:r>
            <a:r>
              <a:rPr lang="fr-FR" sz="2000" err="1">
                <a:latin typeface="Times New Roman"/>
                <a:cs typeface="Times New Roman"/>
              </a:rPr>
              <a:t>Purèe</a:t>
            </a:r>
            <a:r>
              <a:rPr lang="fr-FR" sz="2000">
                <a:latin typeface="Times New Roman"/>
                <a:cs typeface="Times New Roman"/>
              </a:rPr>
              <a:t> carottes-jambon » </a:t>
            </a:r>
          </a:p>
          <a:p>
            <a:pPr marL="457200" indent="-457200" algn="just">
              <a:buFont typeface="+mj-lt"/>
              <a:buAutoNum type="arabicPeriod"/>
            </a:pPr>
            <a:r>
              <a:rPr lang="fr-FR" sz="2000">
                <a:latin typeface="Times New Roman"/>
                <a:cs typeface="Times New Roman"/>
              </a:rPr>
              <a:t>Déterminer le résultat analytique d’un pot de « Purée carottes-jambon ».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969FFE5F-41E4-47E2-B7D2-E393BBF21F5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111</a:t>
            </a:r>
          </a:p>
        </p:txBody>
      </p:sp>
    </p:spTree>
    <p:extLst>
      <p:ext uri="{BB962C8B-B14F-4D97-AF65-F5344CB8AC3E}">
        <p14:creationId xmlns:p14="http://schemas.microsoft.com/office/powerpoint/2010/main" val="1169582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Analytique </a:t>
            </a:r>
          </a:p>
        </p:txBody>
      </p:sp>
      <p:sp>
        <p:nvSpPr>
          <p:cNvPr id="3" name="Sous-titre 2"/>
          <p:cNvSpPr>
            <a:spLocks noGrp="1"/>
          </p:cNvSpPr>
          <p:nvPr>
            <p:ph type="subTitle" idx="1"/>
          </p:nvPr>
        </p:nvSpPr>
        <p:spPr>
          <a:xfrm>
            <a:off x="779463" y="3996363"/>
            <a:ext cx="8216804" cy="2389736"/>
          </a:xfrm>
        </p:spPr>
        <p:txBody>
          <a:bodyPr>
            <a:normAutofit lnSpcReduction="10000"/>
          </a:bodyPr>
          <a:lstStyle/>
          <a:p>
            <a:endParaRPr lang="fr-FR" sz="2000" b="1" i="1" dirty="0"/>
          </a:p>
          <a:p>
            <a:endParaRPr lang="fr-FR" sz="2000" b="1" i="1" dirty="0"/>
          </a:p>
          <a:p>
            <a:endParaRPr lang="fr-FR" sz="2000" b="1" i="1" dirty="0"/>
          </a:p>
          <a:p>
            <a:endParaRPr lang="fr-FR" sz="2000" b="1" i="1" dirty="0"/>
          </a:p>
          <a:p>
            <a:r>
              <a:rPr lang="fr-FR" sz="2400" b="1" i="1" dirty="0"/>
              <a:t>                                 </a:t>
            </a:r>
          </a:p>
          <a:p>
            <a:r>
              <a:rPr lang="fr-FR" sz="2400" b="1" i="1" dirty="0"/>
              <a:t>			 </a:t>
            </a:r>
            <a:r>
              <a:rPr lang="fr-FR" sz="2400" b="1" i="1" u="sng" dirty="0"/>
              <a:t>Préparé Par</a:t>
            </a:r>
            <a:r>
              <a:rPr lang="fr-FR" sz="2400" b="1" i="1" dirty="0"/>
              <a:t>:  </a:t>
            </a:r>
            <a:r>
              <a:rPr lang="fr-FR" sz="2000" b="1" i="1" dirty="0"/>
              <a:t>Sarra MRANI ZENTAR </a:t>
            </a:r>
          </a:p>
          <a:p>
            <a:endParaRPr lang="fr-FR" sz="2000" b="1" i="1" dirty="0"/>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1-4E5F-8A9B-0123456789AB}" type="slidenum">
              <a:rPr lang="fr-FR" sz="1600" dirty="0"/>
              <a:t>112</a:t>
            </a:fld>
            <a:endParaRPr lang="fr-FR" sz="1600" dirty="0"/>
          </a:p>
        </p:txBody>
      </p:sp>
    </p:spTree>
    <p:extLst>
      <p:ext uri="{BB962C8B-B14F-4D97-AF65-F5344CB8AC3E}">
        <p14:creationId xmlns:p14="http://schemas.microsoft.com/office/powerpoint/2010/main" val="13341856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7828724" cy="3916363"/>
          </a:xfrm>
        </p:spPr>
        <p:txBody>
          <a:bodyPr/>
          <a:lstStyle/>
          <a:p>
            <a:pPr marL="514350" indent="-514350" algn="just">
              <a:buFont typeface="+mj-lt"/>
              <a:buAutoNum type="romanUcPeriod"/>
            </a:pPr>
            <a:r>
              <a:rPr lang="fr-FR" sz="2200" b="1" i="1" u="sng" dirty="0">
                <a:solidFill>
                  <a:schemeClr val="tx1"/>
                </a:solidFill>
                <a:latin typeface="Times New Roman"/>
                <a:cs typeface="Times New Roman"/>
              </a:rPr>
              <a:t>Généralités </a:t>
            </a:r>
          </a:p>
          <a:p>
            <a:pPr marL="0" indent="0" algn="just">
              <a:buNone/>
            </a:pPr>
            <a:r>
              <a:rPr lang="fr-FR" dirty="0">
                <a:latin typeface="Times New Roman"/>
                <a:cs typeface="Times New Roman"/>
              </a:rPr>
              <a:t>La méthode Activity Based Costing est fondée sur l’analyse transversale (chaîne de valeur) des différents processus de l’entreprise plutôt que sur la division des coûts par fonction.  </a:t>
            </a:r>
          </a:p>
          <a:p>
            <a:pPr marL="0" indent="0" algn="just">
              <a:buNone/>
            </a:pPr>
            <a:endParaRPr lang="fr-FR" dirty="0">
              <a:latin typeface="Times New Roman"/>
              <a:cs typeface="Times New Roman"/>
            </a:endParaRPr>
          </a:p>
          <a:p>
            <a:pPr marL="0" indent="0" algn="ctr">
              <a:buNone/>
            </a:pPr>
            <a:r>
              <a:rPr lang="fr-FR" dirty="0">
                <a:latin typeface="Times New Roman"/>
                <a:cs typeface="Times New Roman"/>
              </a:rPr>
              <a:t>Elle permet de mieux comprendre l’origine des coûts </a:t>
            </a:r>
          </a:p>
        </p:txBody>
      </p:sp>
      <p:cxnSp>
        <p:nvCxnSpPr>
          <p:cNvPr id="5" name="Connecteur droit avec flèche 4"/>
          <p:cNvCxnSpPr/>
          <p:nvPr/>
        </p:nvCxnSpPr>
        <p:spPr>
          <a:xfrm>
            <a:off x="4107549" y="3872937"/>
            <a:ext cx="0" cy="6585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2-4E5F-8A9B-0123456789AB}" type="slidenum">
              <a:rPr lang="fr-FR" sz="1600" dirty="0"/>
              <a:t>113</a:t>
            </a:fld>
            <a:endParaRPr lang="fr-FR" sz="1600" dirty="0"/>
          </a:p>
        </p:txBody>
      </p:sp>
    </p:spTree>
    <p:extLst>
      <p:ext uri="{BB962C8B-B14F-4D97-AF65-F5344CB8AC3E}">
        <p14:creationId xmlns:p14="http://schemas.microsoft.com/office/powerpoint/2010/main" val="254224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8448656" cy="3916363"/>
          </a:xfrm>
        </p:spPr>
        <p:txBody>
          <a:bodyPr>
            <a:normAutofit fontScale="92500" lnSpcReduction="10000"/>
          </a:bodyPr>
          <a:lstStyle/>
          <a:p>
            <a:pPr marL="0" indent="0" algn="just">
              <a:buNone/>
            </a:pPr>
            <a:r>
              <a:rPr lang="fr-FR" dirty="0">
                <a:latin typeface="Times New Roman"/>
                <a:cs typeface="Times New Roman"/>
              </a:rPr>
              <a:t>Les principaux objectifs de la méthode ABC sont:</a:t>
            </a:r>
          </a:p>
          <a:p>
            <a:pPr marL="0" indent="0" algn="just">
              <a:buNone/>
            </a:pPr>
            <a:endParaRPr lang="fr-FR" dirty="0">
              <a:latin typeface="Times New Roman"/>
              <a:cs typeface="Times New Roman"/>
            </a:endParaRPr>
          </a:p>
          <a:p>
            <a:pPr marL="0" indent="0" algn="just">
              <a:buNone/>
            </a:pPr>
            <a:r>
              <a:rPr lang="fr-FR" b="1" dirty="0">
                <a:latin typeface="Times New Roman"/>
                <a:cs typeface="Times New Roman"/>
              </a:rPr>
              <a:t>Identifier</a:t>
            </a:r>
            <a:r>
              <a:rPr lang="fr-FR" dirty="0">
                <a:latin typeface="Times New Roman"/>
                <a:cs typeface="Times New Roman"/>
              </a:rPr>
              <a:t>                     Pour chaque produits  les </a:t>
            </a:r>
            <a:r>
              <a:rPr lang="fr-FR" b="1" dirty="0">
                <a:latin typeface="Times New Roman"/>
                <a:cs typeface="Times New Roman"/>
              </a:rPr>
              <a:t>activités</a:t>
            </a:r>
            <a:r>
              <a:rPr lang="fr-FR" dirty="0">
                <a:latin typeface="Times New Roman"/>
                <a:cs typeface="Times New Roman"/>
              </a:rPr>
              <a:t> qu’il consomme. </a:t>
            </a:r>
          </a:p>
          <a:p>
            <a:pPr marL="0" indent="0" algn="just">
              <a:buNone/>
            </a:pPr>
            <a:r>
              <a:rPr lang="fr-FR" b="1" dirty="0">
                <a:latin typeface="Times New Roman"/>
                <a:cs typeface="Times New Roman"/>
              </a:rPr>
              <a:t>Permettre</a:t>
            </a:r>
            <a:r>
              <a:rPr lang="fr-FR" dirty="0">
                <a:latin typeface="Times New Roman"/>
                <a:cs typeface="Times New Roman"/>
              </a:rPr>
              <a:t>               Le calcul d’un grand nombre </a:t>
            </a:r>
            <a:r>
              <a:rPr lang="fr-FR" b="1" dirty="0">
                <a:latin typeface="Times New Roman"/>
                <a:cs typeface="Times New Roman"/>
              </a:rPr>
              <a:t>d’objets de coûts des </a:t>
            </a:r>
            <a:r>
              <a:rPr lang="fr-FR" dirty="0">
                <a:latin typeface="Times New Roman"/>
                <a:cs typeface="Times New Roman"/>
              </a:rPr>
              <a:t>activités, des processus, des produits afin d’améliorer la prise de décision.</a:t>
            </a:r>
          </a:p>
          <a:p>
            <a:pPr marL="0" indent="0" algn="just">
              <a:buNone/>
            </a:pPr>
            <a:r>
              <a:rPr lang="fr-FR" b="1" dirty="0">
                <a:latin typeface="Times New Roman"/>
                <a:cs typeface="Times New Roman"/>
              </a:rPr>
              <a:t>Mesurer </a:t>
            </a:r>
            <a:r>
              <a:rPr lang="fr-FR" dirty="0">
                <a:latin typeface="Times New Roman"/>
                <a:cs typeface="Times New Roman"/>
              </a:rPr>
              <a:t>               Les conséquences  d’une décision relative à un produit sur les activités de l’entreprise, comme par exemple, le recours à la sous-traitance.  </a:t>
            </a:r>
          </a:p>
        </p:txBody>
      </p:sp>
      <p:cxnSp>
        <p:nvCxnSpPr>
          <p:cNvPr id="5" name="Connecteur droit avec flèche 4"/>
          <p:cNvCxnSpPr/>
          <p:nvPr/>
        </p:nvCxnSpPr>
        <p:spPr>
          <a:xfrm>
            <a:off x="1753955" y="3537662"/>
            <a:ext cx="10433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Connecteur droit avec flèche 5"/>
          <p:cNvCxnSpPr/>
          <p:nvPr/>
        </p:nvCxnSpPr>
        <p:spPr>
          <a:xfrm>
            <a:off x="1753955" y="4052899"/>
            <a:ext cx="75601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1617870" y="4857817"/>
            <a:ext cx="89209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3-4E5F-8A9B-0123456789AB}" type="slidenum">
              <a:rPr lang="fr-FR" sz="1600" dirty="0"/>
              <a:t>114</a:t>
            </a:fld>
            <a:endParaRPr lang="fr-FR" sz="1600" dirty="0"/>
          </a:p>
        </p:txBody>
      </p:sp>
    </p:spTree>
    <p:extLst>
      <p:ext uri="{BB962C8B-B14F-4D97-AF65-F5344CB8AC3E}">
        <p14:creationId xmlns:p14="http://schemas.microsoft.com/office/powerpoint/2010/main" val="362320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8418416" cy="3916363"/>
          </a:xfrm>
        </p:spPr>
        <p:txBody>
          <a:bodyPr>
            <a:normAutofit fontScale="85000" lnSpcReduction="10000"/>
          </a:bodyPr>
          <a:lstStyle/>
          <a:p>
            <a:pPr marL="0" indent="0" algn="just">
              <a:buNone/>
            </a:pPr>
            <a:r>
              <a:rPr lang="fr-FR" b="1" dirty="0">
                <a:latin typeface="Times New Roman"/>
                <a:cs typeface="Times New Roman"/>
              </a:rPr>
              <a:t>Déterminer</a:t>
            </a:r>
            <a:r>
              <a:rPr lang="fr-FR" dirty="0">
                <a:latin typeface="Times New Roman"/>
                <a:cs typeface="Times New Roman"/>
              </a:rPr>
              <a:t>                des coûts de revient des produits </a:t>
            </a:r>
            <a:r>
              <a:rPr lang="fr-FR" b="1" dirty="0">
                <a:latin typeface="Times New Roman"/>
                <a:cs typeface="Times New Roman"/>
              </a:rPr>
              <a:t>plus pertinents  que </a:t>
            </a:r>
            <a:r>
              <a:rPr lang="fr-FR" dirty="0">
                <a:latin typeface="Times New Roman"/>
                <a:cs typeface="Times New Roman"/>
              </a:rPr>
              <a:t>ceux issus de la méthode classique, grâce à une analyse plus fine des facteurs de coûts. </a:t>
            </a:r>
          </a:p>
          <a:p>
            <a:pPr marL="0" indent="0" algn="just">
              <a:buNone/>
            </a:pPr>
            <a:r>
              <a:rPr lang="fr-FR" b="1" dirty="0">
                <a:latin typeface="Times New Roman"/>
                <a:cs typeface="Times New Roman"/>
              </a:rPr>
              <a:t>Expliquer</a:t>
            </a:r>
            <a:r>
              <a:rPr lang="fr-FR" dirty="0">
                <a:latin typeface="Times New Roman"/>
                <a:cs typeface="Times New Roman"/>
              </a:rPr>
              <a:t>            </a:t>
            </a:r>
            <a:r>
              <a:rPr lang="fr-FR" b="1" dirty="0">
                <a:latin typeface="Times New Roman"/>
                <a:cs typeface="Times New Roman"/>
              </a:rPr>
              <a:t>La consommation des ressources (Charges indirectes</a:t>
            </a:r>
            <a:r>
              <a:rPr lang="fr-FR" dirty="0">
                <a:latin typeface="Times New Roman"/>
                <a:cs typeface="Times New Roman"/>
              </a:rPr>
              <a:t>) pour mieux comprendre la source des coûts et leur comportement. </a:t>
            </a:r>
          </a:p>
          <a:p>
            <a:pPr marL="0" indent="0" algn="just">
              <a:buNone/>
            </a:pPr>
            <a:endParaRPr lang="fr-FR" dirty="0">
              <a:latin typeface="Times New Roman"/>
              <a:cs typeface="Times New Roman"/>
            </a:endParaRPr>
          </a:p>
          <a:p>
            <a:pPr marL="0" indent="0" algn="just">
              <a:buNone/>
            </a:pPr>
            <a:r>
              <a:rPr lang="fr-FR" b="1" dirty="0">
                <a:latin typeface="Times New Roman"/>
                <a:cs typeface="Times New Roman"/>
              </a:rPr>
              <a:t>Améliorer</a:t>
            </a:r>
            <a:r>
              <a:rPr lang="fr-FR" dirty="0">
                <a:latin typeface="Times New Roman"/>
                <a:cs typeface="Times New Roman"/>
              </a:rPr>
              <a:t>        La qualité des prises de décision et la performance de l’entreprise en repérant: </a:t>
            </a:r>
          </a:p>
          <a:p>
            <a:pPr lvl="8" algn="just">
              <a:buFont typeface="Arial"/>
              <a:buChar char="•"/>
            </a:pPr>
            <a:r>
              <a:rPr lang="fr-FR" b="1" dirty="0">
                <a:latin typeface="Times New Roman"/>
                <a:cs typeface="Times New Roman"/>
              </a:rPr>
              <a:t>Les activités qui créent le plus de valeur pour le client;</a:t>
            </a:r>
          </a:p>
          <a:p>
            <a:pPr lvl="8" algn="just">
              <a:buFont typeface="Arial"/>
              <a:buChar char="•"/>
            </a:pPr>
            <a:r>
              <a:rPr lang="fr-FR" b="1" dirty="0">
                <a:latin typeface="Times New Roman"/>
                <a:cs typeface="Times New Roman"/>
              </a:rPr>
              <a:t>Celles que l’entreprise à intérêt à développer;</a:t>
            </a:r>
          </a:p>
          <a:p>
            <a:pPr lvl="8" algn="just">
              <a:buFont typeface="Arial"/>
              <a:buChar char="•"/>
            </a:pPr>
            <a:r>
              <a:rPr lang="fr-FR" b="1" dirty="0">
                <a:latin typeface="Times New Roman"/>
                <a:cs typeface="Times New Roman"/>
              </a:rPr>
              <a:t> Celles qu’il est préférable d’externaliser;  </a:t>
            </a:r>
          </a:p>
        </p:txBody>
      </p:sp>
      <p:cxnSp>
        <p:nvCxnSpPr>
          <p:cNvPr id="4" name="Connecteur droit avec flèche 3"/>
          <p:cNvCxnSpPr/>
          <p:nvPr/>
        </p:nvCxnSpPr>
        <p:spPr>
          <a:xfrm>
            <a:off x="1814436" y="2431091"/>
            <a:ext cx="10433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 name="Connecteur droit avec flèche 4"/>
          <p:cNvCxnSpPr/>
          <p:nvPr/>
        </p:nvCxnSpPr>
        <p:spPr>
          <a:xfrm>
            <a:off x="1632992" y="3475466"/>
            <a:ext cx="7711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1632992" y="4776850"/>
            <a:ext cx="122474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4-4E5F-8A9B-0123456789AB}" type="slidenum">
              <a:rPr lang="fr-FR" sz="1600" dirty="0"/>
              <a:t>115</a:t>
            </a:fld>
            <a:endParaRPr lang="fr-FR" sz="1600" dirty="0"/>
          </a:p>
        </p:txBody>
      </p:sp>
    </p:spTree>
    <p:extLst>
      <p:ext uri="{BB962C8B-B14F-4D97-AF65-F5344CB8AC3E}">
        <p14:creationId xmlns:p14="http://schemas.microsoft.com/office/powerpoint/2010/main" val="179140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3" presetClass="entr" presetSubtype="0"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
                                        <p:tgtEl>
                                          <p:spTgt spid="3">
                                            <p:txEl>
                                              <p:pRg st="4" end="4"/>
                                            </p:txEl>
                                          </p:spTgt>
                                        </p:tgtEl>
                                      </p:cBhvr>
                                    </p:animEffect>
                                    <p:anim calcmode="lin" valueType="num">
                                      <p:cBhvr>
                                        <p:cTn id="33"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7" presetID="43" presetClass="entr" presetSubtype="0" fill="hold" grpId="0"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
                                        <p:tgtEl>
                                          <p:spTgt spid="3">
                                            <p:txEl>
                                              <p:pRg st="5" end="5"/>
                                            </p:txEl>
                                          </p:spTgt>
                                        </p:tgtEl>
                                      </p:cBhvr>
                                    </p:animEffect>
                                    <p:anim calcmode="lin" valueType="num">
                                      <p:cBhvr>
                                        <p:cTn id="40"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4" presetID="43" presetClass="entr" presetSubtype="0" fill="hold" grpId="0"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
                                        <p:tgtEl>
                                          <p:spTgt spid="3">
                                            <p:txEl>
                                              <p:pRg st="6" end="6"/>
                                            </p:txEl>
                                          </p:spTgt>
                                        </p:tgtEl>
                                      </p:cBhvr>
                                    </p:animEffect>
                                    <p:anim calcmode="lin" valueType="num">
                                      <p:cBhvr>
                                        <p:cTn id="47"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9"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8" y="2209800"/>
            <a:ext cx="8373055" cy="1584872"/>
          </a:xfrm>
        </p:spPr>
        <p:txBody>
          <a:bodyPr>
            <a:normAutofit fontScale="92500" lnSpcReduction="20000"/>
          </a:bodyPr>
          <a:lstStyle/>
          <a:p>
            <a:pPr marL="0" indent="0" algn="just">
              <a:buNone/>
            </a:pPr>
            <a:r>
              <a:rPr lang="fr-FR" b="1" i="1" u="sng" dirty="0">
                <a:solidFill>
                  <a:schemeClr val="tx1"/>
                </a:solidFill>
                <a:latin typeface="Times New Roman"/>
                <a:cs typeface="Times New Roman"/>
              </a:rPr>
              <a:t>II. La méthode de calcul </a:t>
            </a:r>
          </a:p>
          <a:p>
            <a:pPr marL="457200" lvl="2" indent="0" algn="just">
              <a:buNone/>
            </a:pPr>
            <a:r>
              <a:rPr lang="fr-FR" b="1" i="1" u="sng" dirty="0">
                <a:solidFill>
                  <a:schemeClr val="tx1"/>
                </a:solidFill>
                <a:latin typeface="Times New Roman"/>
                <a:cs typeface="Times New Roman"/>
              </a:rPr>
              <a:t>A. Principe</a:t>
            </a:r>
          </a:p>
          <a:p>
            <a:pPr marL="0" indent="0" algn="just">
              <a:buNone/>
            </a:pPr>
            <a:r>
              <a:rPr lang="fr-FR" dirty="0">
                <a:solidFill>
                  <a:schemeClr val="tx1"/>
                </a:solidFill>
                <a:latin typeface="Times New Roman"/>
                <a:cs typeface="Times New Roman"/>
              </a:rPr>
              <a:t>Le calcul du coût de revient de produits est structuré de la manière suivante :  </a:t>
            </a:r>
          </a:p>
          <a:p>
            <a:pPr marL="0" indent="0" algn="just">
              <a:buNone/>
            </a:pPr>
            <a:endParaRPr lang="fr-FR" dirty="0">
              <a:solidFill>
                <a:schemeClr val="tx1"/>
              </a:solidFill>
              <a:latin typeface="Times New Roman"/>
              <a:cs typeface="Times New Roman"/>
            </a:endParaRPr>
          </a:p>
          <a:p>
            <a:pPr marL="0" indent="0" algn="just">
              <a:buNone/>
            </a:pPr>
            <a:endParaRPr lang="fr-FR" dirty="0">
              <a:solidFill>
                <a:schemeClr val="tx1"/>
              </a:solidFill>
              <a:latin typeface="Times New Roman"/>
              <a:cs typeface="Times New Roman"/>
            </a:endParaRPr>
          </a:p>
          <a:p>
            <a:pPr marL="0" indent="0" algn="just">
              <a:buNone/>
            </a:pPr>
            <a:endParaRPr lang="fr-FR" dirty="0">
              <a:latin typeface="Times New Roman"/>
              <a:cs typeface="Times New Roman"/>
            </a:endParaRPr>
          </a:p>
        </p:txBody>
      </p:sp>
      <p:sp>
        <p:nvSpPr>
          <p:cNvPr id="4" name="ZoneTexte 3"/>
          <p:cNvSpPr txBox="1"/>
          <p:nvPr/>
        </p:nvSpPr>
        <p:spPr>
          <a:xfrm>
            <a:off x="290875" y="3991209"/>
            <a:ext cx="1447959"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Les charges</a:t>
            </a:r>
          </a:p>
          <a:p>
            <a:pPr algn="ctr"/>
            <a:r>
              <a:rPr lang="fr-FR" dirty="0">
                <a:latin typeface="Times New Roman"/>
                <a:cs typeface="Times New Roman"/>
              </a:rPr>
              <a:t>(Ressources)  </a:t>
            </a:r>
          </a:p>
        </p:txBody>
      </p:sp>
      <p:sp>
        <p:nvSpPr>
          <p:cNvPr id="5" name="ZoneTexte 4"/>
          <p:cNvSpPr txBox="1"/>
          <p:nvPr/>
        </p:nvSpPr>
        <p:spPr>
          <a:xfrm>
            <a:off x="1894824" y="3991209"/>
            <a:ext cx="173404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Sont consommés par  </a:t>
            </a:r>
          </a:p>
        </p:txBody>
      </p:sp>
      <p:sp>
        <p:nvSpPr>
          <p:cNvPr id="6" name="ZoneTexte 5"/>
          <p:cNvSpPr txBox="1"/>
          <p:nvPr/>
        </p:nvSpPr>
        <p:spPr>
          <a:xfrm>
            <a:off x="3799983" y="3992427"/>
            <a:ext cx="1447959"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Les activités </a:t>
            </a:r>
          </a:p>
          <a:p>
            <a:pPr algn="ctr"/>
            <a:endParaRPr lang="fr-FR" dirty="0">
              <a:latin typeface="Times New Roman"/>
              <a:cs typeface="Times New Roman"/>
            </a:endParaRPr>
          </a:p>
        </p:txBody>
      </p:sp>
      <p:sp>
        <p:nvSpPr>
          <p:cNvPr id="7" name="ZoneTexte 6"/>
          <p:cNvSpPr txBox="1"/>
          <p:nvPr/>
        </p:nvSpPr>
        <p:spPr>
          <a:xfrm>
            <a:off x="5403931" y="3992427"/>
            <a:ext cx="173404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Sont consommés par  </a:t>
            </a:r>
          </a:p>
        </p:txBody>
      </p:sp>
      <p:sp>
        <p:nvSpPr>
          <p:cNvPr id="8" name="ZoneTexte 7"/>
          <p:cNvSpPr txBox="1"/>
          <p:nvPr/>
        </p:nvSpPr>
        <p:spPr>
          <a:xfrm>
            <a:off x="7263728" y="3992427"/>
            <a:ext cx="1447959"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dirty="0">
                <a:latin typeface="Times New Roman"/>
                <a:cs typeface="Times New Roman"/>
              </a:rPr>
              <a:t>Les produits </a:t>
            </a:r>
          </a:p>
          <a:p>
            <a:pPr algn="ctr"/>
            <a:endParaRPr lang="fr-FR" dirty="0">
              <a:latin typeface="Times New Roman"/>
              <a:cs typeface="Times New Roman"/>
            </a:endParaRPr>
          </a:p>
        </p:txBody>
      </p:sp>
      <p:cxnSp>
        <p:nvCxnSpPr>
          <p:cNvPr id="10" name="Connecteur droit avec flèche 9"/>
          <p:cNvCxnSpPr>
            <a:stCxn id="4" idx="3"/>
            <a:endCxn id="5" idx="1"/>
          </p:cNvCxnSpPr>
          <p:nvPr/>
        </p:nvCxnSpPr>
        <p:spPr>
          <a:xfrm>
            <a:off x="1738834" y="4314375"/>
            <a:ext cx="15599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a:endCxn id="6" idx="1"/>
          </p:cNvCxnSpPr>
          <p:nvPr/>
        </p:nvCxnSpPr>
        <p:spPr>
          <a:xfrm>
            <a:off x="3628871" y="4314375"/>
            <a:ext cx="171112" cy="12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a:endCxn id="7" idx="1"/>
          </p:cNvCxnSpPr>
          <p:nvPr/>
        </p:nvCxnSpPr>
        <p:spPr>
          <a:xfrm>
            <a:off x="5247942" y="4314375"/>
            <a:ext cx="155989" cy="12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7137978" y="4315593"/>
            <a:ext cx="24072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Nuage 16"/>
          <p:cNvSpPr/>
          <p:nvPr/>
        </p:nvSpPr>
        <p:spPr>
          <a:xfrm>
            <a:off x="1738834" y="5004129"/>
            <a:ext cx="5881796" cy="1647885"/>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a:latin typeface="Times New Roman"/>
                <a:cs typeface="Times New Roman"/>
              </a:rPr>
              <a:t>Le traitement des charges directes est identique à celui de la méthode classique des coûts complets. En revanche, le traitement des charges indirectes diffère en plusieurs points. </a:t>
            </a:r>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5-4E5F-8A9B-0123456789AB}" type="slidenum">
              <a:rPr lang="fr-FR" sz="1600" dirty="0"/>
              <a:t>116</a:t>
            </a:fld>
            <a:endParaRPr lang="fr-FR" sz="1600" dirty="0"/>
          </a:p>
        </p:txBody>
      </p:sp>
    </p:spTree>
    <p:extLst>
      <p:ext uri="{BB962C8B-B14F-4D97-AF65-F5344CB8AC3E}">
        <p14:creationId xmlns:p14="http://schemas.microsoft.com/office/powerpoint/2010/main" val="126995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
                                        <p:tgtEl>
                                          <p:spTgt spid="3">
                                            <p:txEl>
                                              <p:pRg st="1" end="1"/>
                                            </p:txEl>
                                          </p:spTgt>
                                        </p:tgtEl>
                                      </p:cBhvr>
                                    </p:animEffect>
                                    <p:anim calcmode="lin" valueType="num">
                                      <p:cBhvr>
                                        <p:cTn id="15"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
                                        <p:tgtEl>
                                          <p:spTgt spid="4"/>
                                        </p:tgtEl>
                                      </p:cBhvr>
                                    </p:animEffect>
                                    <p:anim calcmode="lin" valueType="num">
                                      <p:cBhvr>
                                        <p:cTn id="33" dur="400" fill="hold"/>
                                        <p:tgtEl>
                                          <p:spTgt spid="4"/>
                                        </p:tgtEl>
                                        <p:attrNameLst>
                                          <p:attrName>ppt_x</p:attrName>
                                        </p:attrNameLst>
                                      </p:cBhvr>
                                      <p:tavLst>
                                        <p:tav tm="0">
                                          <p:val>
                                            <p:strVal val="#ppt_x"/>
                                          </p:val>
                                        </p:tav>
                                        <p:tav tm="100000">
                                          <p:val>
                                            <p:strVal val="#ppt_x"/>
                                          </p:val>
                                        </p:tav>
                                      </p:tavLst>
                                    </p:anim>
                                    <p:anim calcmode="lin" valueType="num">
                                      <p:cBhvr>
                                        <p:cTn id="34" dur="400" fill="hold"/>
                                        <p:tgtEl>
                                          <p:spTgt spid="4"/>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3"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
                                        <p:tgtEl>
                                          <p:spTgt spid="5"/>
                                        </p:tgtEl>
                                      </p:cBhvr>
                                    </p:animEffect>
                                    <p:anim calcmode="lin" valueType="num">
                                      <p:cBhvr>
                                        <p:cTn id="42" dur="400" fill="hold"/>
                                        <p:tgtEl>
                                          <p:spTgt spid="5"/>
                                        </p:tgtEl>
                                        <p:attrNameLst>
                                          <p:attrName>ppt_x</p:attrName>
                                        </p:attrNameLst>
                                      </p:cBhvr>
                                      <p:tavLst>
                                        <p:tav tm="0">
                                          <p:val>
                                            <p:strVal val="#ppt_x"/>
                                          </p:val>
                                        </p:tav>
                                        <p:tav tm="100000">
                                          <p:val>
                                            <p:strVal val="#ppt_x"/>
                                          </p:val>
                                        </p:tav>
                                      </p:tavLst>
                                    </p:anim>
                                    <p:anim calcmode="lin" valueType="num">
                                      <p:cBhvr>
                                        <p:cTn id="43" dur="400" fill="hold"/>
                                        <p:tgtEl>
                                          <p:spTgt spid="5"/>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100"/>
                                        <p:tgtEl>
                                          <p:spTgt spid="6"/>
                                        </p:tgtEl>
                                      </p:cBhvr>
                                    </p:animEffect>
                                    <p:anim calcmode="lin" valueType="num">
                                      <p:cBhvr>
                                        <p:cTn id="51" dur="400" fill="hold"/>
                                        <p:tgtEl>
                                          <p:spTgt spid="6"/>
                                        </p:tgtEl>
                                        <p:attrNameLst>
                                          <p:attrName>ppt_x</p:attrName>
                                        </p:attrNameLst>
                                      </p:cBhvr>
                                      <p:tavLst>
                                        <p:tav tm="0">
                                          <p:val>
                                            <p:strVal val="#ppt_x"/>
                                          </p:val>
                                        </p:tav>
                                        <p:tav tm="100000">
                                          <p:val>
                                            <p:strVal val="#ppt_x"/>
                                          </p:val>
                                        </p:tav>
                                      </p:tavLst>
                                    </p:anim>
                                    <p:anim calcmode="lin" valueType="num">
                                      <p:cBhvr>
                                        <p:cTn id="52" dur="400" fill="hold"/>
                                        <p:tgtEl>
                                          <p:spTgt spid="6"/>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3"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100"/>
                                        <p:tgtEl>
                                          <p:spTgt spid="7"/>
                                        </p:tgtEl>
                                      </p:cBhvr>
                                    </p:animEffect>
                                    <p:anim calcmode="lin" valueType="num">
                                      <p:cBhvr>
                                        <p:cTn id="60" dur="400" fill="hold"/>
                                        <p:tgtEl>
                                          <p:spTgt spid="7"/>
                                        </p:tgtEl>
                                        <p:attrNameLst>
                                          <p:attrName>ppt_x</p:attrName>
                                        </p:attrNameLst>
                                      </p:cBhvr>
                                      <p:tavLst>
                                        <p:tav tm="0">
                                          <p:val>
                                            <p:strVal val="#ppt_x"/>
                                          </p:val>
                                        </p:tav>
                                        <p:tav tm="100000">
                                          <p:val>
                                            <p:strVal val="#ppt_x"/>
                                          </p:val>
                                        </p:tav>
                                      </p:tavLst>
                                    </p:anim>
                                    <p:anim calcmode="lin" valueType="num">
                                      <p:cBhvr>
                                        <p:cTn id="61" dur="400" fill="hold"/>
                                        <p:tgtEl>
                                          <p:spTgt spid="7"/>
                                        </p:tgtEl>
                                        <p:attrNameLst>
                                          <p:attrName>ppt_y</p:attrName>
                                        </p:attrNameLst>
                                      </p:cBhvr>
                                      <p:tavLst>
                                        <p:tav tm="0">
                                          <p:val>
                                            <p:strVal val="#ppt_y+0.31"/>
                                          </p:val>
                                        </p:tav>
                                        <p:tav tm="100000">
                                          <p:val>
                                            <p:strVal val="#ppt_y+0.31"/>
                                          </p:val>
                                        </p:tav>
                                      </p:tavLst>
                                    </p:anim>
                                    <p:anim calcmode="lin" valueType="num">
                                      <p:cBhvr>
                                        <p:cTn id="62"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3" presetClass="entr" presetSubtype="0"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00"/>
                                        <p:tgtEl>
                                          <p:spTgt spid="8"/>
                                        </p:tgtEl>
                                      </p:cBhvr>
                                    </p:animEffect>
                                    <p:anim calcmode="lin" valueType="num">
                                      <p:cBhvr>
                                        <p:cTn id="69" dur="400" fill="hold"/>
                                        <p:tgtEl>
                                          <p:spTgt spid="8"/>
                                        </p:tgtEl>
                                        <p:attrNameLst>
                                          <p:attrName>ppt_x</p:attrName>
                                        </p:attrNameLst>
                                      </p:cBhvr>
                                      <p:tavLst>
                                        <p:tav tm="0">
                                          <p:val>
                                            <p:strVal val="#ppt_x"/>
                                          </p:val>
                                        </p:tav>
                                        <p:tav tm="100000">
                                          <p:val>
                                            <p:strVal val="#ppt_x"/>
                                          </p:val>
                                        </p:tav>
                                      </p:tavLst>
                                    </p:anim>
                                    <p:anim calcmode="lin" valueType="num">
                                      <p:cBhvr>
                                        <p:cTn id="70" dur="400" fill="hold"/>
                                        <p:tgtEl>
                                          <p:spTgt spid="8"/>
                                        </p:tgtEl>
                                        <p:attrNameLst>
                                          <p:attrName>ppt_y</p:attrName>
                                        </p:attrNameLst>
                                      </p:cBhvr>
                                      <p:tavLst>
                                        <p:tav tm="0">
                                          <p:val>
                                            <p:strVal val="#ppt_y+0.31"/>
                                          </p:val>
                                        </p:tav>
                                        <p:tav tm="100000">
                                          <p:val>
                                            <p:strVal val="#ppt_y+0.31"/>
                                          </p:val>
                                        </p:tav>
                                      </p:tavLst>
                                    </p:anim>
                                    <p:anim calcmode="lin" valueType="num">
                                      <p:cBhvr>
                                        <p:cTn id="71"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2"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3"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
                                        <p:tgtEl>
                                          <p:spTgt spid="17"/>
                                        </p:tgtEl>
                                      </p:cBhvr>
                                    </p:animEffect>
                                    <p:anim calcmode="lin" valueType="num">
                                      <p:cBhvr>
                                        <p:cTn id="78" dur="400" fill="hold"/>
                                        <p:tgtEl>
                                          <p:spTgt spid="17"/>
                                        </p:tgtEl>
                                        <p:attrNameLst>
                                          <p:attrName>ppt_x</p:attrName>
                                        </p:attrNameLst>
                                      </p:cBhvr>
                                      <p:tavLst>
                                        <p:tav tm="0">
                                          <p:val>
                                            <p:strVal val="#ppt_x"/>
                                          </p:val>
                                        </p:tav>
                                        <p:tav tm="100000">
                                          <p:val>
                                            <p:strVal val="#ppt_x"/>
                                          </p:val>
                                        </p:tav>
                                      </p:tavLst>
                                    </p:anim>
                                    <p:anim calcmode="lin" valueType="num">
                                      <p:cBhvr>
                                        <p:cTn id="79" dur="400" fill="hold"/>
                                        <p:tgtEl>
                                          <p:spTgt spid="17"/>
                                        </p:tgtEl>
                                        <p:attrNameLst>
                                          <p:attrName>ppt_y</p:attrName>
                                        </p:attrNameLst>
                                      </p:cBhvr>
                                      <p:tavLst>
                                        <p:tav tm="0">
                                          <p:val>
                                            <p:strVal val="#ppt_y+0.31"/>
                                          </p:val>
                                        </p:tav>
                                        <p:tav tm="100000">
                                          <p:val>
                                            <p:strVal val="#ppt_y+0.31"/>
                                          </p:val>
                                        </p:tav>
                                      </p:tavLst>
                                    </p:anim>
                                    <p:anim calcmode="lin" valueType="num">
                                      <p:cBhvr>
                                        <p:cTn id="80" dur="600" decel="50000" fill="hold">
                                          <p:stCondLst>
                                            <p:cond delay="400"/>
                                          </p:stCondLst>
                                        </p:cTn>
                                        <p:tgtEl>
                                          <p:spTgt spid="1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1" dur="600" decel="50000" fill="hold">
                                          <p:stCondLst>
                                            <p:cond delay="400"/>
                                          </p:stCondLst>
                                        </p:cTn>
                                        <p:tgtEl>
                                          <p:spTgt spid="1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17"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8327694" cy="3916363"/>
          </a:xfrm>
        </p:spPr>
        <p:txBody>
          <a:bodyPr>
            <a:normAutofit fontScale="92500"/>
          </a:bodyPr>
          <a:lstStyle/>
          <a:p>
            <a:pPr marL="0" indent="0" algn="just">
              <a:buNone/>
            </a:pPr>
            <a:r>
              <a:rPr lang="fr-FR" b="1" dirty="0">
                <a:latin typeface="Times New Roman"/>
                <a:cs typeface="Times New Roman"/>
              </a:rPr>
              <a:t>Processus</a:t>
            </a:r>
            <a:r>
              <a:rPr lang="fr-FR" dirty="0">
                <a:latin typeface="Times New Roman"/>
                <a:cs typeface="Times New Roman"/>
              </a:rPr>
              <a:t>: un processus est composé d’un ensemble d’activités liées entre elles autour d’un objectif commun. </a:t>
            </a:r>
          </a:p>
          <a:p>
            <a:pPr marL="0" indent="0" algn="just">
              <a:buNone/>
            </a:pPr>
            <a:r>
              <a:rPr lang="fr-FR" b="1" dirty="0">
                <a:latin typeface="Times New Roman"/>
                <a:cs typeface="Times New Roman"/>
              </a:rPr>
              <a:t>Activité: </a:t>
            </a:r>
            <a:r>
              <a:rPr lang="fr-FR" dirty="0">
                <a:latin typeface="Times New Roman"/>
                <a:cs typeface="Times New Roman"/>
              </a:rPr>
              <a:t>Une activité est un ensemble de tâches de même nature ou homogènes, accomplies par plusieurs personnes à partir d’un savoir-faire et contribuent à ajouter de la valeur au produit pour le client. </a:t>
            </a:r>
          </a:p>
          <a:p>
            <a:pPr marL="0" indent="0" algn="just">
              <a:buNone/>
            </a:pPr>
            <a:r>
              <a:rPr lang="fr-FR" b="1" dirty="0">
                <a:latin typeface="Times New Roman"/>
                <a:cs typeface="Times New Roman"/>
              </a:rPr>
              <a:t>Inducteur de coût</a:t>
            </a:r>
            <a:r>
              <a:rPr lang="fr-FR" dirty="0">
                <a:latin typeface="Times New Roman"/>
                <a:cs typeface="Times New Roman"/>
              </a:rPr>
              <a:t>:  Il est un facteur permettant d’expliquer la variation du coût de l’activité, il doit exister un lien de causalité entre l’inducteur et l’activité.  L’inducteur de coût permet d’imputer le coût de l’activité à l’objet de coût (produits, processus). </a:t>
            </a:r>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6-4E5F-8A9B-0123456789AB}" type="slidenum">
              <a:rPr lang="fr-FR" sz="1600" dirty="0"/>
              <a:t>117</a:t>
            </a:fld>
            <a:endParaRPr lang="fr-FR" sz="1600" dirty="0"/>
          </a:p>
        </p:txBody>
      </p:sp>
    </p:spTree>
    <p:extLst>
      <p:ext uri="{BB962C8B-B14F-4D97-AF65-F5344CB8AC3E}">
        <p14:creationId xmlns:p14="http://schemas.microsoft.com/office/powerpoint/2010/main" val="163896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7828724" cy="3916363"/>
          </a:xfrm>
        </p:spPr>
        <p:txBody>
          <a:bodyPr/>
          <a:lstStyle/>
          <a:p>
            <a:pPr marL="0" indent="0" algn="just">
              <a:buNone/>
            </a:pPr>
            <a:r>
              <a:rPr lang="fr-FR" b="1" dirty="0">
                <a:latin typeface="Times New Roman"/>
                <a:cs typeface="Times New Roman"/>
              </a:rPr>
              <a:t>Centre de regroupement </a:t>
            </a:r>
            <a:r>
              <a:rPr lang="fr-FR" dirty="0">
                <a:latin typeface="Times New Roman"/>
                <a:cs typeface="Times New Roman"/>
              </a:rPr>
              <a:t>:  rassemble les activités ayant le même inducteur de coût, ce qui permet de calculer un coût par inducteur. </a:t>
            </a:r>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7-4E5F-8A9B-0123456789AB}" type="slidenum">
              <a:rPr lang="fr-FR" sz="1600" dirty="0"/>
              <a:t>118</a:t>
            </a:fld>
            <a:endParaRPr lang="fr-FR" sz="1600" dirty="0"/>
          </a:p>
        </p:txBody>
      </p:sp>
    </p:spTree>
    <p:extLst>
      <p:ext uri="{BB962C8B-B14F-4D97-AF65-F5344CB8AC3E}">
        <p14:creationId xmlns:p14="http://schemas.microsoft.com/office/powerpoint/2010/main" val="236812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8448656" cy="3916363"/>
          </a:xfrm>
        </p:spPr>
        <p:txBody>
          <a:bodyPr>
            <a:normAutofit lnSpcReduction="10000"/>
          </a:bodyPr>
          <a:lstStyle/>
          <a:p>
            <a:pPr marL="0" indent="0" algn="just">
              <a:buNone/>
            </a:pPr>
            <a:r>
              <a:rPr lang="fr-FR" b="1" i="1" u="sng" dirty="0">
                <a:latin typeface="Times New Roman"/>
                <a:cs typeface="Times New Roman"/>
              </a:rPr>
              <a:t>B. Le traitement des charges indirectes </a:t>
            </a:r>
          </a:p>
          <a:p>
            <a:pPr marL="0" indent="0" algn="just">
              <a:buNone/>
            </a:pPr>
            <a:endParaRPr lang="fr-FR" b="1" i="1" u="sng" dirty="0">
              <a:latin typeface="Times New Roman"/>
              <a:cs typeface="Times New Roman"/>
            </a:endParaRPr>
          </a:p>
          <a:p>
            <a:pPr marL="0" indent="0" algn="just">
              <a:buNone/>
            </a:pPr>
            <a:r>
              <a:rPr lang="fr-FR" dirty="0">
                <a:latin typeface="Times New Roman"/>
                <a:cs typeface="Times New Roman"/>
              </a:rPr>
              <a:t>Avant toute imputation aux coûts des produits, les charges indirectes sont réparties </a:t>
            </a:r>
            <a:r>
              <a:rPr lang="fr-FR" b="1" dirty="0">
                <a:latin typeface="Times New Roman"/>
                <a:cs typeface="Times New Roman"/>
              </a:rPr>
              <a:t>à trois niveaux</a:t>
            </a:r>
            <a:r>
              <a:rPr lang="fr-FR" dirty="0">
                <a:latin typeface="Times New Roman"/>
                <a:cs typeface="Times New Roman"/>
              </a:rPr>
              <a:t>:  </a:t>
            </a:r>
          </a:p>
          <a:p>
            <a:pPr marL="0" indent="0" algn="just">
              <a:buNone/>
            </a:pPr>
            <a:r>
              <a:rPr lang="fr-FR" dirty="0">
                <a:latin typeface="Times New Roman"/>
                <a:cs typeface="Times New Roman"/>
              </a:rPr>
              <a:t>	Par centres de travail </a:t>
            </a:r>
          </a:p>
          <a:p>
            <a:pPr marL="0" indent="0" algn="just">
              <a:buNone/>
            </a:pPr>
            <a:r>
              <a:rPr lang="fr-FR" dirty="0">
                <a:latin typeface="Times New Roman"/>
                <a:cs typeface="Times New Roman"/>
              </a:rPr>
              <a:t>	Par activités </a:t>
            </a:r>
          </a:p>
          <a:p>
            <a:pPr marL="0" indent="0" algn="just">
              <a:buNone/>
            </a:pPr>
            <a:r>
              <a:rPr lang="fr-FR" dirty="0">
                <a:latin typeface="Times New Roman"/>
                <a:cs typeface="Times New Roman"/>
              </a:rPr>
              <a:t>	Par centres de regroupement </a:t>
            </a:r>
          </a:p>
          <a:p>
            <a:pPr marL="0" indent="0" algn="just">
              <a:buNone/>
            </a:pPr>
            <a:endParaRPr lang="fr-FR" dirty="0">
              <a:latin typeface="Times New Roman"/>
              <a:cs typeface="Times New Roman"/>
            </a:endParaRPr>
          </a:p>
        </p:txBody>
      </p:sp>
      <p:cxnSp>
        <p:nvCxnSpPr>
          <p:cNvPr id="5" name="Connecteur droit avec flèche 4"/>
          <p:cNvCxnSpPr/>
          <p:nvPr/>
        </p:nvCxnSpPr>
        <p:spPr>
          <a:xfrm>
            <a:off x="619932" y="4399400"/>
            <a:ext cx="7711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Connecteur droit avec flèche 5"/>
          <p:cNvCxnSpPr/>
          <p:nvPr/>
        </p:nvCxnSpPr>
        <p:spPr>
          <a:xfrm>
            <a:off x="619932" y="4899519"/>
            <a:ext cx="7711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609600" y="5460111"/>
            <a:ext cx="7711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609600" y="4399400"/>
            <a:ext cx="10332" cy="1060711"/>
          </a:xfrm>
          <a:prstGeom prst="line">
            <a:avLst/>
          </a:prstGeom>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8-4E5F-8A9B-0123456789AB}" type="slidenum">
              <a:rPr lang="fr-FR" sz="1600" dirty="0"/>
              <a:t>119</a:t>
            </a:fld>
            <a:endParaRPr lang="fr-FR" sz="1600" dirty="0"/>
          </a:p>
        </p:txBody>
      </p:sp>
    </p:spTree>
    <p:extLst>
      <p:ext uri="{BB962C8B-B14F-4D97-AF65-F5344CB8AC3E}">
        <p14:creationId xmlns:p14="http://schemas.microsoft.com/office/powerpoint/2010/main" val="375811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
                                        <p:tgtEl>
                                          <p:spTgt spid="3">
                                            <p:txEl>
                                              <p:pRg st="5" end="5"/>
                                            </p:txEl>
                                          </p:spTgt>
                                        </p:tgtEl>
                                      </p:cBhvr>
                                    </p:animEffect>
                                    <p:anim calcmode="lin" valueType="num">
                                      <p:cBhvr>
                                        <p:cTn id="44"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7044" y="1828800"/>
            <a:ext cx="8663931" cy="4297363"/>
          </a:xfrm>
        </p:spPr>
        <p:txBody>
          <a:bodyPr>
            <a:normAutofit/>
          </a:bodyPr>
          <a:lstStyle/>
          <a:p>
            <a:pPr marL="0" indent="0">
              <a:buNone/>
            </a:pPr>
            <a:r>
              <a:rPr lang="pt-BR" b="1" i="1" dirty="0">
                <a:latin typeface="Times New Roman"/>
                <a:cs typeface="Times New Roman"/>
              </a:rPr>
              <a:t>… À </a:t>
            </a:r>
            <a:r>
              <a:rPr lang="pt-BR" b="1" i="1" spc="-5" dirty="0">
                <a:latin typeface="Times New Roman"/>
                <a:cs typeface="Times New Roman"/>
              </a:rPr>
              <a:t>LA </a:t>
            </a:r>
            <a:r>
              <a:rPr lang="pt-BR" b="1" i="1" spc="-10" dirty="0">
                <a:latin typeface="Times New Roman"/>
                <a:cs typeface="Times New Roman"/>
              </a:rPr>
              <a:t>COMPTABILITÉ </a:t>
            </a:r>
            <a:r>
              <a:rPr lang="pt-BR" b="1" i="1" dirty="0">
                <a:latin typeface="Times New Roman"/>
                <a:cs typeface="Times New Roman"/>
              </a:rPr>
              <a:t>DE</a:t>
            </a:r>
            <a:r>
              <a:rPr lang="pt-BR" b="1" i="1" spc="55" dirty="0">
                <a:latin typeface="Times New Roman"/>
                <a:cs typeface="Times New Roman"/>
              </a:rPr>
              <a:t> </a:t>
            </a:r>
            <a:r>
              <a:rPr lang="pt-BR" b="1" i="1" spc="-5" dirty="0">
                <a:latin typeface="Times New Roman"/>
                <a:cs typeface="Times New Roman"/>
              </a:rPr>
              <a:t>GESTION</a:t>
            </a:r>
          </a:p>
          <a:p>
            <a:pPr marL="286385" marR="5080" indent="-274320" algn="just">
              <a:lnSpc>
                <a:spcPct val="100000"/>
              </a:lnSpc>
              <a:spcBef>
                <a:spcPts val="95"/>
              </a:spcBef>
              <a:buClr>
                <a:srgbClr val="4F81BC"/>
              </a:buClr>
              <a:buSzPct val="68181"/>
              <a:buFont typeface="Wingdings"/>
              <a:buChar char=""/>
              <a:tabLst>
                <a:tab pos="287020" algn="l"/>
              </a:tabLst>
            </a:pPr>
            <a:endParaRPr lang="fr-FR" sz="2000" spc="-5" dirty="0">
              <a:latin typeface="Century Schoolbook"/>
              <a:cs typeface="Century Schoolbook"/>
            </a:endParaRPr>
          </a:p>
          <a:p>
            <a:pPr marL="286385" marR="5080" indent="-274320" algn="just">
              <a:lnSpc>
                <a:spcPct val="100000"/>
              </a:lnSpc>
              <a:spcBef>
                <a:spcPts val="95"/>
              </a:spcBef>
              <a:buClr>
                <a:srgbClr val="4F81BC"/>
              </a:buClr>
              <a:buSzPct val="68181"/>
              <a:buFont typeface="Wingdings"/>
              <a:buChar char=""/>
              <a:tabLst>
                <a:tab pos="287020" algn="l"/>
              </a:tabLst>
            </a:pPr>
            <a:r>
              <a:rPr lang="fr-FR" sz="2000" spc="-5" dirty="0">
                <a:solidFill>
                  <a:srgbClr val="333333"/>
                </a:solidFill>
                <a:latin typeface="Times New Roman"/>
                <a:cs typeface="Times New Roman"/>
              </a:rPr>
              <a:t>Procéder à </a:t>
            </a:r>
            <a:r>
              <a:rPr lang="fr-FR" sz="2000" spc="-10" dirty="0">
                <a:solidFill>
                  <a:srgbClr val="333333"/>
                </a:solidFill>
                <a:latin typeface="Times New Roman"/>
                <a:cs typeface="Times New Roman"/>
              </a:rPr>
              <a:t>telles analyses implique </a:t>
            </a:r>
            <a:r>
              <a:rPr lang="fr-FR" sz="2000" spc="-5" dirty="0">
                <a:solidFill>
                  <a:srgbClr val="333333"/>
                </a:solidFill>
                <a:latin typeface="Times New Roman"/>
                <a:cs typeface="Times New Roman"/>
              </a:rPr>
              <a:t>obligatoirement  que </a:t>
            </a:r>
            <a:r>
              <a:rPr lang="fr-FR" sz="2000" b="1" dirty="0">
                <a:solidFill>
                  <a:srgbClr val="333333"/>
                </a:solidFill>
                <a:latin typeface="Times New Roman"/>
                <a:cs typeface="Times New Roman"/>
              </a:rPr>
              <a:t>les </a:t>
            </a:r>
            <a:r>
              <a:rPr lang="fr-FR" sz="2000" b="1" spc="-10" dirty="0">
                <a:solidFill>
                  <a:srgbClr val="333333"/>
                </a:solidFill>
                <a:latin typeface="Times New Roman"/>
                <a:cs typeface="Times New Roman"/>
              </a:rPr>
              <a:t>charges </a:t>
            </a:r>
            <a:r>
              <a:rPr lang="fr-FR" sz="2000" b="1" dirty="0">
                <a:solidFill>
                  <a:srgbClr val="333333"/>
                </a:solidFill>
                <a:latin typeface="Times New Roman"/>
                <a:cs typeface="Times New Roman"/>
              </a:rPr>
              <a:t>et </a:t>
            </a:r>
            <a:r>
              <a:rPr lang="fr-FR" sz="2000" b="1" spc="-5" dirty="0">
                <a:solidFill>
                  <a:srgbClr val="333333"/>
                </a:solidFill>
                <a:latin typeface="Times New Roman"/>
                <a:cs typeface="Times New Roman"/>
              </a:rPr>
              <a:t>les </a:t>
            </a:r>
            <a:r>
              <a:rPr lang="fr-FR" sz="2000" b="1" spc="-10" dirty="0">
                <a:solidFill>
                  <a:srgbClr val="333333"/>
                </a:solidFill>
                <a:latin typeface="Times New Roman"/>
                <a:cs typeface="Times New Roman"/>
              </a:rPr>
              <a:t>produits </a:t>
            </a:r>
            <a:r>
              <a:rPr lang="fr-FR" sz="2000" b="1" spc="-5" dirty="0">
                <a:solidFill>
                  <a:srgbClr val="333333"/>
                </a:solidFill>
                <a:latin typeface="Times New Roman"/>
                <a:cs typeface="Times New Roman"/>
              </a:rPr>
              <a:t>soient ventilés </a:t>
            </a:r>
            <a:r>
              <a:rPr lang="fr-FR" sz="2000" b="1" spc="-15" dirty="0">
                <a:solidFill>
                  <a:srgbClr val="333333"/>
                </a:solidFill>
                <a:latin typeface="Times New Roman"/>
                <a:cs typeface="Times New Roman"/>
              </a:rPr>
              <a:t>et  </a:t>
            </a:r>
            <a:r>
              <a:rPr lang="fr-FR" sz="2000" b="1" spc="-5" dirty="0">
                <a:solidFill>
                  <a:srgbClr val="333333"/>
                </a:solidFill>
                <a:latin typeface="Times New Roman"/>
                <a:cs typeface="Times New Roman"/>
              </a:rPr>
              <a:t>reclassés non </a:t>
            </a:r>
            <a:r>
              <a:rPr lang="fr-FR" sz="2000" b="1" spc="-10" dirty="0">
                <a:solidFill>
                  <a:srgbClr val="333333"/>
                </a:solidFill>
                <a:latin typeface="Times New Roman"/>
                <a:cs typeface="Times New Roman"/>
              </a:rPr>
              <a:t>plus </a:t>
            </a:r>
            <a:r>
              <a:rPr lang="fr-FR" sz="2000" b="1" spc="-5" dirty="0">
                <a:solidFill>
                  <a:srgbClr val="333333"/>
                </a:solidFill>
                <a:latin typeface="Times New Roman"/>
                <a:cs typeface="Times New Roman"/>
              </a:rPr>
              <a:t>selon leur nature mais selon </a:t>
            </a:r>
            <a:r>
              <a:rPr lang="fr-FR" sz="2000" b="1" dirty="0">
                <a:solidFill>
                  <a:srgbClr val="333333"/>
                </a:solidFill>
                <a:latin typeface="Times New Roman"/>
                <a:cs typeface="Times New Roman"/>
              </a:rPr>
              <a:t>les  </a:t>
            </a:r>
            <a:r>
              <a:rPr lang="fr-FR" sz="2000" b="1" spc="-5" dirty="0">
                <a:solidFill>
                  <a:srgbClr val="333333"/>
                </a:solidFill>
                <a:latin typeface="Times New Roman"/>
                <a:cs typeface="Times New Roman"/>
              </a:rPr>
              <a:t>critères </a:t>
            </a:r>
            <a:r>
              <a:rPr lang="fr-FR" sz="2000" b="1" spc="-10" dirty="0">
                <a:solidFill>
                  <a:srgbClr val="333333"/>
                </a:solidFill>
                <a:latin typeface="Times New Roman"/>
                <a:cs typeface="Times New Roman"/>
              </a:rPr>
              <a:t>précédents </a:t>
            </a:r>
            <a:r>
              <a:rPr lang="fr-FR" sz="2000" b="1" spc="-5" dirty="0">
                <a:solidFill>
                  <a:srgbClr val="333333"/>
                </a:solidFill>
                <a:latin typeface="Times New Roman"/>
                <a:cs typeface="Times New Roman"/>
              </a:rPr>
              <a:t>(</a:t>
            </a:r>
            <a:r>
              <a:rPr lang="fr-FR" sz="2000" spc="-5" dirty="0">
                <a:solidFill>
                  <a:srgbClr val="333333"/>
                </a:solidFill>
                <a:latin typeface="Times New Roman"/>
                <a:cs typeface="Times New Roman"/>
              </a:rPr>
              <a:t>par </a:t>
            </a:r>
            <a:r>
              <a:rPr lang="fr-FR" sz="2000" spc="-10" dirty="0">
                <a:solidFill>
                  <a:srgbClr val="333333"/>
                </a:solidFill>
                <a:latin typeface="Times New Roman"/>
                <a:cs typeface="Times New Roman"/>
              </a:rPr>
              <a:t>produit, </a:t>
            </a:r>
            <a:r>
              <a:rPr lang="fr-FR" sz="2000" spc="-5" dirty="0">
                <a:solidFill>
                  <a:srgbClr val="333333"/>
                </a:solidFill>
                <a:latin typeface="Times New Roman"/>
                <a:cs typeface="Times New Roman"/>
              </a:rPr>
              <a:t>par </a:t>
            </a:r>
            <a:r>
              <a:rPr lang="fr-FR" sz="2000" dirty="0">
                <a:solidFill>
                  <a:srgbClr val="333333"/>
                </a:solidFill>
                <a:latin typeface="Times New Roman"/>
                <a:cs typeface="Times New Roman"/>
              </a:rPr>
              <a:t>client,</a:t>
            </a:r>
            <a:r>
              <a:rPr lang="fr-FR" sz="2000" spc="20" dirty="0">
                <a:solidFill>
                  <a:srgbClr val="333333"/>
                </a:solidFill>
                <a:latin typeface="Times New Roman"/>
                <a:cs typeface="Times New Roman"/>
              </a:rPr>
              <a:t> </a:t>
            </a:r>
            <a:r>
              <a:rPr lang="fr-FR" sz="2000" spc="-5" dirty="0">
                <a:solidFill>
                  <a:srgbClr val="333333"/>
                </a:solidFill>
                <a:latin typeface="Times New Roman"/>
                <a:cs typeface="Times New Roman"/>
              </a:rPr>
              <a:t>…).</a:t>
            </a:r>
            <a:endParaRPr lang="fr-FR" sz="2000" dirty="0">
              <a:solidFill>
                <a:srgbClr val="333333"/>
              </a:solidFill>
              <a:latin typeface="Times New Roman"/>
              <a:cs typeface="Times New Roman"/>
            </a:endParaRPr>
          </a:p>
          <a:p>
            <a:pPr marL="0" indent="0">
              <a:lnSpc>
                <a:spcPct val="100000"/>
              </a:lnSpc>
              <a:spcBef>
                <a:spcPts val="35"/>
              </a:spcBef>
              <a:buClr>
                <a:srgbClr val="4F81BC"/>
              </a:buClr>
              <a:buNone/>
            </a:pPr>
            <a:endParaRPr lang="fr-FR" sz="2000" dirty="0">
              <a:solidFill>
                <a:srgbClr val="333333"/>
              </a:solidFill>
              <a:latin typeface="Times New Roman"/>
              <a:cs typeface="Times New Roman"/>
            </a:endParaRPr>
          </a:p>
          <a:p>
            <a:pPr marL="286385" marR="5080" indent="-274320" algn="just">
              <a:lnSpc>
                <a:spcPct val="100000"/>
              </a:lnSpc>
              <a:buClr>
                <a:srgbClr val="4F81BC"/>
              </a:buClr>
              <a:buSzPct val="68181"/>
              <a:buFont typeface="Wingdings"/>
              <a:buChar char=""/>
              <a:tabLst>
                <a:tab pos="287020" algn="l"/>
              </a:tabLst>
            </a:pPr>
            <a:r>
              <a:rPr lang="fr-FR" sz="2000" spc="-5" dirty="0">
                <a:latin typeface="Times New Roman"/>
                <a:cs typeface="Times New Roman"/>
              </a:rPr>
              <a:t>À moins de s’en tenir à </a:t>
            </a:r>
            <a:r>
              <a:rPr lang="fr-FR" sz="2000" spc="-10" dirty="0">
                <a:latin typeface="Times New Roman"/>
                <a:cs typeface="Times New Roman"/>
              </a:rPr>
              <a:t>des </a:t>
            </a:r>
            <a:r>
              <a:rPr lang="fr-FR" sz="2000" spc="-5" dirty="0">
                <a:latin typeface="Times New Roman"/>
                <a:cs typeface="Times New Roman"/>
              </a:rPr>
              <a:t>investigations ponctuelles  </a:t>
            </a:r>
            <a:r>
              <a:rPr lang="fr-FR" sz="2000" dirty="0">
                <a:latin typeface="Times New Roman"/>
                <a:cs typeface="Times New Roman"/>
              </a:rPr>
              <a:t>ou </a:t>
            </a:r>
            <a:r>
              <a:rPr lang="fr-FR" sz="2000" spc="-5" dirty="0">
                <a:latin typeface="Times New Roman"/>
                <a:cs typeface="Times New Roman"/>
              </a:rPr>
              <a:t>occasionnelles, il est nécessaire de </a:t>
            </a:r>
            <a:r>
              <a:rPr lang="fr-FR" sz="2000" spc="-10" dirty="0">
                <a:latin typeface="Times New Roman"/>
                <a:cs typeface="Times New Roman"/>
              </a:rPr>
              <a:t>mettre en </a:t>
            </a:r>
            <a:r>
              <a:rPr lang="fr-FR" sz="2000" spc="-5" dirty="0">
                <a:latin typeface="Times New Roman"/>
                <a:cs typeface="Times New Roman"/>
              </a:rPr>
              <a:t>place, à côté de la </a:t>
            </a:r>
            <a:r>
              <a:rPr lang="fr-FR" sz="2000" spc="-10" dirty="0">
                <a:latin typeface="Times New Roman"/>
                <a:cs typeface="Times New Roman"/>
              </a:rPr>
              <a:t>comptabilité </a:t>
            </a:r>
            <a:r>
              <a:rPr lang="fr-FR" sz="2000" spc="-5" dirty="0">
                <a:latin typeface="Times New Roman"/>
                <a:cs typeface="Times New Roman"/>
              </a:rPr>
              <a:t>générale, </a:t>
            </a:r>
            <a:r>
              <a:rPr lang="fr-FR" sz="2000" b="1" spc="-5" dirty="0">
                <a:solidFill>
                  <a:srgbClr val="333333"/>
                </a:solidFill>
                <a:latin typeface="Times New Roman"/>
                <a:cs typeface="Times New Roman"/>
              </a:rPr>
              <a:t>un </a:t>
            </a:r>
            <a:r>
              <a:rPr lang="fr-FR" sz="2000" b="1" dirty="0">
                <a:solidFill>
                  <a:srgbClr val="333333"/>
                </a:solidFill>
                <a:latin typeface="Times New Roman"/>
                <a:cs typeface="Times New Roman"/>
              </a:rPr>
              <a:t>autre </a:t>
            </a:r>
            <a:r>
              <a:rPr lang="fr-FR" sz="2000" b="1" spc="-5" dirty="0">
                <a:solidFill>
                  <a:srgbClr val="333333"/>
                </a:solidFill>
                <a:latin typeface="Times New Roman"/>
                <a:cs typeface="Times New Roman"/>
              </a:rPr>
              <a:t>système  de recueil </a:t>
            </a:r>
            <a:r>
              <a:rPr lang="fr-FR" sz="2000" b="1" dirty="0">
                <a:solidFill>
                  <a:srgbClr val="333333"/>
                </a:solidFill>
                <a:latin typeface="Times New Roman"/>
                <a:cs typeface="Times New Roman"/>
              </a:rPr>
              <a:t>et </a:t>
            </a:r>
            <a:r>
              <a:rPr lang="fr-FR" sz="2000" b="1" spc="-5" dirty="0">
                <a:solidFill>
                  <a:srgbClr val="333333"/>
                </a:solidFill>
                <a:latin typeface="Times New Roman"/>
                <a:cs typeface="Times New Roman"/>
              </a:rPr>
              <a:t>de traitement </a:t>
            </a:r>
            <a:r>
              <a:rPr lang="fr-FR" sz="2000" b="1" spc="-10" dirty="0">
                <a:solidFill>
                  <a:srgbClr val="333333"/>
                </a:solidFill>
                <a:latin typeface="Times New Roman"/>
                <a:cs typeface="Times New Roman"/>
              </a:rPr>
              <a:t>des</a:t>
            </a:r>
            <a:r>
              <a:rPr lang="fr-FR" sz="2000" b="1" spc="-15" dirty="0">
                <a:solidFill>
                  <a:srgbClr val="333333"/>
                </a:solidFill>
                <a:latin typeface="Times New Roman"/>
                <a:cs typeface="Times New Roman"/>
              </a:rPr>
              <a:t> </a:t>
            </a:r>
            <a:r>
              <a:rPr lang="fr-FR" sz="2000" b="1" spc="-5" dirty="0">
                <a:solidFill>
                  <a:srgbClr val="333333"/>
                </a:solidFill>
                <a:latin typeface="Times New Roman"/>
                <a:cs typeface="Times New Roman"/>
              </a:rPr>
              <a:t>informations.</a:t>
            </a:r>
            <a:endParaRPr lang="fr-FR" sz="2000" b="1" dirty="0">
              <a:solidFill>
                <a:srgbClr val="333333"/>
              </a:solidFill>
              <a:latin typeface="Times New Roman"/>
              <a:cs typeface="Times New Roman"/>
            </a:endParaRPr>
          </a:p>
          <a:p>
            <a:pPr marL="0" indent="0">
              <a:buNone/>
            </a:pPr>
            <a:endParaRPr lang="fr-FR" sz="2000"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F16333C4-417B-4A66-8B96-2F343152654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12</a:t>
            </a:r>
          </a:p>
        </p:txBody>
      </p:sp>
    </p:spTree>
    <p:extLst>
      <p:ext uri="{BB962C8B-B14F-4D97-AF65-F5344CB8AC3E}">
        <p14:creationId xmlns:p14="http://schemas.microsoft.com/office/powerpoint/2010/main" val="318232697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6237" y="342900"/>
            <a:ext cx="6508377" cy="1143000"/>
          </a:xfrm>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336237" y="1655510"/>
            <a:ext cx="8433536" cy="617306"/>
          </a:xfrm>
        </p:spPr>
        <p:txBody>
          <a:bodyPr/>
          <a:lstStyle/>
          <a:p>
            <a:pPr marL="0" indent="0" algn="just">
              <a:buNone/>
            </a:pPr>
            <a:r>
              <a:rPr lang="fr-FR" dirty="0">
                <a:latin typeface="Times New Roman"/>
                <a:cs typeface="Times New Roman"/>
              </a:rPr>
              <a:t>Les opérations se déroulent  en six étapes:</a:t>
            </a:r>
          </a:p>
          <a:p>
            <a:pPr marL="0" indent="0">
              <a:buNone/>
            </a:pPr>
            <a:endParaRPr lang="fr-FR" dirty="0">
              <a:latin typeface="Times New Roman"/>
              <a:cs typeface="Times New Roman"/>
            </a:endParaRPr>
          </a:p>
        </p:txBody>
      </p:sp>
      <p:sp>
        <p:nvSpPr>
          <p:cNvPr id="4" name="ZoneTexte 3"/>
          <p:cNvSpPr txBox="1"/>
          <p:nvPr/>
        </p:nvSpPr>
        <p:spPr>
          <a:xfrm>
            <a:off x="589692" y="2449151"/>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Diviser </a:t>
            </a:r>
          </a:p>
        </p:txBody>
      </p:sp>
      <p:sp>
        <p:nvSpPr>
          <p:cNvPr id="5" name="ZoneTexte 4"/>
          <p:cNvSpPr txBox="1"/>
          <p:nvPr/>
        </p:nvSpPr>
        <p:spPr>
          <a:xfrm>
            <a:off x="589692" y="3285118"/>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Décomposer  </a:t>
            </a:r>
          </a:p>
        </p:txBody>
      </p:sp>
      <p:sp>
        <p:nvSpPr>
          <p:cNvPr id="6" name="ZoneTexte 5"/>
          <p:cNvSpPr txBox="1"/>
          <p:nvPr/>
        </p:nvSpPr>
        <p:spPr>
          <a:xfrm>
            <a:off x="589692" y="4393520"/>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Rechercher  </a:t>
            </a:r>
          </a:p>
        </p:txBody>
      </p:sp>
      <p:sp>
        <p:nvSpPr>
          <p:cNvPr id="7" name="ZoneTexte 6"/>
          <p:cNvSpPr txBox="1"/>
          <p:nvPr/>
        </p:nvSpPr>
        <p:spPr>
          <a:xfrm>
            <a:off x="589692" y="5860332"/>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Réunir   </a:t>
            </a:r>
          </a:p>
        </p:txBody>
      </p:sp>
      <p:sp>
        <p:nvSpPr>
          <p:cNvPr id="10" name="ZoneTexte 9"/>
          <p:cNvSpPr txBox="1"/>
          <p:nvPr/>
        </p:nvSpPr>
        <p:spPr>
          <a:xfrm>
            <a:off x="2948458" y="2449151"/>
            <a:ext cx="4415126" cy="369332"/>
          </a:xfrm>
          <a:prstGeom prst="rect">
            <a:avLst/>
          </a:prstGeom>
          <a:noFill/>
          <a:ln>
            <a:solidFill>
              <a:srgbClr val="993232"/>
            </a:solidFill>
          </a:ln>
        </p:spPr>
        <p:txBody>
          <a:bodyPr wrap="square" rtlCol="0">
            <a:spAutoFit/>
          </a:bodyPr>
          <a:lstStyle/>
          <a:p>
            <a:r>
              <a:rPr lang="fr-FR" dirty="0">
                <a:latin typeface="Times New Roman"/>
                <a:cs typeface="Times New Roman"/>
              </a:rPr>
              <a:t>L’activité de l’entreprise en centre de travail</a:t>
            </a:r>
          </a:p>
        </p:txBody>
      </p:sp>
      <p:sp>
        <p:nvSpPr>
          <p:cNvPr id="11" name="ZoneTexte 10"/>
          <p:cNvSpPr txBox="1"/>
          <p:nvPr/>
        </p:nvSpPr>
        <p:spPr>
          <a:xfrm>
            <a:off x="2948458" y="3100452"/>
            <a:ext cx="5821315" cy="584776"/>
          </a:xfrm>
          <a:prstGeom prst="rect">
            <a:avLst/>
          </a:prstGeom>
          <a:noFill/>
          <a:ln>
            <a:solidFill>
              <a:srgbClr val="993232"/>
            </a:solidFill>
          </a:ln>
        </p:spPr>
        <p:txBody>
          <a:bodyPr wrap="square" rtlCol="0">
            <a:spAutoFit/>
          </a:bodyPr>
          <a:lstStyle/>
          <a:p>
            <a:pPr algn="just"/>
            <a:r>
              <a:rPr lang="fr-FR" sz="1600" dirty="0">
                <a:latin typeface="Times New Roman"/>
                <a:cs typeface="Times New Roman"/>
              </a:rPr>
              <a:t>Chaque centre en activités et affecter les charges indirectes aux activités </a:t>
            </a:r>
          </a:p>
        </p:txBody>
      </p:sp>
      <p:sp>
        <p:nvSpPr>
          <p:cNvPr id="12" name="ZoneTexte 11"/>
          <p:cNvSpPr txBox="1"/>
          <p:nvPr/>
        </p:nvSpPr>
        <p:spPr>
          <a:xfrm>
            <a:off x="2948458" y="4011506"/>
            <a:ext cx="5821315" cy="1077218"/>
          </a:xfrm>
          <a:prstGeom prst="rect">
            <a:avLst/>
          </a:prstGeom>
          <a:noFill/>
          <a:ln>
            <a:solidFill>
              <a:srgbClr val="993232"/>
            </a:solidFill>
          </a:ln>
        </p:spPr>
        <p:txBody>
          <a:bodyPr wrap="square" rtlCol="0">
            <a:spAutoFit/>
          </a:bodyPr>
          <a:lstStyle/>
          <a:p>
            <a:pPr algn="just"/>
            <a:r>
              <a:rPr lang="fr-FR" sz="1600" dirty="0">
                <a:latin typeface="Times New Roman"/>
                <a:cs typeface="Times New Roman"/>
              </a:rPr>
              <a:t>Pour chaque activité la cause de sa variation de consommation de ressources (charges indirectes), ou la cause de fluctuation du coût de l’activité: </a:t>
            </a:r>
          </a:p>
          <a:p>
            <a:pPr algn="just"/>
            <a:r>
              <a:rPr lang="fr-FR" sz="1600" dirty="0">
                <a:latin typeface="Times New Roman"/>
                <a:cs typeface="Times New Roman"/>
              </a:rPr>
              <a:t>Cause                 Inducteur                   Moyen de mesure de l’activité</a:t>
            </a:r>
          </a:p>
        </p:txBody>
      </p:sp>
      <p:cxnSp>
        <p:nvCxnSpPr>
          <p:cNvPr id="14" name="Connecteur droit avec flèche 13"/>
          <p:cNvCxnSpPr/>
          <p:nvPr/>
        </p:nvCxnSpPr>
        <p:spPr>
          <a:xfrm>
            <a:off x="3689353" y="4958774"/>
            <a:ext cx="574571"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5399144" y="4958775"/>
            <a:ext cx="574571"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ZoneTexte 16"/>
          <p:cNvSpPr txBox="1"/>
          <p:nvPr/>
        </p:nvSpPr>
        <p:spPr>
          <a:xfrm>
            <a:off x="2948458" y="5644888"/>
            <a:ext cx="5821315" cy="584776"/>
          </a:xfrm>
          <a:prstGeom prst="rect">
            <a:avLst/>
          </a:prstGeom>
          <a:noFill/>
          <a:ln>
            <a:solidFill>
              <a:srgbClr val="993232"/>
            </a:solidFill>
          </a:ln>
        </p:spPr>
        <p:txBody>
          <a:bodyPr wrap="square" rtlCol="0">
            <a:spAutoFit/>
          </a:bodyPr>
          <a:lstStyle/>
          <a:p>
            <a:pPr algn="just"/>
            <a:r>
              <a:rPr lang="fr-FR" sz="1600" dirty="0">
                <a:latin typeface="Times New Roman"/>
                <a:cs typeface="Times New Roman"/>
              </a:rPr>
              <a:t>Pour chaque centre de regroupement, les activités ayant un même inducteur. </a:t>
            </a:r>
          </a:p>
        </p:txBody>
      </p:sp>
      <p:cxnSp>
        <p:nvCxnSpPr>
          <p:cNvPr id="19" name="Connecteur droit avec flèche 18"/>
          <p:cNvCxnSpPr>
            <a:endCxn id="10" idx="1"/>
          </p:cNvCxnSpPr>
          <p:nvPr/>
        </p:nvCxnSpPr>
        <p:spPr>
          <a:xfrm>
            <a:off x="2162203" y="2630569"/>
            <a:ext cx="786255" cy="3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2162203" y="4582037"/>
            <a:ext cx="786255" cy="3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2162203" y="6010972"/>
            <a:ext cx="786255" cy="3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p:nvPr/>
        </p:nvCxnSpPr>
        <p:spPr>
          <a:xfrm>
            <a:off x="2162203" y="3478407"/>
            <a:ext cx="786255" cy="3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Connecteur droit 23"/>
          <p:cNvCxnSpPr>
            <a:stCxn id="4" idx="2"/>
            <a:endCxn id="5" idx="0"/>
          </p:cNvCxnSpPr>
          <p:nvPr/>
        </p:nvCxnSpPr>
        <p:spPr>
          <a:xfrm>
            <a:off x="1375948" y="2818483"/>
            <a:ext cx="0" cy="466635"/>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Connecteur droit 25"/>
          <p:cNvCxnSpPr>
            <a:stCxn id="5" idx="2"/>
            <a:endCxn id="6" idx="0"/>
          </p:cNvCxnSpPr>
          <p:nvPr/>
        </p:nvCxnSpPr>
        <p:spPr>
          <a:xfrm>
            <a:off x="1375948" y="3654450"/>
            <a:ext cx="0" cy="73907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p:cNvCxnSpPr>
            <a:stCxn id="6" idx="2"/>
            <a:endCxn id="7" idx="0"/>
          </p:cNvCxnSpPr>
          <p:nvPr/>
        </p:nvCxnSpPr>
        <p:spPr>
          <a:xfrm>
            <a:off x="1375948" y="4762852"/>
            <a:ext cx="0" cy="1097480"/>
          </a:xfrm>
          <a:prstGeom prst="line">
            <a:avLst/>
          </a:prstGeom>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09-4E5F-8A9B-0123456789AB}" type="slidenum">
              <a:rPr lang="fr-FR" sz="1600" dirty="0"/>
              <a:t>120</a:t>
            </a:fld>
            <a:endParaRPr lang="fr-FR" sz="1600" dirty="0"/>
          </a:p>
        </p:txBody>
      </p:sp>
    </p:spTree>
    <p:extLst>
      <p:ext uri="{BB962C8B-B14F-4D97-AF65-F5344CB8AC3E}">
        <p14:creationId xmlns:p14="http://schemas.microsoft.com/office/powerpoint/2010/main" val="13805400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4" name="ZoneTexte 3"/>
          <p:cNvSpPr txBox="1"/>
          <p:nvPr/>
        </p:nvSpPr>
        <p:spPr>
          <a:xfrm>
            <a:off x="589692" y="2617185"/>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Calculer    </a:t>
            </a:r>
          </a:p>
        </p:txBody>
      </p:sp>
      <p:sp>
        <p:nvSpPr>
          <p:cNvPr id="5" name="ZoneTexte 4"/>
          <p:cNvSpPr txBox="1"/>
          <p:nvPr/>
        </p:nvSpPr>
        <p:spPr>
          <a:xfrm>
            <a:off x="589692" y="4630761"/>
            <a:ext cx="1572511" cy="369332"/>
          </a:xfrm>
          <a:prstGeom prst="rect">
            <a:avLst/>
          </a:prstGeom>
          <a:noFill/>
          <a:ln>
            <a:solidFill>
              <a:srgbClr val="993232"/>
            </a:solidFill>
          </a:ln>
        </p:spPr>
        <p:txBody>
          <a:bodyPr wrap="square" rtlCol="0">
            <a:spAutoFit/>
          </a:bodyPr>
          <a:lstStyle/>
          <a:p>
            <a:pPr algn="ctr"/>
            <a:r>
              <a:rPr lang="fr-FR" b="1" dirty="0">
                <a:latin typeface="Times New Roman"/>
                <a:cs typeface="Times New Roman"/>
              </a:rPr>
              <a:t>Imputer     </a:t>
            </a:r>
          </a:p>
        </p:txBody>
      </p:sp>
      <p:cxnSp>
        <p:nvCxnSpPr>
          <p:cNvPr id="7" name="Connecteur droit 6"/>
          <p:cNvCxnSpPr>
            <a:stCxn id="4" idx="2"/>
            <a:endCxn id="5" idx="0"/>
          </p:cNvCxnSpPr>
          <p:nvPr/>
        </p:nvCxnSpPr>
        <p:spPr>
          <a:xfrm>
            <a:off x="1375948" y="2986517"/>
            <a:ext cx="0" cy="1644244"/>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a:stCxn id="4" idx="2"/>
            <a:endCxn id="5" idx="0"/>
          </p:cNvCxnSpPr>
          <p:nvPr/>
        </p:nvCxnSpPr>
        <p:spPr>
          <a:xfrm>
            <a:off x="1375948" y="2986517"/>
            <a:ext cx="0" cy="16442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p:nvPr/>
        </p:nvCxnSpPr>
        <p:spPr>
          <a:xfrm>
            <a:off x="2162203" y="2827106"/>
            <a:ext cx="71065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2872857" y="2603285"/>
            <a:ext cx="5821315" cy="1323439"/>
          </a:xfrm>
          <a:prstGeom prst="rect">
            <a:avLst/>
          </a:prstGeom>
          <a:noFill/>
          <a:ln>
            <a:solidFill>
              <a:srgbClr val="993232"/>
            </a:solidFill>
          </a:ln>
        </p:spPr>
        <p:txBody>
          <a:bodyPr wrap="square" rtlCol="0">
            <a:spAutoFit/>
          </a:bodyPr>
          <a:lstStyle/>
          <a:p>
            <a:pPr algn="just"/>
            <a:r>
              <a:rPr lang="fr-FR" sz="1600" dirty="0">
                <a:latin typeface="Times New Roman"/>
                <a:cs typeface="Times New Roman"/>
              </a:rPr>
              <a:t>Pour chaque centre de regroupement, le coût unitaire de l’inducteur :</a:t>
            </a:r>
          </a:p>
          <a:p>
            <a:pPr algn="just"/>
            <a:endParaRPr lang="fr-FR" sz="1600" dirty="0">
              <a:latin typeface="Times New Roman"/>
              <a:cs typeface="Times New Roman"/>
            </a:endParaRPr>
          </a:p>
          <a:p>
            <a:pPr algn="just"/>
            <a:endParaRPr lang="fr-FR" sz="1600" dirty="0">
              <a:latin typeface="Times New Roman"/>
              <a:cs typeface="Times New Roman"/>
            </a:endParaRPr>
          </a:p>
          <a:p>
            <a:pPr algn="just"/>
            <a:r>
              <a:rPr lang="fr-FR" sz="1600" dirty="0">
                <a:latin typeface="Times New Roman"/>
                <a:cs typeface="Times New Roman"/>
              </a:rPr>
              <a:t>Coût unitaire de l’inducteur  =  Ressources consommées (Charges imputées au centre de regroupement) / Volume de l’inducteur  </a:t>
            </a:r>
          </a:p>
        </p:txBody>
      </p:sp>
      <p:sp>
        <p:nvSpPr>
          <p:cNvPr id="16" name="ZoneTexte 15"/>
          <p:cNvSpPr txBox="1"/>
          <p:nvPr/>
        </p:nvSpPr>
        <p:spPr>
          <a:xfrm>
            <a:off x="2872857" y="4398833"/>
            <a:ext cx="5821315" cy="646331"/>
          </a:xfrm>
          <a:prstGeom prst="rect">
            <a:avLst/>
          </a:prstGeom>
          <a:noFill/>
          <a:ln>
            <a:solidFill>
              <a:srgbClr val="993232"/>
            </a:solidFill>
          </a:ln>
        </p:spPr>
        <p:txBody>
          <a:bodyPr wrap="square" rtlCol="0">
            <a:spAutoFit/>
          </a:bodyPr>
          <a:lstStyle/>
          <a:p>
            <a:pPr algn="just"/>
            <a:r>
              <a:rPr lang="fr-FR" dirty="0">
                <a:latin typeface="Times New Roman"/>
                <a:cs typeface="Times New Roman"/>
              </a:rPr>
              <a:t>Aux  produits, ou à tout autre objet de coût, le coût des inducteurs qu’ils consomment  </a:t>
            </a:r>
          </a:p>
        </p:txBody>
      </p:sp>
      <p:cxnSp>
        <p:nvCxnSpPr>
          <p:cNvPr id="19" name="Connecteur droit avec flèche 18"/>
          <p:cNvCxnSpPr/>
          <p:nvPr/>
        </p:nvCxnSpPr>
        <p:spPr>
          <a:xfrm>
            <a:off x="2162203" y="4808810"/>
            <a:ext cx="71065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10-4E5F-8A9B-0123456789AB}" type="slidenum">
              <a:rPr lang="fr-FR" sz="1600" dirty="0"/>
              <a:t>121</a:t>
            </a:fld>
            <a:endParaRPr lang="fr-FR" sz="1600" dirty="0"/>
          </a:p>
        </p:txBody>
      </p:sp>
    </p:spTree>
    <p:extLst>
      <p:ext uri="{BB962C8B-B14F-4D97-AF65-F5344CB8AC3E}">
        <p14:creationId xmlns:p14="http://schemas.microsoft.com/office/powerpoint/2010/main" val="25974921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8327694" cy="3916363"/>
          </a:xfrm>
        </p:spPr>
        <p:txBody>
          <a:bodyPr/>
          <a:lstStyle/>
          <a:p>
            <a:pPr marL="0" indent="0" algn="just">
              <a:buNone/>
            </a:pPr>
            <a:r>
              <a:rPr lang="fr-FR" b="1" i="1" u="sng" dirty="0">
                <a:latin typeface="Times New Roman"/>
                <a:cs typeface="Times New Roman"/>
              </a:rPr>
              <a:t>C. Schéma récapitulatif </a:t>
            </a:r>
          </a:p>
          <a:p>
            <a:pPr marL="0" indent="0" algn="just">
              <a:buNone/>
            </a:pPr>
            <a:r>
              <a:rPr lang="fr-FR" dirty="0">
                <a:latin typeface="Times New Roman"/>
                <a:cs typeface="Times New Roman"/>
              </a:rPr>
              <a:t>Le traitement des charges indirectes peut être résumé à l’aide du schéma présenté </a:t>
            </a:r>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11-4E5F-8A9B-0123456789AB}" type="slidenum">
              <a:rPr lang="fr-FR" sz="1600" dirty="0"/>
              <a:t>122</a:t>
            </a:fld>
            <a:endParaRPr lang="fr-FR" sz="1600" dirty="0"/>
          </a:p>
        </p:txBody>
      </p:sp>
    </p:spTree>
    <p:extLst>
      <p:ext uri="{BB962C8B-B14F-4D97-AF65-F5344CB8AC3E}">
        <p14:creationId xmlns:p14="http://schemas.microsoft.com/office/powerpoint/2010/main" val="330947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pic>
        <p:nvPicPr>
          <p:cNvPr id="4" name="Image 3"/>
          <p:cNvPicPr>
            <a:picLocks noChangeAspect="1"/>
          </p:cNvPicPr>
          <p:nvPr/>
        </p:nvPicPr>
        <p:blipFill>
          <a:blip r:embed="rId2"/>
          <a:stretch>
            <a:fillRect/>
          </a:stretch>
        </p:blipFill>
        <p:spPr>
          <a:xfrm>
            <a:off x="0" y="0"/>
            <a:ext cx="9144000" cy="6773649"/>
          </a:xfrm>
          <a:prstGeom prst="rect">
            <a:avLst/>
          </a:prstGeom>
        </p:spPr>
      </p:pic>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12-4E5F-8A9B-0123456789AB}" type="slidenum">
              <a:rPr lang="fr-FR" sz="1600" dirty="0"/>
              <a:t>123</a:t>
            </a:fld>
            <a:endParaRPr lang="fr-FR" sz="1600" dirty="0"/>
          </a:p>
        </p:txBody>
      </p:sp>
    </p:spTree>
    <p:extLst>
      <p:ext uri="{BB962C8B-B14F-4D97-AF65-F5344CB8AC3E}">
        <p14:creationId xmlns:p14="http://schemas.microsoft.com/office/powerpoint/2010/main" val="35547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9" y="2209800"/>
            <a:ext cx="7828724" cy="3916363"/>
          </a:xfrm>
        </p:spPr>
        <p:txBody>
          <a:bodyPr>
            <a:normAutofit fontScale="92500" lnSpcReduction="10000"/>
          </a:bodyPr>
          <a:lstStyle/>
          <a:p>
            <a:pPr marL="0" indent="0" algn="just">
              <a:buNone/>
            </a:pPr>
            <a:endParaRPr lang="fr-FR" dirty="0">
              <a:latin typeface="Times New Roman"/>
              <a:cs typeface="Times New Roman"/>
            </a:endParaRPr>
          </a:p>
          <a:p>
            <a:pPr marL="0" indent="0" algn="just">
              <a:buNone/>
            </a:pPr>
            <a:endParaRPr lang="fr-FR" dirty="0">
              <a:latin typeface="Times New Roman"/>
              <a:cs typeface="Times New Roman"/>
            </a:endParaRPr>
          </a:p>
          <a:p>
            <a:pPr marL="0" indent="0" algn="just">
              <a:buNone/>
            </a:pPr>
            <a:r>
              <a:rPr lang="fr-FR" dirty="0">
                <a:latin typeface="Times New Roman"/>
                <a:cs typeface="Times New Roman"/>
              </a:rPr>
              <a:t>L’entreprise </a:t>
            </a:r>
            <a:r>
              <a:rPr lang="fr-FR" dirty="0" err="1">
                <a:latin typeface="Times New Roman"/>
                <a:cs typeface="Times New Roman"/>
              </a:rPr>
              <a:t>Beutze</a:t>
            </a:r>
            <a:r>
              <a:rPr lang="fr-FR" dirty="0">
                <a:latin typeface="Times New Roman"/>
                <a:cs typeface="Times New Roman"/>
              </a:rPr>
              <a:t> fabrique deux produits « A » et « B », elle travaille uniquement sur commande. Elle vous communique ci-dessous les renseignements pour la période concernée:   </a:t>
            </a:r>
          </a:p>
          <a:p>
            <a:pPr marL="0" indent="0" algn="just">
              <a:buNone/>
            </a:pPr>
            <a:endParaRPr lang="fr-FR" dirty="0">
              <a:latin typeface="Times New Roman"/>
              <a:cs typeface="Times New Roman"/>
            </a:endParaRPr>
          </a:p>
          <a:p>
            <a:pPr marL="0" indent="0" algn="just">
              <a:buNone/>
            </a:pPr>
            <a:endParaRPr lang="fr-FR" dirty="0">
              <a:latin typeface="Times New Roman"/>
              <a:cs typeface="Times New Roman"/>
            </a:endParaRPr>
          </a:p>
          <a:p>
            <a:pPr marL="0" indent="0" algn="just">
              <a:buNone/>
            </a:pPr>
            <a:r>
              <a:rPr lang="fr-FR" dirty="0">
                <a:latin typeface="Times New Roman"/>
                <a:cs typeface="Times New Roman"/>
              </a:rPr>
              <a:t>  </a:t>
            </a:r>
          </a:p>
        </p:txBody>
      </p:sp>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13-4E5F-8A9B-0123456789AB}" type="slidenum">
              <a:rPr lang="fr-FR" sz="1600" dirty="0"/>
              <a:t>124</a:t>
            </a:fld>
            <a:endParaRPr lang="fr-FR" sz="1600" dirty="0"/>
          </a:p>
        </p:txBody>
      </p:sp>
    </p:spTree>
    <p:extLst>
      <p:ext uri="{BB962C8B-B14F-4D97-AF65-F5344CB8AC3E}">
        <p14:creationId xmlns:p14="http://schemas.microsoft.com/office/powerpoint/2010/main" val="152512879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199" y="342900"/>
            <a:ext cx="6508377" cy="670020"/>
          </a:xfrm>
        </p:spPr>
        <p:txBody>
          <a:bodyPr/>
          <a:lstStyle/>
          <a:p>
            <a:pPr algn="ctr"/>
            <a:r>
              <a:rPr lang="fr-FR" sz="2400" dirty="0">
                <a:solidFill>
                  <a:srgbClr val="000000"/>
                </a:solidFill>
                <a:latin typeface="Times New Roman"/>
                <a:cs typeface="Times New Roman"/>
              </a:rPr>
              <a:t>Affectation des charges indirectes aux activités </a:t>
            </a:r>
            <a:br>
              <a:rPr lang="fr-FR" sz="2400" dirty="0">
                <a:solidFill>
                  <a:srgbClr val="000000"/>
                </a:solidFill>
                <a:latin typeface="Times New Roman"/>
                <a:cs typeface="Times New Roman"/>
              </a:rPr>
            </a:br>
            <a:endParaRPr lang="fr-FR" sz="2400" dirty="0">
              <a:solidFill>
                <a:srgbClr val="000000"/>
              </a:solidFill>
              <a:latin typeface="Times New Roman"/>
              <a:cs typeface="Times New Roman"/>
            </a:endParaRPr>
          </a:p>
        </p:txBody>
      </p:sp>
      <p:graphicFrame>
        <p:nvGraphicFramePr>
          <p:cNvPr id="4" name="Tableau 3"/>
          <p:cNvGraphicFramePr>
            <a:graphicFrameLocks noGrp="1"/>
          </p:cNvGraphicFramePr>
          <p:nvPr/>
        </p:nvGraphicFramePr>
        <p:xfrm>
          <a:off x="163173" y="792270"/>
          <a:ext cx="8289072" cy="5638800"/>
        </p:xfrm>
        <a:graphic>
          <a:graphicData uri="http://schemas.openxmlformats.org/drawingml/2006/table">
            <a:tbl>
              <a:tblPr firstRow="1" bandRow="1">
                <a:tableStyleId>{5C22544A-7EE6-4342-B048-85BDC9FD1C3A}</a:tableStyleId>
              </a:tblPr>
              <a:tblGrid>
                <a:gridCol w="2029270">
                  <a:extLst>
                    <a:ext uri="{9D8B030D-6E8A-4147-A177-3AD203B41FA5}">
                      <a16:colId xmlns:a16="http://schemas.microsoft.com/office/drawing/2014/main" val="20000"/>
                    </a:ext>
                  </a:extLst>
                </a:gridCol>
                <a:gridCol w="2389007">
                  <a:extLst>
                    <a:ext uri="{9D8B030D-6E8A-4147-A177-3AD203B41FA5}">
                      <a16:colId xmlns:a16="http://schemas.microsoft.com/office/drawing/2014/main" val="20001"/>
                    </a:ext>
                  </a:extLst>
                </a:gridCol>
                <a:gridCol w="1512030">
                  <a:extLst>
                    <a:ext uri="{9D8B030D-6E8A-4147-A177-3AD203B41FA5}">
                      <a16:colId xmlns:a16="http://schemas.microsoft.com/office/drawing/2014/main" val="20002"/>
                    </a:ext>
                  </a:extLst>
                </a:gridCol>
                <a:gridCol w="2358765">
                  <a:extLst>
                    <a:ext uri="{9D8B030D-6E8A-4147-A177-3AD203B41FA5}">
                      <a16:colId xmlns:a16="http://schemas.microsoft.com/office/drawing/2014/main" val="20003"/>
                    </a:ext>
                  </a:extLst>
                </a:gridCol>
              </a:tblGrid>
              <a:tr h="370840">
                <a:tc>
                  <a:txBody>
                    <a:bodyPr/>
                    <a:lstStyle/>
                    <a:p>
                      <a:pPr algn="ctr"/>
                      <a:r>
                        <a:rPr lang="fr-FR" dirty="0">
                          <a:latin typeface="Times New Roman"/>
                          <a:cs typeface="Times New Roman"/>
                        </a:rPr>
                        <a:t>Centre de Travail</a:t>
                      </a:r>
                      <a:r>
                        <a:rPr lang="fr-FR" baseline="0" dirty="0">
                          <a:latin typeface="Times New Roman"/>
                          <a:cs typeface="Times New Roman"/>
                        </a:rPr>
                        <a:t> </a:t>
                      </a:r>
                      <a:endParaRPr lang="fr-FR" dirty="0">
                        <a:latin typeface="Times New Roman"/>
                        <a:cs typeface="Times New Roman"/>
                      </a:endParaRPr>
                    </a:p>
                  </a:txBody>
                  <a:tcPr/>
                </a:tc>
                <a:tc>
                  <a:txBody>
                    <a:bodyPr/>
                    <a:lstStyle/>
                    <a:p>
                      <a:pPr algn="ctr"/>
                      <a:r>
                        <a:rPr lang="fr-FR" dirty="0">
                          <a:latin typeface="Times New Roman"/>
                          <a:cs typeface="Times New Roman"/>
                        </a:rPr>
                        <a:t>Activités </a:t>
                      </a:r>
                    </a:p>
                  </a:txBody>
                  <a:tcPr/>
                </a:tc>
                <a:tc>
                  <a:txBody>
                    <a:bodyPr/>
                    <a:lstStyle/>
                    <a:p>
                      <a:pPr algn="ctr"/>
                      <a:r>
                        <a:rPr lang="fr-FR" dirty="0">
                          <a:latin typeface="Times New Roman"/>
                          <a:cs typeface="Times New Roman"/>
                        </a:rPr>
                        <a:t>Charges</a:t>
                      </a:r>
                      <a:r>
                        <a:rPr lang="fr-FR" baseline="0" dirty="0">
                          <a:latin typeface="Times New Roman"/>
                          <a:cs typeface="Times New Roman"/>
                        </a:rPr>
                        <a:t> indirectes </a:t>
                      </a:r>
                      <a:endParaRPr lang="fr-FR" dirty="0">
                        <a:latin typeface="Times New Roman"/>
                        <a:cs typeface="Times New Roman"/>
                      </a:endParaRPr>
                    </a:p>
                  </a:txBody>
                  <a:tcPr/>
                </a:tc>
                <a:tc>
                  <a:txBody>
                    <a:bodyPr/>
                    <a:lstStyle/>
                    <a:p>
                      <a:pPr algn="ctr"/>
                      <a:r>
                        <a:rPr lang="fr-FR" dirty="0">
                          <a:latin typeface="Times New Roman"/>
                          <a:cs typeface="Times New Roman"/>
                        </a:rPr>
                        <a:t>Inducteurs </a:t>
                      </a:r>
                    </a:p>
                  </a:txBody>
                  <a:tcPr/>
                </a:tc>
                <a:extLst>
                  <a:ext uri="{0D108BD9-81ED-4DB2-BD59-A6C34878D82A}">
                    <a16:rowId xmlns:a16="http://schemas.microsoft.com/office/drawing/2014/main" val="10000"/>
                  </a:ext>
                </a:extLst>
              </a:tr>
              <a:tr h="370840">
                <a:tc>
                  <a:txBody>
                    <a:bodyPr/>
                    <a:lstStyle/>
                    <a:p>
                      <a:pPr algn="ctr"/>
                      <a:r>
                        <a:rPr lang="fr-FR" dirty="0">
                          <a:latin typeface="Times New Roman"/>
                          <a:cs typeface="Times New Roman"/>
                        </a:rPr>
                        <a:t>Administration </a:t>
                      </a:r>
                    </a:p>
                  </a:txBody>
                  <a:tcPr/>
                </a:tc>
                <a:tc>
                  <a:txBody>
                    <a:bodyPr/>
                    <a:lstStyle/>
                    <a:p>
                      <a:pPr algn="just"/>
                      <a:r>
                        <a:rPr lang="fr-FR" dirty="0">
                          <a:latin typeface="Times New Roman"/>
                          <a:cs typeface="Times New Roman"/>
                        </a:rPr>
                        <a:t>Comptabilité FRS </a:t>
                      </a:r>
                    </a:p>
                    <a:p>
                      <a:pPr algn="just"/>
                      <a:r>
                        <a:rPr lang="fr-FR" dirty="0">
                          <a:latin typeface="Times New Roman"/>
                          <a:cs typeface="Times New Roman"/>
                        </a:rPr>
                        <a:t>Comptabilité clients </a:t>
                      </a:r>
                    </a:p>
                  </a:txBody>
                  <a:tcPr/>
                </a:tc>
                <a:tc>
                  <a:txBody>
                    <a:bodyPr/>
                    <a:lstStyle/>
                    <a:p>
                      <a:pPr algn="ctr"/>
                      <a:r>
                        <a:rPr lang="fr-FR" dirty="0">
                          <a:latin typeface="Times New Roman"/>
                          <a:cs typeface="Times New Roman"/>
                        </a:rPr>
                        <a:t>8000</a:t>
                      </a:r>
                    </a:p>
                    <a:p>
                      <a:pPr algn="ctr"/>
                      <a:r>
                        <a:rPr lang="fr-FR" dirty="0">
                          <a:latin typeface="Times New Roman"/>
                          <a:cs typeface="Times New Roman"/>
                        </a:rPr>
                        <a:t>10000</a:t>
                      </a:r>
                    </a:p>
                  </a:txBody>
                  <a:tcPr/>
                </a:tc>
                <a:tc>
                  <a:txBody>
                    <a:bodyPr/>
                    <a:lstStyle/>
                    <a:p>
                      <a:pPr algn="just"/>
                      <a:r>
                        <a:rPr lang="fr-FR" sz="1600" dirty="0">
                          <a:latin typeface="Times New Roman"/>
                          <a:cs typeface="Times New Roman"/>
                        </a:rPr>
                        <a:t>Référence</a:t>
                      </a:r>
                      <a:r>
                        <a:rPr lang="fr-FR" sz="1600" baseline="0" dirty="0">
                          <a:latin typeface="Times New Roman"/>
                          <a:cs typeface="Times New Roman"/>
                        </a:rPr>
                        <a:t> matières premières </a:t>
                      </a:r>
                    </a:p>
                    <a:p>
                      <a:pPr algn="just"/>
                      <a:r>
                        <a:rPr lang="fr-FR" sz="1600" baseline="0" dirty="0">
                          <a:latin typeface="Times New Roman"/>
                          <a:cs typeface="Times New Roman"/>
                        </a:rPr>
                        <a:t>Commandes clients</a:t>
                      </a:r>
                    </a:p>
                    <a:p>
                      <a:pPr algn="ctr"/>
                      <a:r>
                        <a:rPr lang="fr-FR" baseline="0" dirty="0">
                          <a:latin typeface="Times New Roman"/>
                          <a:cs typeface="Times New Roman"/>
                        </a:rPr>
                        <a:t> </a:t>
                      </a:r>
                      <a:endParaRPr lang="fr-FR" dirty="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algn="ctr"/>
                      <a:r>
                        <a:rPr lang="fr-FR" dirty="0">
                          <a:latin typeface="Times New Roman"/>
                          <a:cs typeface="Times New Roman"/>
                        </a:rPr>
                        <a:t>Approvisionnement</a:t>
                      </a:r>
                    </a:p>
                  </a:txBody>
                  <a:tcPr/>
                </a:tc>
                <a:tc>
                  <a:txBody>
                    <a:bodyPr/>
                    <a:lstStyle/>
                    <a:p>
                      <a:pPr algn="ctr"/>
                      <a:r>
                        <a:rPr lang="fr-FR" dirty="0">
                          <a:latin typeface="Times New Roman"/>
                          <a:cs typeface="Times New Roman"/>
                        </a:rPr>
                        <a:t>Choix des FRS</a:t>
                      </a:r>
                    </a:p>
                    <a:p>
                      <a:pPr algn="ctr"/>
                      <a:r>
                        <a:rPr lang="fr-FR" dirty="0">
                          <a:latin typeface="Times New Roman"/>
                          <a:cs typeface="Times New Roman"/>
                        </a:rPr>
                        <a:t>Gestion des commandes</a:t>
                      </a:r>
                    </a:p>
                    <a:p>
                      <a:pPr algn="ctr"/>
                      <a:r>
                        <a:rPr lang="fr-FR" dirty="0">
                          <a:latin typeface="Times New Roman"/>
                          <a:cs typeface="Times New Roman"/>
                        </a:rPr>
                        <a:t>Stockage </a:t>
                      </a:r>
                    </a:p>
                    <a:p>
                      <a:pPr algn="ctr"/>
                      <a:endParaRPr lang="fr-FR" dirty="0">
                        <a:latin typeface="Times New Roman"/>
                        <a:cs typeface="Times New Roman"/>
                      </a:endParaRPr>
                    </a:p>
                  </a:txBody>
                  <a:tcPr/>
                </a:tc>
                <a:tc>
                  <a:txBody>
                    <a:bodyPr/>
                    <a:lstStyle/>
                    <a:p>
                      <a:pPr algn="ctr"/>
                      <a:r>
                        <a:rPr lang="fr-FR" dirty="0">
                          <a:latin typeface="Times New Roman"/>
                          <a:cs typeface="Times New Roman"/>
                        </a:rPr>
                        <a:t>12500</a:t>
                      </a:r>
                    </a:p>
                    <a:p>
                      <a:pPr algn="ctr"/>
                      <a:endParaRPr lang="fr-FR" dirty="0">
                        <a:latin typeface="Times New Roman"/>
                        <a:cs typeface="Times New Roman"/>
                      </a:endParaRPr>
                    </a:p>
                    <a:p>
                      <a:pPr algn="ctr"/>
                      <a:r>
                        <a:rPr lang="fr-FR" dirty="0">
                          <a:latin typeface="Times New Roman"/>
                          <a:cs typeface="Times New Roman"/>
                        </a:rPr>
                        <a:t>15000</a:t>
                      </a:r>
                    </a:p>
                    <a:p>
                      <a:pPr algn="ctr"/>
                      <a:r>
                        <a:rPr lang="fr-FR" dirty="0">
                          <a:latin typeface="Times New Roman"/>
                          <a:cs typeface="Times New Roman"/>
                        </a:rPr>
                        <a:t>28000</a:t>
                      </a: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Référence </a:t>
                      </a:r>
                      <a:r>
                        <a:rPr lang="fr-FR" sz="1600" baseline="0" dirty="0">
                          <a:latin typeface="Times New Roman"/>
                          <a:cs typeface="Times New Roman"/>
                        </a:rPr>
                        <a:t>matières premières </a:t>
                      </a: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Référence </a:t>
                      </a:r>
                      <a:r>
                        <a:rPr lang="fr-FR" sz="1600" baseline="0" dirty="0">
                          <a:latin typeface="Times New Roman"/>
                          <a:cs typeface="Times New Roman"/>
                        </a:rPr>
                        <a:t>matières premières </a:t>
                      </a: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Référence </a:t>
                      </a:r>
                      <a:r>
                        <a:rPr lang="fr-FR" sz="1600" baseline="0" dirty="0">
                          <a:latin typeface="Times New Roman"/>
                          <a:cs typeface="Times New Roman"/>
                        </a:rPr>
                        <a:t>matières premières </a:t>
                      </a:r>
                    </a:p>
                    <a:p>
                      <a:pPr marL="0" marR="0" indent="0" algn="just" defTabSz="914400" rtl="0" eaLnBrk="1" fontAlgn="auto" latinLnBrk="0" hangingPunct="1">
                        <a:lnSpc>
                          <a:spcPct val="100000"/>
                        </a:lnSpc>
                        <a:spcBef>
                          <a:spcPts val="0"/>
                        </a:spcBef>
                        <a:spcAft>
                          <a:spcPts val="0"/>
                        </a:spcAft>
                        <a:buClrTx/>
                        <a:buSzTx/>
                        <a:buFontTx/>
                        <a:buNone/>
                        <a:tabLst/>
                        <a:defRPr/>
                      </a:pPr>
                      <a:endParaRPr lang="fr-FR" sz="1600" baseline="0" dirty="0">
                        <a:latin typeface="Times New Roman"/>
                        <a:cs typeface="Times New Roman"/>
                      </a:endParaRPr>
                    </a:p>
                    <a:p>
                      <a:pPr algn="just"/>
                      <a:endParaRPr lang="fr-FR" dirty="0">
                        <a:latin typeface="Times New Roman"/>
                        <a:cs typeface="Times New Roman"/>
                      </a:endParaRPr>
                    </a:p>
                  </a:txBody>
                  <a:tcPr/>
                </a:tc>
                <a:extLst>
                  <a:ext uri="{0D108BD9-81ED-4DB2-BD59-A6C34878D82A}">
                    <a16:rowId xmlns:a16="http://schemas.microsoft.com/office/drawing/2014/main" val="10002"/>
                  </a:ext>
                </a:extLst>
              </a:tr>
              <a:tr h="370840">
                <a:tc>
                  <a:txBody>
                    <a:bodyPr/>
                    <a:lstStyle/>
                    <a:p>
                      <a:pPr algn="ctr"/>
                      <a:r>
                        <a:rPr lang="fr-FR" dirty="0">
                          <a:latin typeface="Times New Roman"/>
                          <a:cs typeface="Times New Roman"/>
                        </a:rPr>
                        <a:t>Fabrication </a:t>
                      </a:r>
                    </a:p>
                  </a:txBody>
                  <a:tcPr/>
                </a:tc>
                <a:tc>
                  <a:txBody>
                    <a:bodyPr/>
                    <a:lstStyle/>
                    <a:p>
                      <a:pPr algn="ctr"/>
                      <a:r>
                        <a:rPr lang="fr-FR" dirty="0">
                          <a:latin typeface="Times New Roman"/>
                          <a:cs typeface="Times New Roman"/>
                        </a:rPr>
                        <a:t>Montage</a:t>
                      </a:r>
                    </a:p>
                    <a:p>
                      <a:pPr algn="ctr"/>
                      <a:r>
                        <a:rPr lang="fr-FR" dirty="0">
                          <a:latin typeface="Times New Roman"/>
                          <a:cs typeface="Times New Roman"/>
                        </a:rPr>
                        <a:t>Assemblage </a:t>
                      </a:r>
                    </a:p>
                    <a:p>
                      <a:pPr algn="ctr"/>
                      <a:r>
                        <a:rPr lang="fr-FR" dirty="0">
                          <a:latin typeface="Times New Roman"/>
                          <a:cs typeface="Times New Roman"/>
                        </a:rPr>
                        <a:t>Contrôle </a:t>
                      </a:r>
                    </a:p>
                  </a:txBody>
                  <a:tcPr/>
                </a:tc>
                <a:tc>
                  <a:txBody>
                    <a:bodyPr/>
                    <a:lstStyle/>
                    <a:p>
                      <a:pPr algn="ctr"/>
                      <a:r>
                        <a:rPr lang="fr-FR" dirty="0">
                          <a:latin typeface="Times New Roman"/>
                          <a:cs typeface="Times New Roman"/>
                        </a:rPr>
                        <a:t>65000</a:t>
                      </a:r>
                    </a:p>
                    <a:p>
                      <a:pPr algn="ctr"/>
                      <a:r>
                        <a:rPr lang="fr-FR" dirty="0">
                          <a:latin typeface="Times New Roman"/>
                          <a:cs typeface="Times New Roman"/>
                        </a:rPr>
                        <a:t>58000</a:t>
                      </a:r>
                    </a:p>
                    <a:p>
                      <a:pPr algn="ctr"/>
                      <a:r>
                        <a:rPr lang="fr-FR" dirty="0">
                          <a:latin typeface="Times New Roman"/>
                          <a:cs typeface="Times New Roman"/>
                        </a:rPr>
                        <a:t>32000</a:t>
                      </a:r>
                    </a:p>
                  </a:txBody>
                  <a:tcPr/>
                </a:tc>
                <a:tc>
                  <a:txBody>
                    <a:bodyPr/>
                    <a:lstStyle/>
                    <a:p>
                      <a:pPr algn="just"/>
                      <a:r>
                        <a:rPr lang="fr-FR" sz="1600" dirty="0">
                          <a:latin typeface="Times New Roman"/>
                          <a:cs typeface="Times New Roman"/>
                        </a:rPr>
                        <a:t>Nombre de produits</a:t>
                      </a: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Nombre de produits</a:t>
                      </a: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Nombre de produits</a:t>
                      </a:r>
                    </a:p>
                  </a:txBody>
                  <a:tcPr/>
                </a:tc>
                <a:extLst>
                  <a:ext uri="{0D108BD9-81ED-4DB2-BD59-A6C34878D82A}">
                    <a16:rowId xmlns:a16="http://schemas.microsoft.com/office/drawing/2014/main" val="10003"/>
                  </a:ext>
                </a:extLst>
              </a:tr>
              <a:tr h="370840">
                <a:tc>
                  <a:txBody>
                    <a:bodyPr/>
                    <a:lstStyle/>
                    <a:p>
                      <a:pPr algn="ctr"/>
                      <a:r>
                        <a:rPr lang="fr-FR" dirty="0">
                          <a:latin typeface="Times New Roman"/>
                          <a:cs typeface="Times New Roman"/>
                        </a:rPr>
                        <a:t>Distribution </a:t>
                      </a:r>
                    </a:p>
                  </a:txBody>
                  <a:tcPr/>
                </a:tc>
                <a:tc>
                  <a:txBody>
                    <a:bodyPr/>
                    <a:lstStyle/>
                    <a:p>
                      <a:pPr algn="ctr"/>
                      <a:r>
                        <a:rPr lang="fr-FR" dirty="0">
                          <a:latin typeface="Times New Roman"/>
                          <a:cs typeface="Times New Roman"/>
                        </a:rPr>
                        <a:t>Livraison </a:t>
                      </a:r>
                    </a:p>
                    <a:p>
                      <a:pPr algn="ctr"/>
                      <a:r>
                        <a:rPr lang="fr-FR" dirty="0">
                          <a:latin typeface="Times New Roman"/>
                          <a:cs typeface="Times New Roman"/>
                        </a:rPr>
                        <a:t>Facturation </a:t>
                      </a:r>
                    </a:p>
                    <a:p>
                      <a:pPr algn="ctr"/>
                      <a:r>
                        <a:rPr lang="fr-FR" dirty="0">
                          <a:latin typeface="Times New Roman"/>
                          <a:cs typeface="Times New Roman"/>
                        </a:rPr>
                        <a:t>Vente clientèle </a:t>
                      </a:r>
                    </a:p>
                  </a:txBody>
                  <a:tcPr/>
                </a:tc>
                <a:tc>
                  <a:txBody>
                    <a:bodyPr/>
                    <a:lstStyle/>
                    <a:p>
                      <a:pPr algn="ctr"/>
                      <a:r>
                        <a:rPr lang="fr-FR" dirty="0">
                          <a:latin typeface="Times New Roman"/>
                          <a:cs typeface="Times New Roman"/>
                        </a:rPr>
                        <a:t>35000</a:t>
                      </a:r>
                    </a:p>
                    <a:p>
                      <a:pPr algn="ctr"/>
                      <a:r>
                        <a:rPr lang="fr-FR" dirty="0">
                          <a:latin typeface="Times New Roman"/>
                          <a:cs typeface="Times New Roman"/>
                        </a:rPr>
                        <a:t>11000</a:t>
                      </a:r>
                    </a:p>
                    <a:p>
                      <a:pPr algn="ctr"/>
                      <a:r>
                        <a:rPr lang="fr-FR" dirty="0">
                          <a:latin typeface="Times New Roman"/>
                          <a:cs typeface="Times New Roman"/>
                        </a:rPr>
                        <a:t>14000</a:t>
                      </a:r>
                    </a:p>
                  </a:txBody>
                  <a:tcPr/>
                </a:tc>
                <a:tc>
                  <a:txBody>
                    <a:bodyPr/>
                    <a:lstStyle/>
                    <a:p>
                      <a:pPr algn="just"/>
                      <a:r>
                        <a:rPr lang="fr-FR" sz="1600" dirty="0">
                          <a:latin typeface="Times New Roman"/>
                          <a:cs typeface="Times New Roman"/>
                        </a:rPr>
                        <a:t>Commandes</a:t>
                      </a:r>
                      <a:r>
                        <a:rPr lang="fr-FR" sz="1600" baseline="0" dirty="0">
                          <a:latin typeface="Times New Roman"/>
                          <a:cs typeface="Times New Roman"/>
                        </a:rPr>
                        <a:t> clients</a:t>
                      </a: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Commandes</a:t>
                      </a:r>
                      <a:r>
                        <a:rPr lang="fr-FR" sz="1600" baseline="0" dirty="0">
                          <a:latin typeface="Times New Roman"/>
                          <a:cs typeface="Times New Roman"/>
                        </a:rPr>
                        <a:t> clients</a:t>
                      </a:r>
                      <a:endParaRPr lang="fr-FR" sz="1600" dirty="0">
                        <a:latin typeface="Times New Roman"/>
                        <a:cs typeface="Times New Roman"/>
                      </a:endParaRPr>
                    </a:p>
                    <a:p>
                      <a:pPr marL="0" marR="0" indent="0" algn="just"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Commandes</a:t>
                      </a:r>
                      <a:r>
                        <a:rPr lang="fr-FR" sz="1600" baseline="0" dirty="0">
                          <a:latin typeface="Times New Roman"/>
                          <a:cs typeface="Times New Roman"/>
                        </a:rPr>
                        <a:t> clients</a:t>
                      </a:r>
                      <a:endParaRPr lang="fr-FR" sz="1600" dirty="0">
                        <a:latin typeface="Times New Roman"/>
                        <a:cs typeface="Times New Roman"/>
                      </a:endParaRPr>
                    </a:p>
                  </a:txBody>
                  <a:tcPr/>
                </a:tc>
                <a:extLst>
                  <a:ext uri="{0D108BD9-81ED-4DB2-BD59-A6C34878D82A}">
                    <a16:rowId xmlns:a16="http://schemas.microsoft.com/office/drawing/2014/main" val="10004"/>
                  </a:ext>
                </a:extLst>
              </a:tr>
            </a:tbl>
          </a:graphicData>
        </a:graphic>
      </p:graphicFrame>
      <p:sp>
        <p:nvSpPr>
          <p:cNvPr id="500" name="Numero de page"/>
          <p:cNvSpPr txBox="1"/>
          <p:nvPr/>
        </p:nvSpPr>
        <p:spPr>
          <a:xfrm>
            <a:off x="8128000" y="6464300"/>
            <a:ext cx="762000" cy="317500"/>
          </a:xfrm>
          <a:prstGeom prst="rect">
            <a:avLst/>
          </a:prstGeom>
          <a:solidFill>
            <a:srgbClr val="FFFFFF">
              <a:alpha val="85000"/>
            </a:srgbClr>
          </a:solidFill>
        </p:spPr>
        <p:txBody>
          <a:bodyPr wrap="none" lIns="0" tIns="0" rIns="0" bIns="0">
            <a:noAutofit/>
          </a:bodyPr>
          <a:lstStyle/>
          <a:p>
            <a:pPr algn="r"/>
            <a:fld id="{A1B2C3D4-0014-4E5F-8A9B-0123456789AB}" type="slidenum">
              <a:rPr lang="fr-FR" sz="1600" dirty="0"/>
              <a:t>125</a:t>
            </a:fld>
            <a:endParaRPr lang="fr-FR" sz="1600" dirty="0"/>
          </a:p>
        </p:txBody>
      </p:sp>
    </p:spTree>
    <p:extLst>
      <p:ext uri="{BB962C8B-B14F-4D97-AF65-F5344CB8AC3E}">
        <p14:creationId xmlns:p14="http://schemas.microsoft.com/office/powerpoint/2010/main" val="342280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latin typeface="Times New Roman"/>
                <a:cs typeface="Times New Roman"/>
              </a:rPr>
              <a:t>La méthode ABC </a:t>
            </a:r>
          </a:p>
        </p:txBody>
      </p:sp>
      <p:sp>
        <p:nvSpPr>
          <p:cNvPr id="3" name="Espace réservé du contenu 2"/>
          <p:cNvSpPr>
            <a:spLocks noGrp="1"/>
          </p:cNvSpPr>
          <p:nvPr>
            <p:ph idx="1"/>
          </p:nvPr>
        </p:nvSpPr>
        <p:spPr>
          <a:xfrm>
            <a:off x="457198" y="2209800"/>
            <a:ext cx="8463777" cy="3916363"/>
          </a:xfrm>
        </p:spPr>
        <p:txBody>
          <a:bodyPr>
            <a:normAutofit fontScale="70000" lnSpcReduction="20000"/>
          </a:bodyPr>
          <a:lstStyle/>
          <a:p>
            <a:pPr marL="0" indent="0" algn="ctr">
              <a:buNone/>
            </a:pPr>
            <a:r>
              <a:rPr lang="fr-FR" dirty="0">
                <a:latin typeface="Times New Roman"/>
                <a:cs typeface="Times New Roman"/>
              </a:rPr>
              <a:t>Volume des indicateurs</a:t>
            </a:r>
          </a:p>
          <a:p>
            <a:pPr marL="0" indent="0" algn="ctr">
              <a:buNone/>
            </a:pPr>
            <a:endParaRPr lang="fr-FR" dirty="0">
              <a:latin typeface="Times New Roman"/>
              <a:cs typeface="Times New Roman"/>
            </a:endParaRPr>
          </a:p>
          <a:p>
            <a:pPr marL="0" indent="0" algn="ctr">
              <a:buNone/>
            </a:pPr>
            <a:endParaRPr lang="fr-FR" dirty="0">
              <a:latin typeface="Times New Roman"/>
              <a:cs typeface="Times New Roman"/>
            </a:endParaRPr>
          </a:p>
          <a:p>
            <a:pPr marL="0" indent="0" algn="ctr">
              <a:buNone/>
            </a:pPr>
            <a:endParaRPr lang="fr-FR" dirty="0">
              <a:latin typeface="Times New Roman"/>
              <a:cs typeface="Times New Roman"/>
            </a:endParaRPr>
          </a:p>
          <a:p>
            <a:pPr marL="0" indent="0" algn="ctr">
              <a:buNone/>
            </a:pPr>
            <a:endParaRPr lang="fr-FR" dirty="0">
              <a:latin typeface="Times New Roman"/>
              <a:cs typeface="Times New Roman"/>
            </a:endParaRPr>
          </a:p>
          <a:p>
            <a:pPr marL="0" indent="0" algn="just">
              <a:buNone/>
            </a:pPr>
            <a:r>
              <a:rPr lang="fr-FR" b="1" i="1" u="sng" dirty="0">
                <a:latin typeface="Times New Roman"/>
                <a:cs typeface="Times New Roman"/>
              </a:rPr>
              <a:t>Travail à faire</a:t>
            </a:r>
          </a:p>
          <a:p>
            <a:pPr marL="457200" indent="-457200" algn="just">
              <a:buFont typeface="+mj-lt"/>
              <a:buAutoNum type="arabicPeriod"/>
            </a:pPr>
            <a:r>
              <a:rPr lang="fr-FR" dirty="0">
                <a:latin typeface="Times New Roman"/>
                <a:cs typeface="Times New Roman"/>
              </a:rPr>
              <a:t>Déterminer les centres de regroupement et affecter les charges indirectes correspondantes.</a:t>
            </a:r>
          </a:p>
          <a:p>
            <a:pPr marL="457200" indent="-457200" algn="just">
              <a:buFont typeface="+mj-lt"/>
              <a:buAutoNum type="arabicPeriod"/>
            </a:pPr>
            <a:r>
              <a:rPr lang="fr-FR" dirty="0">
                <a:latin typeface="Times New Roman"/>
                <a:cs typeface="Times New Roman"/>
              </a:rPr>
              <a:t>Calculer le coût unitaire des inducteurs </a:t>
            </a:r>
            <a:br>
              <a:rPr lang="fr-FR" dirty="0">
                <a:latin typeface="Times New Roman"/>
                <a:cs typeface="Times New Roman"/>
              </a:rPr>
            </a:br>
            <a:endParaRPr lang="fr-FR" dirty="0">
              <a:latin typeface="Times New Roman"/>
              <a:cs typeface="Times New Roman"/>
            </a:endParaRPr>
          </a:p>
        </p:txBody>
      </p:sp>
      <p:graphicFrame>
        <p:nvGraphicFramePr>
          <p:cNvPr id="4" name="Tableau 3"/>
          <p:cNvGraphicFramePr>
            <a:graphicFrameLocks noGrp="1"/>
          </p:cNvGraphicFramePr>
          <p:nvPr/>
        </p:nvGraphicFramePr>
        <p:xfrm>
          <a:off x="684003" y="2742521"/>
          <a:ext cx="7979928" cy="1559560"/>
        </p:xfrm>
        <a:graphic>
          <a:graphicData uri="http://schemas.openxmlformats.org/drawingml/2006/table">
            <a:tbl>
              <a:tblPr firstRow="1" bandRow="1">
                <a:tableStyleId>{5C22544A-7EE6-4342-B048-85BDC9FD1C3A}</a:tableStyleId>
              </a:tblPr>
              <a:tblGrid>
                <a:gridCol w="2659976">
                  <a:extLst>
                    <a:ext uri="{9D8B030D-6E8A-4147-A177-3AD203B41FA5}">
                      <a16:colId xmlns:a16="http://schemas.microsoft.com/office/drawing/2014/main" val="20000"/>
                    </a:ext>
                  </a:extLst>
                </a:gridCol>
                <a:gridCol w="2659976">
                  <a:extLst>
                    <a:ext uri="{9D8B030D-6E8A-4147-A177-3AD203B41FA5}">
                      <a16:colId xmlns:a16="http://schemas.microsoft.com/office/drawing/2014/main" val="20001"/>
                    </a:ext>
                  </a:extLst>
                </a:gridCol>
                <a:gridCol w="2659976">
                  <a:extLst>
                    <a:ext uri="{9D8B030D-6E8A-4147-A177-3AD203B41FA5}">
                      <a16:colId xmlns:a16="http://schemas.microsoft.com/office/drawing/2014/main" val="20002"/>
                    </a:ext>
                  </a:extLst>
                </a:gridCol>
              </a:tblGrid>
              <a:tr h="370840">
                <a:tc>
                  <a:txBody>
                    <a:bodyPr/>
                    <a:lstStyle/>
                    <a:p>
                      <a:pPr algn="ctr"/>
                      <a:r>
                        <a:rPr lang="fr-FR" dirty="0">
                          <a:latin typeface="Times New Roman"/>
                          <a:cs typeface="Times New Roman"/>
                        </a:rPr>
                        <a:t>Quantité </a:t>
                      </a:r>
                    </a:p>
                  </a:txBody>
                  <a:tcPr/>
                </a:tc>
                <a:tc>
                  <a:txBody>
                    <a:bodyPr/>
                    <a:lstStyle/>
                    <a:p>
                      <a:pPr algn="ctr"/>
                      <a:r>
                        <a:rPr lang="fr-FR" dirty="0">
                          <a:latin typeface="Times New Roman"/>
                          <a:cs typeface="Times New Roman"/>
                        </a:rPr>
                        <a:t>Produit « A »</a:t>
                      </a:r>
                    </a:p>
                  </a:txBody>
                  <a:tcPr/>
                </a:tc>
                <a:tc>
                  <a:txBody>
                    <a:bodyPr/>
                    <a:lstStyle/>
                    <a:p>
                      <a:pPr algn="ctr"/>
                      <a:r>
                        <a:rPr lang="fr-FR" dirty="0">
                          <a:latin typeface="Times New Roman"/>
                          <a:cs typeface="Times New Roman"/>
                        </a:rPr>
                        <a:t>Produit « B »</a:t>
                      </a:r>
                    </a:p>
                  </a:txBody>
                  <a:tcPr/>
                </a:tc>
                <a:extLst>
                  <a:ext uri="{0D108BD9-81ED-4DB2-BD59-A6C34878D82A}">
                    <a16:rowId xmlns:a16="http://schemas.microsoft.com/office/drawing/2014/main" val="10000"/>
                  </a:ext>
                </a:extLst>
              </a:tr>
              <a:tr h="370840">
                <a:tc>
                  <a:txBody>
                    <a:bodyPr/>
                    <a:lstStyle/>
                    <a:p>
                      <a:pPr algn="just"/>
                      <a:r>
                        <a:rPr lang="fr-FR" dirty="0">
                          <a:latin typeface="Times New Roman"/>
                          <a:cs typeface="Times New Roman"/>
                        </a:rPr>
                        <a:t>Nombre de références MP</a:t>
                      </a:r>
                    </a:p>
                    <a:p>
                      <a:pPr algn="just"/>
                      <a:r>
                        <a:rPr lang="fr-FR" dirty="0">
                          <a:latin typeface="Times New Roman"/>
                          <a:cs typeface="Times New Roman"/>
                        </a:rPr>
                        <a:t>Nombre de produits </a:t>
                      </a:r>
                    </a:p>
                    <a:p>
                      <a:pPr algn="just"/>
                      <a:r>
                        <a:rPr lang="fr-FR" dirty="0">
                          <a:latin typeface="Times New Roman"/>
                          <a:cs typeface="Times New Roman"/>
                        </a:rPr>
                        <a:t>Nombre de commande clients </a:t>
                      </a:r>
                    </a:p>
                  </a:txBody>
                  <a:tcPr/>
                </a:tc>
                <a:tc>
                  <a:txBody>
                    <a:bodyPr/>
                    <a:lstStyle/>
                    <a:p>
                      <a:pPr algn="ctr"/>
                      <a:r>
                        <a:rPr lang="fr-FR" dirty="0">
                          <a:latin typeface="Times New Roman"/>
                          <a:cs typeface="Times New Roman"/>
                        </a:rPr>
                        <a:t>8</a:t>
                      </a:r>
                    </a:p>
                    <a:p>
                      <a:pPr algn="ctr"/>
                      <a:r>
                        <a:rPr lang="fr-FR" dirty="0">
                          <a:latin typeface="Times New Roman"/>
                          <a:cs typeface="Times New Roman"/>
                        </a:rPr>
                        <a:t>1200</a:t>
                      </a:r>
                    </a:p>
                    <a:p>
                      <a:pPr algn="ctr"/>
                      <a:r>
                        <a:rPr lang="fr-FR" dirty="0">
                          <a:latin typeface="Times New Roman"/>
                          <a:cs typeface="Times New Roman"/>
                        </a:rPr>
                        <a:t>160</a:t>
                      </a:r>
                    </a:p>
                  </a:txBody>
                  <a:tcPr/>
                </a:tc>
                <a:tc>
                  <a:txBody>
                    <a:bodyPr/>
                    <a:lstStyle/>
                    <a:p>
                      <a:pPr algn="ctr"/>
                      <a:r>
                        <a:rPr lang="fr-FR" dirty="0">
                          <a:latin typeface="Times New Roman"/>
                          <a:cs typeface="Times New Roman"/>
                        </a:rPr>
                        <a:t>12</a:t>
                      </a:r>
                    </a:p>
                    <a:p>
                      <a:pPr algn="ctr"/>
                      <a:r>
                        <a:rPr lang="fr-FR" dirty="0">
                          <a:latin typeface="Times New Roman"/>
                          <a:cs typeface="Times New Roman"/>
                        </a:rPr>
                        <a:t>800</a:t>
                      </a:r>
                    </a:p>
                    <a:p>
                      <a:pPr algn="ctr"/>
                      <a:r>
                        <a:rPr lang="fr-FR" dirty="0">
                          <a:latin typeface="Times New Roman"/>
                          <a:cs typeface="Times New Roman"/>
                        </a:rPr>
                        <a:t>90</a:t>
                      </a:r>
                    </a:p>
                    <a:p>
                      <a:pPr algn="ctr"/>
                      <a:endParaRPr lang="fr-FR" dirty="0">
                        <a:latin typeface="Times New Roman"/>
                        <a:cs typeface="Times New Roman"/>
                      </a:endParaRPr>
                    </a:p>
                  </a:txBody>
                  <a:tcPr/>
                </a:tc>
                <a:extLst>
                  <a:ext uri="{0D108BD9-81ED-4DB2-BD59-A6C34878D82A}">
                    <a16:rowId xmlns:a16="http://schemas.microsoft.com/office/drawing/2014/main" val="10001"/>
                  </a:ext>
                </a:extLst>
              </a:tr>
            </a:tbl>
          </a:graphicData>
        </a:graphic>
      </p:graphicFrame>
      <p:sp>
        <p:nvSpPr>
          <p:cNvPr id="500" name="Numero de page"/>
          <p:cNvSpPr txBox="1"/>
          <p:nvPr/>
        </p:nvSpPr>
        <p:spPr>
          <a:xfrm>
            <a:off x="8128000" y="6350000"/>
            <a:ext cx="762000" cy="381000"/>
          </a:xfrm>
          <a:prstGeom prst="rect">
            <a:avLst/>
          </a:prstGeom>
          <a:solidFill>
            <a:srgbClr val="FFFFFF">
              <a:alpha val="85000"/>
            </a:srgbClr>
          </a:solidFill>
        </p:spPr>
        <p:txBody>
          <a:bodyPr wrap="none" lIns="0" tIns="0" rIns="0" bIns="0">
            <a:noAutofit/>
          </a:bodyPr>
          <a:lstStyle/>
          <a:p>
            <a:pPr algn="r"/>
            <a:fld id="{A1B2C3D4-0015-4E5F-8A9B-0123456789AB}" type="slidenum">
              <a:rPr lang="fr-FR" sz="1600" dirty="0"/>
              <a:t>126</a:t>
            </a:fld>
            <a:endParaRPr lang="fr-FR" sz="1600" dirty="0"/>
          </a:p>
        </p:txBody>
      </p:sp>
    </p:spTree>
    <p:extLst>
      <p:ext uri="{BB962C8B-B14F-4D97-AF65-F5344CB8AC3E}">
        <p14:creationId xmlns:p14="http://schemas.microsoft.com/office/powerpoint/2010/main" val="186386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636" y="1775021"/>
            <a:ext cx="8830254" cy="4779181"/>
          </a:xfrm>
        </p:spPr>
        <p:txBody>
          <a:bodyPr>
            <a:normAutofit fontScale="85000" lnSpcReduction="10000"/>
          </a:bodyPr>
          <a:lstStyle/>
          <a:p>
            <a:pPr marL="0" indent="0">
              <a:buNone/>
            </a:pPr>
            <a:r>
              <a:rPr lang="fr-FR" sz="2200" b="1" i="1" u="sng" dirty="0">
                <a:latin typeface="Times New Roman"/>
                <a:cs typeface="Times New Roman"/>
              </a:rPr>
              <a:t>Ce que permet la comptabilité de gestion </a:t>
            </a:r>
          </a:p>
          <a:p>
            <a:pPr marL="12700" algn="just">
              <a:lnSpc>
                <a:spcPct val="100000"/>
              </a:lnSpc>
              <a:spcBef>
                <a:spcPts val="95"/>
              </a:spcBef>
            </a:pPr>
            <a:endParaRPr lang="fr-FR" sz="2200" spc="-5" dirty="0">
              <a:latin typeface="Times New Roman"/>
              <a:cs typeface="Times New Roman"/>
            </a:endParaRPr>
          </a:p>
          <a:p>
            <a:pPr marL="12700" algn="just">
              <a:lnSpc>
                <a:spcPct val="100000"/>
              </a:lnSpc>
              <a:spcBef>
                <a:spcPts val="95"/>
              </a:spcBef>
            </a:pPr>
            <a:r>
              <a:rPr lang="fr-FR" sz="2200" spc="-5" dirty="0">
                <a:latin typeface="Times New Roman"/>
                <a:cs typeface="Times New Roman"/>
              </a:rPr>
              <a:t>Les informations élaborées </a:t>
            </a:r>
            <a:r>
              <a:rPr lang="fr-FR" sz="2200" dirty="0">
                <a:latin typeface="Times New Roman"/>
                <a:cs typeface="Times New Roman"/>
              </a:rPr>
              <a:t>en </a:t>
            </a:r>
            <a:r>
              <a:rPr lang="fr-FR" sz="2200" spc="-10" dirty="0">
                <a:latin typeface="Times New Roman"/>
                <a:cs typeface="Times New Roman"/>
              </a:rPr>
              <a:t>comptabilité </a:t>
            </a:r>
            <a:r>
              <a:rPr lang="fr-FR" sz="2200" spc="-5" dirty="0">
                <a:latin typeface="Times New Roman"/>
                <a:cs typeface="Times New Roman"/>
              </a:rPr>
              <a:t>de</a:t>
            </a:r>
            <a:r>
              <a:rPr lang="fr-FR" sz="2200" spc="175" dirty="0">
                <a:latin typeface="Times New Roman"/>
                <a:cs typeface="Times New Roman"/>
              </a:rPr>
              <a:t> gestion</a:t>
            </a:r>
            <a:r>
              <a:rPr lang="fr-FR" sz="2200" spc="-10" dirty="0">
                <a:latin typeface="Times New Roman"/>
                <a:cs typeface="Times New Roman"/>
              </a:rPr>
              <a:t> permettent </a:t>
            </a:r>
            <a:r>
              <a:rPr lang="fr-FR" sz="2200" spc="-5" dirty="0">
                <a:latin typeface="Times New Roman"/>
                <a:cs typeface="Times New Roman"/>
              </a:rPr>
              <a:t>de répondre aux questions suivantes</a:t>
            </a:r>
            <a:r>
              <a:rPr lang="fr-FR" sz="2200" spc="50" dirty="0">
                <a:latin typeface="Times New Roman"/>
                <a:cs typeface="Times New Roman"/>
              </a:rPr>
              <a:t> </a:t>
            </a:r>
            <a:r>
              <a:rPr lang="fr-FR" sz="2200" spc="-5" dirty="0">
                <a:latin typeface="Times New Roman"/>
                <a:cs typeface="Times New Roman"/>
              </a:rPr>
              <a:t>:</a:t>
            </a:r>
            <a:endParaRPr lang="fr-FR" sz="2200" dirty="0">
              <a:latin typeface="Times New Roman"/>
              <a:cs typeface="Times New Roman"/>
            </a:endParaRPr>
          </a:p>
          <a:p>
            <a:pPr marL="378460" marR="6350" indent="-274320" algn="just">
              <a:lnSpc>
                <a:spcPct val="100000"/>
              </a:lnSpc>
              <a:spcBef>
                <a:spcPts val="1205"/>
              </a:spcBef>
              <a:buClr>
                <a:srgbClr val="4F81BC"/>
              </a:buClr>
              <a:buSzPct val="80000"/>
              <a:buFont typeface="Wingdings 2"/>
              <a:buChar char=""/>
              <a:tabLst>
                <a:tab pos="378460" algn="l"/>
                <a:tab pos="379095" algn="l"/>
                <a:tab pos="828040" algn="l"/>
                <a:tab pos="1827530" algn="l"/>
                <a:tab pos="2248535" algn="l"/>
                <a:tab pos="3010535" algn="l"/>
                <a:tab pos="3418840" algn="l"/>
                <a:tab pos="5324475" algn="l"/>
                <a:tab pos="6802755" algn="l"/>
              </a:tabLst>
            </a:pPr>
            <a:r>
              <a:rPr lang="fr-FR" sz="2200" dirty="0">
                <a:latin typeface="Times New Roman"/>
                <a:cs typeface="Times New Roman"/>
              </a:rPr>
              <a:t>Ce	</a:t>
            </a:r>
            <a:r>
              <a:rPr lang="fr-FR" sz="2200" spc="-5" dirty="0">
                <a:latin typeface="Times New Roman"/>
                <a:cs typeface="Times New Roman"/>
              </a:rPr>
              <a:t>p</a:t>
            </a:r>
            <a:r>
              <a:rPr lang="fr-FR" sz="2200" spc="-15" dirty="0">
                <a:latin typeface="Times New Roman"/>
                <a:cs typeface="Times New Roman"/>
              </a:rPr>
              <a:t>r</a:t>
            </a:r>
            <a:r>
              <a:rPr lang="fr-FR" sz="2200" dirty="0">
                <a:latin typeface="Times New Roman"/>
                <a:cs typeface="Times New Roman"/>
              </a:rPr>
              <a:t>o</a:t>
            </a:r>
            <a:r>
              <a:rPr lang="fr-FR" sz="2200" spc="5" dirty="0">
                <a:latin typeface="Times New Roman"/>
                <a:cs typeface="Times New Roman"/>
              </a:rPr>
              <a:t>d</a:t>
            </a:r>
            <a:r>
              <a:rPr lang="fr-FR" sz="2200" spc="-15" dirty="0">
                <a:latin typeface="Times New Roman"/>
                <a:cs typeface="Times New Roman"/>
              </a:rPr>
              <a:t>u</a:t>
            </a:r>
            <a:r>
              <a:rPr lang="fr-FR" sz="2200" spc="-10" dirty="0">
                <a:latin typeface="Times New Roman"/>
                <a:cs typeface="Times New Roman"/>
              </a:rPr>
              <a:t>i</a:t>
            </a:r>
            <a:r>
              <a:rPr lang="fr-FR" sz="2200" dirty="0">
                <a:latin typeface="Times New Roman"/>
                <a:cs typeface="Times New Roman"/>
              </a:rPr>
              <a:t>t </a:t>
            </a:r>
            <a:r>
              <a:rPr lang="fr-FR" sz="2200" spc="5" dirty="0">
                <a:latin typeface="Times New Roman"/>
                <a:cs typeface="Times New Roman"/>
              </a:rPr>
              <a:t>e</a:t>
            </a:r>
            <a:r>
              <a:rPr lang="fr-FR" sz="2200" dirty="0">
                <a:latin typeface="Times New Roman"/>
                <a:cs typeface="Times New Roman"/>
              </a:rPr>
              <a:t>n	</a:t>
            </a:r>
            <a:r>
              <a:rPr lang="fr-FR" sz="2200" spc="-15" dirty="0">
                <a:latin typeface="Times New Roman"/>
                <a:cs typeface="Times New Roman"/>
              </a:rPr>
              <a:t>c</a:t>
            </a:r>
            <a:r>
              <a:rPr lang="fr-FR" sz="2200" dirty="0">
                <a:latin typeface="Times New Roman"/>
                <a:cs typeface="Times New Roman"/>
              </a:rPr>
              <a:t>ours	</a:t>
            </a:r>
            <a:r>
              <a:rPr lang="fr-FR" sz="2200" spc="-15" dirty="0">
                <a:latin typeface="Times New Roman"/>
                <a:cs typeface="Times New Roman"/>
              </a:rPr>
              <a:t>d</a:t>
            </a:r>
            <a:r>
              <a:rPr lang="fr-FR" sz="2200" dirty="0">
                <a:latin typeface="Times New Roman"/>
                <a:cs typeface="Times New Roman"/>
              </a:rPr>
              <a:t>e	</a:t>
            </a:r>
            <a:r>
              <a:rPr lang="fr-FR" sz="2200" spc="-5" dirty="0">
                <a:latin typeface="Times New Roman"/>
                <a:cs typeface="Times New Roman"/>
              </a:rPr>
              <a:t>dév</a:t>
            </a:r>
            <a:r>
              <a:rPr lang="fr-FR" sz="2200" spc="-10" dirty="0">
                <a:latin typeface="Times New Roman"/>
                <a:cs typeface="Times New Roman"/>
              </a:rPr>
              <a:t>el</a:t>
            </a:r>
            <a:r>
              <a:rPr lang="fr-FR" sz="2200" dirty="0">
                <a:latin typeface="Times New Roman"/>
                <a:cs typeface="Times New Roman"/>
              </a:rPr>
              <a:t>o</a:t>
            </a:r>
            <a:r>
              <a:rPr lang="fr-FR" sz="2200" spc="5" dirty="0">
                <a:latin typeface="Times New Roman"/>
                <a:cs typeface="Times New Roman"/>
              </a:rPr>
              <a:t>p</a:t>
            </a:r>
            <a:r>
              <a:rPr lang="fr-FR" sz="2200" spc="-15" dirty="0">
                <a:latin typeface="Times New Roman"/>
                <a:cs typeface="Times New Roman"/>
              </a:rPr>
              <a:t>p</a:t>
            </a:r>
            <a:r>
              <a:rPr lang="fr-FR" sz="2200" dirty="0">
                <a:latin typeface="Times New Roman"/>
                <a:cs typeface="Times New Roman"/>
              </a:rPr>
              <a:t>e</a:t>
            </a:r>
            <a:r>
              <a:rPr lang="fr-FR" sz="2200" spc="-15" dirty="0">
                <a:latin typeface="Times New Roman"/>
                <a:cs typeface="Times New Roman"/>
              </a:rPr>
              <a:t>m</a:t>
            </a:r>
            <a:r>
              <a:rPr lang="fr-FR" sz="2200" dirty="0">
                <a:latin typeface="Times New Roman"/>
                <a:cs typeface="Times New Roman"/>
              </a:rPr>
              <a:t>ent  </a:t>
            </a:r>
            <a:r>
              <a:rPr lang="fr-FR" sz="2200" spc="-10" dirty="0">
                <a:latin typeface="Times New Roman"/>
                <a:cs typeface="Times New Roman"/>
              </a:rPr>
              <a:t>l</a:t>
            </a:r>
            <a:r>
              <a:rPr lang="fr-FR" sz="2200" spc="-15" dirty="0">
                <a:latin typeface="Times New Roman"/>
                <a:cs typeface="Times New Roman"/>
              </a:rPr>
              <a:t>a</a:t>
            </a:r>
            <a:r>
              <a:rPr lang="fr-FR" sz="2200" dirty="0">
                <a:latin typeface="Times New Roman"/>
                <a:cs typeface="Times New Roman"/>
              </a:rPr>
              <a:t>isser</a:t>
            </a:r>
            <a:r>
              <a:rPr lang="fr-FR" sz="2200" spc="-10" dirty="0">
                <a:latin typeface="Times New Roman"/>
                <a:cs typeface="Times New Roman"/>
              </a:rPr>
              <a:t>a-</a:t>
            </a:r>
            <a:r>
              <a:rPr lang="fr-FR" sz="2200" dirty="0">
                <a:latin typeface="Times New Roman"/>
                <a:cs typeface="Times New Roman"/>
              </a:rPr>
              <a:t>t</a:t>
            </a:r>
            <a:r>
              <a:rPr lang="fr-FR" sz="2200" spc="-10" dirty="0">
                <a:latin typeface="Times New Roman"/>
                <a:cs typeface="Times New Roman"/>
              </a:rPr>
              <a:t>-i</a:t>
            </a:r>
            <a:r>
              <a:rPr lang="fr-FR" sz="2200" dirty="0">
                <a:latin typeface="Times New Roman"/>
                <a:cs typeface="Times New Roman"/>
              </a:rPr>
              <a:t>l </a:t>
            </a:r>
            <a:r>
              <a:rPr lang="fr-FR" sz="2200" spc="-10" dirty="0">
                <a:latin typeface="Times New Roman"/>
                <a:cs typeface="Times New Roman"/>
              </a:rPr>
              <a:t>la  </a:t>
            </a:r>
            <a:r>
              <a:rPr lang="fr-FR" sz="2200" spc="-5" dirty="0">
                <a:latin typeface="Times New Roman"/>
                <a:cs typeface="Times New Roman"/>
              </a:rPr>
              <a:t>marge </a:t>
            </a:r>
            <a:r>
              <a:rPr lang="fr-FR" sz="2200" dirty="0">
                <a:latin typeface="Times New Roman"/>
                <a:cs typeface="Times New Roman"/>
              </a:rPr>
              <a:t>attendue</a:t>
            </a:r>
            <a:r>
              <a:rPr lang="fr-FR" sz="2200" spc="-55" dirty="0">
                <a:latin typeface="Times New Roman"/>
                <a:cs typeface="Times New Roman"/>
              </a:rPr>
              <a:t> </a:t>
            </a:r>
            <a:r>
              <a:rPr lang="fr-FR" sz="2200" dirty="0">
                <a:latin typeface="Times New Roman"/>
                <a:cs typeface="Times New Roman"/>
              </a:rPr>
              <a:t>?</a:t>
            </a:r>
          </a:p>
          <a:p>
            <a:pPr marL="378460" indent="-274955" algn="just">
              <a:lnSpc>
                <a:spcPct val="100000"/>
              </a:lnSpc>
              <a:spcBef>
                <a:spcPts val="1200"/>
              </a:spcBef>
              <a:buClr>
                <a:srgbClr val="4F81BC"/>
              </a:buClr>
              <a:buSzPct val="80000"/>
              <a:buFont typeface="Wingdings 2"/>
              <a:buChar char=""/>
              <a:tabLst>
                <a:tab pos="378460" algn="l"/>
                <a:tab pos="379095" algn="l"/>
              </a:tabLst>
            </a:pPr>
            <a:r>
              <a:rPr lang="fr-FR" sz="2200" dirty="0">
                <a:latin typeface="Times New Roman"/>
                <a:cs typeface="Times New Roman"/>
              </a:rPr>
              <a:t>Que </a:t>
            </a:r>
            <a:r>
              <a:rPr lang="fr-FR" sz="2200" spc="-5" dirty="0">
                <a:latin typeface="Times New Roman"/>
                <a:cs typeface="Times New Roman"/>
              </a:rPr>
              <a:t>se passera-t-il si </a:t>
            </a:r>
            <a:r>
              <a:rPr lang="fr-FR" sz="2200" dirty="0">
                <a:latin typeface="Times New Roman"/>
                <a:cs typeface="Times New Roman"/>
              </a:rPr>
              <a:t>on </a:t>
            </a:r>
            <a:r>
              <a:rPr lang="fr-FR" sz="2200" spc="-5" dirty="0">
                <a:latin typeface="Times New Roman"/>
                <a:cs typeface="Times New Roman"/>
              </a:rPr>
              <a:t>sous-traite ce processus</a:t>
            </a:r>
            <a:r>
              <a:rPr lang="fr-FR" sz="2200" spc="-140" dirty="0">
                <a:latin typeface="Times New Roman"/>
                <a:cs typeface="Times New Roman"/>
              </a:rPr>
              <a:t> </a:t>
            </a:r>
            <a:r>
              <a:rPr lang="fr-FR" sz="2200" dirty="0">
                <a:latin typeface="Times New Roman"/>
                <a:cs typeface="Times New Roman"/>
              </a:rPr>
              <a:t>?</a:t>
            </a:r>
          </a:p>
          <a:p>
            <a:pPr marL="378460" indent="-274955" algn="just">
              <a:lnSpc>
                <a:spcPct val="100000"/>
              </a:lnSpc>
              <a:spcBef>
                <a:spcPts val="1205"/>
              </a:spcBef>
              <a:buClr>
                <a:srgbClr val="4F81BC"/>
              </a:buClr>
              <a:buSzPct val="80000"/>
              <a:buFont typeface="Wingdings 2"/>
              <a:buChar char=""/>
              <a:tabLst>
                <a:tab pos="378460" algn="l"/>
                <a:tab pos="379095" algn="l"/>
              </a:tabLst>
            </a:pPr>
            <a:r>
              <a:rPr lang="fr-FR" sz="2200" dirty="0">
                <a:latin typeface="Times New Roman"/>
                <a:cs typeface="Times New Roman"/>
              </a:rPr>
              <a:t>Ce centre de responsabilité est-il performant</a:t>
            </a:r>
            <a:r>
              <a:rPr lang="fr-FR" sz="2200" spc="-210" dirty="0">
                <a:latin typeface="Times New Roman"/>
                <a:cs typeface="Times New Roman"/>
              </a:rPr>
              <a:t> </a:t>
            </a:r>
            <a:r>
              <a:rPr lang="fr-FR" sz="2200" dirty="0">
                <a:latin typeface="Times New Roman"/>
                <a:cs typeface="Times New Roman"/>
              </a:rPr>
              <a:t>?</a:t>
            </a:r>
          </a:p>
          <a:p>
            <a:pPr marL="378460" indent="-274955" algn="just">
              <a:lnSpc>
                <a:spcPct val="100000"/>
              </a:lnSpc>
              <a:spcBef>
                <a:spcPts val="1200"/>
              </a:spcBef>
              <a:buClr>
                <a:srgbClr val="4F81BC"/>
              </a:buClr>
              <a:buSzPct val="80000"/>
              <a:buFont typeface="Wingdings 2"/>
              <a:buChar char=""/>
              <a:tabLst>
                <a:tab pos="378460" algn="l"/>
                <a:tab pos="379095" algn="l"/>
              </a:tabLst>
            </a:pPr>
            <a:r>
              <a:rPr lang="fr-FR" sz="2200" dirty="0">
                <a:latin typeface="Times New Roman"/>
                <a:cs typeface="Times New Roman"/>
              </a:rPr>
              <a:t>Combien nous coûte </a:t>
            </a:r>
            <a:r>
              <a:rPr lang="fr-FR" sz="2200" spc="-5" dirty="0">
                <a:latin typeface="Times New Roman"/>
                <a:cs typeface="Times New Roman"/>
              </a:rPr>
              <a:t>ce </a:t>
            </a:r>
            <a:r>
              <a:rPr lang="fr-FR" sz="2200" dirty="0">
                <a:latin typeface="Times New Roman"/>
                <a:cs typeface="Times New Roman"/>
              </a:rPr>
              <a:t>dysfonctionnement</a:t>
            </a:r>
            <a:r>
              <a:rPr lang="fr-FR" sz="2200" spc="-135" dirty="0">
                <a:latin typeface="Times New Roman"/>
                <a:cs typeface="Times New Roman"/>
              </a:rPr>
              <a:t> </a:t>
            </a:r>
            <a:r>
              <a:rPr lang="fr-FR" sz="2200" dirty="0">
                <a:latin typeface="Times New Roman"/>
                <a:cs typeface="Times New Roman"/>
              </a:rPr>
              <a:t>?</a:t>
            </a:r>
          </a:p>
          <a:p>
            <a:pPr marL="378460" indent="-274955" algn="just">
              <a:lnSpc>
                <a:spcPct val="100000"/>
              </a:lnSpc>
              <a:spcBef>
                <a:spcPts val="1200"/>
              </a:spcBef>
              <a:buClr>
                <a:srgbClr val="4F81BC"/>
              </a:buClr>
              <a:buSzPct val="80000"/>
              <a:buFont typeface="Wingdings 2"/>
              <a:buChar char=""/>
              <a:tabLst>
                <a:tab pos="378460" algn="l"/>
                <a:tab pos="379095" algn="l"/>
                <a:tab pos="1490980" algn="l"/>
                <a:tab pos="2214880" algn="l"/>
                <a:tab pos="2769870" algn="l"/>
                <a:tab pos="4559300" algn="l"/>
                <a:tab pos="5059045" algn="l"/>
                <a:tab pos="6122035" algn="l"/>
                <a:tab pos="6623050" algn="l"/>
              </a:tabLst>
            </a:pPr>
            <a:r>
              <a:rPr lang="fr-FR" sz="2200" dirty="0">
                <a:latin typeface="Times New Roman"/>
                <a:cs typeface="Times New Roman"/>
              </a:rPr>
              <a:t>Qu</a:t>
            </a:r>
            <a:r>
              <a:rPr lang="fr-FR" sz="2200" spc="-10" dirty="0">
                <a:latin typeface="Times New Roman"/>
                <a:cs typeface="Times New Roman"/>
              </a:rPr>
              <a:t>ell</a:t>
            </a:r>
            <a:r>
              <a:rPr lang="fr-FR" sz="2200" dirty="0">
                <a:latin typeface="Times New Roman"/>
                <a:cs typeface="Times New Roman"/>
              </a:rPr>
              <a:t>es	</a:t>
            </a:r>
            <a:r>
              <a:rPr lang="fr-FR" sz="2200" spc="-20" dirty="0">
                <a:latin typeface="Times New Roman"/>
                <a:cs typeface="Times New Roman"/>
              </a:rPr>
              <a:t>s</a:t>
            </a:r>
            <a:r>
              <a:rPr lang="fr-FR" sz="2200" dirty="0">
                <a:latin typeface="Times New Roman"/>
                <a:cs typeface="Times New Roman"/>
              </a:rPr>
              <a:t>o</a:t>
            </a:r>
            <a:r>
              <a:rPr lang="fr-FR" sz="2200" spc="-10" dirty="0">
                <a:latin typeface="Times New Roman"/>
                <a:cs typeface="Times New Roman"/>
              </a:rPr>
              <a:t>n</a:t>
            </a:r>
            <a:r>
              <a:rPr lang="fr-FR" sz="2200" dirty="0">
                <a:latin typeface="Times New Roman"/>
                <a:cs typeface="Times New Roman"/>
              </a:rPr>
              <a:t>t	les	</a:t>
            </a:r>
            <a:r>
              <a:rPr lang="fr-FR" sz="2200" spc="-15" dirty="0">
                <a:latin typeface="Times New Roman"/>
                <a:cs typeface="Times New Roman"/>
              </a:rPr>
              <a:t>c</a:t>
            </a:r>
            <a:r>
              <a:rPr lang="fr-FR" sz="2200" dirty="0">
                <a:latin typeface="Times New Roman"/>
                <a:cs typeface="Times New Roman"/>
              </a:rPr>
              <a:t>ont</a:t>
            </a:r>
            <a:r>
              <a:rPr lang="fr-FR" sz="2200" spc="-15" dirty="0">
                <a:latin typeface="Times New Roman"/>
                <a:cs typeface="Times New Roman"/>
              </a:rPr>
              <a:t>r</a:t>
            </a:r>
            <a:r>
              <a:rPr lang="fr-FR" sz="2200" dirty="0">
                <a:latin typeface="Times New Roman"/>
                <a:cs typeface="Times New Roman"/>
              </a:rPr>
              <a:t>ib</a:t>
            </a:r>
            <a:r>
              <a:rPr lang="fr-FR" sz="2200" spc="-10" dirty="0">
                <a:latin typeface="Times New Roman"/>
                <a:cs typeface="Times New Roman"/>
              </a:rPr>
              <a:t>u</a:t>
            </a:r>
            <a:r>
              <a:rPr lang="fr-FR" sz="2200" spc="-5" dirty="0">
                <a:latin typeface="Times New Roman"/>
                <a:cs typeface="Times New Roman"/>
              </a:rPr>
              <a:t>t</a:t>
            </a:r>
            <a:r>
              <a:rPr lang="fr-FR" sz="2200" spc="-10" dirty="0">
                <a:latin typeface="Times New Roman"/>
                <a:cs typeface="Times New Roman"/>
              </a:rPr>
              <a:t>i</a:t>
            </a:r>
            <a:r>
              <a:rPr lang="fr-FR" sz="2200" dirty="0">
                <a:latin typeface="Times New Roman"/>
                <a:cs typeface="Times New Roman"/>
              </a:rPr>
              <a:t>ons	</a:t>
            </a:r>
            <a:r>
              <a:rPr lang="fr-FR" sz="2200" spc="-15" dirty="0">
                <a:latin typeface="Times New Roman"/>
                <a:cs typeface="Times New Roman"/>
              </a:rPr>
              <a:t>d</a:t>
            </a:r>
            <a:r>
              <a:rPr lang="fr-FR" sz="2200" dirty="0">
                <a:latin typeface="Times New Roman"/>
                <a:cs typeface="Times New Roman"/>
              </a:rPr>
              <a:t>e	cha</a:t>
            </a:r>
            <a:r>
              <a:rPr lang="fr-FR" sz="2200" spc="-10" dirty="0">
                <a:latin typeface="Times New Roman"/>
                <a:cs typeface="Times New Roman"/>
              </a:rPr>
              <a:t>c</a:t>
            </a:r>
            <a:r>
              <a:rPr lang="fr-FR" sz="2200" dirty="0">
                <a:latin typeface="Times New Roman"/>
                <a:cs typeface="Times New Roman"/>
              </a:rPr>
              <a:t>un	</a:t>
            </a:r>
            <a:r>
              <a:rPr lang="fr-FR" sz="2200" spc="-15" dirty="0">
                <a:latin typeface="Times New Roman"/>
                <a:cs typeface="Times New Roman"/>
              </a:rPr>
              <a:t>d</a:t>
            </a:r>
            <a:r>
              <a:rPr lang="fr-FR" sz="2200" dirty="0">
                <a:latin typeface="Times New Roman"/>
                <a:cs typeface="Times New Roman"/>
              </a:rPr>
              <a:t>e	nos produits, de nos clients, à notre bénéfice</a:t>
            </a:r>
            <a:r>
              <a:rPr lang="fr-FR" sz="2200" spc="-195" dirty="0">
                <a:latin typeface="Times New Roman"/>
                <a:cs typeface="Times New Roman"/>
              </a:rPr>
              <a:t> </a:t>
            </a:r>
            <a:r>
              <a:rPr lang="fr-FR" sz="2200" dirty="0">
                <a:latin typeface="Times New Roman"/>
                <a:cs typeface="Times New Roman"/>
              </a:rPr>
              <a:t>?</a:t>
            </a:r>
          </a:p>
          <a:p>
            <a:pPr marL="378460" indent="-274955" algn="just">
              <a:lnSpc>
                <a:spcPct val="100000"/>
              </a:lnSpc>
              <a:spcBef>
                <a:spcPts val="1200"/>
              </a:spcBef>
              <a:buClr>
                <a:srgbClr val="4F81BC"/>
              </a:buClr>
              <a:buSzPct val="80000"/>
              <a:buFont typeface="Wingdings 2"/>
              <a:buChar char=""/>
              <a:tabLst>
                <a:tab pos="378460" algn="l"/>
                <a:tab pos="379095" algn="l"/>
              </a:tabLst>
            </a:pPr>
            <a:r>
              <a:rPr lang="fr-FR" sz="2200" dirty="0">
                <a:latin typeface="Times New Roman"/>
                <a:cs typeface="Times New Roman"/>
              </a:rPr>
              <a:t>Faut-il </a:t>
            </a:r>
            <a:r>
              <a:rPr lang="fr-FR" sz="2200" spc="-5" dirty="0">
                <a:latin typeface="Times New Roman"/>
                <a:cs typeface="Times New Roman"/>
              </a:rPr>
              <a:t>accepter </a:t>
            </a:r>
            <a:r>
              <a:rPr lang="fr-FR" sz="2200" dirty="0">
                <a:latin typeface="Times New Roman"/>
                <a:cs typeface="Times New Roman"/>
              </a:rPr>
              <a:t>la remise exigée par </a:t>
            </a:r>
            <a:r>
              <a:rPr lang="fr-FR" sz="2200" spc="-5" dirty="0">
                <a:latin typeface="Times New Roman"/>
                <a:cs typeface="Times New Roman"/>
              </a:rPr>
              <a:t>ce </a:t>
            </a:r>
            <a:r>
              <a:rPr lang="fr-FR" sz="2200" dirty="0">
                <a:latin typeface="Times New Roman"/>
                <a:cs typeface="Times New Roman"/>
              </a:rPr>
              <a:t>nouveau client</a:t>
            </a:r>
            <a:r>
              <a:rPr lang="fr-FR" sz="2200" spc="-215" dirty="0">
                <a:latin typeface="Times New Roman"/>
                <a:cs typeface="Times New Roman"/>
              </a:rPr>
              <a:t> </a:t>
            </a:r>
            <a:r>
              <a:rPr lang="fr-FR" sz="2200" dirty="0">
                <a:latin typeface="Times New Roman"/>
                <a:cs typeface="Times New Roman"/>
              </a:rPr>
              <a:t>?</a:t>
            </a:r>
          </a:p>
          <a:p>
            <a:pPr marL="378460" marR="6350" indent="-274320" algn="just">
              <a:lnSpc>
                <a:spcPct val="100000"/>
              </a:lnSpc>
              <a:spcBef>
                <a:spcPts val="1200"/>
              </a:spcBef>
              <a:buClr>
                <a:srgbClr val="4F81BC"/>
              </a:buClr>
              <a:buSzPct val="80000"/>
              <a:buFont typeface="Wingdings 2"/>
              <a:buChar char=""/>
              <a:tabLst>
                <a:tab pos="378460" algn="l"/>
                <a:tab pos="379095" algn="l"/>
              </a:tabLst>
            </a:pPr>
            <a:r>
              <a:rPr lang="fr-FR" sz="2200" dirty="0">
                <a:latin typeface="Times New Roman"/>
                <a:cs typeface="Times New Roman"/>
              </a:rPr>
              <a:t>Quels </a:t>
            </a:r>
            <a:r>
              <a:rPr lang="fr-FR" sz="2200" spc="-5" dirty="0">
                <a:latin typeface="Times New Roman"/>
                <a:cs typeface="Times New Roman"/>
              </a:rPr>
              <a:t>coûts inutiles notre façon </a:t>
            </a:r>
            <a:r>
              <a:rPr lang="fr-FR" sz="2200" dirty="0">
                <a:latin typeface="Times New Roman"/>
                <a:cs typeface="Times New Roman"/>
              </a:rPr>
              <a:t>de </a:t>
            </a:r>
            <a:r>
              <a:rPr lang="fr-FR" sz="2200" spc="-5" dirty="0">
                <a:latin typeface="Times New Roman"/>
                <a:cs typeface="Times New Roman"/>
              </a:rPr>
              <a:t>travailler crée-t-elle  </a:t>
            </a:r>
            <a:r>
              <a:rPr lang="fr-FR" sz="2200" dirty="0">
                <a:latin typeface="Times New Roman"/>
                <a:cs typeface="Times New Roman"/>
              </a:rPr>
              <a:t>chez nos fournisseurs</a:t>
            </a:r>
            <a:r>
              <a:rPr lang="fr-FR" sz="2200" spc="-85" dirty="0">
                <a:latin typeface="Times New Roman"/>
                <a:cs typeface="Times New Roman"/>
              </a:rPr>
              <a:t> </a:t>
            </a:r>
            <a:r>
              <a:rPr lang="fr-FR" sz="2200" dirty="0">
                <a:latin typeface="Times New Roman"/>
                <a:cs typeface="Times New Roman"/>
              </a:rPr>
              <a:t>?</a:t>
            </a:r>
          </a:p>
          <a:p>
            <a:pPr marL="378460" marR="6350" indent="-274320" algn="just">
              <a:spcBef>
                <a:spcPts val="1200"/>
              </a:spcBef>
              <a:buClr>
                <a:srgbClr val="4F81BC"/>
              </a:buClr>
              <a:buSzPct val="80000"/>
              <a:buFont typeface="Wingdings 2"/>
              <a:buChar char=""/>
              <a:tabLst>
                <a:tab pos="378460" algn="l"/>
                <a:tab pos="379095" algn="l"/>
              </a:tabLst>
            </a:pPr>
            <a:r>
              <a:rPr lang="fr-FR" spc="-5" dirty="0">
                <a:latin typeface="Times New Roman"/>
                <a:cs typeface="Times New Roman"/>
              </a:rPr>
              <a:t>C</a:t>
            </a:r>
            <a:r>
              <a:rPr lang="fr-FR" spc="5" dirty="0">
                <a:latin typeface="Times New Roman"/>
                <a:cs typeface="Times New Roman"/>
              </a:rPr>
              <a:t>o</a:t>
            </a:r>
            <a:r>
              <a:rPr lang="fr-FR" spc="-5" dirty="0">
                <a:latin typeface="Times New Roman"/>
                <a:cs typeface="Times New Roman"/>
              </a:rPr>
              <a:t>m</a:t>
            </a:r>
            <a:r>
              <a:rPr lang="fr-FR" spc="-25" dirty="0">
                <a:latin typeface="Times New Roman"/>
                <a:cs typeface="Times New Roman"/>
              </a:rPr>
              <a:t>m</a:t>
            </a:r>
            <a:r>
              <a:rPr lang="fr-FR" dirty="0">
                <a:latin typeface="Times New Roman"/>
                <a:cs typeface="Times New Roman"/>
              </a:rPr>
              <a:t>ent o</a:t>
            </a:r>
            <a:r>
              <a:rPr lang="fr-FR" spc="-10" dirty="0">
                <a:latin typeface="Times New Roman"/>
                <a:cs typeface="Times New Roman"/>
              </a:rPr>
              <a:t>r</a:t>
            </a:r>
            <a:r>
              <a:rPr lang="fr-FR" spc="-5" dirty="0">
                <a:latin typeface="Times New Roman"/>
                <a:cs typeface="Times New Roman"/>
              </a:rPr>
              <a:t>ga</a:t>
            </a:r>
            <a:r>
              <a:rPr lang="fr-FR" spc="-10" dirty="0">
                <a:latin typeface="Times New Roman"/>
                <a:cs typeface="Times New Roman"/>
              </a:rPr>
              <a:t>n</a:t>
            </a:r>
            <a:r>
              <a:rPr lang="fr-FR" dirty="0">
                <a:latin typeface="Times New Roman"/>
                <a:cs typeface="Times New Roman"/>
              </a:rPr>
              <a:t>iser </a:t>
            </a:r>
            <a:r>
              <a:rPr lang="fr-FR" spc="-15" dirty="0">
                <a:latin typeface="Times New Roman"/>
                <a:cs typeface="Times New Roman"/>
              </a:rPr>
              <a:t>u</a:t>
            </a:r>
            <a:r>
              <a:rPr lang="fr-FR" dirty="0">
                <a:latin typeface="Times New Roman"/>
                <a:cs typeface="Times New Roman"/>
              </a:rPr>
              <a:t>n	</a:t>
            </a:r>
            <a:r>
              <a:rPr lang="fr-FR" spc="-5" dirty="0">
                <a:latin typeface="Times New Roman"/>
                <a:cs typeface="Times New Roman"/>
              </a:rPr>
              <a:t>par</a:t>
            </a:r>
            <a:r>
              <a:rPr lang="fr-FR" spc="-15" dirty="0">
                <a:latin typeface="Times New Roman"/>
                <a:cs typeface="Times New Roman"/>
              </a:rPr>
              <a:t>t</a:t>
            </a:r>
            <a:r>
              <a:rPr lang="fr-FR" dirty="0">
                <a:latin typeface="Times New Roman"/>
                <a:cs typeface="Times New Roman"/>
              </a:rPr>
              <a:t>en</a:t>
            </a:r>
            <a:r>
              <a:rPr lang="fr-FR" spc="5" dirty="0">
                <a:latin typeface="Times New Roman"/>
                <a:cs typeface="Times New Roman"/>
              </a:rPr>
              <a:t>a</a:t>
            </a:r>
            <a:r>
              <a:rPr lang="fr-FR" spc="-15" dirty="0">
                <a:latin typeface="Times New Roman"/>
                <a:cs typeface="Times New Roman"/>
              </a:rPr>
              <a:t>r</a:t>
            </a:r>
            <a:r>
              <a:rPr lang="fr-FR" spc="-10" dirty="0">
                <a:latin typeface="Times New Roman"/>
                <a:cs typeface="Times New Roman"/>
              </a:rPr>
              <a:t>i</a:t>
            </a:r>
            <a:r>
              <a:rPr lang="fr-FR" spc="-5" dirty="0">
                <a:latin typeface="Times New Roman"/>
                <a:cs typeface="Times New Roman"/>
              </a:rPr>
              <a:t>a</a:t>
            </a:r>
            <a:r>
              <a:rPr lang="fr-FR" dirty="0">
                <a:latin typeface="Times New Roman"/>
                <a:cs typeface="Times New Roman"/>
              </a:rPr>
              <a:t>t </a:t>
            </a:r>
            <a:r>
              <a:rPr lang="fr-FR" spc="-5" dirty="0">
                <a:latin typeface="Times New Roman"/>
                <a:cs typeface="Times New Roman"/>
              </a:rPr>
              <a:t>mut</a:t>
            </a:r>
            <a:r>
              <a:rPr lang="fr-FR" spc="-20" dirty="0">
                <a:latin typeface="Times New Roman"/>
                <a:cs typeface="Times New Roman"/>
              </a:rPr>
              <a:t>u</a:t>
            </a:r>
            <a:r>
              <a:rPr lang="fr-FR" dirty="0">
                <a:latin typeface="Times New Roman"/>
                <a:cs typeface="Times New Roman"/>
              </a:rPr>
              <a:t>e</a:t>
            </a:r>
            <a:r>
              <a:rPr lang="fr-FR" spc="-15" dirty="0">
                <a:latin typeface="Times New Roman"/>
                <a:cs typeface="Times New Roman"/>
              </a:rPr>
              <a:t>l</a:t>
            </a:r>
            <a:r>
              <a:rPr lang="fr-FR" spc="-10" dirty="0">
                <a:latin typeface="Times New Roman"/>
                <a:cs typeface="Times New Roman"/>
              </a:rPr>
              <a:t>l</a:t>
            </a:r>
            <a:r>
              <a:rPr lang="fr-FR" dirty="0">
                <a:latin typeface="Times New Roman"/>
                <a:cs typeface="Times New Roman"/>
              </a:rPr>
              <a:t>e</a:t>
            </a:r>
            <a:r>
              <a:rPr lang="fr-FR" spc="-15" dirty="0">
                <a:latin typeface="Times New Roman"/>
                <a:cs typeface="Times New Roman"/>
              </a:rPr>
              <a:t>m</a:t>
            </a:r>
            <a:r>
              <a:rPr lang="fr-FR" dirty="0">
                <a:latin typeface="Times New Roman"/>
                <a:cs typeface="Times New Roman"/>
              </a:rPr>
              <a:t>ent  gagnant avec nos clients</a:t>
            </a:r>
            <a:r>
              <a:rPr lang="fr-FR" spc="-120" dirty="0">
                <a:latin typeface="Times New Roman"/>
                <a:cs typeface="Times New Roman"/>
              </a:rPr>
              <a:t> </a:t>
            </a:r>
            <a:r>
              <a:rPr lang="fr-FR" dirty="0">
                <a:latin typeface="Times New Roman"/>
                <a:cs typeface="Times New Roman"/>
              </a:rPr>
              <a:t>?</a:t>
            </a:r>
          </a:p>
          <a:p>
            <a:pPr marL="378460" marR="6350" indent="-274320" algn="just">
              <a:lnSpc>
                <a:spcPct val="100000"/>
              </a:lnSpc>
              <a:spcBef>
                <a:spcPts val="1200"/>
              </a:spcBef>
              <a:buClr>
                <a:srgbClr val="4F81BC"/>
              </a:buClr>
              <a:buSzPct val="80000"/>
              <a:buFont typeface="Wingdings 2"/>
              <a:buChar char=""/>
              <a:tabLst>
                <a:tab pos="378460" algn="l"/>
                <a:tab pos="379095" algn="l"/>
              </a:tabLst>
            </a:pPr>
            <a:endParaRPr lang="fr-FR" sz="2200" dirty="0">
              <a:latin typeface="Times New Roman"/>
              <a:cs typeface="Times New Roman"/>
            </a:endParaRPr>
          </a:p>
          <a:p>
            <a:pPr marL="0" indent="0" algn="just">
              <a:buNone/>
            </a:pPr>
            <a:endParaRPr lang="fr-FR" sz="2200" b="1" i="1" u="sng"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08724915-6E4C-4CA7-9E34-98E521B2887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13</a:t>
            </a:r>
          </a:p>
        </p:txBody>
      </p:sp>
    </p:spTree>
    <p:extLst>
      <p:ext uri="{BB962C8B-B14F-4D97-AF65-F5344CB8AC3E}">
        <p14:creationId xmlns:p14="http://schemas.microsoft.com/office/powerpoint/2010/main" val="282656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3552" y="1828800"/>
            <a:ext cx="8669751" cy="4297363"/>
          </a:xfrm>
        </p:spPr>
        <p:txBody>
          <a:bodyPr/>
          <a:lstStyle/>
          <a:p>
            <a:r>
              <a:rPr lang="fr-FR" b="1" i="1" u="sng" dirty="0">
                <a:latin typeface="Times New Roman"/>
                <a:cs typeface="Times New Roman"/>
              </a:rPr>
              <a:t>Synthèse </a:t>
            </a:r>
          </a:p>
          <a:p>
            <a:pPr marL="0" indent="0" algn="just">
              <a:buNone/>
            </a:pPr>
            <a:r>
              <a:rPr lang="fr-FR" sz="2000" spc="-5" dirty="0">
                <a:latin typeface="Times New Roman"/>
                <a:cs typeface="Times New Roman"/>
              </a:rPr>
              <a:t>Alors que </a:t>
            </a:r>
            <a:r>
              <a:rPr lang="fr-FR" sz="2000" dirty="0">
                <a:latin typeface="Times New Roman"/>
                <a:cs typeface="Times New Roman"/>
              </a:rPr>
              <a:t>la </a:t>
            </a:r>
            <a:r>
              <a:rPr lang="fr-FR" sz="2000" b="1" spc="-5" dirty="0">
                <a:solidFill>
                  <a:srgbClr val="333333"/>
                </a:solidFill>
                <a:latin typeface="Times New Roman"/>
                <a:cs typeface="Times New Roman"/>
              </a:rPr>
              <a:t>comptabilité </a:t>
            </a:r>
            <a:r>
              <a:rPr lang="fr-FR" sz="2000" b="1" spc="-10" dirty="0">
                <a:solidFill>
                  <a:srgbClr val="333333"/>
                </a:solidFill>
                <a:latin typeface="Times New Roman"/>
                <a:cs typeface="Times New Roman"/>
              </a:rPr>
              <a:t>générale </a:t>
            </a:r>
            <a:r>
              <a:rPr lang="fr-FR" sz="2000" dirty="0">
                <a:latin typeface="Times New Roman"/>
                <a:cs typeface="Times New Roman"/>
              </a:rPr>
              <a:t>a  </a:t>
            </a:r>
            <a:r>
              <a:rPr lang="fr-FR" sz="2000" spc="-5" dirty="0">
                <a:latin typeface="Times New Roman"/>
                <a:cs typeface="Times New Roman"/>
              </a:rPr>
              <a:t>essentiellement pour objet </a:t>
            </a:r>
            <a:r>
              <a:rPr lang="fr-FR" sz="2000" b="1" spc="-5" dirty="0">
                <a:solidFill>
                  <a:srgbClr val="333333"/>
                </a:solidFill>
                <a:latin typeface="Times New Roman"/>
                <a:cs typeface="Times New Roman"/>
              </a:rPr>
              <a:t>l’enregistrement </a:t>
            </a:r>
            <a:r>
              <a:rPr lang="fr-FR" sz="2000" b="1" spc="-10" dirty="0">
                <a:solidFill>
                  <a:srgbClr val="333333"/>
                </a:solidFill>
                <a:latin typeface="Times New Roman"/>
                <a:cs typeface="Times New Roman"/>
              </a:rPr>
              <a:t>des  </a:t>
            </a:r>
            <a:r>
              <a:rPr lang="fr-FR" sz="2000" b="1" dirty="0">
                <a:solidFill>
                  <a:srgbClr val="333333"/>
                </a:solidFill>
                <a:latin typeface="Times New Roman"/>
                <a:cs typeface="Times New Roman"/>
              </a:rPr>
              <a:t>flux </a:t>
            </a:r>
            <a:r>
              <a:rPr lang="fr-FR" sz="2000" b="1" spc="-5" dirty="0">
                <a:solidFill>
                  <a:srgbClr val="333333"/>
                </a:solidFill>
                <a:latin typeface="Times New Roman"/>
                <a:cs typeface="Times New Roman"/>
              </a:rPr>
              <a:t>entre l’entreprise </a:t>
            </a:r>
            <a:r>
              <a:rPr lang="fr-FR" sz="2000" b="1" dirty="0">
                <a:solidFill>
                  <a:srgbClr val="333333"/>
                </a:solidFill>
                <a:latin typeface="Times New Roman"/>
                <a:cs typeface="Times New Roman"/>
              </a:rPr>
              <a:t>et son</a:t>
            </a:r>
            <a:r>
              <a:rPr lang="fr-FR" sz="2000" b="1" spc="340" dirty="0">
                <a:solidFill>
                  <a:srgbClr val="333333"/>
                </a:solidFill>
                <a:latin typeface="Times New Roman"/>
                <a:cs typeface="Times New Roman"/>
              </a:rPr>
              <a:t> </a:t>
            </a:r>
            <a:r>
              <a:rPr lang="fr-FR" sz="2000" b="1" spc="-5" dirty="0">
                <a:solidFill>
                  <a:srgbClr val="333333"/>
                </a:solidFill>
                <a:latin typeface="Times New Roman"/>
                <a:cs typeface="Times New Roman"/>
              </a:rPr>
              <a:t>environnement (clients, fournisseurs et actionnaires), la comptabilité de gestion  se préoccupe à titre principal des conditions d’exploitation internes de  l’entreprise.</a:t>
            </a:r>
          </a:p>
          <a:p>
            <a:pPr marL="0" indent="0" algn="just">
              <a:buNone/>
            </a:pPr>
            <a:endParaRPr lang="fr-FR" sz="2000" b="1" dirty="0">
              <a:solidFill>
                <a:srgbClr val="333333"/>
              </a:solidFill>
              <a:latin typeface="Times New Roman"/>
              <a:cs typeface="Times New Roman"/>
            </a:endParaRPr>
          </a:p>
          <a:p>
            <a:pPr marL="0" indent="0" algn="just">
              <a:buNone/>
            </a:pPr>
            <a:endParaRPr lang="fr-FR" sz="2000"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FF760639-A581-4087-9824-3AF1ECDD182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14</a:t>
            </a:r>
          </a:p>
        </p:txBody>
      </p:sp>
    </p:spTree>
    <p:extLst>
      <p:ext uri="{BB962C8B-B14F-4D97-AF65-F5344CB8AC3E}">
        <p14:creationId xmlns:p14="http://schemas.microsoft.com/office/powerpoint/2010/main" val="37010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3553" y="1828800"/>
            <a:ext cx="8544330" cy="4297363"/>
          </a:xfrm>
        </p:spPr>
        <p:txBody>
          <a:bodyPr>
            <a:normAutofit/>
          </a:bodyPr>
          <a:lstStyle/>
          <a:p>
            <a:pPr marL="286385" marR="5080" indent="-274320" algn="just">
              <a:lnSpc>
                <a:spcPct val="100000"/>
              </a:lnSpc>
              <a:spcBef>
                <a:spcPts val="95"/>
              </a:spcBef>
              <a:buClr>
                <a:srgbClr val="4F81BC"/>
              </a:buClr>
              <a:buSzPct val="68181"/>
              <a:buFont typeface="Wingdings"/>
              <a:buChar char=""/>
              <a:tabLst>
                <a:tab pos="287020" algn="l"/>
              </a:tabLst>
            </a:pPr>
            <a:endParaRPr lang="fr-FR" sz="2000" spc="-5" dirty="0">
              <a:latin typeface="Times New Roman"/>
              <a:cs typeface="Times New Roman"/>
            </a:endParaRPr>
          </a:p>
          <a:p>
            <a:pPr marL="286385" marR="5080" indent="-274320" algn="just">
              <a:lnSpc>
                <a:spcPct val="100000"/>
              </a:lnSpc>
              <a:spcBef>
                <a:spcPts val="95"/>
              </a:spcBef>
              <a:buClr>
                <a:srgbClr val="4F81BC"/>
              </a:buClr>
              <a:buSzPct val="68181"/>
              <a:buFont typeface="Wingdings"/>
              <a:buChar char=""/>
              <a:tabLst>
                <a:tab pos="287020" algn="l"/>
              </a:tabLst>
            </a:pPr>
            <a:r>
              <a:rPr lang="fr-FR" sz="2000" spc="-5" dirty="0">
                <a:latin typeface="Times New Roman"/>
                <a:cs typeface="Times New Roman"/>
              </a:rPr>
              <a:t>Il s’agit d’un </a:t>
            </a:r>
            <a:r>
              <a:rPr lang="fr-FR" sz="2000" b="1" spc="-10" dirty="0">
                <a:solidFill>
                  <a:srgbClr val="333333"/>
                </a:solidFill>
                <a:latin typeface="Times New Roman"/>
                <a:cs typeface="Times New Roman"/>
              </a:rPr>
              <a:t>véritable </a:t>
            </a:r>
            <a:r>
              <a:rPr lang="fr-FR" sz="2000" b="1" spc="-5" dirty="0">
                <a:solidFill>
                  <a:srgbClr val="333333"/>
                </a:solidFill>
                <a:latin typeface="Times New Roman"/>
                <a:cs typeface="Times New Roman"/>
              </a:rPr>
              <a:t>outil de contrôle de </a:t>
            </a:r>
            <a:r>
              <a:rPr lang="fr-FR" sz="2000" b="1" spc="-10" dirty="0">
                <a:solidFill>
                  <a:srgbClr val="333333"/>
                </a:solidFill>
                <a:latin typeface="Times New Roman"/>
                <a:cs typeface="Times New Roman"/>
              </a:rPr>
              <a:t>gestion </a:t>
            </a:r>
            <a:r>
              <a:rPr lang="fr-FR" sz="2000" spc="-10" dirty="0">
                <a:latin typeface="Times New Roman"/>
                <a:cs typeface="Times New Roman"/>
              </a:rPr>
              <a:t>qui  </a:t>
            </a:r>
            <a:r>
              <a:rPr lang="fr-FR" sz="2000" spc="-5" dirty="0">
                <a:latin typeface="Times New Roman"/>
                <a:cs typeface="Times New Roman"/>
              </a:rPr>
              <a:t>repose essentiellement sur le calcul </a:t>
            </a:r>
            <a:r>
              <a:rPr lang="fr-FR" sz="2000" spc="-10" dirty="0">
                <a:latin typeface="Times New Roman"/>
                <a:cs typeface="Times New Roman"/>
              </a:rPr>
              <a:t>des </a:t>
            </a:r>
            <a:r>
              <a:rPr lang="fr-FR" sz="2000" spc="-5" dirty="0">
                <a:latin typeface="Times New Roman"/>
                <a:cs typeface="Times New Roman"/>
              </a:rPr>
              <a:t>coûts </a:t>
            </a:r>
            <a:r>
              <a:rPr lang="fr-FR" sz="2000" dirty="0">
                <a:latin typeface="Times New Roman"/>
                <a:cs typeface="Times New Roman"/>
              </a:rPr>
              <a:t>en </a:t>
            </a:r>
            <a:r>
              <a:rPr lang="fr-FR" sz="2000" spc="-10" dirty="0">
                <a:latin typeface="Times New Roman"/>
                <a:cs typeface="Times New Roman"/>
              </a:rPr>
              <a:t>vue  </a:t>
            </a:r>
            <a:r>
              <a:rPr lang="fr-FR" sz="2000" spc="-5" dirty="0">
                <a:latin typeface="Times New Roman"/>
                <a:cs typeface="Times New Roman"/>
              </a:rPr>
              <a:t>d’éclairer </a:t>
            </a:r>
            <a:r>
              <a:rPr lang="fr-FR" sz="2000" dirty="0">
                <a:latin typeface="Times New Roman"/>
                <a:cs typeface="Times New Roman"/>
              </a:rPr>
              <a:t>les </a:t>
            </a:r>
            <a:r>
              <a:rPr lang="fr-FR" sz="2000" spc="-5" dirty="0">
                <a:latin typeface="Times New Roman"/>
                <a:cs typeface="Times New Roman"/>
              </a:rPr>
              <a:t>prises de décision</a:t>
            </a:r>
            <a:r>
              <a:rPr lang="fr-FR" sz="2000" spc="-45"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286385" marR="5080" indent="-274320" algn="just">
              <a:lnSpc>
                <a:spcPct val="100000"/>
              </a:lnSpc>
              <a:spcBef>
                <a:spcPts val="1805"/>
              </a:spcBef>
              <a:buClr>
                <a:srgbClr val="4F81BC"/>
              </a:buClr>
              <a:buSzPct val="68181"/>
              <a:buFont typeface="Wingdings"/>
              <a:buChar char=""/>
              <a:tabLst>
                <a:tab pos="287020" algn="l"/>
              </a:tabLst>
            </a:pPr>
            <a:r>
              <a:rPr lang="fr-FR" sz="2000" spc="-5" dirty="0">
                <a:latin typeface="Times New Roman"/>
                <a:cs typeface="Times New Roman"/>
              </a:rPr>
              <a:t>Chaque entreprise a la </a:t>
            </a:r>
            <a:r>
              <a:rPr lang="fr-FR" sz="2000" spc="-10" dirty="0">
                <a:latin typeface="Times New Roman"/>
                <a:cs typeface="Times New Roman"/>
              </a:rPr>
              <a:t>possibilité </a:t>
            </a:r>
            <a:r>
              <a:rPr lang="fr-FR" sz="2000" spc="-5" dirty="0">
                <a:latin typeface="Times New Roman"/>
                <a:cs typeface="Times New Roman"/>
              </a:rPr>
              <a:t>- </a:t>
            </a:r>
            <a:r>
              <a:rPr lang="fr-FR" sz="2000" dirty="0">
                <a:latin typeface="Times New Roman"/>
                <a:cs typeface="Times New Roman"/>
              </a:rPr>
              <a:t>et </a:t>
            </a:r>
            <a:r>
              <a:rPr lang="fr-FR" sz="2000" spc="-5" dirty="0">
                <a:latin typeface="Times New Roman"/>
                <a:cs typeface="Times New Roman"/>
              </a:rPr>
              <a:t>le devoir – </a:t>
            </a:r>
            <a:r>
              <a:rPr lang="fr-FR" sz="2000" spc="-10" dirty="0">
                <a:latin typeface="Times New Roman"/>
                <a:cs typeface="Times New Roman"/>
              </a:rPr>
              <a:t>de </a:t>
            </a:r>
            <a:r>
              <a:rPr lang="fr-FR" sz="2000" spc="-10" dirty="0">
                <a:solidFill>
                  <a:srgbClr val="FF0000"/>
                </a:solidFill>
                <a:latin typeface="Times New Roman"/>
                <a:cs typeface="Times New Roman"/>
              </a:rPr>
              <a:t> </a:t>
            </a:r>
            <a:r>
              <a:rPr lang="fr-FR" sz="2000" b="1" spc="-5" dirty="0">
                <a:solidFill>
                  <a:srgbClr val="333333"/>
                </a:solidFill>
                <a:latin typeface="Times New Roman"/>
                <a:cs typeface="Times New Roman"/>
              </a:rPr>
              <a:t>choisir </a:t>
            </a:r>
            <a:r>
              <a:rPr lang="fr-FR" sz="2000" b="1" spc="-10" dirty="0">
                <a:solidFill>
                  <a:srgbClr val="333333"/>
                </a:solidFill>
                <a:latin typeface="Times New Roman"/>
                <a:cs typeface="Times New Roman"/>
              </a:rPr>
              <a:t>son propre </a:t>
            </a:r>
            <a:r>
              <a:rPr lang="fr-FR" sz="2000" b="1" spc="-5" dirty="0">
                <a:solidFill>
                  <a:srgbClr val="333333"/>
                </a:solidFill>
                <a:latin typeface="Times New Roman"/>
                <a:cs typeface="Times New Roman"/>
              </a:rPr>
              <a:t>système </a:t>
            </a:r>
            <a:r>
              <a:rPr lang="fr-FR" sz="2000" b="1" spc="-10" dirty="0">
                <a:solidFill>
                  <a:srgbClr val="333333"/>
                </a:solidFill>
                <a:latin typeface="Times New Roman"/>
                <a:cs typeface="Times New Roman"/>
              </a:rPr>
              <a:t>adapté </a:t>
            </a:r>
            <a:r>
              <a:rPr lang="fr-FR" sz="2000" b="1" spc="-5" dirty="0">
                <a:solidFill>
                  <a:srgbClr val="333333"/>
                </a:solidFill>
                <a:latin typeface="Times New Roman"/>
                <a:cs typeface="Times New Roman"/>
              </a:rPr>
              <a:t>à </a:t>
            </a:r>
            <a:r>
              <a:rPr lang="fr-FR" sz="2000" b="1" spc="-10" dirty="0">
                <a:solidFill>
                  <a:srgbClr val="333333"/>
                </a:solidFill>
                <a:latin typeface="Times New Roman"/>
                <a:cs typeface="Times New Roman"/>
              </a:rPr>
              <a:t>son activité,</a:t>
            </a:r>
            <a:r>
              <a:rPr lang="fr-FR" sz="2000" spc="-10" dirty="0">
                <a:latin typeface="Times New Roman"/>
                <a:cs typeface="Times New Roman"/>
              </a:rPr>
              <a:t> </a:t>
            </a:r>
            <a:r>
              <a:rPr lang="fr-FR" sz="2000" spc="-5" dirty="0">
                <a:latin typeface="Times New Roman"/>
                <a:cs typeface="Times New Roman"/>
              </a:rPr>
              <a:t>sa  taille, son organisation, les </a:t>
            </a:r>
            <a:r>
              <a:rPr lang="fr-FR" sz="2000" spc="-10" dirty="0">
                <a:latin typeface="Times New Roman"/>
                <a:cs typeface="Times New Roman"/>
              </a:rPr>
              <a:t>besoins des  </a:t>
            </a:r>
            <a:r>
              <a:rPr lang="fr-FR" sz="2000" spc="-5" dirty="0">
                <a:latin typeface="Times New Roman"/>
                <a:cs typeface="Times New Roman"/>
              </a:rPr>
              <a:t>responsables…</a:t>
            </a:r>
            <a:r>
              <a:rPr lang="fr-FR" sz="2000" spc="-40" dirty="0">
                <a:latin typeface="Times New Roman"/>
                <a:cs typeface="Times New Roman"/>
              </a:rPr>
              <a:t> </a:t>
            </a:r>
            <a:r>
              <a:rPr lang="fr-FR" sz="2000" spc="-5" dirty="0">
                <a:latin typeface="Times New Roman"/>
                <a:cs typeface="Times New Roman"/>
              </a:rPr>
              <a:t>;</a:t>
            </a:r>
            <a:endParaRPr lang="fr-FR" sz="2000" dirty="0">
              <a:latin typeface="Times New Roman"/>
              <a:cs typeface="Times New Roman"/>
            </a:endParaRPr>
          </a:p>
          <a:p>
            <a:pPr marL="286385" marR="7620" indent="-274320" algn="just">
              <a:lnSpc>
                <a:spcPct val="100000"/>
              </a:lnSpc>
              <a:spcBef>
                <a:spcPts val="1800"/>
              </a:spcBef>
              <a:buClr>
                <a:srgbClr val="4F81BC"/>
              </a:buClr>
              <a:buSzPct val="68181"/>
              <a:buFont typeface="Wingdings"/>
              <a:buChar char=""/>
              <a:tabLst>
                <a:tab pos="287020" algn="l"/>
              </a:tabLst>
            </a:pPr>
            <a:r>
              <a:rPr lang="fr-FR" sz="2000" spc="-5" dirty="0">
                <a:latin typeface="Times New Roman"/>
                <a:cs typeface="Times New Roman"/>
              </a:rPr>
              <a:t>Cependant, la recherche et le </a:t>
            </a:r>
            <a:r>
              <a:rPr lang="fr-FR" sz="2000" spc="-10" dirty="0">
                <a:latin typeface="Times New Roman"/>
                <a:cs typeface="Times New Roman"/>
              </a:rPr>
              <a:t>traitement </a:t>
            </a:r>
            <a:r>
              <a:rPr lang="fr-FR" sz="2000" spc="-5" dirty="0">
                <a:latin typeface="Times New Roman"/>
                <a:cs typeface="Times New Roman"/>
              </a:rPr>
              <a:t>d’une  information ont </a:t>
            </a:r>
            <a:r>
              <a:rPr lang="fr-FR" sz="2000" dirty="0">
                <a:latin typeface="Times New Roman"/>
                <a:cs typeface="Times New Roman"/>
              </a:rPr>
              <a:t>un coût </a:t>
            </a:r>
            <a:r>
              <a:rPr lang="fr-FR" sz="2000" spc="-10" dirty="0">
                <a:latin typeface="Times New Roman"/>
                <a:cs typeface="Times New Roman"/>
              </a:rPr>
              <a:t>qu’il </a:t>
            </a:r>
            <a:r>
              <a:rPr lang="fr-FR" sz="2000" spc="-5" dirty="0">
                <a:latin typeface="Times New Roman"/>
                <a:cs typeface="Times New Roman"/>
              </a:rPr>
              <a:t>convient de </a:t>
            </a:r>
            <a:r>
              <a:rPr lang="fr-FR" sz="2000" b="1" spc="-5" dirty="0">
                <a:solidFill>
                  <a:srgbClr val="333333"/>
                </a:solidFill>
                <a:latin typeface="Times New Roman"/>
                <a:cs typeface="Times New Roman"/>
              </a:rPr>
              <a:t>comparer à  l’utilité (la valeur) de</a:t>
            </a:r>
            <a:r>
              <a:rPr lang="fr-FR" sz="2000" b="1" spc="15" dirty="0">
                <a:solidFill>
                  <a:srgbClr val="333333"/>
                </a:solidFill>
                <a:latin typeface="Times New Roman"/>
                <a:cs typeface="Times New Roman"/>
              </a:rPr>
              <a:t> </a:t>
            </a:r>
            <a:r>
              <a:rPr lang="fr-FR" sz="2000" b="1" spc="-5" dirty="0">
                <a:solidFill>
                  <a:srgbClr val="333333"/>
                </a:solidFill>
                <a:latin typeface="Times New Roman"/>
                <a:cs typeface="Times New Roman"/>
              </a:rPr>
              <a:t>l’information.</a:t>
            </a:r>
            <a:endParaRPr lang="fr-FR" sz="2000" b="1" dirty="0">
              <a:solidFill>
                <a:srgbClr val="333333"/>
              </a:solidFill>
              <a:latin typeface="Times New Roman"/>
              <a:cs typeface="Times New Roman"/>
            </a:endParaRPr>
          </a:p>
          <a:p>
            <a:endParaRPr lang="fr-FR" sz="2000" b="1" dirty="0">
              <a:solidFill>
                <a:srgbClr val="333333"/>
              </a:solidFill>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98C37DEB-831C-46AB-A301-81DEAFABCB15}"/>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15</a:t>
            </a:r>
          </a:p>
        </p:txBody>
      </p:sp>
    </p:spTree>
    <p:extLst>
      <p:ext uri="{BB962C8B-B14F-4D97-AF65-F5344CB8AC3E}">
        <p14:creationId xmlns:p14="http://schemas.microsoft.com/office/powerpoint/2010/main" val="332786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noGrp="1"/>
          </p:cNvSpPr>
          <p:nvPr>
            <p:ph type="title"/>
          </p:nvPr>
        </p:nvSpPr>
        <p:spPr>
          <a:xfrm>
            <a:off x="1272921" y="331106"/>
            <a:ext cx="6598157" cy="629018"/>
          </a:xfrm>
          <a:prstGeom prst="rect">
            <a:avLst/>
          </a:prstGeom>
        </p:spPr>
        <p:txBody>
          <a:bodyPr vert="horz" wrap="square" lIns="0" tIns="13335" rIns="0" bIns="0" rtlCol="0">
            <a:spAutoFit/>
          </a:bodyPr>
          <a:lstStyle/>
          <a:p>
            <a:pPr algn="ctr">
              <a:lnSpc>
                <a:spcPct val="100000"/>
              </a:lnSpc>
              <a:spcBef>
                <a:spcPts val="105"/>
              </a:spcBef>
            </a:pPr>
            <a:r>
              <a:rPr sz="2000" b="1" i="1" u="sng" dirty="0">
                <a:latin typeface="Times New Roman"/>
                <a:cs typeface="Times New Roman"/>
              </a:rPr>
              <a:t>Figure 1</a:t>
            </a:r>
            <a:r>
              <a:rPr sz="2000" dirty="0">
                <a:latin typeface="Times New Roman"/>
                <a:cs typeface="Times New Roman"/>
              </a:rPr>
              <a:t>: </a:t>
            </a:r>
            <a:r>
              <a:rPr sz="2000" spc="-5" dirty="0">
                <a:latin typeface="Times New Roman"/>
                <a:cs typeface="Times New Roman"/>
              </a:rPr>
              <a:t>Le </a:t>
            </a:r>
            <a:r>
              <a:rPr sz="2000" dirty="0">
                <a:latin typeface="Times New Roman"/>
                <a:cs typeface="Times New Roman"/>
              </a:rPr>
              <a:t>chaînage </a:t>
            </a:r>
            <a:r>
              <a:rPr sz="2000" spc="-5" dirty="0">
                <a:latin typeface="Times New Roman"/>
                <a:cs typeface="Times New Roman"/>
              </a:rPr>
              <a:t>des deux systèmes </a:t>
            </a:r>
            <a:r>
              <a:rPr sz="2000" dirty="0">
                <a:latin typeface="Times New Roman"/>
                <a:cs typeface="Times New Roman"/>
              </a:rPr>
              <a:t>d’information</a:t>
            </a:r>
            <a:r>
              <a:rPr sz="2000" spc="-190" dirty="0">
                <a:latin typeface="Times New Roman"/>
                <a:cs typeface="Times New Roman"/>
              </a:rPr>
              <a:t> </a:t>
            </a:r>
            <a:r>
              <a:rPr sz="2000" dirty="0">
                <a:latin typeface="Times New Roman"/>
                <a:cs typeface="Times New Roman"/>
              </a:rPr>
              <a:t>:</a:t>
            </a:r>
          </a:p>
          <a:p>
            <a:pPr algn="ctr">
              <a:lnSpc>
                <a:spcPct val="100000"/>
              </a:lnSpc>
            </a:pPr>
            <a:r>
              <a:rPr sz="2000" dirty="0">
                <a:latin typeface="Times New Roman"/>
                <a:cs typeface="Times New Roman"/>
              </a:rPr>
              <a:t>comptabilité générale et comptabilité </a:t>
            </a:r>
            <a:r>
              <a:rPr sz="2000" spc="-5" dirty="0">
                <a:latin typeface="Times New Roman"/>
                <a:cs typeface="Times New Roman"/>
              </a:rPr>
              <a:t>de</a:t>
            </a:r>
            <a:r>
              <a:rPr sz="2000" spc="-215" dirty="0">
                <a:latin typeface="Times New Roman"/>
                <a:cs typeface="Times New Roman"/>
              </a:rPr>
              <a:t> </a:t>
            </a:r>
            <a:r>
              <a:rPr sz="2000" dirty="0">
                <a:latin typeface="Times New Roman"/>
                <a:cs typeface="Times New Roman"/>
              </a:rPr>
              <a:t>gestion</a:t>
            </a:r>
          </a:p>
        </p:txBody>
      </p:sp>
      <p:pic>
        <p:nvPicPr>
          <p:cNvPr id="8" name="Image 7"/>
          <p:cNvPicPr>
            <a:picLocks noChangeAspect="1"/>
          </p:cNvPicPr>
          <p:nvPr/>
        </p:nvPicPr>
        <p:blipFill>
          <a:blip r:embed="rId2"/>
          <a:stretch>
            <a:fillRect/>
          </a:stretch>
        </p:blipFill>
        <p:spPr>
          <a:xfrm>
            <a:off x="0" y="960125"/>
            <a:ext cx="9144000" cy="5897876"/>
          </a:xfrm>
          <a:prstGeom prst="rect">
            <a:avLst/>
          </a:prstGeom>
        </p:spPr>
      </p:pic>
      <p:sp>
        <p:nvSpPr>
          <p:cNvPr id="2" name="Numero de page">
            <a:extLst>
              <a:ext uri="{FF2B5EF4-FFF2-40B4-BE49-F238E27FC236}">
                <a16:creationId xmlns:a16="http://schemas.microsoft.com/office/drawing/2014/main" id="{57CA0E4E-66F9-48B9-9FBF-5190B6B1B168}"/>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16</a:t>
            </a:r>
          </a:p>
        </p:txBody>
      </p:sp>
    </p:spTree>
    <p:extLst>
      <p:ext uri="{BB962C8B-B14F-4D97-AF65-F5344CB8AC3E}">
        <p14:creationId xmlns:p14="http://schemas.microsoft.com/office/powerpoint/2010/main" val="121249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000" dirty="0">
                <a:latin typeface="Times New Roman"/>
                <a:cs typeface="Times New Roman"/>
              </a:rPr>
              <a:t>Les critères de comparaison entre la comptabilité générale et la comptabilité Analytique </a:t>
            </a:r>
          </a:p>
        </p:txBody>
      </p:sp>
      <p:pic>
        <p:nvPicPr>
          <p:cNvPr id="4" name="Image 3"/>
          <p:cNvPicPr>
            <a:picLocks noChangeAspect="1"/>
          </p:cNvPicPr>
          <p:nvPr/>
        </p:nvPicPr>
        <p:blipFill>
          <a:blip r:embed="rId2"/>
          <a:stretch>
            <a:fillRect/>
          </a:stretch>
        </p:blipFill>
        <p:spPr>
          <a:xfrm>
            <a:off x="0" y="1345920"/>
            <a:ext cx="9144000" cy="5512080"/>
          </a:xfrm>
          <a:prstGeom prst="rect">
            <a:avLst/>
          </a:prstGeom>
        </p:spPr>
      </p:pic>
      <p:sp>
        <p:nvSpPr>
          <p:cNvPr id="3" name="Numero de page">
            <a:extLst>
              <a:ext uri="{FF2B5EF4-FFF2-40B4-BE49-F238E27FC236}">
                <a16:creationId xmlns:a16="http://schemas.microsoft.com/office/drawing/2014/main" id="{256A1625-5987-4A98-82D7-93CFCFE24A88}"/>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17</a:t>
            </a:r>
          </a:p>
        </p:txBody>
      </p:sp>
    </p:spTree>
    <p:extLst>
      <p:ext uri="{BB962C8B-B14F-4D97-AF65-F5344CB8AC3E}">
        <p14:creationId xmlns:p14="http://schemas.microsoft.com/office/powerpoint/2010/main" val="74031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Analytique </a:t>
            </a:r>
          </a:p>
        </p:txBody>
      </p:sp>
      <p:sp>
        <p:nvSpPr>
          <p:cNvPr id="3" name="Sous-titre 2"/>
          <p:cNvSpPr>
            <a:spLocks noGrp="1"/>
          </p:cNvSpPr>
          <p:nvPr>
            <p:ph type="subTitle" idx="1"/>
          </p:nvPr>
        </p:nvSpPr>
        <p:spPr>
          <a:xfrm>
            <a:off x="779463" y="3996363"/>
            <a:ext cx="7583487" cy="1752600"/>
          </a:xfrm>
        </p:spPr>
        <p:txBody>
          <a:bodyPr/>
          <a:lstStyle/>
          <a:p>
            <a:r>
              <a:rPr lang="fr-FR" sz="2400" b="1" i="1" u="sng" dirty="0"/>
              <a:t>Préparé Par</a:t>
            </a:r>
            <a:r>
              <a:rPr lang="fr-FR" sz="2400" b="1" i="1" dirty="0"/>
              <a:t>:  </a:t>
            </a:r>
            <a:r>
              <a:rPr lang="fr-FR" sz="2000" b="1" i="1" dirty="0"/>
              <a:t>Sarra MRANI ZENTAR </a:t>
            </a:r>
          </a:p>
        </p:txBody>
      </p:sp>
      <p:sp>
        <p:nvSpPr>
          <p:cNvPr id="4" name="Numero de page">
            <a:extLst>
              <a:ext uri="{FF2B5EF4-FFF2-40B4-BE49-F238E27FC236}">
                <a16:creationId xmlns:a16="http://schemas.microsoft.com/office/drawing/2014/main" id="{31AE4AA8-611D-44D1-9E3D-7A196FB5C61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18</a:t>
            </a:r>
          </a:p>
        </p:txBody>
      </p:sp>
    </p:spTree>
    <p:extLst>
      <p:ext uri="{BB962C8B-B14F-4D97-AF65-F5344CB8AC3E}">
        <p14:creationId xmlns:p14="http://schemas.microsoft.com/office/powerpoint/2010/main" val="96591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 </a:t>
            </a:r>
          </a:p>
        </p:txBody>
      </p:sp>
      <p:sp>
        <p:nvSpPr>
          <p:cNvPr id="3" name="Espace réservé du contenu 2"/>
          <p:cNvSpPr>
            <a:spLocks noGrp="1"/>
          </p:cNvSpPr>
          <p:nvPr>
            <p:ph idx="1"/>
          </p:nvPr>
        </p:nvSpPr>
        <p:spPr>
          <a:xfrm>
            <a:off x="396876" y="1761565"/>
            <a:ext cx="8747124" cy="4289611"/>
          </a:xfrm>
        </p:spPr>
        <p:txBody>
          <a:bodyPr>
            <a:normAutofit/>
          </a:bodyPr>
          <a:lstStyle/>
          <a:p>
            <a:pPr algn="just"/>
            <a:r>
              <a:rPr lang="fr-FR" sz="2400" dirty="0">
                <a:latin typeface="Times New Roman"/>
                <a:cs typeface="Times New Roman"/>
              </a:rPr>
              <a:t>La comptabilité de gestion calcule et analyse la valeur des flux internes dans l’entreprise. </a:t>
            </a:r>
          </a:p>
          <a:p>
            <a:pPr algn="just"/>
            <a:r>
              <a:rPr lang="fr-FR" sz="2400" dirty="0">
                <a:latin typeface="Times New Roman"/>
                <a:cs typeface="Times New Roman"/>
              </a:rPr>
              <a:t>Ses objectifs sont: </a:t>
            </a:r>
          </a:p>
          <a:p>
            <a:pPr algn="just"/>
            <a:endParaRPr lang="fr-FR" sz="2400" dirty="0">
              <a:latin typeface="Times New Roman"/>
              <a:cs typeface="Times New Roman"/>
            </a:endParaRPr>
          </a:p>
        </p:txBody>
      </p:sp>
      <p:sp>
        <p:nvSpPr>
          <p:cNvPr id="4" name="Rectangle à coins arrondis 3"/>
          <p:cNvSpPr/>
          <p:nvPr/>
        </p:nvSpPr>
        <p:spPr>
          <a:xfrm>
            <a:off x="525486" y="3360584"/>
            <a:ext cx="2342791" cy="72247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800" dirty="0">
                <a:latin typeface="Times New Roman"/>
                <a:cs typeface="Times New Roman"/>
              </a:rPr>
              <a:t>De calculer </a:t>
            </a:r>
          </a:p>
        </p:txBody>
      </p:sp>
      <p:sp>
        <p:nvSpPr>
          <p:cNvPr id="7" name="Rectangle à coins arrondis 6"/>
          <p:cNvSpPr/>
          <p:nvPr/>
        </p:nvSpPr>
        <p:spPr>
          <a:xfrm>
            <a:off x="525486" y="4925215"/>
            <a:ext cx="2342791" cy="72247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latin typeface="Times New Roman"/>
                <a:cs typeface="Times New Roman"/>
              </a:rPr>
              <a:t>De Déterminer </a:t>
            </a:r>
          </a:p>
        </p:txBody>
      </p:sp>
      <p:cxnSp>
        <p:nvCxnSpPr>
          <p:cNvPr id="9" name="Connecteur droit avec flèche 8"/>
          <p:cNvCxnSpPr>
            <a:stCxn id="4" idx="3"/>
          </p:cNvCxnSpPr>
          <p:nvPr/>
        </p:nvCxnSpPr>
        <p:spPr>
          <a:xfrm>
            <a:off x="2868277" y="3721820"/>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à coins arrondis 10"/>
          <p:cNvSpPr/>
          <p:nvPr/>
        </p:nvSpPr>
        <p:spPr>
          <a:xfrm>
            <a:off x="3963039" y="3081448"/>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Les coûts pertinents des différentes fonctions, activités ou processus assurés par  l’entreprise, en comprendre la structure pour mieux les maîtriser.   </a:t>
            </a:r>
          </a:p>
        </p:txBody>
      </p:sp>
      <p:cxnSp>
        <p:nvCxnSpPr>
          <p:cNvPr id="12" name="Connecteur droit avec flèche 11"/>
          <p:cNvCxnSpPr/>
          <p:nvPr/>
        </p:nvCxnSpPr>
        <p:spPr>
          <a:xfrm>
            <a:off x="2868277" y="5308216"/>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Rectangle à coins arrondis 12"/>
          <p:cNvSpPr/>
          <p:nvPr/>
        </p:nvSpPr>
        <p:spPr>
          <a:xfrm>
            <a:off x="3932559" y="4667844"/>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Les bases d’évaluation de certains éléments du bilan de l’entreprise (stocks, production immobilisé). </a:t>
            </a:r>
          </a:p>
        </p:txBody>
      </p:sp>
      <p:sp>
        <p:nvSpPr>
          <p:cNvPr id="5" name="Numero de page">
            <a:extLst>
              <a:ext uri="{FF2B5EF4-FFF2-40B4-BE49-F238E27FC236}">
                <a16:creationId xmlns:a16="http://schemas.microsoft.com/office/drawing/2014/main" id="{CB864D4B-E064-432B-9720-71D8A79C2B7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19</a:t>
            </a:r>
          </a:p>
        </p:txBody>
      </p:sp>
    </p:spTree>
    <p:extLst>
      <p:ext uri="{BB962C8B-B14F-4D97-AF65-F5344CB8AC3E}">
        <p14:creationId xmlns:p14="http://schemas.microsoft.com/office/powerpoint/2010/main" val="414962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
                                        <p:tgtEl>
                                          <p:spTgt spid="4"/>
                                        </p:tgtEl>
                                      </p:cBhvr>
                                    </p:animEffect>
                                    <p:anim calcmode="lin" valueType="num">
                                      <p:cBhvr>
                                        <p:cTn id="26" dur="400" fill="hold"/>
                                        <p:tgtEl>
                                          <p:spTgt spid="4"/>
                                        </p:tgtEl>
                                        <p:attrNameLst>
                                          <p:attrName>ppt_x</p:attrName>
                                        </p:attrNameLst>
                                      </p:cBhvr>
                                      <p:tavLst>
                                        <p:tav tm="0">
                                          <p:val>
                                            <p:strVal val="#ppt_x"/>
                                          </p:val>
                                        </p:tav>
                                        <p:tav tm="100000">
                                          <p:val>
                                            <p:strVal val="#ppt_x"/>
                                          </p:val>
                                        </p:tav>
                                      </p:tavLst>
                                    </p:anim>
                                    <p:anim calcmode="lin" valueType="num">
                                      <p:cBhvr>
                                        <p:cTn id="27" dur="400" fill="hold"/>
                                        <p:tgtEl>
                                          <p:spTgt spid="4"/>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
                                        <p:tgtEl>
                                          <p:spTgt spid="11"/>
                                        </p:tgtEl>
                                      </p:cBhvr>
                                    </p:animEffect>
                                    <p:anim calcmode="lin" valueType="num">
                                      <p:cBhvr>
                                        <p:cTn id="35" dur="400" fill="hold"/>
                                        <p:tgtEl>
                                          <p:spTgt spid="11"/>
                                        </p:tgtEl>
                                        <p:attrNameLst>
                                          <p:attrName>ppt_x</p:attrName>
                                        </p:attrNameLst>
                                      </p:cBhvr>
                                      <p:tavLst>
                                        <p:tav tm="0">
                                          <p:val>
                                            <p:strVal val="#ppt_x"/>
                                          </p:val>
                                        </p:tav>
                                        <p:tav tm="100000">
                                          <p:val>
                                            <p:strVal val="#ppt_x"/>
                                          </p:val>
                                        </p:tav>
                                      </p:tavLst>
                                    </p:anim>
                                    <p:anim calcmode="lin" valueType="num">
                                      <p:cBhvr>
                                        <p:cTn id="36" dur="400" fill="hold"/>
                                        <p:tgtEl>
                                          <p:spTgt spid="11"/>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anim calcmode="lin" valueType="num">
                                      <p:cBhvr>
                                        <p:cTn id="51" dur="1000" fill="hold"/>
                                        <p:tgtEl>
                                          <p:spTgt spid="13"/>
                                        </p:tgtEl>
                                        <p:attrNameLst>
                                          <p:attrName>ppt_x</p:attrName>
                                        </p:attrNameLst>
                                      </p:cBhvr>
                                      <p:tavLst>
                                        <p:tav tm="0">
                                          <p:val>
                                            <p:strVal val="#ppt_x"/>
                                          </p:val>
                                        </p:tav>
                                        <p:tav tm="100000">
                                          <p:val>
                                            <p:strVal val="#ppt_x"/>
                                          </p:val>
                                        </p:tav>
                                      </p:tavLst>
                                    </p:anim>
                                    <p:anim calcmode="lin" valueType="num">
                                      <p:cBhvr>
                                        <p:cTn id="5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7" grpId="0" animBg="1"/>
      <p:bldP spid="11"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1940" y="1484746"/>
            <a:ext cx="8656617" cy="4973000"/>
          </a:xfrm>
        </p:spPr>
        <p:txBody>
          <a:bodyPr>
            <a:normAutofit fontScale="92500" lnSpcReduction="20000"/>
          </a:bodyPr>
          <a:lstStyle/>
          <a:p>
            <a:pPr marL="0" indent="0" algn="just">
              <a:buNone/>
            </a:pPr>
            <a:r>
              <a:rPr lang="fr-FR" b="1" i="1" dirty="0">
                <a:latin typeface="Times New Roman"/>
                <a:cs typeface="Times New Roman"/>
              </a:rPr>
              <a:t>Introduction </a:t>
            </a:r>
          </a:p>
          <a:p>
            <a:pPr marL="0" indent="0" algn="just">
              <a:buNone/>
            </a:pPr>
            <a:r>
              <a:rPr lang="fr-FR" b="1" i="1" u="sng" dirty="0">
                <a:latin typeface="Times New Roman"/>
                <a:cs typeface="Times New Roman"/>
              </a:rPr>
              <a:t>Chapitre I</a:t>
            </a:r>
            <a:r>
              <a:rPr lang="fr-FR" sz="2600" b="1" i="1" dirty="0">
                <a:latin typeface="Times New Roman"/>
                <a:cs typeface="Times New Roman"/>
              </a:rPr>
              <a:t>: Présentation de la comptabilité de gestion </a:t>
            </a:r>
          </a:p>
          <a:p>
            <a:pPr marL="0" indent="0" algn="just">
              <a:buNone/>
            </a:pPr>
            <a:r>
              <a:rPr lang="fr-FR" b="1" i="1" u="sng" dirty="0">
                <a:latin typeface="Times New Roman"/>
                <a:cs typeface="Times New Roman"/>
              </a:rPr>
              <a:t>Chapitre II</a:t>
            </a:r>
            <a:r>
              <a:rPr lang="fr-FR" sz="2600" dirty="0">
                <a:latin typeface="Times New Roman"/>
                <a:cs typeface="Times New Roman"/>
              </a:rPr>
              <a:t>: </a:t>
            </a:r>
            <a:r>
              <a:rPr lang="fr-FR" sz="2600" b="1" dirty="0">
                <a:latin typeface="Times New Roman"/>
                <a:cs typeface="Times New Roman"/>
              </a:rPr>
              <a:t>L’inventaire permanent des stocks </a:t>
            </a:r>
          </a:p>
          <a:p>
            <a:pPr marL="0" indent="0" algn="just">
              <a:buNone/>
            </a:pPr>
            <a:r>
              <a:rPr lang="fr-FR" b="1" i="1" u="sng" dirty="0">
                <a:latin typeface="Times New Roman"/>
                <a:cs typeface="Times New Roman"/>
              </a:rPr>
              <a:t>Chapitre III</a:t>
            </a:r>
            <a:r>
              <a:rPr lang="fr-FR" b="1" i="1" dirty="0">
                <a:latin typeface="Times New Roman"/>
                <a:cs typeface="Times New Roman"/>
              </a:rPr>
              <a:t>:  Les méthodes classiques des coûts complets et la méthode ABC  </a:t>
            </a:r>
          </a:p>
          <a:p>
            <a:pPr marL="1092200" lvl="2" indent="-514350" algn="just">
              <a:buFont typeface="+mj-lt"/>
              <a:buAutoNum type="arabicPeriod"/>
            </a:pPr>
            <a:r>
              <a:rPr lang="fr-FR" sz="2800" dirty="0">
                <a:latin typeface="Times New Roman"/>
                <a:cs typeface="Times New Roman"/>
              </a:rPr>
              <a:t>Notion du coût </a:t>
            </a:r>
          </a:p>
          <a:p>
            <a:pPr marL="1092200" lvl="2" indent="-514350" algn="just">
              <a:buFont typeface="+mj-lt"/>
              <a:buAutoNum type="arabicPeriod"/>
            </a:pPr>
            <a:r>
              <a:rPr lang="fr-FR" sz="2800" dirty="0">
                <a:latin typeface="Times New Roman"/>
                <a:cs typeface="Times New Roman"/>
              </a:rPr>
              <a:t>Charges directes et indirectes </a:t>
            </a:r>
          </a:p>
          <a:p>
            <a:pPr marL="1092200" lvl="2" indent="-514350" algn="just">
              <a:buFont typeface="+mj-lt"/>
              <a:buAutoNum type="arabicPeriod"/>
            </a:pPr>
            <a:r>
              <a:rPr lang="fr-FR" sz="2800" dirty="0">
                <a:latin typeface="Times New Roman"/>
                <a:cs typeface="Times New Roman"/>
              </a:rPr>
              <a:t>Répartition des charges indirectes </a:t>
            </a:r>
          </a:p>
          <a:p>
            <a:pPr marL="1092200" lvl="2" indent="-514350" algn="just">
              <a:buFont typeface="+mj-lt"/>
              <a:buAutoNum type="arabicPeriod"/>
            </a:pPr>
            <a:r>
              <a:rPr lang="fr-FR" sz="2800" dirty="0">
                <a:latin typeface="Times New Roman"/>
                <a:cs typeface="Times New Roman"/>
              </a:rPr>
              <a:t>Valorisation des stocks </a:t>
            </a:r>
          </a:p>
          <a:p>
            <a:pPr marL="1092200" lvl="2" indent="-514350" algn="just">
              <a:buFont typeface="+mj-lt"/>
              <a:buAutoNum type="arabicPeriod"/>
            </a:pPr>
            <a:r>
              <a:rPr lang="fr-FR" sz="2800" dirty="0">
                <a:latin typeface="Times New Roman"/>
                <a:cs typeface="Times New Roman"/>
              </a:rPr>
              <a:t>Coût de revient et résultat analytique </a:t>
            </a:r>
          </a:p>
          <a:p>
            <a:pPr marL="1092200" lvl="2" indent="-514350" algn="just">
              <a:buFont typeface="+mj-lt"/>
              <a:buAutoNum type="arabicPeriod"/>
            </a:pPr>
            <a:r>
              <a:rPr lang="fr-FR" sz="2800" dirty="0">
                <a:latin typeface="Times New Roman"/>
                <a:cs typeface="Times New Roman"/>
              </a:rPr>
              <a:t>Cas particuliers (en-cours, produits résiduels et sous produits) </a:t>
            </a:r>
          </a:p>
          <a:p>
            <a:endParaRPr lang="fr-FR" dirty="0"/>
          </a:p>
        </p:txBody>
      </p:sp>
      <p:sp>
        <p:nvSpPr>
          <p:cNvPr id="4" name="Titre 1"/>
          <p:cNvSpPr>
            <a:spLocks noGrp="1"/>
          </p:cNvSpPr>
          <p:nvPr>
            <p:ph type="title"/>
          </p:nvPr>
        </p:nvSpPr>
        <p:spPr>
          <a:xfrm>
            <a:off x="779463" y="62753"/>
            <a:ext cx="7583488" cy="1283167"/>
          </a:xfrm>
        </p:spPr>
        <p:txBody>
          <a:bodyPr/>
          <a:lstStyle/>
          <a:p>
            <a:r>
              <a:rPr lang="fr-FR" dirty="0"/>
              <a:t>Plan</a:t>
            </a:r>
          </a:p>
        </p:txBody>
      </p:sp>
      <p:sp>
        <p:nvSpPr>
          <p:cNvPr id="2" name="Numero de page">
            <a:extLst>
              <a:ext uri="{FF2B5EF4-FFF2-40B4-BE49-F238E27FC236}">
                <a16:creationId xmlns:a16="http://schemas.microsoft.com/office/drawing/2014/main" id="{BF551D97-D9C5-4285-A80C-1E6CDA6DB05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a:t>
            </a:r>
          </a:p>
        </p:txBody>
      </p:sp>
    </p:spTree>
    <p:extLst>
      <p:ext uri="{BB962C8B-B14F-4D97-AF65-F5344CB8AC3E}">
        <p14:creationId xmlns:p14="http://schemas.microsoft.com/office/powerpoint/2010/main" val="364690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4" name="Espace réservé du contenu 3"/>
          <p:cNvSpPr>
            <a:spLocks noGrp="1"/>
          </p:cNvSpPr>
          <p:nvPr>
            <p:ph idx="1"/>
          </p:nvPr>
        </p:nvSpPr>
        <p:spPr>
          <a:xfrm>
            <a:off x="301752" y="2118161"/>
            <a:ext cx="2588420" cy="55279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indent="0" algn="ctr">
              <a:buNone/>
            </a:pPr>
            <a:r>
              <a:rPr lang="fr-FR" sz="2400" dirty="0">
                <a:latin typeface="Times New Roman"/>
                <a:cs typeface="Times New Roman"/>
              </a:rPr>
              <a:t>D’expliquer </a:t>
            </a:r>
          </a:p>
        </p:txBody>
      </p:sp>
      <p:cxnSp>
        <p:nvCxnSpPr>
          <p:cNvPr id="5" name="Connecteur droit avec flèche 4"/>
          <p:cNvCxnSpPr/>
          <p:nvPr/>
        </p:nvCxnSpPr>
        <p:spPr>
          <a:xfrm>
            <a:off x="2890172" y="2331611"/>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Rectangle à coins arrondis 5"/>
          <p:cNvSpPr/>
          <p:nvPr/>
        </p:nvSpPr>
        <p:spPr>
          <a:xfrm>
            <a:off x="3984934" y="1691239"/>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La cause des coûts, les résultats des produits ou autres objets de coût pour les comparer aux prix de vente correspondants; </a:t>
            </a:r>
          </a:p>
        </p:txBody>
      </p:sp>
      <p:sp>
        <p:nvSpPr>
          <p:cNvPr id="7" name="Espace réservé du contenu 3"/>
          <p:cNvSpPr txBox="1">
            <a:spLocks/>
          </p:cNvSpPr>
          <p:nvPr/>
        </p:nvSpPr>
        <p:spPr>
          <a:xfrm>
            <a:off x="301752" y="3737396"/>
            <a:ext cx="2588420" cy="552792"/>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dk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dk1"/>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dk1"/>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dk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dk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dk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dk1"/>
                </a:solidFill>
                <a:latin typeface="+mn-lt"/>
                <a:ea typeface="+mn-ea"/>
                <a:cs typeface="+mn-cs"/>
              </a:defRPr>
            </a:lvl9pPr>
          </a:lstStyle>
          <a:p>
            <a:pPr marL="0" indent="0" algn="ctr">
              <a:buFont typeface="Wingdings 2"/>
              <a:buNone/>
            </a:pPr>
            <a:r>
              <a:rPr lang="fr-FR" sz="2400" dirty="0">
                <a:latin typeface="Times New Roman"/>
                <a:cs typeface="Times New Roman"/>
              </a:rPr>
              <a:t>D’étudier  </a:t>
            </a:r>
          </a:p>
        </p:txBody>
      </p:sp>
      <p:cxnSp>
        <p:nvCxnSpPr>
          <p:cNvPr id="8" name="Connecteur droit avec flèche 7"/>
          <p:cNvCxnSpPr/>
          <p:nvPr/>
        </p:nvCxnSpPr>
        <p:spPr>
          <a:xfrm>
            <a:off x="2890172" y="4016525"/>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Rectangle à coins arrondis 8"/>
          <p:cNvSpPr/>
          <p:nvPr/>
        </p:nvSpPr>
        <p:spPr>
          <a:xfrm>
            <a:off x="3984934" y="3376153"/>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Le comportement des charges par rapport au niveau d’activité de l’entreprise.  </a:t>
            </a:r>
          </a:p>
        </p:txBody>
      </p:sp>
      <p:sp>
        <p:nvSpPr>
          <p:cNvPr id="10" name="Espace réservé du contenu 3"/>
          <p:cNvSpPr txBox="1">
            <a:spLocks/>
          </p:cNvSpPr>
          <p:nvPr/>
        </p:nvSpPr>
        <p:spPr>
          <a:xfrm>
            <a:off x="301752" y="5072021"/>
            <a:ext cx="2588420" cy="552792"/>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dk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dk1"/>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dk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dk1"/>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dk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dk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dk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dk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dk1"/>
                </a:solidFill>
                <a:latin typeface="+mn-lt"/>
                <a:ea typeface="+mn-ea"/>
                <a:cs typeface="+mn-cs"/>
              </a:defRPr>
            </a:lvl9pPr>
          </a:lstStyle>
          <a:p>
            <a:pPr marL="0" indent="0" algn="ctr">
              <a:buFont typeface="Wingdings 2"/>
              <a:buNone/>
            </a:pPr>
            <a:r>
              <a:rPr lang="fr-FR" sz="2400" dirty="0">
                <a:latin typeface="Times New Roman"/>
                <a:cs typeface="Times New Roman"/>
              </a:rPr>
              <a:t>D’établir  </a:t>
            </a:r>
          </a:p>
        </p:txBody>
      </p:sp>
      <p:cxnSp>
        <p:nvCxnSpPr>
          <p:cNvPr id="11" name="Connecteur droit avec flèche 10"/>
          <p:cNvCxnSpPr/>
          <p:nvPr/>
        </p:nvCxnSpPr>
        <p:spPr>
          <a:xfrm>
            <a:off x="2890172" y="5373043"/>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Rectangle à coins arrondis 11"/>
          <p:cNvSpPr/>
          <p:nvPr/>
        </p:nvSpPr>
        <p:spPr>
          <a:xfrm>
            <a:off x="3984934" y="4809297"/>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Les prévisions de charges et de produits courants </a:t>
            </a:r>
          </a:p>
        </p:txBody>
      </p:sp>
      <p:sp>
        <p:nvSpPr>
          <p:cNvPr id="3" name="Numero de page">
            <a:extLst>
              <a:ext uri="{FF2B5EF4-FFF2-40B4-BE49-F238E27FC236}">
                <a16:creationId xmlns:a16="http://schemas.microsoft.com/office/drawing/2014/main" id="{1122885D-3670-43DD-B74E-3749EC201FB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20</a:t>
            </a:r>
          </a:p>
        </p:txBody>
      </p:sp>
    </p:spTree>
    <p:extLst>
      <p:ext uri="{BB962C8B-B14F-4D97-AF65-F5344CB8AC3E}">
        <p14:creationId xmlns:p14="http://schemas.microsoft.com/office/powerpoint/2010/main" val="41212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
                                        <p:tgtEl>
                                          <p:spTgt spid="6"/>
                                        </p:tgtEl>
                                      </p:cBhvr>
                                    </p:animEffect>
                                    <p:anim calcmode="lin" valueType="num">
                                      <p:cBhvr>
                                        <p:cTn id="22" dur="400" fill="hold"/>
                                        <p:tgtEl>
                                          <p:spTgt spid="6"/>
                                        </p:tgtEl>
                                        <p:attrNameLst>
                                          <p:attrName>ppt_x</p:attrName>
                                        </p:attrNameLst>
                                      </p:cBhvr>
                                      <p:tavLst>
                                        <p:tav tm="0">
                                          <p:val>
                                            <p:strVal val="#ppt_x"/>
                                          </p:val>
                                        </p:tav>
                                        <p:tav tm="100000">
                                          <p:val>
                                            <p:strVal val="#ppt_x"/>
                                          </p:val>
                                        </p:tav>
                                      </p:tavLst>
                                    </p:anim>
                                    <p:anim calcmode="lin" valueType="num">
                                      <p:cBhvr>
                                        <p:cTn id="23" dur="400" fill="hold"/>
                                        <p:tgtEl>
                                          <p:spTgt spid="6"/>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animBg="1"/>
      <p:bldP spid="7" grpId="0" animBg="1"/>
      <p:bldP spid="9" grpId="0" animBg="1"/>
      <p:bldP spid="10"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4" name="Espace réservé du contenu 3"/>
          <p:cNvSpPr>
            <a:spLocks noGrp="1"/>
          </p:cNvSpPr>
          <p:nvPr>
            <p:ph idx="1"/>
          </p:nvPr>
        </p:nvSpPr>
        <p:spPr>
          <a:xfrm>
            <a:off x="301752" y="2096268"/>
            <a:ext cx="2369467" cy="7936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indent="0" algn="ctr">
              <a:buNone/>
            </a:pPr>
            <a:r>
              <a:rPr lang="fr-FR" sz="2400" dirty="0">
                <a:latin typeface="Times New Roman"/>
                <a:cs typeface="Times New Roman"/>
              </a:rPr>
              <a:t>D’interpréter </a:t>
            </a:r>
          </a:p>
        </p:txBody>
      </p:sp>
      <p:cxnSp>
        <p:nvCxnSpPr>
          <p:cNvPr id="5" name="Connecteur droit avec flèche 4"/>
          <p:cNvCxnSpPr/>
          <p:nvPr/>
        </p:nvCxnSpPr>
        <p:spPr>
          <a:xfrm>
            <a:off x="2671219" y="2550542"/>
            <a:ext cx="1094762"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Rectangle à coins arrondis 5"/>
          <p:cNvSpPr/>
          <p:nvPr/>
        </p:nvSpPr>
        <p:spPr>
          <a:xfrm>
            <a:off x="3765981" y="1910170"/>
            <a:ext cx="4873113" cy="128074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000" dirty="0">
                <a:latin typeface="Times New Roman"/>
                <a:cs typeface="Times New Roman"/>
              </a:rPr>
              <a:t>Les écarts entre les éléments prévisionnels et ceux constatés.  </a:t>
            </a:r>
          </a:p>
        </p:txBody>
      </p:sp>
      <p:sp>
        <p:nvSpPr>
          <p:cNvPr id="3" name="Numero de page">
            <a:extLst>
              <a:ext uri="{FF2B5EF4-FFF2-40B4-BE49-F238E27FC236}">
                <a16:creationId xmlns:a16="http://schemas.microsoft.com/office/drawing/2014/main" id="{D4BA1032-BCF0-49EE-AE0D-7C923112D228}"/>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21</a:t>
            </a:r>
          </a:p>
        </p:txBody>
      </p:sp>
    </p:spTree>
    <p:extLst>
      <p:ext uri="{BB962C8B-B14F-4D97-AF65-F5344CB8AC3E}">
        <p14:creationId xmlns:p14="http://schemas.microsoft.com/office/powerpoint/2010/main" val="311519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4" name="Rectangle à coins arrondis 3"/>
          <p:cNvSpPr/>
          <p:nvPr/>
        </p:nvSpPr>
        <p:spPr>
          <a:xfrm>
            <a:off x="301752" y="1729551"/>
            <a:ext cx="4186771" cy="8319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b="1" dirty="0">
                <a:solidFill>
                  <a:srgbClr val="FF0000"/>
                </a:solidFill>
                <a:latin typeface="Times New Roman"/>
                <a:cs typeface="Times New Roman"/>
              </a:rPr>
              <a:t>Comptabilité de gestion historique </a:t>
            </a:r>
          </a:p>
        </p:txBody>
      </p:sp>
      <p:sp>
        <p:nvSpPr>
          <p:cNvPr id="5" name="Rectangle à coins arrondis 4"/>
          <p:cNvSpPr/>
          <p:nvPr/>
        </p:nvSpPr>
        <p:spPr>
          <a:xfrm>
            <a:off x="4640923" y="1729551"/>
            <a:ext cx="4186771" cy="8319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b="1" dirty="0">
                <a:solidFill>
                  <a:srgbClr val="FF0000"/>
                </a:solidFill>
                <a:latin typeface="Times New Roman"/>
                <a:cs typeface="Times New Roman"/>
              </a:rPr>
              <a:t>Comptabilité de gestion prévisionnelle </a:t>
            </a:r>
          </a:p>
        </p:txBody>
      </p:sp>
      <p:sp>
        <p:nvSpPr>
          <p:cNvPr id="6" name="Rectangle à coins arrondis 5"/>
          <p:cNvSpPr/>
          <p:nvPr/>
        </p:nvSpPr>
        <p:spPr>
          <a:xfrm>
            <a:off x="301752" y="3151748"/>
            <a:ext cx="4186771" cy="8319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dirty="0">
                <a:latin typeface="Times New Roman"/>
                <a:cs typeface="Times New Roman"/>
              </a:rPr>
              <a:t>Détermination des coûts réels constatés  </a:t>
            </a:r>
          </a:p>
        </p:txBody>
      </p:sp>
      <p:sp>
        <p:nvSpPr>
          <p:cNvPr id="7" name="Rectangle à coins arrondis 6"/>
          <p:cNvSpPr/>
          <p:nvPr/>
        </p:nvSpPr>
        <p:spPr>
          <a:xfrm>
            <a:off x="4640923" y="3151748"/>
            <a:ext cx="4186771" cy="98604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dirty="0">
                <a:latin typeface="Times New Roman"/>
                <a:cs typeface="Times New Roman"/>
              </a:rPr>
              <a:t>Détermination des coûts préétablis</a:t>
            </a:r>
          </a:p>
          <a:p>
            <a:pPr algn="ctr"/>
            <a:r>
              <a:rPr lang="fr-FR" sz="2200" dirty="0">
                <a:latin typeface="Times New Roman"/>
                <a:cs typeface="Times New Roman"/>
              </a:rPr>
              <a:t>Contrôle, par comparaison, avec les coûts réels </a:t>
            </a:r>
          </a:p>
        </p:txBody>
      </p:sp>
      <p:cxnSp>
        <p:nvCxnSpPr>
          <p:cNvPr id="9" name="Connecteur droit 8"/>
          <p:cNvCxnSpPr>
            <a:stCxn id="4" idx="2"/>
            <a:endCxn id="6" idx="0"/>
          </p:cNvCxnSpPr>
          <p:nvPr/>
        </p:nvCxnSpPr>
        <p:spPr>
          <a:xfrm>
            <a:off x="2395138" y="2561488"/>
            <a:ext cx="0" cy="5902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6795215" y="2561488"/>
            <a:ext cx="0" cy="5902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à coins arrondis 10"/>
          <p:cNvSpPr/>
          <p:nvPr/>
        </p:nvSpPr>
        <p:spPr>
          <a:xfrm>
            <a:off x="301752" y="4421545"/>
            <a:ext cx="4186771" cy="8319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b="1" dirty="0">
                <a:latin typeface="Times New Roman"/>
                <a:cs typeface="Times New Roman"/>
              </a:rPr>
              <a:t>Calcul des résultats  </a:t>
            </a:r>
          </a:p>
        </p:txBody>
      </p:sp>
      <p:sp>
        <p:nvSpPr>
          <p:cNvPr id="12" name="Rectangle à coins arrondis 11"/>
          <p:cNvSpPr/>
          <p:nvPr/>
        </p:nvSpPr>
        <p:spPr>
          <a:xfrm>
            <a:off x="4649381" y="4376907"/>
            <a:ext cx="4186771" cy="8319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200" b="1" dirty="0">
                <a:latin typeface="Times New Roman"/>
                <a:cs typeface="Times New Roman"/>
              </a:rPr>
              <a:t>Analyse des écarts </a:t>
            </a:r>
          </a:p>
        </p:txBody>
      </p:sp>
      <p:cxnSp>
        <p:nvCxnSpPr>
          <p:cNvPr id="14" name="Connecteur droit avec flèche 13"/>
          <p:cNvCxnSpPr>
            <a:stCxn id="6" idx="2"/>
            <a:endCxn id="11" idx="0"/>
          </p:cNvCxnSpPr>
          <p:nvPr/>
        </p:nvCxnSpPr>
        <p:spPr>
          <a:xfrm>
            <a:off x="2395138" y="3983685"/>
            <a:ext cx="0" cy="4378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p:nvPr/>
        </p:nvCxnSpPr>
        <p:spPr>
          <a:xfrm>
            <a:off x="6795215" y="4137788"/>
            <a:ext cx="0" cy="28375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Rectangle à coins arrondis 18"/>
          <p:cNvSpPr/>
          <p:nvPr/>
        </p:nvSpPr>
        <p:spPr>
          <a:xfrm>
            <a:off x="2955858" y="5692195"/>
            <a:ext cx="4116305" cy="65679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t>Aide à la prise de décision </a:t>
            </a:r>
          </a:p>
        </p:txBody>
      </p:sp>
      <p:cxnSp>
        <p:nvCxnSpPr>
          <p:cNvPr id="21" name="Connecteur droit 20"/>
          <p:cNvCxnSpPr>
            <a:stCxn id="11" idx="2"/>
          </p:cNvCxnSpPr>
          <p:nvPr/>
        </p:nvCxnSpPr>
        <p:spPr>
          <a:xfrm>
            <a:off x="2395138" y="5253482"/>
            <a:ext cx="0" cy="67953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7736711" y="5208844"/>
            <a:ext cx="0" cy="679536"/>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avec flèche 23"/>
          <p:cNvCxnSpPr/>
          <p:nvPr/>
        </p:nvCxnSpPr>
        <p:spPr>
          <a:xfrm>
            <a:off x="2395138" y="5933018"/>
            <a:ext cx="56072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flipH="1">
            <a:off x="7072163" y="5888380"/>
            <a:ext cx="66454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Numero de page">
            <a:extLst>
              <a:ext uri="{FF2B5EF4-FFF2-40B4-BE49-F238E27FC236}">
                <a16:creationId xmlns:a16="http://schemas.microsoft.com/office/drawing/2014/main" id="{5C519DB3-9B15-443E-B0A4-3D200AC1B048}"/>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22</a:t>
            </a:r>
          </a:p>
        </p:txBody>
      </p:sp>
    </p:spTree>
    <p:extLst>
      <p:ext uri="{BB962C8B-B14F-4D97-AF65-F5344CB8AC3E}">
        <p14:creationId xmlns:p14="http://schemas.microsoft.com/office/powerpoint/2010/main" val="811271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3" name="Espace réservé du contenu 2"/>
          <p:cNvSpPr>
            <a:spLocks noGrp="1"/>
          </p:cNvSpPr>
          <p:nvPr>
            <p:ph idx="1"/>
          </p:nvPr>
        </p:nvSpPr>
        <p:spPr>
          <a:xfrm>
            <a:off x="244246" y="1828800"/>
            <a:ext cx="8670771" cy="4297363"/>
          </a:xfrm>
        </p:spPr>
        <p:txBody>
          <a:bodyPr>
            <a:normAutofit lnSpcReduction="10000"/>
          </a:bodyPr>
          <a:lstStyle/>
          <a:p>
            <a:pPr algn="just">
              <a:buFont typeface="Wingdings" charset="2"/>
              <a:buChar char="§"/>
            </a:pPr>
            <a:r>
              <a:rPr lang="fr-FR" sz="2800" b="1" i="1" u="sng" dirty="0">
                <a:latin typeface="Times New Roman"/>
                <a:cs typeface="Times New Roman"/>
              </a:rPr>
              <a:t>Les coûts</a:t>
            </a:r>
            <a:r>
              <a:rPr lang="fr-FR" sz="2800" b="1" i="1" dirty="0">
                <a:latin typeface="Times New Roman"/>
                <a:cs typeface="Times New Roman"/>
              </a:rPr>
              <a:t>: </a:t>
            </a:r>
            <a:r>
              <a:rPr lang="fr-FR" sz="2800" dirty="0">
                <a:latin typeface="Times New Roman"/>
                <a:cs typeface="Times New Roman"/>
              </a:rPr>
              <a:t>s’appliquent à toute chose pour laquelle il est jugé utile d’attribuer des charges et de les totaliser.</a:t>
            </a:r>
          </a:p>
          <a:p>
            <a:pPr algn="just">
              <a:buFont typeface="Wingdings" charset="2"/>
              <a:buChar char="§"/>
            </a:pPr>
            <a:r>
              <a:rPr lang="fr-FR" sz="2600" dirty="0">
                <a:latin typeface="Times New Roman"/>
                <a:cs typeface="Times New Roman"/>
              </a:rPr>
              <a:t>Plusieurs coûts peuvent être calculés selon les différentes phases:</a:t>
            </a:r>
          </a:p>
          <a:p>
            <a:pPr algn="just">
              <a:buFont typeface="Wingdings" charset="2"/>
              <a:buChar char="§"/>
            </a:pPr>
            <a:endParaRPr lang="fr-FR" sz="2400" dirty="0">
              <a:latin typeface="Times New Roman"/>
              <a:cs typeface="Times New Roman"/>
            </a:endParaRPr>
          </a:p>
          <a:p>
            <a:pPr lvl="4" algn="just">
              <a:buFont typeface="Wingdings" charset="2"/>
              <a:buChar char="ü"/>
            </a:pPr>
            <a:r>
              <a:rPr lang="fr-FR" sz="2600" dirty="0">
                <a:latin typeface="Times New Roman"/>
                <a:cs typeface="Times New Roman"/>
              </a:rPr>
              <a:t>Après la phase approvisionnement (coût d’acquisition) </a:t>
            </a:r>
          </a:p>
          <a:p>
            <a:pPr lvl="4" algn="just">
              <a:buFont typeface="Wingdings" charset="2"/>
              <a:buChar char="ü"/>
            </a:pPr>
            <a:r>
              <a:rPr lang="fr-FR" sz="2600" dirty="0">
                <a:latin typeface="Times New Roman"/>
                <a:cs typeface="Times New Roman"/>
              </a:rPr>
              <a:t>Après la phase production (coût de production)</a:t>
            </a:r>
          </a:p>
          <a:p>
            <a:pPr lvl="4" algn="just">
              <a:buFont typeface="Wingdings" charset="2"/>
              <a:buChar char="ü"/>
            </a:pPr>
            <a:r>
              <a:rPr lang="fr-FR" sz="2600" dirty="0">
                <a:latin typeface="Times New Roman"/>
                <a:cs typeface="Times New Roman"/>
              </a:rPr>
              <a:t>Après la phase distribution (coût de distribution)  </a:t>
            </a:r>
          </a:p>
          <a:p>
            <a:pPr algn="just">
              <a:buFont typeface="Wingdings" charset="2"/>
              <a:buChar char="§"/>
            </a:pPr>
            <a:endParaRPr lang="fr-FR" sz="2800" dirty="0">
              <a:latin typeface="Times New Roman"/>
              <a:cs typeface="Times New Roman"/>
            </a:endParaRPr>
          </a:p>
        </p:txBody>
      </p:sp>
      <p:sp>
        <p:nvSpPr>
          <p:cNvPr id="4" name="Numero de page">
            <a:extLst>
              <a:ext uri="{FF2B5EF4-FFF2-40B4-BE49-F238E27FC236}">
                <a16:creationId xmlns:a16="http://schemas.microsoft.com/office/drawing/2014/main" id="{E66872A5-3BFA-441B-A518-72CBD7B0FAE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23</a:t>
            </a:r>
          </a:p>
        </p:txBody>
      </p:sp>
    </p:spTree>
    <p:extLst>
      <p:ext uri="{BB962C8B-B14F-4D97-AF65-F5344CB8AC3E}">
        <p14:creationId xmlns:p14="http://schemas.microsoft.com/office/powerpoint/2010/main" val="336976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3" name="Espace réservé du contenu 2"/>
          <p:cNvSpPr>
            <a:spLocks noGrp="1"/>
          </p:cNvSpPr>
          <p:nvPr>
            <p:ph idx="1"/>
          </p:nvPr>
        </p:nvSpPr>
        <p:spPr>
          <a:xfrm>
            <a:off x="399866" y="1828800"/>
            <a:ext cx="8444234" cy="4297363"/>
          </a:xfrm>
        </p:spPr>
        <p:txBody>
          <a:bodyPr>
            <a:normAutofit/>
          </a:bodyPr>
          <a:lstStyle/>
          <a:p>
            <a:pPr>
              <a:buFont typeface="Wingdings" charset="2"/>
              <a:buChar char="§"/>
            </a:pPr>
            <a:r>
              <a:rPr lang="fr-FR" sz="2800" b="1" i="1" u="sng" dirty="0">
                <a:latin typeface="Times New Roman"/>
                <a:cs typeface="Times New Roman"/>
              </a:rPr>
              <a:t>Caractéristiques </a:t>
            </a:r>
          </a:p>
          <a:p>
            <a:pPr marL="0" indent="0" algn="just">
              <a:buNone/>
            </a:pPr>
            <a:r>
              <a:rPr lang="fr-FR" sz="2800" dirty="0">
                <a:latin typeface="Times New Roman"/>
                <a:cs typeface="Times New Roman"/>
              </a:rPr>
              <a:t>Chaque type de coût se caractérise par trois éléments:</a:t>
            </a:r>
          </a:p>
          <a:p>
            <a:pPr marL="0" indent="0" algn="just">
              <a:buNone/>
            </a:pPr>
            <a:endParaRPr lang="fr-FR" sz="2800" dirty="0">
              <a:latin typeface="Times New Roman"/>
              <a:cs typeface="Times New Roman"/>
            </a:endParaRPr>
          </a:p>
          <a:p>
            <a:pPr lvl="3">
              <a:buFont typeface="Wingdings" charset="2"/>
              <a:buChar char="ü"/>
            </a:pPr>
            <a:r>
              <a:rPr lang="fr-FR" sz="2400" b="1" dirty="0">
                <a:latin typeface="Times New Roman"/>
                <a:cs typeface="Times New Roman"/>
              </a:rPr>
              <a:t>Le  champs d’application </a:t>
            </a:r>
          </a:p>
          <a:p>
            <a:pPr lvl="3">
              <a:buFont typeface="Wingdings" charset="2"/>
              <a:buChar char="ü"/>
            </a:pPr>
            <a:r>
              <a:rPr lang="fr-FR" sz="2400" b="1" dirty="0">
                <a:latin typeface="Times New Roman"/>
                <a:cs typeface="Times New Roman"/>
              </a:rPr>
              <a:t>Le contenu </a:t>
            </a:r>
          </a:p>
          <a:p>
            <a:pPr lvl="3">
              <a:buFont typeface="Wingdings" charset="2"/>
              <a:buChar char="ü"/>
            </a:pPr>
            <a:r>
              <a:rPr lang="fr-FR" sz="2400" b="1" dirty="0">
                <a:latin typeface="Times New Roman"/>
                <a:cs typeface="Times New Roman"/>
              </a:rPr>
              <a:t>Le moment de calcul </a:t>
            </a:r>
          </a:p>
        </p:txBody>
      </p:sp>
      <p:sp>
        <p:nvSpPr>
          <p:cNvPr id="4" name="Numero de page">
            <a:extLst>
              <a:ext uri="{FF2B5EF4-FFF2-40B4-BE49-F238E27FC236}">
                <a16:creationId xmlns:a16="http://schemas.microsoft.com/office/drawing/2014/main" id="{6197C4CD-721C-4F1E-8EBF-400EFCF0A5A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24</a:t>
            </a:r>
          </a:p>
        </p:txBody>
      </p:sp>
    </p:spTree>
    <p:extLst>
      <p:ext uri="{BB962C8B-B14F-4D97-AF65-F5344CB8AC3E}">
        <p14:creationId xmlns:p14="http://schemas.microsoft.com/office/powerpoint/2010/main" val="132694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4" name="Rectangle à coins arrondis 3"/>
          <p:cNvSpPr/>
          <p:nvPr/>
        </p:nvSpPr>
        <p:spPr>
          <a:xfrm>
            <a:off x="301752" y="1773338"/>
            <a:ext cx="8259287" cy="56921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latin typeface="Times New Roman"/>
                <a:cs typeface="Times New Roman"/>
              </a:rPr>
              <a:t>Le champ d’application</a:t>
            </a:r>
          </a:p>
        </p:txBody>
      </p:sp>
      <p:sp>
        <p:nvSpPr>
          <p:cNvPr id="5" name="Rectangle à coins arrondis 4"/>
          <p:cNvSpPr/>
          <p:nvPr/>
        </p:nvSpPr>
        <p:spPr>
          <a:xfrm>
            <a:off x="744438" y="2536192"/>
            <a:ext cx="2612706" cy="197037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333333"/>
                </a:solidFill>
              </a:rPr>
              <a:t>Coût par fonction économique </a:t>
            </a:r>
          </a:p>
          <a:p>
            <a:pPr algn="ctr"/>
            <a:r>
              <a:rPr lang="fr-FR" dirty="0">
                <a:solidFill>
                  <a:srgbClr val="333333"/>
                </a:solidFill>
              </a:rPr>
              <a:t>- Approvisionnement</a:t>
            </a:r>
          </a:p>
          <a:p>
            <a:pPr marL="285750" indent="-285750" algn="ctr">
              <a:buFontTx/>
              <a:buChar char="-"/>
            </a:pPr>
            <a:r>
              <a:rPr lang="fr-FR" dirty="0">
                <a:solidFill>
                  <a:srgbClr val="333333"/>
                </a:solidFill>
              </a:rPr>
              <a:t>Production</a:t>
            </a:r>
          </a:p>
          <a:p>
            <a:pPr marL="285750" indent="-285750" algn="ctr">
              <a:buFontTx/>
              <a:buChar char="-"/>
            </a:pPr>
            <a:r>
              <a:rPr lang="fr-FR" dirty="0">
                <a:solidFill>
                  <a:srgbClr val="333333"/>
                </a:solidFill>
              </a:rPr>
              <a:t>Distribution</a:t>
            </a:r>
          </a:p>
          <a:p>
            <a:pPr algn="ctr"/>
            <a:r>
              <a:rPr lang="fr-FR" dirty="0">
                <a:solidFill>
                  <a:srgbClr val="333333"/>
                </a:solidFill>
              </a:rPr>
              <a:t>… </a:t>
            </a:r>
          </a:p>
        </p:txBody>
      </p:sp>
      <p:sp>
        <p:nvSpPr>
          <p:cNvPr id="6" name="Rectangle à coins arrondis 5"/>
          <p:cNvSpPr/>
          <p:nvPr/>
        </p:nvSpPr>
        <p:spPr>
          <a:xfrm>
            <a:off x="5408125" y="2561489"/>
            <a:ext cx="2724572" cy="20107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333333"/>
                </a:solidFill>
              </a:rPr>
              <a:t>Coût par moyen d’exploitation </a:t>
            </a:r>
          </a:p>
          <a:p>
            <a:pPr marL="285750" indent="-285750" algn="ctr">
              <a:buFontTx/>
              <a:buChar char="-"/>
            </a:pPr>
            <a:r>
              <a:rPr lang="fr-FR" dirty="0">
                <a:solidFill>
                  <a:srgbClr val="333333"/>
                </a:solidFill>
              </a:rPr>
              <a:t>Magasin (département, rayon, ..)</a:t>
            </a:r>
          </a:p>
          <a:p>
            <a:pPr marL="285750" indent="-285750" algn="ctr">
              <a:buFontTx/>
              <a:buChar char="-"/>
            </a:pPr>
            <a:r>
              <a:rPr lang="fr-FR" dirty="0">
                <a:solidFill>
                  <a:srgbClr val="333333"/>
                </a:solidFill>
              </a:rPr>
              <a:t>Usine (atelier…); </a:t>
            </a:r>
          </a:p>
          <a:p>
            <a:pPr algn="ctr"/>
            <a:endParaRPr lang="fr-FR" dirty="0">
              <a:solidFill>
                <a:srgbClr val="333333"/>
              </a:solidFill>
            </a:endParaRPr>
          </a:p>
        </p:txBody>
      </p:sp>
      <p:sp>
        <p:nvSpPr>
          <p:cNvPr id="7" name="Rectangle à coins arrondis 6"/>
          <p:cNvSpPr/>
          <p:nvPr/>
        </p:nvSpPr>
        <p:spPr>
          <a:xfrm>
            <a:off x="744438" y="4572243"/>
            <a:ext cx="2612706" cy="164197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333333"/>
                </a:solidFill>
              </a:rPr>
              <a:t>Coût par activité d’exploitation </a:t>
            </a:r>
          </a:p>
          <a:p>
            <a:pPr marL="285750" indent="-285750" algn="ctr">
              <a:buFontTx/>
              <a:buChar char="-"/>
            </a:pPr>
            <a:r>
              <a:rPr lang="fr-FR" dirty="0">
                <a:solidFill>
                  <a:srgbClr val="333333"/>
                </a:solidFill>
              </a:rPr>
              <a:t>Ensemble des activités; </a:t>
            </a:r>
          </a:p>
          <a:p>
            <a:pPr marL="285750" indent="-285750" algn="ctr">
              <a:buFontTx/>
              <a:buChar char="-"/>
            </a:pPr>
            <a:r>
              <a:rPr lang="fr-FR" dirty="0">
                <a:solidFill>
                  <a:srgbClr val="333333"/>
                </a:solidFill>
              </a:rPr>
              <a:t>Famille de produits </a:t>
            </a:r>
          </a:p>
          <a:p>
            <a:pPr algn="ctr"/>
            <a:r>
              <a:rPr lang="fr-FR" dirty="0">
                <a:solidFill>
                  <a:srgbClr val="333333"/>
                </a:solidFill>
              </a:rPr>
              <a:t> </a:t>
            </a:r>
          </a:p>
        </p:txBody>
      </p:sp>
      <p:sp>
        <p:nvSpPr>
          <p:cNvPr id="8" name="Rectangle à coins arrondis 7"/>
          <p:cNvSpPr/>
          <p:nvPr/>
        </p:nvSpPr>
        <p:spPr>
          <a:xfrm>
            <a:off x="5408125" y="4572244"/>
            <a:ext cx="2724572" cy="164538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solidFill>
                  <a:srgbClr val="333333"/>
                </a:solidFill>
              </a:rPr>
              <a:t>Coût par responsabilité </a:t>
            </a:r>
          </a:p>
          <a:p>
            <a:pPr algn="ctr"/>
            <a:r>
              <a:rPr lang="fr-FR" dirty="0">
                <a:solidFill>
                  <a:srgbClr val="333333"/>
                </a:solidFill>
              </a:rPr>
              <a:t>Ensemble (direction, chef de service, chef d’atelier); </a:t>
            </a:r>
          </a:p>
          <a:p>
            <a:pPr algn="ctr"/>
            <a:r>
              <a:rPr lang="fr-FR" dirty="0">
                <a:solidFill>
                  <a:srgbClr val="333333"/>
                </a:solidFill>
              </a:rPr>
              <a:t>…. </a:t>
            </a:r>
          </a:p>
        </p:txBody>
      </p:sp>
      <p:sp>
        <p:nvSpPr>
          <p:cNvPr id="3" name="Numero de page">
            <a:extLst>
              <a:ext uri="{FF2B5EF4-FFF2-40B4-BE49-F238E27FC236}">
                <a16:creationId xmlns:a16="http://schemas.microsoft.com/office/drawing/2014/main" id="{D5A22EC2-5055-4457-A58E-545E509283F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25</a:t>
            </a:r>
          </a:p>
        </p:txBody>
      </p:sp>
    </p:spTree>
    <p:extLst>
      <p:ext uri="{BB962C8B-B14F-4D97-AF65-F5344CB8AC3E}">
        <p14:creationId xmlns:p14="http://schemas.microsoft.com/office/powerpoint/2010/main" val="336457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
                                        <p:tgtEl>
                                          <p:spTgt spid="5"/>
                                        </p:tgtEl>
                                      </p:cBhvr>
                                    </p:animEffect>
                                    <p:anim calcmode="lin" valueType="num">
                                      <p:cBhvr>
                                        <p:cTn id="15" dur="400" fill="hold"/>
                                        <p:tgtEl>
                                          <p:spTgt spid="5"/>
                                        </p:tgtEl>
                                        <p:attrNameLst>
                                          <p:attrName>ppt_x</p:attrName>
                                        </p:attrNameLst>
                                      </p:cBhvr>
                                      <p:tavLst>
                                        <p:tav tm="0">
                                          <p:val>
                                            <p:strVal val="#ppt_x"/>
                                          </p:val>
                                        </p:tav>
                                        <p:tav tm="100000">
                                          <p:val>
                                            <p:strVal val="#ppt_x"/>
                                          </p:val>
                                        </p:tav>
                                      </p:tavLst>
                                    </p:anim>
                                    <p:anim calcmode="lin" valueType="num">
                                      <p:cBhvr>
                                        <p:cTn id="16" dur="400" fill="hold"/>
                                        <p:tgtEl>
                                          <p:spTgt spid="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3"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
                                        <p:tgtEl>
                                          <p:spTgt spid="7"/>
                                        </p:tgtEl>
                                      </p:cBhvr>
                                    </p:animEffect>
                                    <p:anim calcmode="lin" valueType="num">
                                      <p:cBhvr>
                                        <p:cTn id="31" dur="400" fill="hold"/>
                                        <p:tgtEl>
                                          <p:spTgt spid="7"/>
                                        </p:tgtEl>
                                        <p:attrNameLst>
                                          <p:attrName>ppt_x</p:attrName>
                                        </p:attrNameLst>
                                      </p:cBhvr>
                                      <p:tavLst>
                                        <p:tav tm="0">
                                          <p:val>
                                            <p:strVal val="#ppt_x"/>
                                          </p:val>
                                        </p:tav>
                                        <p:tav tm="100000">
                                          <p:val>
                                            <p:strVal val="#ppt_x"/>
                                          </p:val>
                                        </p:tav>
                                      </p:tavLst>
                                    </p:anim>
                                    <p:anim calcmode="lin" valueType="num">
                                      <p:cBhvr>
                                        <p:cTn id="32" dur="400" fill="hold"/>
                                        <p:tgtEl>
                                          <p:spTgt spid="7"/>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i="1" dirty="0">
                <a:latin typeface="Times New Roman"/>
                <a:cs typeface="Times New Roman"/>
              </a:rPr>
              <a:t>Présentation du comptabilité de gestion</a:t>
            </a:r>
            <a:endParaRPr lang="fr-FR" sz="3200" dirty="0"/>
          </a:p>
        </p:txBody>
      </p:sp>
      <p:sp>
        <p:nvSpPr>
          <p:cNvPr id="4" name="Rectangle à coins arrondis 3"/>
          <p:cNvSpPr/>
          <p:nvPr/>
        </p:nvSpPr>
        <p:spPr>
          <a:xfrm>
            <a:off x="301752" y="1773338"/>
            <a:ext cx="8259287" cy="56921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latin typeface="Times New Roman"/>
                <a:cs typeface="Times New Roman"/>
              </a:rPr>
              <a:t>Le Contenu</a:t>
            </a:r>
          </a:p>
        </p:txBody>
      </p:sp>
      <p:sp>
        <p:nvSpPr>
          <p:cNvPr id="5" name="ZoneTexte 4"/>
          <p:cNvSpPr txBox="1"/>
          <p:nvPr/>
        </p:nvSpPr>
        <p:spPr>
          <a:xfrm>
            <a:off x="301752" y="2824204"/>
            <a:ext cx="8259287" cy="400110"/>
          </a:xfrm>
          <a:prstGeom prst="rect">
            <a:avLst/>
          </a:prstGeom>
          <a:noFill/>
        </p:spPr>
        <p:txBody>
          <a:bodyPr wrap="square" rtlCol="0">
            <a:spAutoFit/>
          </a:bodyPr>
          <a:lstStyle/>
          <a:p>
            <a:pPr algn="ctr"/>
            <a:r>
              <a:rPr lang="fr-FR" sz="2000" b="1" dirty="0">
                <a:solidFill>
                  <a:srgbClr val="333333"/>
                </a:solidFill>
                <a:latin typeface="Times New Roman"/>
                <a:cs typeface="Times New Roman"/>
              </a:rPr>
              <a:t>Les coûts sont calculés, pour une période déterminée, en incorporant soit:</a:t>
            </a:r>
          </a:p>
        </p:txBody>
      </p:sp>
      <p:sp>
        <p:nvSpPr>
          <p:cNvPr id="6" name="ZoneTexte 5"/>
          <p:cNvSpPr txBox="1"/>
          <p:nvPr/>
        </p:nvSpPr>
        <p:spPr>
          <a:xfrm>
            <a:off x="99046" y="3699927"/>
            <a:ext cx="4668468" cy="353943"/>
          </a:xfrm>
          <a:prstGeom prst="rect">
            <a:avLst/>
          </a:prstGeom>
          <a:noFill/>
        </p:spPr>
        <p:txBody>
          <a:bodyPr wrap="square" rtlCol="0">
            <a:spAutoFit/>
          </a:bodyPr>
          <a:lstStyle/>
          <a:p>
            <a:pPr algn="just"/>
            <a:r>
              <a:rPr lang="fr-FR" sz="1700" b="1" dirty="0">
                <a:solidFill>
                  <a:srgbClr val="333333"/>
                </a:solidFill>
                <a:latin typeface="Times New Roman"/>
                <a:cs typeface="Times New Roman"/>
              </a:rPr>
              <a:t>Toutes les charges de la comptabilité générale </a:t>
            </a:r>
          </a:p>
        </p:txBody>
      </p:sp>
      <p:sp>
        <p:nvSpPr>
          <p:cNvPr id="7" name="ZoneTexte 6"/>
          <p:cNvSpPr txBox="1"/>
          <p:nvPr/>
        </p:nvSpPr>
        <p:spPr>
          <a:xfrm>
            <a:off x="4343400" y="3699927"/>
            <a:ext cx="4660900" cy="338554"/>
          </a:xfrm>
          <a:prstGeom prst="rect">
            <a:avLst/>
          </a:prstGeom>
          <a:noFill/>
        </p:spPr>
        <p:txBody>
          <a:bodyPr wrap="square" rtlCol="0">
            <a:spAutoFit/>
          </a:bodyPr>
          <a:lstStyle/>
          <a:p>
            <a:pPr algn="ctr"/>
            <a:r>
              <a:rPr lang="fr-FR" sz="1600" b="1" dirty="0">
                <a:solidFill>
                  <a:srgbClr val="333333"/>
                </a:solidFill>
                <a:latin typeface="Times New Roman"/>
                <a:cs typeface="Times New Roman"/>
              </a:rPr>
              <a:t>Une partie des charges de la comptabilité générale</a:t>
            </a:r>
          </a:p>
        </p:txBody>
      </p:sp>
      <p:cxnSp>
        <p:nvCxnSpPr>
          <p:cNvPr id="9" name="Connecteur droit 8"/>
          <p:cNvCxnSpPr/>
          <p:nvPr/>
        </p:nvCxnSpPr>
        <p:spPr>
          <a:xfrm>
            <a:off x="4343400" y="2342557"/>
            <a:ext cx="0" cy="481647"/>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4367896" y="3218280"/>
            <a:ext cx="0" cy="19802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1663700" y="3416300"/>
            <a:ext cx="58293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663700" y="3416300"/>
            <a:ext cx="0" cy="283627"/>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7493000" y="3426886"/>
            <a:ext cx="0" cy="283627"/>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a:off x="1663700" y="4038481"/>
            <a:ext cx="0" cy="266819"/>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flipV="1">
            <a:off x="590550" y="4305300"/>
            <a:ext cx="2146300" cy="12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a:off x="7493000" y="4038481"/>
            <a:ext cx="0" cy="266819"/>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flipV="1">
            <a:off x="5722589" y="4343400"/>
            <a:ext cx="2354611" cy="12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a:off x="590550" y="4330700"/>
            <a:ext cx="0" cy="292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a:off x="5709889" y="4343400"/>
            <a:ext cx="0" cy="292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p:nvPr/>
        </p:nvCxnSpPr>
        <p:spPr>
          <a:xfrm>
            <a:off x="2736850" y="4343400"/>
            <a:ext cx="0" cy="292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a:off x="8065739" y="4330700"/>
            <a:ext cx="0" cy="292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Rectangle à coins arrondis 28"/>
          <p:cNvSpPr/>
          <p:nvPr/>
        </p:nvSpPr>
        <p:spPr>
          <a:xfrm>
            <a:off x="0" y="4635499"/>
            <a:ext cx="2159000" cy="13847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i="1" dirty="0">
                <a:solidFill>
                  <a:srgbClr val="333333"/>
                </a:solidFill>
                <a:latin typeface="Times New Roman"/>
                <a:cs typeface="Times New Roman"/>
              </a:rPr>
              <a:t>Coûts complets traditionnels </a:t>
            </a:r>
          </a:p>
          <a:p>
            <a:pPr algn="ctr"/>
            <a:r>
              <a:rPr lang="fr-FR" sz="1600" dirty="0">
                <a:solidFill>
                  <a:srgbClr val="333333"/>
                </a:solidFill>
                <a:latin typeface="Times New Roman"/>
                <a:cs typeface="Times New Roman"/>
              </a:rPr>
              <a:t>Sans ajustement  ou ajout</a:t>
            </a:r>
          </a:p>
        </p:txBody>
      </p:sp>
      <p:sp>
        <p:nvSpPr>
          <p:cNvPr id="30" name="Rectangle à coins arrondis 29"/>
          <p:cNvSpPr/>
          <p:nvPr/>
        </p:nvSpPr>
        <p:spPr>
          <a:xfrm>
            <a:off x="2387600" y="4622800"/>
            <a:ext cx="2184400" cy="13974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500" b="1" i="1" dirty="0">
                <a:solidFill>
                  <a:srgbClr val="333333"/>
                </a:solidFill>
                <a:latin typeface="Times New Roman"/>
                <a:cs typeface="Times New Roman"/>
              </a:rPr>
              <a:t>Coûts complets économiques </a:t>
            </a:r>
          </a:p>
          <a:p>
            <a:pPr algn="ctr"/>
            <a:r>
              <a:rPr lang="fr-FR" sz="1500" dirty="0">
                <a:solidFill>
                  <a:srgbClr val="333333"/>
                </a:solidFill>
                <a:latin typeface="Times New Roman"/>
                <a:cs typeface="Times New Roman"/>
              </a:rPr>
              <a:t>Avec ajustement ou ajout pour une meilleure analyse économique </a:t>
            </a:r>
          </a:p>
        </p:txBody>
      </p:sp>
      <p:sp>
        <p:nvSpPr>
          <p:cNvPr id="31" name="Rectangle à coins arrondis 30"/>
          <p:cNvSpPr/>
          <p:nvPr/>
        </p:nvSpPr>
        <p:spPr>
          <a:xfrm>
            <a:off x="4660900" y="4622800"/>
            <a:ext cx="2184400" cy="16325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500" b="1" i="1" dirty="0">
                <a:solidFill>
                  <a:srgbClr val="333333"/>
                </a:solidFill>
                <a:latin typeface="Times New Roman"/>
                <a:cs typeface="Times New Roman"/>
              </a:rPr>
              <a:t>Coûts variables</a:t>
            </a:r>
          </a:p>
          <a:p>
            <a:pPr algn="ctr"/>
            <a:r>
              <a:rPr lang="fr-FR" sz="1500" dirty="0">
                <a:solidFill>
                  <a:srgbClr val="333333"/>
                </a:solidFill>
                <a:latin typeface="Times New Roman"/>
                <a:cs typeface="Times New Roman"/>
              </a:rPr>
              <a:t>Prise en compte des seules charges qui varient avec la production ou la vente. Les charges fixes sont exclues </a:t>
            </a:r>
          </a:p>
        </p:txBody>
      </p:sp>
      <p:sp>
        <p:nvSpPr>
          <p:cNvPr id="32" name="Rectangle à coins arrondis 31"/>
          <p:cNvSpPr/>
          <p:nvPr/>
        </p:nvSpPr>
        <p:spPr>
          <a:xfrm>
            <a:off x="6959600" y="4635500"/>
            <a:ext cx="2184400" cy="138472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500" b="1" i="1" dirty="0">
                <a:solidFill>
                  <a:srgbClr val="333333"/>
                </a:solidFill>
                <a:latin typeface="Times New Roman"/>
                <a:cs typeface="Times New Roman"/>
              </a:rPr>
              <a:t>Coûts directs</a:t>
            </a:r>
          </a:p>
          <a:p>
            <a:pPr algn="ctr"/>
            <a:r>
              <a:rPr lang="fr-FR" sz="1500" dirty="0">
                <a:solidFill>
                  <a:srgbClr val="333333"/>
                </a:solidFill>
                <a:latin typeface="Times New Roman"/>
                <a:cs typeface="Times New Roman"/>
              </a:rPr>
              <a:t>Prise en compte des seules charges variables et fixes propres aux produits, calculées directement</a:t>
            </a:r>
          </a:p>
        </p:txBody>
      </p:sp>
      <p:sp>
        <p:nvSpPr>
          <p:cNvPr id="3" name="Numero de page">
            <a:extLst>
              <a:ext uri="{FF2B5EF4-FFF2-40B4-BE49-F238E27FC236}">
                <a16:creationId xmlns:a16="http://schemas.microsoft.com/office/drawing/2014/main" id="{EE42D26E-BBE0-4880-A696-52B5BBD7675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26</a:t>
            </a:r>
          </a:p>
        </p:txBody>
      </p:sp>
    </p:spTree>
    <p:extLst>
      <p:ext uri="{BB962C8B-B14F-4D97-AF65-F5344CB8AC3E}">
        <p14:creationId xmlns:p14="http://schemas.microsoft.com/office/powerpoint/2010/main" val="824372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i="1" dirty="0">
                <a:latin typeface="Times New Roman"/>
                <a:cs typeface="Times New Roman"/>
              </a:rPr>
              <a:t>Présentation du comptabilité de gestion</a:t>
            </a:r>
            <a:endParaRPr lang="fr-FR" sz="2800" dirty="0"/>
          </a:p>
        </p:txBody>
      </p:sp>
      <p:sp>
        <p:nvSpPr>
          <p:cNvPr id="4" name="Rectangle à coins arrondis 3"/>
          <p:cNvSpPr/>
          <p:nvPr/>
        </p:nvSpPr>
        <p:spPr>
          <a:xfrm>
            <a:off x="301752" y="1773338"/>
            <a:ext cx="8259287" cy="56921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latin typeface="Times New Roman"/>
                <a:cs typeface="Times New Roman"/>
              </a:rPr>
              <a:t>Le Moment de calcul </a:t>
            </a:r>
          </a:p>
        </p:txBody>
      </p:sp>
      <p:cxnSp>
        <p:nvCxnSpPr>
          <p:cNvPr id="6" name="Connecteur droit 5"/>
          <p:cNvCxnSpPr>
            <a:stCxn id="4" idx="2"/>
          </p:cNvCxnSpPr>
          <p:nvPr/>
        </p:nvCxnSpPr>
        <p:spPr>
          <a:xfrm>
            <a:off x="4431396" y="2342557"/>
            <a:ext cx="0" cy="400643"/>
          </a:xfrm>
          <a:prstGeom prst="line">
            <a:avLst/>
          </a:prstGeom>
        </p:spPr>
        <p:style>
          <a:lnRef idx="2">
            <a:schemeClr val="accent1"/>
          </a:lnRef>
          <a:fillRef idx="0">
            <a:schemeClr val="accent1"/>
          </a:fillRef>
          <a:effectRef idx="1">
            <a:schemeClr val="accent1"/>
          </a:effectRef>
          <a:fontRef idx="minor">
            <a:schemeClr val="tx1"/>
          </a:fontRef>
        </p:style>
      </p:cxnSp>
      <p:sp>
        <p:nvSpPr>
          <p:cNvPr id="7" name="ZoneTexte 6"/>
          <p:cNvSpPr txBox="1"/>
          <p:nvPr/>
        </p:nvSpPr>
        <p:spPr>
          <a:xfrm>
            <a:off x="2844800" y="2743200"/>
            <a:ext cx="3454400" cy="369332"/>
          </a:xfrm>
          <a:prstGeom prst="rect">
            <a:avLst/>
          </a:prstGeom>
          <a:noFill/>
        </p:spPr>
        <p:txBody>
          <a:bodyPr wrap="square" rtlCol="0">
            <a:spAutoFit/>
          </a:bodyPr>
          <a:lstStyle/>
          <a:p>
            <a:pPr algn="ctr"/>
            <a:r>
              <a:rPr lang="fr-FR" dirty="0">
                <a:solidFill>
                  <a:srgbClr val="333333"/>
                </a:solidFill>
                <a:latin typeface="Times New Roman"/>
                <a:cs typeface="Times New Roman"/>
              </a:rPr>
              <a:t>Les coûts sont déterminés soit: </a:t>
            </a:r>
          </a:p>
        </p:txBody>
      </p:sp>
      <p:cxnSp>
        <p:nvCxnSpPr>
          <p:cNvPr id="10" name="Connecteur droit 9"/>
          <p:cNvCxnSpPr/>
          <p:nvPr/>
        </p:nvCxnSpPr>
        <p:spPr>
          <a:xfrm>
            <a:off x="4431396" y="3240024"/>
            <a:ext cx="0" cy="4006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676400" y="3640667"/>
            <a:ext cx="5909733"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676400" y="3640667"/>
            <a:ext cx="0" cy="3386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7603066" y="3640668"/>
            <a:ext cx="0" cy="338666"/>
          </a:xfrm>
          <a:prstGeom prst="line">
            <a:avLst/>
          </a:prstGeom>
        </p:spPr>
        <p:style>
          <a:lnRef idx="2">
            <a:schemeClr val="accent1"/>
          </a:lnRef>
          <a:fillRef idx="0">
            <a:schemeClr val="accent1"/>
          </a:fillRef>
          <a:effectRef idx="1">
            <a:schemeClr val="accent1"/>
          </a:effectRef>
          <a:fontRef idx="minor">
            <a:schemeClr val="tx1"/>
          </a:fontRef>
        </p:style>
      </p:cxnSp>
      <p:sp>
        <p:nvSpPr>
          <p:cNvPr id="17" name="ZoneTexte 16"/>
          <p:cNvSpPr txBox="1"/>
          <p:nvPr/>
        </p:nvSpPr>
        <p:spPr>
          <a:xfrm>
            <a:off x="301752" y="3979333"/>
            <a:ext cx="3640667" cy="707886"/>
          </a:xfrm>
          <a:prstGeom prst="rect">
            <a:avLst/>
          </a:prstGeom>
          <a:noFill/>
        </p:spPr>
        <p:txBody>
          <a:bodyPr wrap="square" rtlCol="0">
            <a:spAutoFit/>
          </a:bodyPr>
          <a:lstStyle/>
          <a:p>
            <a:pPr algn="ctr"/>
            <a:r>
              <a:rPr lang="fr-FR" sz="2000" b="1" dirty="0">
                <a:solidFill>
                  <a:srgbClr val="333333"/>
                </a:solidFill>
                <a:latin typeface="Times New Roman"/>
                <a:cs typeface="Times New Roman"/>
              </a:rPr>
              <a:t>Postérieurement</a:t>
            </a:r>
          </a:p>
          <a:p>
            <a:pPr algn="ctr"/>
            <a:r>
              <a:rPr lang="fr-FR" sz="2000" dirty="0">
                <a:solidFill>
                  <a:srgbClr val="333333"/>
                </a:solidFill>
                <a:latin typeface="Times New Roman"/>
                <a:cs typeface="Times New Roman"/>
              </a:rPr>
              <a:t>Aux faits qui les ont engendrés </a:t>
            </a:r>
            <a:r>
              <a:rPr lang="fr-FR" dirty="0">
                <a:solidFill>
                  <a:srgbClr val="333333"/>
                </a:solidFill>
              </a:rPr>
              <a:t> </a:t>
            </a:r>
          </a:p>
        </p:txBody>
      </p:sp>
      <p:sp>
        <p:nvSpPr>
          <p:cNvPr id="18" name="ZoneTexte 17"/>
          <p:cNvSpPr txBox="1"/>
          <p:nvPr/>
        </p:nvSpPr>
        <p:spPr>
          <a:xfrm>
            <a:off x="5229351" y="3996266"/>
            <a:ext cx="3640667" cy="707886"/>
          </a:xfrm>
          <a:prstGeom prst="rect">
            <a:avLst/>
          </a:prstGeom>
          <a:noFill/>
        </p:spPr>
        <p:txBody>
          <a:bodyPr wrap="square" rtlCol="0">
            <a:spAutoFit/>
          </a:bodyPr>
          <a:lstStyle/>
          <a:p>
            <a:pPr algn="ctr"/>
            <a:r>
              <a:rPr lang="fr-FR" sz="2000" b="1" dirty="0">
                <a:solidFill>
                  <a:srgbClr val="333333"/>
                </a:solidFill>
                <a:latin typeface="Times New Roman"/>
                <a:cs typeface="Times New Roman"/>
              </a:rPr>
              <a:t>Antérieurement </a:t>
            </a:r>
          </a:p>
          <a:p>
            <a:pPr algn="ctr"/>
            <a:r>
              <a:rPr lang="fr-FR" sz="2000" dirty="0">
                <a:solidFill>
                  <a:srgbClr val="333333"/>
                </a:solidFill>
                <a:latin typeface="Times New Roman"/>
                <a:cs typeface="Times New Roman"/>
              </a:rPr>
              <a:t>Aux faits qui les ont engendrés </a:t>
            </a:r>
            <a:r>
              <a:rPr lang="fr-FR" dirty="0">
                <a:solidFill>
                  <a:srgbClr val="333333"/>
                </a:solidFill>
              </a:rPr>
              <a:t> </a:t>
            </a:r>
          </a:p>
        </p:txBody>
      </p:sp>
      <p:cxnSp>
        <p:nvCxnSpPr>
          <p:cNvPr id="20" name="Connecteur droit avec flèche 19"/>
          <p:cNvCxnSpPr/>
          <p:nvPr/>
        </p:nvCxnSpPr>
        <p:spPr>
          <a:xfrm>
            <a:off x="1676400" y="4704152"/>
            <a:ext cx="0" cy="426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7603066" y="4643228"/>
            <a:ext cx="0" cy="426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Rectangle à coins arrondis 21"/>
          <p:cNvSpPr/>
          <p:nvPr/>
        </p:nvSpPr>
        <p:spPr>
          <a:xfrm>
            <a:off x="301752" y="5181600"/>
            <a:ext cx="3640667"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Times New Roman"/>
                <a:cs typeface="Times New Roman"/>
              </a:rPr>
              <a:t>Coûts constatés </a:t>
            </a:r>
          </a:p>
          <a:p>
            <a:pPr algn="ctr"/>
            <a:r>
              <a:rPr lang="fr-FR" dirty="0">
                <a:latin typeface="Times New Roman"/>
                <a:cs typeface="Times New Roman"/>
              </a:rPr>
              <a:t>Ou coûts réels ou historique </a:t>
            </a:r>
          </a:p>
        </p:txBody>
      </p:sp>
      <p:sp>
        <p:nvSpPr>
          <p:cNvPr id="23" name="Rectangle à coins arrondis 22"/>
          <p:cNvSpPr/>
          <p:nvPr/>
        </p:nvSpPr>
        <p:spPr>
          <a:xfrm>
            <a:off x="5195485" y="5181600"/>
            <a:ext cx="3640667" cy="6096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Times New Roman"/>
                <a:cs typeface="Times New Roman"/>
              </a:rPr>
              <a:t>Coûts préétablis </a:t>
            </a:r>
          </a:p>
          <a:p>
            <a:pPr algn="ctr"/>
            <a:r>
              <a:rPr lang="fr-FR" dirty="0">
                <a:latin typeface="Times New Roman"/>
                <a:cs typeface="Times New Roman"/>
              </a:rPr>
              <a:t>Ou coûts standards ou prévisionnels  </a:t>
            </a:r>
          </a:p>
        </p:txBody>
      </p:sp>
      <p:sp>
        <p:nvSpPr>
          <p:cNvPr id="3" name="Numero de page">
            <a:extLst>
              <a:ext uri="{FF2B5EF4-FFF2-40B4-BE49-F238E27FC236}">
                <a16:creationId xmlns:a16="http://schemas.microsoft.com/office/drawing/2014/main" id="{E3BED7B3-859E-45D5-83DF-F9815D3905E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27</a:t>
            </a:r>
          </a:p>
        </p:txBody>
      </p:sp>
    </p:spTree>
    <p:extLst>
      <p:ext uri="{BB962C8B-B14F-4D97-AF65-F5344CB8AC3E}">
        <p14:creationId xmlns:p14="http://schemas.microsoft.com/office/powerpoint/2010/main" val="2499017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r>
              <a:rPr lang="fr-FR" sz="2800" b="1" i="1" dirty="0">
                <a:latin typeface="Times New Roman"/>
                <a:cs typeface="Times New Roman"/>
              </a:rPr>
              <a:t>Présentation du comptabilité de gestion</a:t>
            </a:r>
            <a:endParaRPr lang="fr-FR" sz="2800" dirty="0"/>
          </a:p>
        </p:txBody>
      </p:sp>
      <p:graphicFrame>
        <p:nvGraphicFramePr>
          <p:cNvPr id="11" name="Objet 10"/>
          <p:cNvGraphicFramePr>
            <a:graphicFrameLocks noChangeAspect="1"/>
          </p:cNvGraphicFramePr>
          <p:nvPr/>
        </p:nvGraphicFramePr>
        <p:xfrm>
          <a:off x="352823" y="1253067"/>
          <a:ext cx="8585364" cy="5469466"/>
        </p:xfrm>
        <a:graphic>
          <a:graphicData uri="http://schemas.openxmlformats.org/presentationml/2006/ole">
            <mc:AlternateContent xmlns:mc="http://schemas.openxmlformats.org/markup-compatibility/2006">
              <mc:Choice xmlns:v="urn:schemas-microsoft-com:vml" Requires="v">
                <p:oleObj name="Document" r:id="rId2" imgW="6400800" imgH="4559300" progId="Word.Document.12">
                  <p:link updateAutomatic="1"/>
                </p:oleObj>
              </mc:Choice>
              <mc:Fallback>
                <p:oleObj name="Document" r:id="rId2" imgW="6400800" imgH="4559300" progId="Word.Document.12">
                  <p:link updateAutomatic="1"/>
                  <p:pic>
                    <p:nvPicPr>
                      <p:cNvPr id="11" name="Objet 10"/>
                      <p:cNvPicPr/>
                      <p:nvPr/>
                    </p:nvPicPr>
                    <p:blipFill>
                      <a:blip r:embed="rId3"/>
                      <a:stretch>
                        <a:fillRect/>
                      </a:stretch>
                    </p:blipFill>
                    <p:spPr>
                      <a:xfrm>
                        <a:off x="352823" y="1253067"/>
                        <a:ext cx="8585364" cy="5469466"/>
                      </a:xfrm>
                      <a:prstGeom prst="rect">
                        <a:avLst/>
                      </a:prstGeom>
                    </p:spPr>
                  </p:pic>
                </p:oleObj>
              </mc:Fallback>
            </mc:AlternateContent>
          </a:graphicData>
        </a:graphic>
      </p:graphicFrame>
      <p:sp>
        <p:nvSpPr>
          <p:cNvPr id="2" name="Numero de page">
            <a:extLst>
              <a:ext uri="{FF2B5EF4-FFF2-40B4-BE49-F238E27FC236}">
                <a16:creationId xmlns:a16="http://schemas.microsoft.com/office/drawing/2014/main" id="{EDB9EDC3-F11D-48C1-868C-50BB1BB519B1}"/>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28</a:t>
            </a:r>
          </a:p>
        </p:txBody>
      </p:sp>
    </p:spTree>
    <p:extLst>
      <p:ext uri="{BB962C8B-B14F-4D97-AF65-F5344CB8AC3E}">
        <p14:creationId xmlns:p14="http://schemas.microsoft.com/office/powerpoint/2010/main" val="361247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r>
              <a:rPr lang="fr-FR" sz="2800" b="1" i="1" dirty="0">
                <a:latin typeface="Times New Roman"/>
                <a:cs typeface="Times New Roman"/>
              </a:rPr>
              <a:t>Présentation du comptabilité de gestion</a:t>
            </a:r>
            <a:endParaRPr lang="fr-FR" sz="2800" dirty="0"/>
          </a:p>
        </p:txBody>
      </p:sp>
      <p:sp>
        <p:nvSpPr>
          <p:cNvPr id="3" name="Espace réservé du contenu 2"/>
          <p:cNvSpPr>
            <a:spLocks noGrp="1"/>
          </p:cNvSpPr>
          <p:nvPr>
            <p:ph idx="1"/>
          </p:nvPr>
        </p:nvSpPr>
        <p:spPr/>
        <p:txBody>
          <a:bodyPr>
            <a:normAutofit/>
          </a:bodyPr>
          <a:lstStyle/>
          <a:p>
            <a:pPr>
              <a:buFont typeface="Wingdings" charset="2"/>
              <a:buChar char="§"/>
            </a:pPr>
            <a:r>
              <a:rPr lang="fr-FR" sz="2000" b="1" i="1" u="sng" dirty="0">
                <a:latin typeface="Times New Roman"/>
                <a:cs typeface="Times New Roman"/>
              </a:rPr>
              <a:t>La présentation du comptabilité de gestion</a:t>
            </a:r>
          </a:p>
          <a:p>
            <a:endParaRPr lang="fr-FR" sz="2400" b="1" i="1" u="sng" dirty="0">
              <a:latin typeface="Times New Roman"/>
              <a:cs typeface="Times New Roman"/>
            </a:endParaRPr>
          </a:p>
          <a:p>
            <a:pPr marL="0" indent="0">
              <a:buNone/>
            </a:pPr>
            <a:endParaRPr lang="fr-FR" sz="2400" b="1" i="1" u="sng" dirty="0">
              <a:latin typeface="Times New Roman"/>
              <a:cs typeface="Times New Roman"/>
            </a:endParaRPr>
          </a:p>
        </p:txBody>
      </p:sp>
      <p:sp>
        <p:nvSpPr>
          <p:cNvPr id="5" name="Rectangle à coins arrondis 4"/>
          <p:cNvSpPr/>
          <p:nvPr/>
        </p:nvSpPr>
        <p:spPr>
          <a:xfrm>
            <a:off x="762000" y="2370667"/>
            <a:ext cx="3115733" cy="6434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Times New Roman"/>
                <a:cs typeface="Times New Roman"/>
              </a:rPr>
              <a:t>En Tableaux</a:t>
            </a:r>
          </a:p>
        </p:txBody>
      </p:sp>
      <p:sp>
        <p:nvSpPr>
          <p:cNvPr id="6" name="Rectangle à coins arrondis 5"/>
          <p:cNvSpPr/>
          <p:nvPr/>
        </p:nvSpPr>
        <p:spPr>
          <a:xfrm>
            <a:off x="4385733" y="2370667"/>
            <a:ext cx="3115733" cy="64346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a:latin typeface="Times New Roman"/>
                <a:cs typeface="Times New Roman"/>
              </a:rPr>
              <a:t>En tableaux et en écritures</a:t>
            </a:r>
          </a:p>
        </p:txBody>
      </p:sp>
      <p:cxnSp>
        <p:nvCxnSpPr>
          <p:cNvPr id="8" name="Connecteur droit avec flèche 7"/>
          <p:cNvCxnSpPr>
            <a:stCxn id="5" idx="2"/>
          </p:cNvCxnSpPr>
          <p:nvPr/>
        </p:nvCxnSpPr>
        <p:spPr>
          <a:xfrm>
            <a:off x="2319867" y="3014133"/>
            <a:ext cx="0" cy="508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a:off x="5892800" y="3014133"/>
            <a:ext cx="0" cy="508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ZoneTexte 11"/>
          <p:cNvSpPr txBox="1"/>
          <p:nvPr/>
        </p:nvSpPr>
        <p:spPr>
          <a:xfrm>
            <a:off x="762000" y="3793067"/>
            <a:ext cx="3115733" cy="2246769"/>
          </a:xfrm>
          <a:prstGeom prst="rect">
            <a:avLst/>
          </a:prstGeom>
          <a:noFill/>
        </p:spPr>
        <p:txBody>
          <a:bodyPr wrap="square" rtlCol="0">
            <a:spAutoFit/>
          </a:bodyPr>
          <a:lstStyle/>
          <a:p>
            <a:pPr algn="just"/>
            <a:r>
              <a:rPr lang="fr-FR" sz="2000" dirty="0">
                <a:solidFill>
                  <a:srgbClr val="333333"/>
                </a:solidFill>
                <a:latin typeface="Times New Roman"/>
                <a:cs typeface="Times New Roman"/>
              </a:rPr>
              <a:t>Les calculs sont présentés uniquement en tableaux successifs. La succession des tableaux suit la logique des coûts déterminée en fonction de l’organisation de l’entreprise</a:t>
            </a:r>
            <a:r>
              <a:rPr lang="fr-FR" dirty="0">
                <a:solidFill>
                  <a:srgbClr val="333333"/>
                </a:solidFill>
                <a:latin typeface="Times New Roman"/>
                <a:cs typeface="Times New Roman"/>
              </a:rPr>
              <a:t>. </a:t>
            </a:r>
          </a:p>
        </p:txBody>
      </p:sp>
      <p:sp>
        <p:nvSpPr>
          <p:cNvPr id="13" name="ZoneTexte 12"/>
          <p:cNvSpPr txBox="1"/>
          <p:nvPr/>
        </p:nvSpPr>
        <p:spPr>
          <a:xfrm>
            <a:off x="4622800" y="3945467"/>
            <a:ext cx="3740151" cy="1323439"/>
          </a:xfrm>
          <a:prstGeom prst="rect">
            <a:avLst/>
          </a:prstGeom>
          <a:noFill/>
        </p:spPr>
        <p:txBody>
          <a:bodyPr wrap="square" rtlCol="0">
            <a:spAutoFit/>
          </a:bodyPr>
          <a:lstStyle/>
          <a:p>
            <a:pPr algn="just"/>
            <a:r>
              <a:rPr lang="fr-FR" sz="2000" dirty="0">
                <a:solidFill>
                  <a:srgbClr val="333333"/>
                </a:solidFill>
                <a:latin typeface="Times New Roman"/>
                <a:cs typeface="Times New Roman"/>
              </a:rPr>
              <a:t>Les calculs sont présentés dans des tableaux et font l’objet d’un enregistrement comptable en partie double. </a:t>
            </a:r>
          </a:p>
        </p:txBody>
      </p:sp>
      <p:sp>
        <p:nvSpPr>
          <p:cNvPr id="2" name="Numero de page">
            <a:extLst>
              <a:ext uri="{FF2B5EF4-FFF2-40B4-BE49-F238E27FC236}">
                <a16:creationId xmlns:a16="http://schemas.microsoft.com/office/drawing/2014/main" id="{6FAA1C19-045E-45E5-AFDD-A2BC8829267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29</a:t>
            </a:r>
          </a:p>
        </p:txBody>
      </p:sp>
    </p:spTree>
    <p:extLst>
      <p:ext uri="{BB962C8B-B14F-4D97-AF65-F5344CB8AC3E}">
        <p14:creationId xmlns:p14="http://schemas.microsoft.com/office/powerpoint/2010/main" val="80725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5024" y="1828800"/>
            <a:ext cx="8549305" cy="4297363"/>
          </a:xfrm>
        </p:spPr>
        <p:txBody>
          <a:bodyPr/>
          <a:lstStyle/>
          <a:p>
            <a:pPr marL="0" indent="0" algn="just">
              <a:buNone/>
            </a:pPr>
            <a:r>
              <a:rPr lang="fr-FR" sz="2200" b="1" i="1" u="sng" dirty="0">
                <a:latin typeface="Times New Roman"/>
                <a:cs typeface="Times New Roman"/>
              </a:rPr>
              <a:t>Chapitre VI: </a:t>
            </a:r>
            <a:r>
              <a:rPr lang="fr-FR" sz="2200" b="1" dirty="0">
                <a:latin typeface="Times New Roman"/>
                <a:cs typeface="Times New Roman"/>
              </a:rPr>
              <a:t>La méthode de l’imputation rationnelle </a:t>
            </a:r>
          </a:p>
          <a:p>
            <a:pPr algn="just"/>
            <a:endParaRPr lang="fr-FR" sz="2800" dirty="0">
              <a:latin typeface="Times New Roman"/>
              <a:cs typeface="Times New Roman"/>
            </a:endParaRPr>
          </a:p>
          <a:p>
            <a:pPr lvl="2" algn="just"/>
            <a:r>
              <a:rPr lang="fr-FR" dirty="0">
                <a:latin typeface="Times New Roman"/>
                <a:cs typeface="Times New Roman"/>
              </a:rPr>
              <a:t>Variabilité des charges Principe de la méthode de l’imputation rationnelle des charges Calcul des coûts rationnels</a:t>
            </a:r>
          </a:p>
          <a:p>
            <a:pPr lvl="2" algn="just"/>
            <a:endParaRPr lang="fr-FR" sz="2800" dirty="0">
              <a:latin typeface="Times New Roman"/>
              <a:cs typeface="Times New Roman"/>
            </a:endParaRPr>
          </a:p>
          <a:p>
            <a:pPr marL="0" indent="0" algn="just">
              <a:buNone/>
            </a:pPr>
            <a:r>
              <a:rPr lang="fr-FR" sz="2200" b="1" i="1" u="sng" dirty="0">
                <a:solidFill>
                  <a:srgbClr val="333333"/>
                </a:solidFill>
                <a:latin typeface="Times New Roman"/>
                <a:cs typeface="Times New Roman"/>
              </a:rPr>
              <a:t>Chapitre V</a:t>
            </a:r>
            <a:r>
              <a:rPr lang="fr-FR" b="1" i="1" dirty="0">
                <a:solidFill>
                  <a:srgbClr val="333333"/>
                </a:solidFill>
                <a:latin typeface="Times New Roman"/>
                <a:cs typeface="Times New Roman"/>
              </a:rPr>
              <a:t>:  </a:t>
            </a:r>
            <a:r>
              <a:rPr lang="fr-FR" b="1" i="1" dirty="0">
                <a:latin typeface="Times New Roman"/>
                <a:cs typeface="Times New Roman"/>
              </a:rPr>
              <a:t>Tableau de bord </a:t>
            </a:r>
          </a:p>
          <a:p>
            <a:endParaRPr lang="fr-FR" dirty="0"/>
          </a:p>
        </p:txBody>
      </p:sp>
      <p:sp>
        <p:nvSpPr>
          <p:cNvPr id="4" name="Titre 1"/>
          <p:cNvSpPr>
            <a:spLocks noGrp="1"/>
          </p:cNvSpPr>
          <p:nvPr>
            <p:ph type="title"/>
          </p:nvPr>
        </p:nvSpPr>
        <p:spPr>
          <a:xfrm>
            <a:off x="779463" y="62753"/>
            <a:ext cx="7583488" cy="1283167"/>
          </a:xfrm>
        </p:spPr>
        <p:txBody>
          <a:bodyPr/>
          <a:lstStyle/>
          <a:p>
            <a:r>
              <a:rPr lang="fr-FR" dirty="0"/>
              <a:t>Plan</a:t>
            </a:r>
          </a:p>
        </p:txBody>
      </p:sp>
      <p:sp>
        <p:nvSpPr>
          <p:cNvPr id="2" name="Numero de page">
            <a:extLst>
              <a:ext uri="{FF2B5EF4-FFF2-40B4-BE49-F238E27FC236}">
                <a16:creationId xmlns:a16="http://schemas.microsoft.com/office/drawing/2014/main" id="{A7C85CA3-F513-4ECD-9902-1B2765C3A9B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a:t>
            </a:r>
          </a:p>
        </p:txBody>
      </p:sp>
    </p:spTree>
    <p:extLst>
      <p:ext uri="{BB962C8B-B14F-4D97-AF65-F5344CB8AC3E}">
        <p14:creationId xmlns:p14="http://schemas.microsoft.com/office/powerpoint/2010/main" val="2478930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Analytique </a:t>
            </a:r>
          </a:p>
        </p:txBody>
      </p:sp>
      <p:sp>
        <p:nvSpPr>
          <p:cNvPr id="3" name="Sous-titre 2"/>
          <p:cNvSpPr>
            <a:spLocks noGrp="1"/>
          </p:cNvSpPr>
          <p:nvPr>
            <p:ph type="subTitle" idx="1"/>
          </p:nvPr>
        </p:nvSpPr>
        <p:spPr>
          <a:xfrm>
            <a:off x="779463" y="3996363"/>
            <a:ext cx="7583487" cy="1752600"/>
          </a:xfrm>
        </p:spPr>
        <p:txBody>
          <a:bodyPr/>
          <a:lstStyle/>
          <a:p>
            <a:r>
              <a:rPr lang="fr-FR" sz="2400" b="1" i="1" u="sng" dirty="0"/>
              <a:t>Préparé Par</a:t>
            </a:r>
            <a:r>
              <a:rPr lang="fr-FR" sz="2400" b="1" i="1" dirty="0"/>
              <a:t>:  </a:t>
            </a:r>
            <a:r>
              <a:rPr lang="fr-FR" sz="2000" b="1" i="1" dirty="0"/>
              <a:t>Sarra MRANI ZENTAR </a:t>
            </a:r>
          </a:p>
        </p:txBody>
      </p:sp>
      <p:sp>
        <p:nvSpPr>
          <p:cNvPr id="4" name="Numero de page">
            <a:extLst>
              <a:ext uri="{FF2B5EF4-FFF2-40B4-BE49-F238E27FC236}">
                <a16:creationId xmlns:a16="http://schemas.microsoft.com/office/drawing/2014/main" id="{236452F7-ABB4-441F-B75F-F184C4BDE4F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30</a:t>
            </a:r>
          </a:p>
        </p:txBody>
      </p:sp>
    </p:spTree>
    <p:extLst>
      <p:ext uri="{BB962C8B-B14F-4D97-AF65-F5344CB8AC3E}">
        <p14:creationId xmlns:p14="http://schemas.microsoft.com/office/powerpoint/2010/main" val="3260133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a:bodyPr>
          <a:lstStyle/>
          <a:p>
            <a:r>
              <a:rPr lang="fr-FR" sz="2800" b="1" i="1" dirty="0">
                <a:latin typeface="Times New Roman"/>
                <a:cs typeface="Times New Roman"/>
              </a:rPr>
              <a:t>L’inventaire permanent des stocks </a:t>
            </a:r>
            <a:endParaRPr lang="fr-FR" sz="2800" dirty="0"/>
          </a:p>
        </p:txBody>
      </p:sp>
      <p:sp>
        <p:nvSpPr>
          <p:cNvPr id="3" name="Espace réservé du contenu 2"/>
          <p:cNvSpPr>
            <a:spLocks noGrp="1"/>
          </p:cNvSpPr>
          <p:nvPr>
            <p:ph idx="1"/>
          </p:nvPr>
        </p:nvSpPr>
        <p:spPr>
          <a:xfrm>
            <a:off x="0" y="1828800"/>
            <a:ext cx="9144000" cy="4297363"/>
          </a:xfrm>
        </p:spPr>
        <p:txBody>
          <a:bodyPr>
            <a:normAutofit/>
          </a:bodyPr>
          <a:lstStyle/>
          <a:p>
            <a:pPr marL="514350" indent="-514350">
              <a:buFont typeface="+mj-lt"/>
              <a:buAutoNum type="romanUcPeriod"/>
            </a:pPr>
            <a:r>
              <a:rPr lang="fr-FR" b="1" i="1" u="sng" dirty="0">
                <a:latin typeface="Times New Roman"/>
                <a:cs typeface="Times New Roman"/>
              </a:rPr>
              <a:t>La nature des stocks </a:t>
            </a:r>
            <a:endParaRPr lang="fr-FR" dirty="0">
              <a:latin typeface="Times New Roman"/>
              <a:cs typeface="Times New Roman"/>
            </a:endParaRPr>
          </a:p>
          <a:p>
            <a:pPr marL="0" indent="0" algn="just">
              <a:buNone/>
            </a:pPr>
            <a:r>
              <a:rPr lang="fr-FR" dirty="0">
                <a:latin typeface="Times New Roman"/>
                <a:cs typeface="Times New Roman"/>
              </a:rPr>
              <a:t>Les stocks et productions sont constitués de l’ensemble des biens ou des services qui interviennent dans le cycle d’exploitation de l’entreprise pour être:</a:t>
            </a:r>
          </a:p>
          <a:p>
            <a:pPr marL="0" indent="0" algn="just">
              <a:buNone/>
            </a:pPr>
            <a:r>
              <a:rPr lang="fr-FR" dirty="0">
                <a:latin typeface="Times New Roman"/>
                <a:cs typeface="Times New Roman"/>
              </a:rPr>
              <a:t>	- Soit vendus en l’état ou au terme d’un processus de production à venir ou en-cours</a:t>
            </a:r>
          </a:p>
          <a:p>
            <a:pPr marL="0" indent="0" algn="just">
              <a:buNone/>
            </a:pPr>
            <a:r>
              <a:rPr lang="fr-FR" dirty="0">
                <a:latin typeface="Times New Roman"/>
                <a:cs typeface="Times New Roman"/>
              </a:rPr>
              <a:t>	- Soit consommés au premier usage </a:t>
            </a:r>
            <a:endParaRPr lang="fr-FR" dirty="0"/>
          </a:p>
        </p:txBody>
      </p:sp>
      <p:sp>
        <p:nvSpPr>
          <p:cNvPr id="2" name="Numero de page">
            <a:extLst>
              <a:ext uri="{FF2B5EF4-FFF2-40B4-BE49-F238E27FC236}">
                <a16:creationId xmlns:a16="http://schemas.microsoft.com/office/drawing/2014/main" id="{CFD79C24-C6E6-4836-AD8A-685D5307633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31</a:t>
            </a:r>
          </a:p>
        </p:txBody>
      </p:sp>
    </p:spTree>
    <p:extLst>
      <p:ext uri="{BB962C8B-B14F-4D97-AF65-F5344CB8AC3E}">
        <p14:creationId xmlns:p14="http://schemas.microsoft.com/office/powerpoint/2010/main" val="188605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301752" y="1773338"/>
            <a:ext cx="8259287" cy="56921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400" dirty="0">
                <a:latin typeface="Times New Roman"/>
                <a:cs typeface="Times New Roman"/>
              </a:rPr>
              <a:t>Stocks </a:t>
            </a:r>
          </a:p>
        </p:txBody>
      </p:sp>
      <p:cxnSp>
        <p:nvCxnSpPr>
          <p:cNvPr id="7" name="Connecteur droit 6"/>
          <p:cNvCxnSpPr/>
          <p:nvPr/>
        </p:nvCxnSpPr>
        <p:spPr>
          <a:xfrm>
            <a:off x="1587500" y="2342557"/>
            <a:ext cx="0" cy="610193"/>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7375525" y="2342557"/>
            <a:ext cx="0" cy="610193"/>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4305300" y="2342260"/>
            <a:ext cx="0" cy="610193"/>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à coins arrondis 10"/>
          <p:cNvSpPr/>
          <p:nvPr/>
        </p:nvSpPr>
        <p:spPr>
          <a:xfrm>
            <a:off x="301752" y="2952453"/>
            <a:ext cx="2666873" cy="57179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Phase d’approvisionnement </a:t>
            </a:r>
          </a:p>
        </p:txBody>
      </p:sp>
      <p:sp>
        <p:nvSpPr>
          <p:cNvPr id="12" name="Rectangle à coins arrondis 11"/>
          <p:cNvSpPr/>
          <p:nvPr/>
        </p:nvSpPr>
        <p:spPr>
          <a:xfrm>
            <a:off x="3121025" y="2952750"/>
            <a:ext cx="2666873" cy="57179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Phase production</a:t>
            </a:r>
          </a:p>
        </p:txBody>
      </p:sp>
      <p:sp>
        <p:nvSpPr>
          <p:cNvPr id="13" name="Rectangle à coins arrondis 12"/>
          <p:cNvSpPr/>
          <p:nvPr/>
        </p:nvSpPr>
        <p:spPr>
          <a:xfrm>
            <a:off x="5940298" y="2952750"/>
            <a:ext cx="2666873" cy="57179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Phase distribution</a:t>
            </a:r>
          </a:p>
        </p:txBody>
      </p:sp>
      <p:cxnSp>
        <p:nvCxnSpPr>
          <p:cNvPr id="15" name="Connecteur droit avec flèche 14"/>
          <p:cNvCxnSpPr/>
          <p:nvPr/>
        </p:nvCxnSpPr>
        <p:spPr>
          <a:xfrm>
            <a:off x="1587500" y="3524250"/>
            <a:ext cx="0" cy="5238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p:nvPr/>
        </p:nvCxnSpPr>
        <p:spPr>
          <a:xfrm>
            <a:off x="4283075" y="3524547"/>
            <a:ext cx="0" cy="5238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a:off x="7375525" y="3524547"/>
            <a:ext cx="0" cy="5238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ZoneTexte 19"/>
          <p:cNvSpPr txBox="1"/>
          <p:nvPr/>
        </p:nvSpPr>
        <p:spPr>
          <a:xfrm>
            <a:off x="301751" y="4222750"/>
            <a:ext cx="2666873" cy="1631216"/>
          </a:xfrm>
          <a:prstGeom prst="rect">
            <a:avLst/>
          </a:prstGeom>
          <a:noFill/>
        </p:spPr>
        <p:txBody>
          <a:bodyPr wrap="square" rtlCol="0">
            <a:spAutoFit/>
          </a:bodyPr>
          <a:lstStyle/>
          <a:p>
            <a:pPr marL="285750" indent="-285750">
              <a:buFontTx/>
              <a:buChar char="-"/>
            </a:pPr>
            <a:r>
              <a:rPr lang="fr-FR" sz="2000" dirty="0">
                <a:solidFill>
                  <a:srgbClr val="333333"/>
                </a:solidFill>
                <a:latin typeface="Times New Roman"/>
                <a:cs typeface="Times New Roman"/>
              </a:rPr>
              <a:t>Marchandises </a:t>
            </a:r>
          </a:p>
          <a:p>
            <a:pPr marL="285750" indent="-285750">
              <a:buFontTx/>
              <a:buChar char="-"/>
            </a:pPr>
            <a:r>
              <a:rPr lang="fr-FR" sz="2000" dirty="0">
                <a:solidFill>
                  <a:srgbClr val="333333"/>
                </a:solidFill>
                <a:latin typeface="Times New Roman"/>
                <a:cs typeface="Times New Roman"/>
              </a:rPr>
              <a:t>Matières premières </a:t>
            </a:r>
          </a:p>
          <a:p>
            <a:pPr marL="285750" indent="-285750">
              <a:buFontTx/>
              <a:buChar char="-"/>
            </a:pPr>
            <a:r>
              <a:rPr lang="fr-FR" sz="2000" dirty="0">
                <a:solidFill>
                  <a:srgbClr val="333333"/>
                </a:solidFill>
                <a:latin typeface="Times New Roman"/>
                <a:cs typeface="Times New Roman"/>
              </a:rPr>
              <a:t>Matières consommables</a:t>
            </a:r>
          </a:p>
          <a:p>
            <a:pPr marL="285750" indent="-285750">
              <a:buFontTx/>
              <a:buChar char="-"/>
            </a:pPr>
            <a:r>
              <a:rPr lang="fr-FR" sz="2000" dirty="0">
                <a:solidFill>
                  <a:srgbClr val="333333"/>
                </a:solidFill>
                <a:latin typeface="Times New Roman"/>
                <a:cs typeface="Times New Roman"/>
              </a:rPr>
              <a:t>Emballages</a:t>
            </a:r>
          </a:p>
        </p:txBody>
      </p:sp>
      <p:sp>
        <p:nvSpPr>
          <p:cNvPr id="21" name="ZoneTexte 20"/>
          <p:cNvSpPr txBox="1"/>
          <p:nvPr/>
        </p:nvSpPr>
        <p:spPr>
          <a:xfrm>
            <a:off x="2968625" y="4445000"/>
            <a:ext cx="2819273" cy="1754327"/>
          </a:xfrm>
          <a:prstGeom prst="rect">
            <a:avLst/>
          </a:prstGeom>
          <a:noFill/>
        </p:spPr>
        <p:txBody>
          <a:bodyPr wrap="square" rtlCol="0">
            <a:spAutoFit/>
          </a:bodyPr>
          <a:lstStyle/>
          <a:p>
            <a:pPr marL="285750" indent="-285750">
              <a:buFontTx/>
              <a:buChar char="-"/>
            </a:pPr>
            <a:r>
              <a:rPr lang="fr-FR" dirty="0">
                <a:solidFill>
                  <a:srgbClr val="333333"/>
                </a:solidFill>
                <a:latin typeface="Times New Roman"/>
                <a:cs typeface="Times New Roman"/>
              </a:rPr>
              <a:t>Produits intermédiaires</a:t>
            </a:r>
          </a:p>
          <a:p>
            <a:pPr marL="285750" indent="-285750">
              <a:buFontTx/>
              <a:buChar char="-"/>
            </a:pPr>
            <a:r>
              <a:rPr lang="fr-FR" dirty="0">
                <a:solidFill>
                  <a:srgbClr val="333333"/>
                </a:solidFill>
                <a:latin typeface="Times New Roman"/>
                <a:cs typeface="Times New Roman"/>
              </a:rPr>
              <a:t>Produits  en-cours</a:t>
            </a:r>
          </a:p>
          <a:p>
            <a:pPr marL="285750" indent="-285750">
              <a:buFontTx/>
              <a:buChar char="-"/>
            </a:pPr>
            <a:r>
              <a:rPr lang="fr-FR" dirty="0">
                <a:solidFill>
                  <a:srgbClr val="333333"/>
                </a:solidFill>
                <a:latin typeface="Times New Roman"/>
                <a:cs typeface="Times New Roman"/>
              </a:rPr>
              <a:t>Produits finis </a:t>
            </a:r>
          </a:p>
          <a:p>
            <a:pPr marL="285750" indent="-285750">
              <a:buFontTx/>
              <a:buChar char="-"/>
            </a:pPr>
            <a:endParaRPr lang="fr-FR" dirty="0">
              <a:solidFill>
                <a:srgbClr val="333333"/>
              </a:solidFill>
              <a:latin typeface="Times New Roman"/>
              <a:cs typeface="Times New Roman"/>
            </a:endParaRPr>
          </a:p>
          <a:p>
            <a:endParaRPr lang="fr-FR" dirty="0">
              <a:solidFill>
                <a:srgbClr val="333333"/>
              </a:solidFill>
              <a:latin typeface="Times New Roman"/>
              <a:cs typeface="Times New Roman"/>
            </a:endParaRPr>
          </a:p>
          <a:p>
            <a:endParaRPr lang="fr-FR" dirty="0">
              <a:solidFill>
                <a:srgbClr val="333333"/>
              </a:solidFill>
            </a:endParaRPr>
          </a:p>
        </p:txBody>
      </p:sp>
      <p:sp>
        <p:nvSpPr>
          <p:cNvPr id="22" name="ZoneTexte 21"/>
          <p:cNvSpPr txBox="1"/>
          <p:nvPr/>
        </p:nvSpPr>
        <p:spPr>
          <a:xfrm>
            <a:off x="6111876" y="4445000"/>
            <a:ext cx="2449164" cy="1323439"/>
          </a:xfrm>
          <a:prstGeom prst="rect">
            <a:avLst/>
          </a:prstGeom>
          <a:noFill/>
        </p:spPr>
        <p:txBody>
          <a:bodyPr wrap="square" rtlCol="0">
            <a:spAutoFit/>
          </a:bodyPr>
          <a:lstStyle/>
          <a:p>
            <a:pPr marL="285750" indent="-285750">
              <a:buFontTx/>
              <a:buChar char="-"/>
            </a:pPr>
            <a:r>
              <a:rPr lang="fr-FR" sz="2000" dirty="0">
                <a:solidFill>
                  <a:srgbClr val="333333"/>
                </a:solidFill>
              </a:rPr>
              <a:t>Produits finis</a:t>
            </a:r>
          </a:p>
          <a:p>
            <a:pPr marL="285750" indent="-285750">
              <a:buFontTx/>
              <a:buChar char="-"/>
            </a:pPr>
            <a:r>
              <a:rPr lang="fr-FR" sz="2000" dirty="0">
                <a:solidFill>
                  <a:srgbClr val="333333"/>
                </a:solidFill>
              </a:rPr>
              <a:t>Produits résiduels</a:t>
            </a:r>
          </a:p>
          <a:p>
            <a:pPr marL="285750" indent="-285750">
              <a:buFontTx/>
              <a:buChar char="-"/>
            </a:pPr>
            <a:r>
              <a:rPr lang="fr-FR" sz="2000" dirty="0">
                <a:solidFill>
                  <a:srgbClr val="333333"/>
                </a:solidFill>
              </a:rPr>
              <a:t>Emballages </a:t>
            </a:r>
          </a:p>
          <a:p>
            <a:pPr marL="285750" indent="-285750">
              <a:buFontTx/>
              <a:buChar char="-"/>
            </a:pPr>
            <a:r>
              <a:rPr lang="fr-FR" sz="2000" dirty="0">
                <a:solidFill>
                  <a:srgbClr val="333333"/>
                </a:solidFill>
              </a:rPr>
              <a:t>Marchandises </a:t>
            </a:r>
          </a:p>
        </p:txBody>
      </p:sp>
      <p:sp>
        <p:nvSpPr>
          <p:cNvPr id="3" name="Numero de page">
            <a:extLst>
              <a:ext uri="{FF2B5EF4-FFF2-40B4-BE49-F238E27FC236}">
                <a16:creationId xmlns:a16="http://schemas.microsoft.com/office/drawing/2014/main" id="{BB38874B-0A5A-4060-9000-E9352ADA1AE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32</a:t>
            </a:r>
          </a:p>
        </p:txBody>
      </p:sp>
    </p:spTree>
    <p:extLst>
      <p:ext uri="{BB962C8B-B14F-4D97-AF65-F5344CB8AC3E}">
        <p14:creationId xmlns:p14="http://schemas.microsoft.com/office/powerpoint/2010/main" val="377561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761565"/>
            <a:ext cx="9144000" cy="4651935"/>
          </a:xfrm>
        </p:spPr>
        <p:txBody>
          <a:bodyPr>
            <a:normAutofit fontScale="92500"/>
          </a:bodyPr>
          <a:lstStyle/>
          <a:p>
            <a:pPr marL="0" indent="0" algn="just">
              <a:buNone/>
            </a:pPr>
            <a:r>
              <a:rPr lang="fr-FR" sz="2400" dirty="0">
                <a:solidFill>
                  <a:schemeClr val="accent1"/>
                </a:solidFill>
                <a:latin typeface="Times New Roman"/>
                <a:cs typeface="Times New Roman"/>
              </a:rPr>
              <a:t>II</a:t>
            </a:r>
            <a:r>
              <a:rPr lang="fr-FR" sz="2400" dirty="0">
                <a:solidFill>
                  <a:srgbClr val="333333"/>
                </a:solidFill>
                <a:latin typeface="Times New Roman"/>
                <a:cs typeface="Times New Roman"/>
              </a:rPr>
              <a:t>. </a:t>
            </a:r>
            <a:r>
              <a:rPr lang="fr-FR" b="1" i="1" u="sng" dirty="0">
                <a:solidFill>
                  <a:srgbClr val="333333"/>
                </a:solidFill>
                <a:latin typeface="Times New Roman"/>
                <a:cs typeface="Times New Roman"/>
              </a:rPr>
              <a:t>L’inventaire permanent </a:t>
            </a:r>
            <a:r>
              <a:rPr lang="fr-FR" dirty="0">
                <a:solidFill>
                  <a:srgbClr val="333333"/>
                </a:solidFill>
                <a:latin typeface="Times New Roman"/>
                <a:cs typeface="Times New Roman"/>
              </a:rPr>
              <a:t>: permet de connaître à </a:t>
            </a:r>
            <a:r>
              <a:rPr lang="fr-FR" b="1" i="1" dirty="0">
                <a:solidFill>
                  <a:srgbClr val="333333"/>
                </a:solidFill>
                <a:latin typeface="Times New Roman"/>
                <a:cs typeface="Times New Roman"/>
              </a:rPr>
              <a:t>tout moment </a:t>
            </a:r>
            <a:r>
              <a:rPr lang="fr-FR" dirty="0">
                <a:solidFill>
                  <a:srgbClr val="333333"/>
                </a:solidFill>
                <a:latin typeface="Times New Roman"/>
                <a:cs typeface="Times New Roman"/>
              </a:rPr>
              <a:t>les entrées en stocks en quantités et en valeur, les sorties de stock et l’état des stocks, grâce à la tenue systématique des fiches de stocks. </a:t>
            </a:r>
          </a:p>
          <a:p>
            <a:pPr marL="0" indent="0" algn="just">
              <a:buNone/>
            </a:pPr>
            <a:r>
              <a:rPr lang="fr-FR" dirty="0">
                <a:solidFill>
                  <a:srgbClr val="333333"/>
                </a:solidFill>
                <a:latin typeface="Times New Roman"/>
                <a:cs typeface="Times New Roman"/>
              </a:rPr>
              <a:t>La méthode de l’inventaire permanent détermine le </a:t>
            </a:r>
            <a:r>
              <a:rPr lang="fr-FR" b="1" dirty="0">
                <a:solidFill>
                  <a:srgbClr val="333333"/>
                </a:solidFill>
                <a:latin typeface="Times New Roman"/>
                <a:cs typeface="Times New Roman"/>
              </a:rPr>
              <a:t>stock théorique. </a:t>
            </a:r>
          </a:p>
          <a:p>
            <a:pPr marL="0" indent="0" algn="just">
              <a:buNone/>
            </a:pPr>
            <a:r>
              <a:rPr lang="fr-FR" dirty="0">
                <a:solidFill>
                  <a:srgbClr val="333333"/>
                </a:solidFill>
                <a:latin typeface="Times New Roman"/>
                <a:cs typeface="Times New Roman"/>
              </a:rPr>
              <a:t>On constate le plus souvent un écart entre le stock final théorique et le stock final réel, constituant une différence d’inventaire: </a:t>
            </a:r>
          </a:p>
          <a:p>
            <a:pPr marL="0" indent="0" algn="just">
              <a:buNone/>
            </a:pPr>
            <a:r>
              <a:rPr lang="fr-FR" dirty="0">
                <a:solidFill>
                  <a:srgbClr val="333333"/>
                </a:solidFill>
                <a:latin typeface="Times New Roman"/>
                <a:cs typeface="Times New Roman"/>
              </a:rPr>
              <a:t>Stock réel – stock théorique         Différence d’inventaire </a:t>
            </a:r>
          </a:p>
          <a:p>
            <a:pPr marL="0" indent="0" algn="just">
              <a:buNone/>
            </a:pPr>
            <a:r>
              <a:rPr lang="fr-FR" dirty="0">
                <a:solidFill>
                  <a:srgbClr val="333333"/>
                </a:solidFill>
                <a:latin typeface="Times New Roman"/>
                <a:cs typeface="Times New Roman"/>
              </a:rPr>
              <a:t>Stock réel&gt;stock théorique        Différence d’inventaire favorable  (excédent) </a:t>
            </a:r>
          </a:p>
          <a:p>
            <a:pPr marL="0" indent="0" algn="just">
              <a:buNone/>
            </a:pPr>
            <a:r>
              <a:rPr lang="fr-FR" dirty="0">
                <a:solidFill>
                  <a:srgbClr val="333333"/>
                </a:solidFill>
                <a:latin typeface="Times New Roman"/>
                <a:cs typeface="Times New Roman"/>
              </a:rPr>
              <a:t>Stock réel&lt; stock théorique     Différence d’inventaire défavorable (maquant)</a:t>
            </a:r>
          </a:p>
          <a:p>
            <a:pPr marL="0" indent="0" algn="just">
              <a:buNone/>
            </a:pPr>
            <a:endParaRPr lang="fr-FR" dirty="0">
              <a:solidFill>
                <a:srgbClr val="333333"/>
              </a:solidFill>
              <a:latin typeface="Times New Roman"/>
              <a:cs typeface="Times New Roman"/>
            </a:endParaRPr>
          </a:p>
          <a:p>
            <a:pPr marL="0" indent="0" algn="just">
              <a:buNone/>
            </a:pPr>
            <a:endParaRPr lang="fr-FR" dirty="0">
              <a:solidFill>
                <a:srgbClr val="333333"/>
              </a:solidFill>
              <a:latin typeface="Times New Roman"/>
              <a:cs typeface="Times New Roman"/>
            </a:endParaRP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Flèche vers la droite 4"/>
          <p:cNvSpPr/>
          <p:nvPr/>
        </p:nvSpPr>
        <p:spPr>
          <a:xfrm flipH="1">
            <a:off x="3219543" y="4764407"/>
            <a:ext cx="366116" cy="457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Flèche vers la droite 7"/>
          <p:cNvSpPr/>
          <p:nvPr/>
        </p:nvSpPr>
        <p:spPr>
          <a:xfrm>
            <a:off x="3142030" y="5905500"/>
            <a:ext cx="365125" cy="1746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Flèche vers la droite 8"/>
          <p:cNvSpPr/>
          <p:nvPr/>
        </p:nvSpPr>
        <p:spPr>
          <a:xfrm>
            <a:off x="3158621" y="5276223"/>
            <a:ext cx="365125" cy="1746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2" name="Numero de page">
            <a:extLst>
              <a:ext uri="{FF2B5EF4-FFF2-40B4-BE49-F238E27FC236}">
                <a16:creationId xmlns:a16="http://schemas.microsoft.com/office/drawing/2014/main" id="{37412942-173E-4263-BC75-555F4215BCA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33</a:t>
            </a:r>
          </a:p>
        </p:txBody>
      </p:sp>
    </p:spTree>
    <p:extLst>
      <p:ext uri="{BB962C8B-B14F-4D97-AF65-F5344CB8AC3E}">
        <p14:creationId xmlns:p14="http://schemas.microsoft.com/office/powerpoint/2010/main" val="3385383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2400" dirty="0">
                <a:solidFill>
                  <a:schemeClr val="bg2"/>
                </a:solidFill>
                <a:latin typeface="Times New Roman"/>
                <a:cs typeface="Times New Roman"/>
              </a:rPr>
              <a:t>III. </a:t>
            </a:r>
            <a:r>
              <a:rPr lang="fr-FR" sz="2400" b="1" i="1" u="sng" dirty="0">
                <a:latin typeface="Times New Roman"/>
                <a:cs typeface="Times New Roman"/>
              </a:rPr>
              <a:t>L’évaluation des stocks </a:t>
            </a:r>
          </a:p>
          <a:p>
            <a:pPr marL="1149350" lvl="2" indent="-457200">
              <a:buFont typeface="+mj-lt"/>
              <a:buAutoNum type="alphaUcPeriod"/>
            </a:pPr>
            <a:r>
              <a:rPr lang="fr-FR" sz="2000" b="1" i="1" u="sng" dirty="0">
                <a:latin typeface="Times New Roman"/>
                <a:cs typeface="Times New Roman"/>
              </a:rPr>
              <a:t>Généralités</a:t>
            </a:r>
          </a:p>
          <a:p>
            <a:pPr marL="0" indent="0" algn="just">
              <a:buNone/>
            </a:pPr>
            <a:r>
              <a:rPr lang="fr-FR" sz="2000" dirty="0">
                <a:latin typeface="Times New Roman"/>
                <a:cs typeface="Times New Roman"/>
              </a:rPr>
              <a:t>Pour évaluer les stocks, il est nécessaire de valoriser</a:t>
            </a:r>
            <a:r>
              <a:rPr lang="fr-FR" dirty="0">
                <a:latin typeface="Times New Roman"/>
                <a:cs typeface="Times New Roman"/>
              </a:rPr>
              <a:t>: </a:t>
            </a:r>
          </a:p>
          <a:p>
            <a:pPr marL="0" indent="0" algn="just">
              <a:buNone/>
            </a:pPr>
            <a:endParaRPr lang="fr-FR" dirty="0">
              <a:latin typeface="Times New Roman"/>
              <a:cs typeface="Times New Roman"/>
            </a:endParaRP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984250" y="3508375"/>
            <a:ext cx="3048000"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Les entrées </a:t>
            </a:r>
          </a:p>
        </p:txBody>
      </p:sp>
      <p:sp>
        <p:nvSpPr>
          <p:cNvPr id="6" name="Rectangle à coins arrondis 5"/>
          <p:cNvSpPr/>
          <p:nvPr/>
        </p:nvSpPr>
        <p:spPr>
          <a:xfrm>
            <a:off x="5403849" y="3508375"/>
            <a:ext cx="3048000"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Les sorties </a:t>
            </a:r>
          </a:p>
        </p:txBody>
      </p:sp>
      <p:cxnSp>
        <p:nvCxnSpPr>
          <p:cNvPr id="8" name="Connecteur droit 7"/>
          <p:cNvCxnSpPr>
            <a:stCxn id="5" idx="2"/>
          </p:cNvCxnSpPr>
          <p:nvPr/>
        </p:nvCxnSpPr>
        <p:spPr>
          <a:xfrm>
            <a:off x="2508250" y="4016375"/>
            <a:ext cx="0" cy="4127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7010400" y="4016375"/>
            <a:ext cx="0" cy="4127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984250" y="4429125"/>
            <a:ext cx="3048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p:nvPr/>
        </p:nvCxnSpPr>
        <p:spPr>
          <a:xfrm>
            <a:off x="984250" y="4429125"/>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p:nvPr/>
        </p:nvCxnSpPr>
        <p:spPr>
          <a:xfrm>
            <a:off x="4010025" y="4429125"/>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5403849" y="4429125"/>
            <a:ext cx="3048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Connecteur droit avec flèche 16"/>
          <p:cNvCxnSpPr/>
          <p:nvPr/>
        </p:nvCxnSpPr>
        <p:spPr>
          <a:xfrm>
            <a:off x="5413374" y="4438650"/>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p:nvPr/>
        </p:nvCxnSpPr>
        <p:spPr>
          <a:xfrm>
            <a:off x="8448674" y="4429125"/>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Rectangle à coins arrondis 18"/>
          <p:cNvSpPr/>
          <p:nvPr/>
        </p:nvSpPr>
        <p:spPr>
          <a:xfrm>
            <a:off x="142875" y="4889500"/>
            <a:ext cx="2206625" cy="412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latin typeface="Times New Roman"/>
                <a:cs typeface="Times New Roman"/>
              </a:rPr>
              <a:t>Approvisionnement</a:t>
            </a:r>
          </a:p>
        </p:txBody>
      </p:sp>
      <p:sp>
        <p:nvSpPr>
          <p:cNvPr id="20" name="Rectangle à coins arrondis 19"/>
          <p:cNvSpPr/>
          <p:nvPr/>
        </p:nvSpPr>
        <p:spPr>
          <a:xfrm>
            <a:off x="2508250" y="4899025"/>
            <a:ext cx="2206625" cy="412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latin typeface="Times New Roman"/>
                <a:cs typeface="Times New Roman"/>
              </a:rPr>
              <a:t>Production</a:t>
            </a:r>
          </a:p>
        </p:txBody>
      </p:sp>
      <p:sp>
        <p:nvSpPr>
          <p:cNvPr id="21" name="Rectangle à coins arrondis 20"/>
          <p:cNvSpPr/>
          <p:nvPr/>
        </p:nvSpPr>
        <p:spPr>
          <a:xfrm>
            <a:off x="4867275" y="4899025"/>
            <a:ext cx="2206625" cy="412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latin typeface="Times New Roman"/>
                <a:cs typeface="Times New Roman"/>
              </a:rPr>
              <a:t>Consommation </a:t>
            </a:r>
          </a:p>
        </p:txBody>
      </p:sp>
      <p:sp>
        <p:nvSpPr>
          <p:cNvPr id="22" name="Rectangle à coins arrondis 21"/>
          <p:cNvSpPr/>
          <p:nvPr/>
        </p:nvSpPr>
        <p:spPr>
          <a:xfrm>
            <a:off x="7259637" y="4899025"/>
            <a:ext cx="1884364" cy="412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a:latin typeface="Times New Roman"/>
                <a:cs typeface="Times New Roman"/>
              </a:rPr>
              <a:t>Distribution </a:t>
            </a:r>
          </a:p>
        </p:txBody>
      </p:sp>
      <p:cxnSp>
        <p:nvCxnSpPr>
          <p:cNvPr id="23" name="Connecteur droit avec flèche 22"/>
          <p:cNvCxnSpPr/>
          <p:nvPr/>
        </p:nvCxnSpPr>
        <p:spPr>
          <a:xfrm>
            <a:off x="984250" y="5311775"/>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Rectangle à coins arrondis 23"/>
          <p:cNvSpPr/>
          <p:nvPr/>
        </p:nvSpPr>
        <p:spPr>
          <a:xfrm>
            <a:off x="142875" y="5782888"/>
            <a:ext cx="2063750" cy="65087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latin typeface="Times New Roman"/>
                <a:cs typeface="Times New Roman"/>
              </a:rPr>
              <a:t>Au coût d’acquisition</a:t>
            </a:r>
          </a:p>
        </p:txBody>
      </p:sp>
      <p:cxnSp>
        <p:nvCxnSpPr>
          <p:cNvPr id="25" name="Connecteur droit avec flèche 24"/>
          <p:cNvCxnSpPr/>
          <p:nvPr/>
        </p:nvCxnSpPr>
        <p:spPr>
          <a:xfrm>
            <a:off x="4010025" y="5302250"/>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Rectangle à coins arrondis 25"/>
          <p:cNvSpPr/>
          <p:nvPr/>
        </p:nvSpPr>
        <p:spPr>
          <a:xfrm>
            <a:off x="2651125" y="5782888"/>
            <a:ext cx="2063750" cy="65087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latin typeface="Times New Roman"/>
                <a:cs typeface="Times New Roman"/>
              </a:rPr>
              <a:t>Au coût de production</a:t>
            </a:r>
          </a:p>
        </p:txBody>
      </p:sp>
      <p:cxnSp>
        <p:nvCxnSpPr>
          <p:cNvPr id="27" name="Connecteur droit avec flèche 26"/>
          <p:cNvCxnSpPr/>
          <p:nvPr/>
        </p:nvCxnSpPr>
        <p:spPr>
          <a:xfrm>
            <a:off x="5416549" y="5322513"/>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a:off x="8470899" y="5322513"/>
            <a:ext cx="0"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Rectangle à coins arrondis 28"/>
          <p:cNvSpPr/>
          <p:nvPr/>
        </p:nvSpPr>
        <p:spPr>
          <a:xfrm>
            <a:off x="5080000" y="5782888"/>
            <a:ext cx="3857625" cy="65087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latin typeface="Times New Roman"/>
                <a:cs typeface="Times New Roman"/>
              </a:rPr>
              <a:t>Selon cinq méthodes proposées </a:t>
            </a:r>
          </a:p>
        </p:txBody>
      </p:sp>
      <p:sp>
        <p:nvSpPr>
          <p:cNvPr id="2" name="Numero de page">
            <a:extLst>
              <a:ext uri="{FF2B5EF4-FFF2-40B4-BE49-F238E27FC236}">
                <a16:creationId xmlns:a16="http://schemas.microsoft.com/office/drawing/2014/main" id="{35866886-8C64-4B8A-8241-A6C027FD860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34</a:t>
            </a:r>
          </a:p>
        </p:txBody>
      </p:sp>
    </p:spTree>
    <p:extLst>
      <p:ext uri="{BB962C8B-B14F-4D97-AF65-F5344CB8AC3E}">
        <p14:creationId xmlns:p14="http://schemas.microsoft.com/office/powerpoint/2010/main" val="16019739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3096" y="1828800"/>
            <a:ext cx="8475374" cy="4297363"/>
          </a:xfrm>
        </p:spPr>
        <p:txBody>
          <a:bodyPr>
            <a:normAutofit/>
          </a:bodyPr>
          <a:lstStyle/>
          <a:p>
            <a:pPr marL="0" indent="0" algn="just">
              <a:buNone/>
            </a:pPr>
            <a:r>
              <a:rPr lang="fr-FR" sz="2400" b="1" i="1" dirty="0">
                <a:solidFill>
                  <a:schemeClr val="bg2"/>
                </a:solidFill>
                <a:latin typeface="Times New Roman"/>
                <a:cs typeface="Times New Roman"/>
              </a:rPr>
              <a:t>B</a:t>
            </a:r>
            <a:r>
              <a:rPr lang="fr-FR" sz="2400" b="1" i="1" dirty="0">
                <a:solidFill>
                  <a:srgbClr val="B7A9E0"/>
                </a:solidFill>
                <a:latin typeface="Times New Roman"/>
                <a:cs typeface="Times New Roman"/>
              </a:rPr>
              <a:t>. </a:t>
            </a:r>
            <a:r>
              <a:rPr lang="fr-FR" b="1" i="1" u="sng" dirty="0">
                <a:solidFill>
                  <a:srgbClr val="333333"/>
                </a:solidFill>
                <a:latin typeface="Times New Roman"/>
                <a:cs typeface="Times New Roman"/>
              </a:rPr>
              <a:t>La valorisation des sorties et des stocks </a:t>
            </a:r>
          </a:p>
          <a:p>
            <a:pPr marL="0" indent="0" algn="just">
              <a:buNone/>
            </a:pPr>
            <a:endParaRPr lang="fr-FR" dirty="0">
              <a:solidFill>
                <a:srgbClr val="333333"/>
              </a:solidFill>
              <a:latin typeface="Times New Roman"/>
              <a:cs typeface="Times New Roman"/>
            </a:endParaRPr>
          </a:p>
          <a:p>
            <a:pPr marL="0" indent="0" algn="just">
              <a:buNone/>
            </a:pPr>
            <a:r>
              <a:rPr lang="fr-FR" dirty="0">
                <a:solidFill>
                  <a:srgbClr val="333333"/>
                </a:solidFill>
                <a:latin typeface="Times New Roman"/>
                <a:cs typeface="Times New Roman"/>
              </a:rPr>
              <a:t>L’entreprise a le choix entre cinq méthodes présentées ci-après, deux d’entre elles sont préconisées par le plan comptable général (méthode du coût unitaire moyen pondéré après chaque période- CUMP fin de période et - et méthode First in, first out- FIFO/ou premier entrée, premier sorti-PEPS et dernier entrée-premier sortie LIFO ou DEPS. </a:t>
            </a: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3392EC62-7D8C-4992-85CB-0D62F0EA289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35</a:t>
            </a:r>
          </a:p>
        </p:txBody>
      </p:sp>
    </p:spTree>
    <p:extLst>
      <p:ext uri="{BB962C8B-B14F-4D97-AF65-F5344CB8AC3E}">
        <p14:creationId xmlns:p14="http://schemas.microsoft.com/office/powerpoint/2010/main" val="156924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825625" y="1762125"/>
            <a:ext cx="5857875"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Coût unitaire moyen pondéré après chaque période</a:t>
            </a:r>
          </a:p>
        </p:txBody>
      </p:sp>
      <p:sp>
        <p:nvSpPr>
          <p:cNvPr id="6" name="ZoneTexte 5"/>
          <p:cNvSpPr txBox="1"/>
          <p:nvPr/>
        </p:nvSpPr>
        <p:spPr>
          <a:xfrm>
            <a:off x="1936750" y="2762250"/>
            <a:ext cx="5746750"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solidFill>
                  <a:srgbClr val="333333"/>
                </a:solidFill>
                <a:latin typeface="Times New Roman"/>
                <a:cs typeface="Times New Roman"/>
              </a:rPr>
              <a:t>L’évaluation des sorties de stocks en valeur s’effectue </a:t>
            </a:r>
            <a:r>
              <a:rPr lang="fr-FR" sz="2000" b="1" i="1" dirty="0">
                <a:solidFill>
                  <a:srgbClr val="333333"/>
                </a:solidFill>
                <a:latin typeface="Times New Roman"/>
                <a:cs typeface="Times New Roman"/>
              </a:rPr>
              <a:t>au fur et à mesure</a:t>
            </a:r>
            <a:r>
              <a:rPr lang="fr-FR" sz="2000" dirty="0">
                <a:solidFill>
                  <a:srgbClr val="333333"/>
                </a:solidFill>
                <a:latin typeface="Times New Roman"/>
                <a:cs typeface="Times New Roman"/>
              </a:rPr>
              <a:t>. Il est nécessaire de calculer un nouveau coût unitaire à chaque fois qu’intervient une entrée à un prix différent. </a:t>
            </a:r>
          </a:p>
        </p:txBody>
      </p:sp>
      <p:cxnSp>
        <p:nvCxnSpPr>
          <p:cNvPr id="7" name="Connecteur droit avec flèche 6"/>
          <p:cNvCxnSpPr/>
          <p:nvPr/>
        </p:nvCxnSpPr>
        <p:spPr>
          <a:xfrm flipH="1">
            <a:off x="4746625" y="2270125"/>
            <a:ext cx="7938" cy="4921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936750" y="4184650"/>
            <a:ext cx="574675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solidFill>
                  <a:srgbClr val="333333"/>
                </a:solidFill>
                <a:latin typeface="Times New Roman"/>
                <a:cs typeface="Times New Roman"/>
              </a:rPr>
              <a:t>Valeur du stock précédent + Valeur des achats</a:t>
            </a:r>
          </a:p>
          <a:p>
            <a:pPr algn="ctr"/>
            <a:r>
              <a:rPr lang="fr-FR" dirty="0">
                <a:solidFill>
                  <a:srgbClr val="333333"/>
                </a:solidFill>
                <a:latin typeface="Times New Roman"/>
                <a:cs typeface="Times New Roman"/>
              </a:rPr>
              <a:t>Quantité du stock précédent + quantité achetée</a:t>
            </a:r>
          </a:p>
        </p:txBody>
      </p:sp>
      <p:cxnSp>
        <p:nvCxnSpPr>
          <p:cNvPr id="9" name="Connecteur droit 8"/>
          <p:cNvCxnSpPr/>
          <p:nvPr/>
        </p:nvCxnSpPr>
        <p:spPr>
          <a:xfrm>
            <a:off x="2936875" y="4508500"/>
            <a:ext cx="3968750" cy="15875"/>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C7F8F474-3C68-43DA-921C-0B2218558C1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36</a:t>
            </a:r>
          </a:p>
        </p:txBody>
      </p:sp>
    </p:spTree>
    <p:extLst>
      <p:ext uri="{BB962C8B-B14F-4D97-AF65-F5344CB8AC3E}">
        <p14:creationId xmlns:p14="http://schemas.microsoft.com/office/powerpoint/2010/main" val="192372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
                                        <p:tgtEl>
                                          <p:spTgt spid="7"/>
                                        </p:tgtEl>
                                      </p:cBhvr>
                                    </p:animEffect>
                                    <p:anim calcmode="lin" valueType="num">
                                      <p:cBhvr>
                                        <p:cTn id="17" dur="400" fill="hold"/>
                                        <p:tgtEl>
                                          <p:spTgt spid="7"/>
                                        </p:tgtEl>
                                        <p:attrNameLst>
                                          <p:attrName>ppt_x</p:attrName>
                                        </p:attrNameLst>
                                      </p:cBhvr>
                                      <p:tavLst>
                                        <p:tav tm="0">
                                          <p:val>
                                            <p:strVal val="#ppt_x"/>
                                          </p:val>
                                        </p:tav>
                                        <p:tav tm="100000">
                                          <p:val>
                                            <p:strVal val="#ppt_x"/>
                                          </p:val>
                                        </p:tav>
                                      </p:tavLst>
                                    </p:anim>
                                    <p:anim calcmode="lin" valueType="num">
                                      <p:cBhvr>
                                        <p:cTn id="18" dur="400" fill="hold"/>
                                        <p:tgtEl>
                                          <p:spTgt spid="7"/>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
                                        <p:tgtEl>
                                          <p:spTgt spid="6"/>
                                        </p:tgtEl>
                                      </p:cBhvr>
                                    </p:animEffect>
                                    <p:anim calcmode="lin" valueType="num">
                                      <p:cBhvr>
                                        <p:cTn id="26" dur="400" fill="hold"/>
                                        <p:tgtEl>
                                          <p:spTgt spid="6"/>
                                        </p:tgtEl>
                                        <p:attrNameLst>
                                          <p:attrName>ppt_x</p:attrName>
                                        </p:attrNameLst>
                                      </p:cBhvr>
                                      <p:tavLst>
                                        <p:tav tm="0">
                                          <p:val>
                                            <p:strVal val="#ppt_x"/>
                                          </p:val>
                                        </p:tav>
                                        <p:tav tm="100000">
                                          <p:val>
                                            <p:strVal val="#ppt_x"/>
                                          </p:val>
                                        </p:tav>
                                      </p:tavLst>
                                    </p:anim>
                                    <p:anim calcmode="lin" valueType="num">
                                      <p:cBhvr>
                                        <p:cTn id="27" dur="400" fill="hold"/>
                                        <p:tgtEl>
                                          <p:spTgt spid="6"/>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
                                        <p:tgtEl>
                                          <p:spTgt spid="8"/>
                                        </p:tgtEl>
                                      </p:cBhvr>
                                    </p:animEffect>
                                    <p:anim calcmode="lin" valueType="num">
                                      <p:cBhvr>
                                        <p:cTn id="35" dur="400" fill="hold"/>
                                        <p:tgtEl>
                                          <p:spTgt spid="8"/>
                                        </p:tgtEl>
                                        <p:attrNameLst>
                                          <p:attrName>ppt_x</p:attrName>
                                        </p:attrNameLst>
                                      </p:cBhvr>
                                      <p:tavLst>
                                        <p:tav tm="0">
                                          <p:val>
                                            <p:strVal val="#ppt_x"/>
                                          </p:val>
                                        </p:tav>
                                        <p:tav tm="100000">
                                          <p:val>
                                            <p:strVal val="#ppt_x"/>
                                          </p:val>
                                        </p:tav>
                                      </p:tavLst>
                                    </p:anim>
                                    <p:anim calcmode="lin" valueType="num">
                                      <p:cBhvr>
                                        <p:cTn id="36" dur="400" fill="hold"/>
                                        <p:tgtEl>
                                          <p:spTgt spid="8"/>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083" y="947712"/>
            <a:ext cx="9007917" cy="5613593"/>
          </a:xfrm>
        </p:spPr>
        <p:txBody>
          <a:bodyPr>
            <a:noAutofit/>
          </a:bodyPr>
          <a:lstStyle/>
          <a:p>
            <a:r>
              <a:rPr lang="fr-FR" sz="1800" b="1" i="1" u="sng" dirty="0">
                <a:latin typeface="Times New Roman"/>
                <a:cs typeface="Times New Roman"/>
              </a:rPr>
              <a:t>Exemple 1</a:t>
            </a:r>
          </a:p>
          <a:p>
            <a:pPr algn="just"/>
            <a:r>
              <a:rPr lang="fr-FR" sz="1800" dirty="0">
                <a:solidFill>
                  <a:srgbClr val="333333"/>
                </a:solidFill>
                <a:latin typeface="Times New Roman"/>
                <a:cs typeface="Times New Roman"/>
              </a:rPr>
              <a:t>La société commerciale Laffite a réalisé les opérations suivantes au cours du mois juin: </a:t>
            </a:r>
          </a:p>
          <a:p>
            <a:pPr algn="just"/>
            <a:r>
              <a:rPr lang="fr-FR" sz="1800" dirty="0">
                <a:solidFill>
                  <a:srgbClr val="333333"/>
                </a:solidFill>
                <a:latin typeface="Times New Roman"/>
                <a:cs typeface="Times New Roman"/>
              </a:rPr>
              <a:t>1</a:t>
            </a:r>
            <a:r>
              <a:rPr lang="fr-FR" sz="1800" baseline="30000" dirty="0">
                <a:solidFill>
                  <a:srgbClr val="333333"/>
                </a:solidFill>
                <a:latin typeface="Times New Roman"/>
                <a:cs typeface="Times New Roman"/>
              </a:rPr>
              <a:t>er</a:t>
            </a:r>
            <a:r>
              <a:rPr lang="fr-FR" sz="1800" dirty="0">
                <a:solidFill>
                  <a:srgbClr val="333333"/>
                </a:solidFill>
                <a:latin typeface="Times New Roman"/>
                <a:cs typeface="Times New Roman"/>
              </a:rPr>
              <a:t> Janvier :  Stock initial de 10 Kg pour  320 DHS</a:t>
            </a:r>
          </a:p>
          <a:p>
            <a:pPr algn="just"/>
            <a:r>
              <a:rPr lang="fr-FR" sz="1800" dirty="0">
                <a:solidFill>
                  <a:srgbClr val="333333"/>
                </a:solidFill>
                <a:latin typeface="Times New Roman"/>
                <a:cs typeface="Times New Roman"/>
              </a:rPr>
              <a:t> 6 Janvier:    sortie pour l’atelier A: 6 Kg  </a:t>
            </a:r>
          </a:p>
          <a:p>
            <a:pPr algn="just"/>
            <a:r>
              <a:rPr lang="fr-FR" sz="1800" dirty="0">
                <a:solidFill>
                  <a:srgbClr val="333333"/>
                </a:solidFill>
                <a:latin typeface="Times New Roman"/>
                <a:cs typeface="Times New Roman"/>
              </a:rPr>
              <a:t>8 Janvier    : Réception de 20 Kg  à 325 DHS.  </a:t>
            </a:r>
          </a:p>
          <a:p>
            <a:pPr algn="just"/>
            <a:r>
              <a:rPr lang="fr-FR" sz="1800" dirty="0">
                <a:solidFill>
                  <a:srgbClr val="333333"/>
                </a:solidFill>
                <a:latin typeface="Times New Roman"/>
                <a:cs typeface="Times New Roman"/>
              </a:rPr>
              <a:t>12 Janvier: Sortie pour l’atelier B : 12Kg.  </a:t>
            </a:r>
          </a:p>
          <a:p>
            <a:pPr algn="just"/>
            <a:r>
              <a:rPr lang="fr-FR" sz="1800" dirty="0">
                <a:solidFill>
                  <a:srgbClr val="333333"/>
                </a:solidFill>
                <a:latin typeface="Times New Roman"/>
                <a:cs typeface="Times New Roman"/>
              </a:rPr>
              <a:t>19 Janvier: Sortie pour pour l’atelier A: 4 Kg  </a:t>
            </a:r>
          </a:p>
          <a:p>
            <a:pPr algn="just"/>
            <a:r>
              <a:rPr lang="fr-FR" sz="1800" dirty="0">
                <a:solidFill>
                  <a:srgbClr val="333333"/>
                </a:solidFill>
                <a:latin typeface="Times New Roman"/>
                <a:cs typeface="Times New Roman"/>
              </a:rPr>
              <a:t>25 Janvier: Entrée 25 Kg à 321 DHS.   </a:t>
            </a:r>
          </a:p>
          <a:p>
            <a:pPr algn="just"/>
            <a:r>
              <a:rPr lang="fr-FR" sz="1800" dirty="0">
                <a:solidFill>
                  <a:srgbClr val="333333"/>
                </a:solidFill>
                <a:latin typeface="Times New Roman"/>
                <a:cs typeface="Times New Roman"/>
              </a:rPr>
              <a:t>29 Janvier: Sortie pour l’atelier B : 8 KG. </a:t>
            </a:r>
          </a:p>
          <a:p>
            <a:pPr algn="just"/>
            <a:r>
              <a:rPr lang="fr-FR" sz="1800" dirty="0">
                <a:solidFill>
                  <a:srgbClr val="333333"/>
                </a:solidFill>
                <a:latin typeface="Times New Roman"/>
                <a:cs typeface="Times New Roman"/>
              </a:rPr>
              <a:t>On suppose que les frais d’achat sont nuls pour les réceptions de </a:t>
            </a:r>
            <a:r>
              <a:rPr lang="fr-FR" sz="1800">
                <a:solidFill>
                  <a:srgbClr val="333333"/>
                </a:solidFill>
                <a:latin typeface="Times New Roman"/>
                <a:cs typeface="Times New Roman"/>
              </a:rPr>
              <a:t>matières premières. </a:t>
            </a:r>
            <a:endParaRPr lang="fr-FR" sz="1800" dirty="0">
              <a:solidFill>
                <a:srgbClr val="333333"/>
              </a:solidFill>
              <a:latin typeface="Times New Roman"/>
              <a:cs typeface="Times New Roman"/>
            </a:endParaRPr>
          </a:p>
          <a:p>
            <a:pPr algn="just"/>
            <a:r>
              <a:rPr lang="fr-FR" sz="1800" b="1" i="1" u="sng" dirty="0">
                <a:solidFill>
                  <a:srgbClr val="333333"/>
                </a:solidFill>
                <a:latin typeface="Times New Roman"/>
                <a:cs typeface="Times New Roman"/>
              </a:rPr>
              <a:t>Travail à faire</a:t>
            </a:r>
            <a:r>
              <a:rPr lang="fr-FR" sz="1800" dirty="0">
                <a:solidFill>
                  <a:srgbClr val="333333"/>
                </a:solidFill>
                <a:latin typeface="Times New Roman"/>
                <a:cs typeface="Times New Roman"/>
              </a:rPr>
              <a:t>: </a:t>
            </a:r>
            <a:r>
              <a:rPr lang="fr-FR" sz="1800" b="1" dirty="0">
                <a:solidFill>
                  <a:srgbClr val="333333"/>
                </a:solidFill>
                <a:latin typeface="Times New Roman"/>
                <a:cs typeface="Times New Roman"/>
              </a:rPr>
              <a:t>Etablir la fiche de stock selon les méthodes du coût unitaire moyen pondéré après chaque période (entrée) . </a:t>
            </a:r>
          </a:p>
          <a:p>
            <a:pPr algn="just"/>
            <a:r>
              <a:rPr lang="fr-FR" sz="1800" b="1" dirty="0">
                <a:solidFill>
                  <a:srgbClr val="333333"/>
                </a:solidFill>
                <a:latin typeface="Times New Roman"/>
                <a:cs typeface="Times New Roman"/>
              </a:rPr>
              <a:t>Arrondis les calculs à une </a:t>
            </a:r>
            <a:r>
              <a:rPr lang="fr-FR" sz="1600" b="1" dirty="0">
                <a:solidFill>
                  <a:srgbClr val="333333"/>
                </a:solidFill>
                <a:latin typeface="Times New Roman"/>
                <a:cs typeface="Times New Roman"/>
              </a:rPr>
              <a:t>décimale. </a:t>
            </a: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8D74BA81-BC37-49FF-880F-56ABCA236A2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37</a:t>
            </a:r>
          </a:p>
        </p:txBody>
      </p:sp>
    </p:spTree>
    <p:extLst>
      <p:ext uri="{BB962C8B-B14F-4D97-AF65-F5344CB8AC3E}">
        <p14:creationId xmlns:p14="http://schemas.microsoft.com/office/powerpoint/2010/main" val="3000696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318935" y="1762125"/>
            <a:ext cx="6863342"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FIFO « First in, First out » ou PEPS « Premier Entré, Premier Sorti »</a:t>
            </a:r>
          </a:p>
        </p:txBody>
      </p:sp>
      <p:sp>
        <p:nvSpPr>
          <p:cNvPr id="6" name="ZoneTexte 5"/>
          <p:cNvSpPr txBox="1"/>
          <p:nvPr/>
        </p:nvSpPr>
        <p:spPr>
          <a:xfrm>
            <a:off x="1318935" y="2762250"/>
            <a:ext cx="7044014"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fr-FR" sz="2000" dirty="0">
                <a:solidFill>
                  <a:srgbClr val="333333"/>
                </a:solidFill>
                <a:latin typeface="Times New Roman"/>
                <a:cs typeface="Times New Roman"/>
              </a:rPr>
              <a:t>Chaque entrée constitue un lot. Les sorties sont valorisées au prix de l’article le plus ancien des stocks. </a:t>
            </a:r>
            <a:r>
              <a:rPr lang="fr-FR" sz="2000" b="1" i="1" dirty="0">
                <a:solidFill>
                  <a:srgbClr val="333333"/>
                </a:solidFill>
                <a:latin typeface="Times New Roman"/>
                <a:cs typeface="Times New Roman"/>
              </a:rPr>
              <a:t>Le principe consiste à épuiser l’ancien lot avant d’entamer le nouveau. </a:t>
            </a:r>
          </a:p>
        </p:txBody>
      </p:sp>
      <p:cxnSp>
        <p:nvCxnSpPr>
          <p:cNvPr id="7" name="Connecteur droit avec flèche 6"/>
          <p:cNvCxnSpPr/>
          <p:nvPr/>
        </p:nvCxnSpPr>
        <p:spPr>
          <a:xfrm flipH="1">
            <a:off x="4746625" y="2270125"/>
            <a:ext cx="7938" cy="4921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318935" y="4184650"/>
            <a:ext cx="6863342"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solidFill>
                  <a:srgbClr val="333333"/>
                </a:solidFill>
                <a:latin typeface="Times New Roman"/>
                <a:cs typeface="Times New Roman"/>
              </a:rPr>
              <a:t>Les Lots les plus anciens sortent les premiers jusqu’à épuisement total. </a:t>
            </a:r>
          </a:p>
        </p:txBody>
      </p:sp>
      <p:sp>
        <p:nvSpPr>
          <p:cNvPr id="2" name="Numero de page">
            <a:extLst>
              <a:ext uri="{FF2B5EF4-FFF2-40B4-BE49-F238E27FC236}">
                <a16:creationId xmlns:a16="http://schemas.microsoft.com/office/drawing/2014/main" id="{D0A24A91-23A3-47AD-9819-4720E88D22E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38</a:t>
            </a:r>
          </a:p>
        </p:txBody>
      </p:sp>
    </p:spTree>
    <p:extLst>
      <p:ext uri="{BB962C8B-B14F-4D97-AF65-F5344CB8AC3E}">
        <p14:creationId xmlns:p14="http://schemas.microsoft.com/office/powerpoint/2010/main" val="2518802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
                                        <p:tgtEl>
                                          <p:spTgt spid="7"/>
                                        </p:tgtEl>
                                      </p:cBhvr>
                                    </p:animEffect>
                                    <p:anim calcmode="lin" valueType="num">
                                      <p:cBhvr>
                                        <p:cTn id="17" dur="400" fill="hold"/>
                                        <p:tgtEl>
                                          <p:spTgt spid="7"/>
                                        </p:tgtEl>
                                        <p:attrNameLst>
                                          <p:attrName>ppt_x</p:attrName>
                                        </p:attrNameLst>
                                      </p:cBhvr>
                                      <p:tavLst>
                                        <p:tav tm="0">
                                          <p:val>
                                            <p:strVal val="#ppt_x"/>
                                          </p:val>
                                        </p:tav>
                                        <p:tav tm="100000">
                                          <p:val>
                                            <p:strVal val="#ppt_x"/>
                                          </p:val>
                                        </p:tav>
                                      </p:tavLst>
                                    </p:anim>
                                    <p:anim calcmode="lin" valueType="num">
                                      <p:cBhvr>
                                        <p:cTn id="18" dur="400" fill="hold"/>
                                        <p:tgtEl>
                                          <p:spTgt spid="7"/>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
                                        <p:tgtEl>
                                          <p:spTgt spid="6"/>
                                        </p:tgtEl>
                                      </p:cBhvr>
                                    </p:animEffect>
                                    <p:anim calcmode="lin" valueType="num">
                                      <p:cBhvr>
                                        <p:cTn id="26" dur="400" fill="hold"/>
                                        <p:tgtEl>
                                          <p:spTgt spid="6"/>
                                        </p:tgtEl>
                                        <p:attrNameLst>
                                          <p:attrName>ppt_x</p:attrName>
                                        </p:attrNameLst>
                                      </p:cBhvr>
                                      <p:tavLst>
                                        <p:tav tm="0">
                                          <p:val>
                                            <p:strVal val="#ppt_x"/>
                                          </p:val>
                                        </p:tav>
                                        <p:tav tm="100000">
                                          <p:val>
                                            <p:strVal val="#ppt_x"/>
                                          </p:val>
                                        </p:tav>
                                      </p:tavLst>
                                    </p:anim>
                                    <p:anim calcmode="lin" valueType="num">
                                      <p:cBhvr>
                                        <p:cTn id="27" dur="400" fill="hold"/>
                                        <p:tgtEl>
                                          <p:spTgt spid="6"/>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
                                        <p:tgtEl>
                                          <p:spTgt spid="8"/>
                                        </p:tgtEl>
                                      </p:cBhvr>
                                    </p:animEffect>
                                    <p:anim calcmode="lin" valueType="num">
                                      <p:cBhvr>
                                        <p:cTn id="35" dur="400" fill="hold"/>
                                        <p:tgtEl>
                                          <p:spTgt spid="8"/>
                                        </p:tgtEl>
                                        <p:attrNameLst>
                                          <p:attrName>ppt_x</p:attrName>
                                        </p:attrNameLst>
                                      </p:cBhvr>
                                      <p:tavLst>
                                        <p:tav tm="0">
                                          <p:val>
                                            <p:strVal val="#ppt_x"/>
                                          </p:val>
                                        </p:tav>
                                        <p:tav tm="100000">
                                          <p:val>
                                            <p:strVal val="#ppt_x"/>
                                          </p:val>
                                        </p:tav>
                                      </p:tavLst>
                                    </p:anim>
                                    <p:anim calcmode="lin" valueType="num">
                                      <p:cBhvr>
                                        <p:cTn id="36" dur="400" fill="hold"/>
                                        <p:tgtEl>
                                          <p:spTgt spid="8"/>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b="1" i="1" u="sng" dirty="0">
              <a:solidFill>
                <a:srgbClr val="333333"/>
              </a:solidFill>
              <a:latin typeface="Times New Roman"/>
              <a:cs typeface="Times New Roman"/>
            </a:endParaRPr>
          </a:p>
          <a:p>
            <a:r>
              <a:rPr lang="fr-FR" sz="2000" b="1" i="1" u="sng" dirty="0">
                <a:solidFill>
                  <a:srgbClr val="333333"/>
                </a:solidFill>
                <a:latin typeface="Times New Roman"/>
                <a:cs typeface="Times New Roman"/>
              </a:rPr>
              <a:t>Exemple N°2</a:t>
            </a:r>
            <a:r>
              <a:rPr lang="fr-FR" sz="2000" b="1" i="1" dirty="0">
                <a:solidFill>
                  <a:srgbClr val="333333"/>
                </a:solidFill>
                <a:latin typeface="Times New Roman"/>
                <a:cs typeface="Times New Roman"/>
              </a:rPr>
              <a:t>: Même énoncé de  l’exercice précédent. </a:t>
            </a:r>
          </a:p>
          <a:p>
            <a:pPr algn="just"/>
            <a:r>
              <a:rPr lang="fr-FR" sz="2000" b="1" i="1" u="sng" dirty="0">
                <a:solidFill>
                  <a:srgbClr val="333333"/>
                </a:solidFill>
                <a:latin typeface="Times New Roman"/>
                <a:cs typeface="Times New Roman"/>
              </a:rPr>
              <a:t>Travail à faire</a:t>
            </a:r>
            <a:r>
              <a:rPr lang="fr-FR" sz="2000" dirty="0">
                <a:solidFill>
                  <a:srgbClr val="333333"/>
                </a:solidFill>
                <a:latin typeface="Times New Roman"/>
                <a:cs typeface="Times New Roman"/>
              </a:rPr>
              <a:t>: </a:t>
            </a:r>
            <a:r>
              <a:rPr lang="fr-FR" sz="2000" b="1" dirty="0">
                <a:solidFill>
                  <a:srgbClr val="333333"/>
                </a:solidFill>
                <a:latin typeface="Times New Roman"/>
                <a:cs typeface="Times New Roman"/>
              </a:rPr>
              <a:t>Etablir la fiche de stock selon PEPS (FIFO). </a:t>
            </a:r>
            <a:endParaRPr lang="fr-FR" dirty="0"/>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11059A67-60A9-40C4-8C16-30A61EC4468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39</a:t>
            </a:r>
          </a:p>
        </p:txBody>
      </p:sp>
    </p:spTree>
    <p:extLst>
      <p:ext uri="{BB962C8B-B14F-4D97-AF65-F5344CB8AC3E}">
        <p14:creationId xmlns:p14="http://schemas.microsoft.com/office/powerpoint/2010/main" val="2737544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latin typeface="Times New Roman"/>
                <a:cs typeface="Times New Roman"/>
              </a:rPr>
              <a:t>Introduction</a:t>
            </a:r>
            <a:r>
              <a:rPr lang="fr-FR" dirty="0"/>
              <a:t> </a:t>
            </a:r>
          </a:p>
        </p:txBody>
      </p:sp>
      <p:sp>
        <p:nvSpPr>
          <p:cNvPr id="3" name="Espace réservé du contenu 2"/>
          <p:cNvSpPr>
            <a:spLocks noGrp="1"/>
          </p:cNvSpPr>
          <p:nvPr>
            <p:ph idx="1"/>
          </p:nvPr>
        </p:nvSpPr>
        <p:spPr>
          <a:xfrm>
            <a:off x="287286" y="1828800"/>
            <a:ext cx="8694171" cy="4297363"/>
          </a:xfrm>
        </p:spPr>
        <p:txBody>
          <a:bodyPr/>
          <a:lstStyle/>
          <a:p>
            <a:pPr algn="just"/>
            <a:endParaRPr lang="fr-FR" sz="2000" dirty="0">
              <a:latin typeface="Times New Roman"/>
              <a:cs typeface="Times New Roman"/>
            </a:endParaRPr>
          </a:p>
          <a:p>
            <a:pPr algn="just"/>
            <a:r>
              <a:rPr lang="fr-FR" sz="2000" dirty="0">
                <a:latin typeface="Times New Roman"/>
                <a:cs typeface="Times New Roman"/>
              </a:rPr>
              <a:t>La </a:t>
            </a:r>
            <a:r>
              <a:rPr lang="fr-FR" sz="2000" b="1" dirty="0">
                <a:latin typeface="Times New Roman"/>
                <a:cs typeface="Times New Roman"/>
              </a:rPr>
              <a:t>comptabilité</a:t>
            </a:r>
            <a:r>
              <a:rPr lang="fr-FR" sz="2000" dirty="0">
                <a:latin typeface="Times New Roman"/>
                <a:cs typeface="Times New Roman"/>
              </a:rPr>
              <a:t> est un système d’organisation des données financières d’une entreprise, ou autrement  dit </a:t>
            </a:r>
            <a:r>
              <a:rPr lang="fr-FR" sz="2000" b="1" dirty="0">
                <a:latin typeface="Times New Roman"/>
                <a:cs typeface="Times New Roman"/>
              </a:rPr>
              <a:t>une discipline  pratique </a:t>
            </a:r>
            <a:r>
              <a:rPr lang="fr-FR" sz="2000" dirty="0">
                <a:latin typeface="Times New Roman"/>
                <a:cs typeface="Times New Roman"/>
              </a:rPr>
              <a:t>permettant de fournir de manière continue et à temps réel </a:t>
            </a:r>
            <a:r>
              <a:rPr lang="fr-FR" sz="2000" b="1" dirty="0">
                <a:latin typeface="Times New Roman"/>
                <a:cs typeface="Times New Roman"/>
              </a:rPr>
              <a:t>un état de la situation financière de l’entreprise</a:t>
            </a:r>
            <a:r>
              <a:rPr lang="fr-FR" b="1" dirty="0"/>
              <a:t>. </a:t>
            </a:r>
          </a:p>
        </p:txBody>
      </p:sp>
      <p:sp>
        <p:nvSpPr>
          <p:cNvPr id="4" name="Numero de page">
            <a:extLst>
              <a:ext uri="{FF2B5EF4-FFF2-40B4-BE49-F238E27FC236}">
                <a16:creationId xmlns:a16="http://schemas.microsoft.com/office/drawing/2014/main" id="{E677F3FB-1B9C-4133-A4F1-CDAC2F3B80E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a:t>
            </a:r>
          </a:p>
        </p:txBody>
      </p:sp>
    </p:spTree>
    <p:extLst>
      <p:ext uri="{BB962C8B-B14F-4D97-AF65-F5344CB8AC3E}">
        <p14:creationId xmlns:p14="http://schemas.microsoft.com/office/powerpoint/2010/main" val="2510116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825625" y="1762125"/>
            <a:ext cx="5857875"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t>Coût unitaire moyen pondéré en fin de période</a:t>
            </a:r>
          </a:p>
        </p:txBody>
      </p:sp>
      <p:cxnSp>
        <p:nvCxnSpPr>
          <p:cNvPr id="7" name="Connecteur droit avec flèche 6"/>
          <p:cNvCxnSpPr>
            <a:stCxn id="5" idx="2"/>
          </p:cNvCxnSpPr>
          <p:nvPr/>
        </p:nvCxnSpPr>
        <p:spPr>
          <a:xfrm flipH="1">
            <a:off x="4746625" y="2270125"/>
            <a:ext cx="7938" cy="4921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936750" y="2762250"/>
            <a:ext cx="5746750"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solidFill>
                  <a:srgbClr val="333333"/>
                </a:solidFill>
                <a:latin typeface="Times New Roman"/>
                <a:cs typeface="Times New Roman"/>
              </a:rPr>
              <a:t>L’évaluation des sorties de stocks en valeur ne s’effectue </a:t>
            </a:r>
            <a:r>
              <a:rPr lang="fr-FR" sz="2000" b="1" i="1" dirty="0">
                <a:solidFill>
                  <a:srgbClr val="333333"/>
                </a:solidFill>
                <a:latin typeface="Times New Roman"/>
                <a:cs typeface="Times New Roman"/>
              </a:rPr>
              <a:t>qu’à la fin de la période </a:t>
            </a:r>
            <a:r>
              <a:rPr lang="fr-FR" sz="2000" dirty="0">
                <a:solidFill>
                  <a:srgbClr val="333333"/>
                </a:solidFill>
                <a:latin typeface="Times New Roman"/>
                <a:cs typeface="Times New Roman"/>
              </a:rPr>
              <a:t>après avoir déterminé le coût unitaire moyen pondéré </a:t>
            </a:r>
          </a:p>
        </p:txBody>
      </p:sp>
      <p:sp>
        <p:nvSpPr>
          <p:cNvPr id="9" name="ZoneTexte 8"/>
          <p:cNvSpPr txBox="1"/>
          <p:nvPr/>
        </p:nvSpPr>
        <p:spPr>
          <a:xfrm>
            <a:off x="1936750" y="4184650"/>
            <a:ext cx="5746750"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000" dirty="0">
                <a:solidFill>
                  <a:srgbClr val="333333"/>
                </a:solidFill>
                <a:latin typeface="Times New Roman"/>
                <a:cs typeface="Times New Roman"/>
              </a:rPr>
              <a:t>Valeur du stock initial + Valeur des achats</a:t>
            </a:r>
          </a:p>
          <a:p>
            <a:pPr algn="ctr"/>
            <a:r>
              <a:rPr lang="fr-FR" sz="2000" dirty="0">
                <a:solidFill>
                  <a:srgbClr val="333333"/>
                </a:solidFill>
                <a:latin typeface="Times New Roman"/>
                <a:cs typeface="Times New Roman"/>
              </a:rPr>
              <a:t>Quantité du stock initial + quantité achetée</a:t>
            </a:r>
          </a:p>
        </p:txBody>
      </p:sp>
      <p:cxnSp>
        <p:nvCxnSpPr>
          <p:cNvPr id="11" name="Connecteur droit 10"/>
          <p:cNvCxnSpPr/>
          <p:nvPr/>
        </p:nvCxnSpPr>
        <p:spPr>
          <a:xfrm>
            <a:off x="2936875" y="4508500"/>
            <a:ext cx="3968750" cy="15875"/>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C331E635-8CA1-49BF-B162-EDEEBF3F49C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40</a:t>
            </a:r>
          </a:p>
        </p:txBody>
      </p:sp>
    </p:spTree>
    <p:extLst>
      <p:ext uri="{BB962C8B-B14F-4D97-AF65-F5344CB8AC3E}">
        <p14:creationId xmlns:p14="http://schemas.microsoft.com/office/powerpoint/2010/main" val="164033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anim calcmode="lin" valueType="num">
                                      <p:cBhvr>
                                        <p:cTn id="24" dur="2000" fill="hold"/>
                                        <p:tgtEl>
                                          <p:spTgt spid="8"/>
                                        </p:tgtEl>
                                        <p:attrNameLst>
                                          <p:attrName>ppt_w</p:attrName>
                                        </p:attrNameLst>
                                      </p:cBhvr>
                                      <p:tavLst>
                                        <p:tav tm="0" fmla="#ppt_w*sin(2.5*pi*$)">
                                          <p:val>
                                            <p:fltVal val="0"/>
                                          </p:val>
                                        </p:tav>
                                        <p:tav tm="100000">
                                          <p:val>
                                            <p:fltVal val="1"/>
                                          </p:val>
                                        </p:tav>
                                      </p:tavLst>
                                    </p:anim>
                                    <p:anim calcmode="lin" valueType="num">
                                      <p:cBhvr>
                                        <p:cTn id="25"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b="1" i="1" u="sng" dirty="0">
              <a:solidFill>
                <a:srgbClr val="333333"/>
              </a:solidFill>
              <a:latin typeface="Times New Roman"/>
              <a:cs typeface="Times New Roman"/>
            </a:endParaRPr>
          </a:p>
          <a:p>
            <a:r>
              <a:rPr lang="fr-FR" sz="2000" b="1" i="1" u="sng" dirty="0">
                <a:solidFill>
                  <a:srgbClr val="333333"/>
                </a:solidFill>
                <a:latin typeface="Times New Roman"/>
                <a:cs typeface="Times New Roman"/>
              </a:rPr>
              <a:t>Exemple N°3</a:t>
            </a:r>
            <a:r>
              <a:rPr lang="fr-FR" sz="2000" b="1" i="1" dirty="0">
                <a:solidFill>
                  <a:srgbClr val="333333"/>
                </a:solidFill>
                <a:latin typeface="Times New Roman"/>
                <a:cs typeface="Times New Roman"/>
              </a:rPr>
              <a:t>: Même énoncé de  l’exercice précédent. </a:t>
            </a:r>
          </a:p>
          <a:p>
            <a:pPr algn="just"/>
            <a:r>
              <a:rPr lang="fr-FR" sz="2000" b="1" i="1" u="sng" dirty="0">
                <a:solidFill>
                  <a:srgbClr val="333333"/>
                </a:solidFill>
                <a:latin typeface="Times New Roman"/>
                <a:cs typeface="Times New Roman"/>
              </a:rPr>
              <a:t>Travail à faire</a:t>
            </a:r>
            <a:r>
              <a:rPr lang="fr-FR" sz="2000" dirty="0">
                <a:solidFill>
                  <a:srgbClr val="333333"/>
                </a:solidFill>
                <a:latin typeface="Times New Roman"/>
                <a:cs typeface="Times New Roman"/>
              </a:rPr>
              <a:t>: </a:t>
            </a:r>
            <a:r>
              <a:rPr lang="fr-FR" sz="2000" b="1" dirty="0">
                <a:solidFill>
                  <a:srgbClr val="333333"/>
                </a:solidFill>
                <a:latin typeface="Times New Roman"/>
                <a:cs typeface="Times New Roman"/>
              </a:rPr>
              <a:t>Etablir la fiche de stock selon coût unitaire moyen pondéré en fin de période (CUMP Mensuel) </a:t>
            </a:r>
          </a:p>
          <a:p>
            <a:pPr algn="just"/>
            <a:endParaRPr lang="fr-FR" dirty="0"/>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FF77890F-D3A7-4D14-9E98-FB8CDDD46AF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41</a:t>
            </a:r>
          </a:p>
        </p:txBody>
      </p:sp>
    </p:spTree>
    <p:extLst>
      <p:ext uri="{BB962C8B-B14F-4D97-AF65-F5344CB8AC3E}">
        <p14:creationId xmlns:p14="http://schemas.microsoft.com/office/powerpoint/2010/main" val="30830964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825625" y="1762125"/>
            <a:ext cx="5857875"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LIFO « Last in, First out » ou DEPS « Dernier Entré, Premier Sorti »</a:t>
            </a:r>
          </a:p>
        </p:txBody>
      </p:sp>
      <p:sp>
        <p:nvSpPr>
          <p:cNvPr id="6" name="ZoneTexte 5"/>
          <p:cNvSpPr txBox="1"/>
          <p:nvPr/>
        </p:nvSpPr>
        <p:spPr>
          <a:xfrm>
            <a:off x="1612031" y="2762250"/>
            <a:ext cx="6071469"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fr-FR" sz="2000" dirty="0">
                <a:solidFill>
                  <a:srgbClr val="333333"/>
                </a:solidFill>
                <a:latin typeface="Times New Roman"/>
                <a:cs typeface="Times New Roman"/>
              </a:rPr>
              <a:t>Chaque entrée constitue un lot. Les sorties sont valorisées au prix de l’article le plus récent des stocks. </a:t>
            </a:r>
            <a:r>
              <a:rPr lang="fr-FR" sz="2000" b="1" i="1" dirty="0">
                <a:solidFill>
                  <a:srgbClr val="333333"/>
                </a:solidFill>
                <a:latin typeface="Times New Roman"/>
                <a:cs typeface="Times New Roman"/>
              </a:rPr>
              <a:t>Le principe consiste à épuiser le nouveau lot avant d’entamer l’ancien</a:t>
            </a:r>
            <a:r>
              <a:rPr lang="fr-FR" b="1" i="1" dirty="0">
                <a:latin typeface="Times New Roman"/>
                <a:cs typeface="Times New Roman"/>
              </a:rPr>
              <a:t>. </a:t>
            </a:r>
          </a:p>
        </p:txBody>
      </p:sp>
      <p:cxnSp>
        <p:nvCxnSpPr>
          <p:cNvPr id="7" name="Connecteur droit avec flèche 6"/>
          <p:cNvCxnSpPr/>
          <p:nvPr/>
        </p:nvCxnSpPr>
        <p:spPr>
          <a:xfrm flipH="1">
            <a:off x="4746625" y="2270125"/>
            <a:ext cx="7938" cy="4921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612031" y="4184650"/>
            <a:ext cx="6071469"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dirty="0">
                <a:solidFill>
                  <a:srgbClr val="333333"/>
                </a:solidFill>
                <a:latin typeface="Times New Roman"/>
                <a:cs typeface="Times New Roman"/>
              </a:rPr>
              <a:t>Les Lots les plus récents sont les premiers à sortir</a:t>
            </a:r>
          </a:p>
        </p:txBody>
      </p:sp>
      <p:sp>
        <p:nvSpPr>
          <p:cNvPr id="2" name="Numero de page">
            <a:extLst>
              <a:ext uri="{FF2B5EF4-FFF2-40B4-BE49-F238E27FC236}">
                <a16:creationId xmlns:a16="http://schemas.microsoft.com/office/drawing/2014/main" id="{2B0D9C7F-54FD-4145-80B8-A57C953AAC6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42</a:t>
            </a:r>
          </a:p>
        </p:txBody>
      </p:sp>
    </p:spTree>
    <p:extLst>
      <p:ext uri="{BB962C8B-B14F-4D97-AF65-F5344CB8AC3E}">
        <p14:creationId xmlns:p14="http://schemas.microsoft.com/office/powerpoint/2010/main" val="314359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
                                        <p:tgtEl>
                                          <p:spTgt spid="7"/>
                                        </p:tgtEl>
                                      </p:cBhvr>
                                    </p:animEffect>
                                    <p:anim calcmode="lin" valueType="num">
                                      <p:cBhvr>
                                        <p:cTn id="17" dur="400" fill="hold"/>
                                        <p:tgtEl>
                                          <p:spTgt spid="7"/>
                                        </p:tgtEl>
                                        <p:attrNameLst>
                                          <p:attrName>ppt_x</p:attrName>
                                        </p:attrNameLst>
                                      </p:cBhvr>
                                      <p:tavLst>
                                        <p:tav tm="0">
                                          <p:val>
                                            <p:strVal val="#ppt_x"/>
                                          </p:val>
                                        </p:tav>
                                        <p:tav tm="100000">
                                          <p:val>
                                            <p:strVal val="#ppt_x"/>
                                          </p:val>
                                        </p:tav>
                                      </p:tavLst>
                                    </p:anim>
                                    <p:anim calcmode="lin" valueType="num">
                                      <p:cBhvr>
                                        <p:cTn id="18" dur="400" fill="hold"/>
                                        <p:tgtEl>
                                          <p:spTgt spid="7"/>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
                                        <p:tgtEl>
                                          <p:spTgt spid="6"/>
                                        </p:tgtEl>
                                      </p:cBhvr>
                                    </p:animEffect>
                                    <p:anim calcmode="lin" valueType="num">
                                      <p:cBhvr>
                                        <p:cTn id="26" dur="400" fill="hold"/>
                                        <p:tgtEl>
                                          <p:spTgt spid="6"/>
                                        </p:tgtEl>
                                        <p:attrNameLst>
                                          <p:attrName>ppt_x</p:attrName>
                                        </p:attrNameLst>
                                      </p:cBhvr>
                                      <p:tavLst>
                                        <p:tav tm="0">
                                          <p:val>
                                            <p:strVal val="#ppt_x"/>
                                          </p:val>
                                        </p:tav>
                                        <p:tav tm="100000">
                                          <p:val>
                                            <p:strVal val="#ppt_x"/>
                                          </p:val>
                                        </p:tav>
                                      </p:tavLst>
                                    </p:anim>
                                    <p:anim calcmode="lin" valueType="num">
                                      <p:cBhvr>
                                        <p:cTn id="27" dur="400" fill="hold"/>
                                        <p:tgtEl>
                                          <p:spTgt spid="6"/>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
                                        <p:tgtEl>
                                          <p:spTgt spid="8"/>
                                        </p:tgtEl>
                                      </p:cBhvr>
                                    </p:animEffect>
                                    <p:anim calcmode="lin" valueType="num">
                                      <p:cBhvr>
                                        <p:cTn id="35" dur="400" fill="hold"/>
                                        <p:tgtEl>
                                          <p:spTgt spid="8"/>
                                        </p:tgtEl>
                                        <p:attrNameLst>
                                          <p:attrName>ppt_x</p:attrName>
                                        </p:attrNameLst>
                                      </p:cBhvr>
                                      <p:tavLst>
                                        <p:tav tm="0">
                                          <p:val>
                                            <p:strVal val="#ppt_x"/>
                                          </p:val>
                                        </p:tav>
                                        <p:tav tm="100000">
                                          <p:val>
                                            <p:strVal val="#ppt_x"/>
                                          </p:val>
                                        </p:tav>
                                      </p:tavLst>
                                    </p:anim>
                                    <p:anim calcmode="lin" valueType="num">
                                      <p:cBhvr>
                                        <p:cTn id="36" dur="400" fill="hold"/>
                                        <p:tgtEl>
                                          <p:spTgt spid="8"/>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b="1" i="1" u="sng" dirty="0">
              <a:solidFill>
                <a:srgbClr val="333333"/>
              </a:solidFill>
              <a:latin typeface="Times New Roman"/>
              <a:cs typeface="Times New Roman"/>
            </a:endParaRPr>
          </a:p>
          <a:p>
            <a:r>
              <a:rPr lang="fr-FR" sz="2000" b="1" i="1" u="sng" dirty="0">
                <a:solidFill>
                  <a:srgbClr val="333333"/>
                </a:solidFill>
                <a:latin typeface="Times New Roman"/>
                <a:cs typeface="Times New Roman"/>
              </a:rPr>
              <a:t>Exemple N°4</a:t>
            </a:r>
            <a:r>
              <a:rPr lang="fr-FR" sz="2000" b="1" i="1" dirty="0">
                <a:solidFill>
                  <a:srgbClr val="333333"/>
                </a:solidFill>
                <a:latin typeface="Times New Roman"/>
                <a:cs typeface="Times New Roman"/>
              </a:rPr>
              <a:t>: Même énoncé de  l’exercice précédent. </a:t>
            </a:r>
          </a:p>
          <a:p>
            <a:pPr algn="just"/>
            <a:r>
              <a:rPr lang="fr-FR" sz="2000" b="1" i="1" u="sng" dirty="0">
                <a:solidFill>
                  <a:srgbClr val="333333"/>
                </a:solidFill>
                <a:latin typeface="Times New Roman"/>
                <a:cs typeface="Times New Roman"/>
              </a:rPr>
              <a:t>Travail à faire</a:t>
            </a:r>
            <a:r>
              <a:rPr lang="fr-FR" sz="2000" dirty="0">
                <a:solidFill>
                  <a:srgbClr val="333333"/>
                </a:solidFill>
                <a:latin typeface="Times New Roman"/>
                <a:cs typeface="Times New Roman"/>
              </a:rPr>
              <a:t>: </a:t>
            </a:r>
            <a:r>
              <a:rPr lang="fr-FR" sz="2000" b="1" dirty="0">
                <a:solidFill>
                  <a:srgbClr val="333333"/>
                </a:solidFill>
                <a:latin typeface="Times New Roman"/>
                <a:cs typeface="Times New Roman"/>
              </a:rPr>
              <a:t>Etablir la fiche de stock selon la méthode DEPS (LIFO)</a:t>
            </a:r>
            <a:endParaRPr lang="fr-FR" dirty="0"/>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0CB794CC-88BD-47AE-890C-DF058366AB0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43</a:t>
            </a:r>
          </a:p>
        </p:txBody>
      </p:sp>
    </p:spTree>
    <p:extLst>
      <p:ext uri="{BB962C8B-B14F-4D97-AF65-F5344CB8AC3E}">
        <p14:creationId xmlns:p14="http://schemas.microsoft.com/office/powerpoint/2010/main" val="2024480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825625" y="1762125"/>
            <a:ext cx="5857875"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Coût de remplacement</a:t>
            </a:r>
          </a:p>
        </p:txBody>
      </p:sp>
      <p:cxnSp>
        <p:nvCxnSpPr>
          <p:cNvPr id="7" name="Connecteur droit avec flèche 6"/>
          <p:cNvCxnSpPr>
            <a:stCxn id="5" idx="2"/>
          </p:cNvCxnSpPr>
          <p:nvPr/>
        </p:nvCxnSpPr>
        <p:spPr>
          <a:xfrm>
            <a:off x="4754563" y="2270125"/>
            <a:ext cx="7937"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1825626" y="2730500"/>
            <a:ext cx="5857874" cy="369332"/>
          </a:xfrm>
          <a:prstGeom prst="rect">
            <a:avLst/>
          </a:prstGeom>
          <a:noFill/>
        </p:spPr>
        <p:txBody>
          <a:bodyPr wrap="square" rtlCol="0">
            <a:spAutoFit/>
          </a:bodyPr>
          <a:lstStyle/>
          <a:p>
            <a:pPr algn="ctr"/>
            <a:r>
              <a:rPr lang="fr-FR" dirty="0">
                <a:solidFill>
                  <a:srgbClr val="333333"/>
                </a:solidFill>
                <a:latin typeface="Times New Roman"/>
                <a:cs typeface="Times New Roman"/>
              </a:rPr>
              <a:t>Les sorties sont évaluées au prix le plus actuel possible</a:t>
            </a:r>
          </a:p>
        </p:txBody>
      </p:sp>
      <p:sp>
        <p:nvSpPr>
          <p:cNvPr id="9" name="ZoneTexte 8"/>
          <p:cNvSpPr txBox="1"/>
          <p:nvPr/>
        </p:nvSpPr>
        <p:spPr>
          <a:xfrm>
            <a:off x="1936750" y="3254375"/>
            <a:ext cx="574675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b="1" i="1" dirty="0">
                <a:latin typeface="Times New Roman"/>
                <a:cs typeface="Times New Roman"/>
              </a:rPr>
              <a:t>Le coût théorique est déterminé en fonction du prix du marché </a:t>
            </a:r>
          </a:p>
        </p:txBody>
      </p:sp>
      <p:sp>
        <p:nvSpPr>
          <p:cNvPr id="10" name="Rectangle à coins arrondis 9"/>
          <p:cNvSpPr/>
          <p:nvPr/>
        </p:nvSpPr>
        <p:spPr>
          <a:xfrm>
            <a:off x="1825625" y="4359275"/>
            <a:ext cx="5857875" cy="508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Coût Standard</a:t>
            </a:r>
          </a:p>
        </p:txBody>
      </p:sp>
      <p:sp>
        <p:nvSpPr>
          <p:cNvPr id="11" name="ZoneTexte 10"/>
          <p:cNvSpPr txBox="1"/>
          <p:nvPr/>
        </p:nvSpPr>
        <p:spPr>
          <a:xfrm>
            <a:off x="1825625" y="5248275"/>
            <a:ext cx="5857874" cy="369332"/>
          </a:xfrm>
          <a:prstGeom prst="rect">
            <a:avLst/>
          </a:prstGeom>
          <a:noFill/>
        </p:spPr>
        <p:txBody>
          <a:bodyPr wrap="square" rtlCol="0">
            <a:spAutoFit/>
          </a:bodyPr>
          <a:lstStyle/>
          <a:p>
            <a:pPr algn="ctr"/>
            <a:r>
              <a:rPr lang="fr-FR" dirty="0">
                <a:solidFill>
                  <a:srgbClr val="333333"/>
                </a:solidFill>
                <a:latin typeface="Times New Roman"/>
                <a:cs typeface="Times New Roman"/>
              </a:rPr>
              <a:t>Le coût de sortie est évalué a priori à partir d’hypothèses </a:t>
            </a:r>
          </a:p>
        </p:txBody>
      </p:sp>
      <p:cxnSp>
        <p:nvCxnSpPr>
          <p:cNvPr id="12" name="Connecteur droit avec flèche 11"/>
          <p:cNvCxnSpPr/>
          <p:nvPr/>
        </p:nvCxnSpPr>
        <p:spPr>
          <a:xfrm>
            <a:off x="4740276" y="4867275"/>
            <a:ext cx="7937" cy="460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1825625" y="5851525"/>
            <a:ext cx="574675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b="1" i="1" dirty="0">
                <a:solidFill>
                  <a:srgbClr val="333333"/>
                </a:solidFill>
                <a:latin typeface="Times New Roman"/>
                <a:cs typeface="Times New Roman"/>
              </a:rPr>
              <a:t>Le coût standard est un coût prévisionnel</a:t>
            </a:r>
          </a:p>
        </p:txBody>
      </p:sp>
      <p:sp>
        <p:nvSpPr>
          <p:cNvPr id="2" name="Numero de page">
            <a:extLst>
              <a:ext uri="{FF2B5EF4-FFF2-40B4-BE49-F238E27FC236}">
                <a16:creationId xmlns:a16="http://schemas.microsoft.com/office/drawing/2014/main" id="{82592554-68C7-402D-BA0F-635077E2C83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44</a:t>
            </a:r>
          </a:p>
        </p:txBody>
      </p:sp>
    </p:spTree>
    <p:extLst>
      <p:ext uri="{BB962C8B-B14F-4D97-AF65-F5344CB8AC3E}">
        <p14:creationId xmlns:p14="http://schemas.microsoft.com/office/powerpoint/2010/main" val="969213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
                                        <p:tgtEl>
                                          <p:spTgt spid="7"/>
                                        </p:tgtEl>
                                      </p:cBhvr>
                                    </p:animEffect>
                                    <p:anim calcmode="lin" valueType="num">
                                      <p:cBhvr>
                                        <p:cTn id="17" dur="400" fill="hold"/>
                                        <p:tgtEl>
                                          <p:spTgt spid="7"/>
                                        </p:tgtEl>
                                        <p:attrNameLst>
                                          <p:attrName>ppt_x</p:attrName>
                                        </p:attrNameLst>
                                      </p:cBhvr>
                                      <p:tavLst>
                                        <p:tav tm="0">
                                          <p:val>
                                            <p:strVal val="#ppt_x"/>
                                          </p:val>
                                        </p:tav>
                                        <p:tav tm="100000">
                                          <p:val>
                                            <p:strVal val="#ppt_x"/>
                                          </p:val>
                                        </p:tav>
                                      </p:tavLst>
                                    </p:anim>
                                    <p:anim calcmode="lin" valueType="num">
                                      <p:cBhvr>
                                        <p:cTn id="18" dur="400" fill="hold"/>
                                        <p:tgtEl>
                                          <p:spTgt spid="7"/>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
                                        <p:tgtEl>
                                          <p:spTgt spid="8"/>
                                        </p:tgtEl>
                                      </p:cBhvr>
                                    </p:animEffect>
                                    <p:anim calcmode="lin" valueType="num">
                                      <p:cBhvr>
                                        <p:cTn id="26" dur="400" fill="hold"/>
                                        <p:tgtEl>
                                          <p:spTgt spid="8"/>
                                        </p:tgtEl>
                                        <p:attrNameLst>
                                          <p:attrName>ppt_x</p:attrName>
                                        </p:attrNameLst>
                                      </p:cBhvr>
                                      <p:tavLst>
                                        <p:tav tm="0">
                                          <p:val>
                                            <p:strVal val="#ppt_x"/>
                                          </p:val>
                                        </p:tav>
                                        <p:tav tm="100000">
                                          <p:val>
                                            <p:strVal val="#ppt_x"/>
                                          </p:val>
                                        </p:tav>
                                      </p:tavLst>
                                    </p:anim>
                                    <p:anim calcmode="lin" valueType="num">
                                      <p:cBhvr>
                                        <p:cTn id="27" dur="400" fill="hold"/>
                                        <p:tgtEl>
                                          <p:spTgt spid="8"/>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
                                        <p:tgtEl>
                                          <p:spTgt spid="9"/>
                                        </p:tgtEl>
                                      </p:cBhvr>
                                    </p:animEffect>
                                    <p:anim calcmode="lin" valueType="num">
                                      <p:cBhvr>
                                        <p:cTn id="35" dur="400" fill="hold"/>
                                        <p:tgtEl>
                                          <p:spTgt spid="9"/>
                                        </p:tgtEl>
                                        <p:attrNameLst>
                                          <p:attrName>ppt_x</p:attrName>
                                        </p:attrNameLst>
                                      </p:cBhvr>
                                      <p:tavLst>
                                        <p:tav tm="0">
                                          <p:val>
                                            <p:strVal val="#ppt_x"/>
                                          </p:val>
                                        </p:tav>
                                        <p:tav tm="100000">
                                          <p:val>
                                            <p:strVal val="#ppt_x"/>
                                          </p:val>
                                        </p:tav>
                                      </p:tavLst>
                                    </p:anim>
                                    <p:anim calcmode="lin" valueType="num">
                                      <p:cBhvr>
                                        <p:cTn id="36" dur="400" fill="hold"/>
                                        <p:tgtEl>
                                          <p:spTgt spid="9"/>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
                                        <p:tgtEl>
                                          <p:spTgt spid="10"/>
                                        </p:tgtEl>
                                      </p:cBhvr>
                                    </p:animEffect>
                                    <p:anim calcmode="lin" valueType="num">
                                      <p:cBhvr>
                                        <p:cTn id="44" dur="400" fill="hold"/>
                                        <p:tgtEl>
                                          <p:spTgt spid="10"/>
                                        </p:tgtEl>
                                        <p:attrNameLst>
                                          <p:attrName>ppt_x</p:attrName>
                                        </p:attrNameLst>
                                      </p:cBhvr>
                                      <p:tavLst>
                                        <p:tav tm="0">
                                          <p:val>
                                            <p:strVal val="#ppt_x"/>
                                          </p:val>
                                        </p:tav>
                                        <p:tav tm="100000">
                                          <p:val>
                                            <p:strVal val="#ppt_x"/>
                                          </p:val>
                                        </p:tav>
                                      </p:tavLst>
                                    </p:anim>
                                    <p:anim calcmode="lin" valueType="num">
                                      <p:cBhvr>
                                        <p:cTn id="45" dur="400" fill="hold"/>
                                        <p:tgtEl>
                                          <p:spTgt spid="10"/>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
                                        <p:tgtEl>
                                          <p:spTgt spid="12"/>
                                        </p:tgtEl>
                                      </p:cBhvr>
                                    </p:animEffect>
                                    <p:anim calcmode="lin" valueType="num">
                                      <p:cBhvr>
                                        <p:cTn id="53" dur="400" fill="hold"/>
                                        <p:tgtEl>
                                          <p:spTgt spid="12"/>
                                        </p:tgtEl>
                                        <p:attrNameLst>
                                          <p:attrName>ppt_x</p:attrName>
                                        </p:attrNameLst>
                                      </p:cBhvr>
                                      <p:tavLst>
                                        <p:tav tm="0">
                                          <p:val>
                                            <p:strVal val="#ppt_x"/>
                                          </p:val>
                                        </p:tav>
                                        <p:tav tm="100000">
                                          <p:val>
                                            <p:strVal val="#ppt_x"/>
                                          </p:val>
                                        </p:tav>
                                      </p:tavLst>
                                    </p:anim>
                                    <p:anim calcmode="lin" valueType="num">
                                      <p:cBhvr>
                                        <p:cTn id="54" dur="400" fill="hold"/>
                                        <p:tgtEl>
                                          <p:spTgt spid="12"/>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
                                        <p:tgtEl>
                                          <p:spTgt spid="11"/>
                                        </p:tgtEl>
                                      </p:cBhvr>
                                    </p:animEffect>
                                    <p:anim calcmode="lin" valueType="num">
                                      <p:cBhvr>
                                        <p:cTn id="62" dur="400" fill="hold"/>
                                        <p:tgtEl>
                                          <p:spTgt spid="11"/>
                                        </p:tgtEl>
                                        <p:attrNameLst>
                                          <p:attrName>ppt_x</p:attrName>
                                        </p:attrNameLst>
                                      </p:cBhvr>
                                      <p:tavLst>
                                        <p:tav tm="0">
                                          <p:val>
                                            <p:strVal val="#ppt_x"/>
                                          </p:val>
                                        </p:tav>
                                        <p:tav tm="100000">
                                          <p:val>
                                            <p:strVal val="#ppt_x"/>
                                          </p:val>
                                        </p:tav>
                                      </p:tavLst>
                                    </p:anim>
                                    <p:anim calcmode="lin" valueType="num">
                                      <p:cBhvr>
                                        <p:cTn id="63" dur="400" fill="hold"/>
                                        <p:tgtEl>
                                          <p:spTgt spid="11"/>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3"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
                                        <p:tgtEl>
                                          <p:spTgt spid="13"/>
                                        </p:tgtEl>
                                      </p:cBhvr>
                                    </p:animEffect>
                                    <p:anim calcmode="lin" valueType="num">
                                      <p:cBhvr>
                                        <p:cTn id="71" dur="400" fill="hold"/>
                                        <p:tgtEl>
                                          <p:spTgt spid="13"/>
                                        </p:tgtEl>
                                        <p:attrNameLst>
                                          <p:attrName>ppt_x</p:attrName>
                                        </p:attrNameLst>
                                      </p:cBhvr>
                                      <p:tavLst>
                                        <p:tav tm="0">
                                          <p:val>
                                            <p:strVal val="#ppt_x"/>
                                          </p:val>
                                        </p:tav>
                                        <p:tav tm="100000">
                                          <p:val>
                                            <p:strVal val="#ppt_x"/>
                                          </p:val>
                                        </p:tav>
                                      </p:tavLst>
                                    </p:anim>
                                    <p:anim calcmode="lin" valueType="num">
                                      <p:cBhvr>
                                        <p:cTn id="72" dur="400" fill="hold"/>
                                        <p:tgtEl>
                                          <p:spTgt spid="13"/>
                                        </p:tgtEl>
                                        <p:attrNameLst>
                                          <p:attrName>ppt_y</p:attrName>
                                        </p:attrNameLst>
                                      </p:cBhvr>
                                      <p:tavLst>
                                        <p:tav tm="0">
                                          <p:val>
                                            <p:strVal val="#ppt_y+0.31"/>
                                          </p:val>
                                        </p:tav>
                                        <p:tav tm="100000">
                                          <p:val>
                                            <p:strVal val="#ppt_y+0.31"/>
                                          </p:val>
                                        </p:tav>
                                      </p:tavLst>
                                    </p:anim>
                                    <p:anim calcmode="lin" valueType="num">
                                      <p:cBhvr>
                                        <p:cTn id="73" dur="600" decel="50000" fill="hold">
                                          <p:stCondLst>
                                            <p:cond delay="4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4" dur="600" decel="50000" fill="hold">
                                          <p:stCondLst>
                                            <p:cond delay="4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animBg="1"/>
      <p:bldP spid="10" grpId="0" animBg="1"/>
      <p:bldP spid="11" grpId="0"/>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000" dirty="0">
                <a:latin typeface="Times New Roman"/>
                <a:cs typeface="Times New Roman"/>
              </a:rPr>
              <a:t>Quelque soit la méthode d’évaluation des stocks choisie, les relations suivantes doivent être vérifiées:</a:t>
            </a:r>
          </a:p>
          <a:p>
            <a:pPr algn="just"/>
            <a:endParaRPr lang="fr-FR" sz="2000" dirty="0">
              <a:latin typeface="Times New Roman"/>
              <a:cs typeface="Times New Roman"/>
            </a:endParaRP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5" name="Rectangle à coins arrondis 4"/>
          <p:cNvSpPr/>
          <p:nvPr/>
        </p:nvSpPr>
        <p:spPr>
          <a:xfrm>
            <a:off x="1968500" y="3111500"/>
            <a:ext cx="5381625" cy="155575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SI + Entrées – Sorties = SF</a:t>
            </a:r>
          </a:p>
          <a:p>
            <a:pPr algn="ctr"/>
            <a:r>
              <a:rPr lang="fr-FR" dirty="0"/>
              <a:t>SI + Entrées = Sorties + SF</a:t>
            </a:r>
          </a:p>
          <a:p>
            <a:pPr algn="ctr"/>
            <a:r>
              <a:rPr lang="fr-FR" dirty="0"/>
              <a:t>SI- SF = Sorties – entrées </a:t>
            </a:r>
          </a:p>
        </p:txBody>
      </p:sp>
      <p:sp>
        <p:nvSpPr>
          <p:cNvPr id="2" name="Numero de page">
            <a:extLst>
              <a:ext uri="{FF2B5EF4-FFF2-40B4-BE49-F238E27FC236}">
                <a16:creationId xmlns:a16="http://schemas.microsoft.com/office/drawing/2014/main" id="{B7351458-10EE-4644-B5AC-823C2E537E2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45</a:t>
            </a:r>
          </a:p>
        </p:txBody>
      </p:sp>
    </p:spTree>
    <p:extLst>
      <p:ext uri="{BB962C8B-B14F-4D97-AF65-F5344CB8AC3E}">
        <p14:creationId xmlns:p14="http://schemas.microsoft.com/office/powerpoint/2010/main" val="249283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r>
              <a:rPr lang="fr-FR" sz="2000" b="1" i="1" u="sng" dirty="0">
                <a:latin typeface="Times New Roman"/>
                <a:cs typeface="Times New Roman"/>
              </a:rPr>
              <a:t>Exemple </a:t>
            </a:r>
          </a:p>
          <a:p>
            <a:pPr algn="just"/>
            <a:r>
              <a:rPr lang="fr-FR" sz="2000" dirty="0">
                <a:latin typeface="Times New Roman"/>
                <a:cs typeface="Times New Roman"/>
              </a:rPr>
              <a:t>La société commerciale Laffite a réalisé les opérations suivantes au cours du mois juin: </a:t>
            </a:r>
          </a:p>
          <a:p>
            <a:pPr algn="just"/>
            <a:r>
              <a:rPr lang="fr-FR" sz="2000" dirty="0">
                <a:latin typeface="Times New Roman"/>
                <a:cs typeface="Times New Roman"/>
              </a:rPr>
              <a:t>1</a:t>
            </a:r>
            <a:r>
              <a:rPr lang="fr-FR" sz="2000" baseline="30000" dirty="0">
                <a:latin typeface="Times New Roman"/>
                <a:cs typeface="Times New Roman"/>
              </a:rPr>
              <a:t>er</a:t>
            </a:r>
            <a:r>
              <a:rPr lang="fr-FR" sz="2000" dirty="0">
                <a:latin typeface="Times New Roman"/>
                <a:cs typeface="Times New Roman"/>
              </a:rPr>
              <a:t> Juin   Stock                   :  3000  articles à 105 </a:t>
            </a:r>
            <a:r>
              <a:rPr lang="fr-FR" sz="2000" dirty="0" err="1">
                <a:latin typeface="Times New Roman"/>
                <a:cs typeface="Times New Roman"/>
              </a:rPr>
              <a:t>dhs</a:t>
            </a:r>
            <a:endParaRPr lang="fr-FR" sz="2000" dirty="0">
              <a:latin typeface="Times New Roman"/>
              <a:cs typeface="Times New Roman"/>
            </a:endParaRPr>
          </a:p>
          <a:p>
            <a:pPr algn="just"/>
            <a:r>
              <a:rPr lang="fr-FR" sz="2000" dirty="0">
                <a:latin typeface="Times New Roman"/>
                <a:cs typeface="Times New Roman"/>
              </a:rPr>
              <a:t> 4 Juin   bon de sortie N°14: 1700 Articles </a:t>
            </a:r>
          </a:p>
          <a:p>
            <a:pPr algn="just"/>
            <a:r>
              <a:rPr lang="fr-FR" sz="2000" dirty="0">
                <a:latin typeface="Times New Roman"/>
                <a:cs typeface="Times New Roman"/>
              </a:rPr>
              <a:t>12 Juin  bon d’entrée N°3   : 5000 articles à 108 </a:t>
            </a:r>
            <a:r>
              <a:rPr lang="fr-FR" sz="2000" dirty="0" err="1">
                <a:latin typeface="Times New Roman"/>
                <a:cs typeface="Times New Roman"/>
              </a:rPr>
              <a:t>dhs</a:t>
            </a:r>
            <a:r>
              <a:rPr lang="fr-FR" sz="2000" dirty="0">
                <a:latin typeface="Times New Roman"/>
                <a:cs typeface="Times New Roman"/>
              </a:rPr>
              <a:t> l’un </a:t>
            </a:r>
          </a:p>
          <a:p>
            <a:pPr algn="just"/>
            <a:r>
              <a:rPr lang="fr-FR" sz="2000" dirty="0">
                <a:latin typeface="Times New Roman"/>
                <a:cs typeface="Times New Roman"/>
              </a:rPr>
              <a:t>17 Juin   bon de sortie N°15: 2000 articles </a:t>
            </a:r>
          </a:p>
          <a:p>
            <a:pPr algn="just"/>
            <a:r>
              <a:rPr lang="fr-FR" sz="2000" dirty="0">
                <a:latin typeface="Times New Roman"/>
                <a:cs typeface="Times New Roman"/>
              </a:rPr>
              <a:t>20 Juin   bon de sortie N°16: 1500 articles</a:t>
            </a:r>
          </a:p>
          <a:p>
            <a:pPr algn="just"/>
            <a:r>
              <a:rPr lang="fr-FR" sz="2000" dirty="0">
                <a:latin typeface="Times New Roman"/>
                <a:cs typeface="Times New Roman"/>
              </a:rPr>
              <a:t>26 Juin    bon d’entrée N°4   : 3000 articles à 112 </a:t>
            </a:r>
            <a:r>
              <a:rPr lang="fr-FR" sz="2000" dirty="0" err="1">
                <a:latin typeface="Times New Roman"/>
                <a:cs typeface="Times New Roman"/>
              </a:rPr>
              <a:t>dhs</a:t>
            </a:r>
            <a:r>
              <a:rPr lang="fr-FR" sz="2000" dirty="0">
                <a:latin typeface="Times New Roman"/>
                <a:cs typeface="Times New Roman"/>
              </a:rPr>
              <a:t> l’un</a:t>
            </a:r>
          </a:p>
          <a:p>
            <a:pPr algn="just"/>
            <a:r>
              <a:rPr lang="fr-FR" sz="2000" b="1" i="1" u="sng" dirty="0">
                <a:latin typeface="Times New Roman"/>
                <a:cs typeface="Times New Roman"/>
              </a:rPr>
              <a:t>Travail à faire</a:t>
            </a:r>
            <a:r>
              <a:rPr lang="fr-FR" sz="2000" dirty="0">
                <a:latin typeface="Times New Roman"/>
                <a:cs typeface="Times New Roman"/>
              </a:rPr>
              <a:t>: </a:t>
            </a:r>
            <a:r>
              <a:rPr lang="fr-FR" sz="2000" b="1" dirty="0">
                <a:latin typeface="Times New Roman"/>
                <a:cs typeface="Times New Roman"/>
              </a:rPr>
              <a:t>Etablir la fiche de stock selon les méthodes du coût unitaire moyen pondéré, du PEPS et du DEPS. </a:t>
            </a:r>
          </a:p>
        </p:txBody>
      </p:sp>
      <p:sp>
        <p:nvSpPr>
          <p:cNvPr id="4" name="Titre 1"/>
          <p:cNvSpPr>
            <a:spLocks noGrp="1"/>
          </p:cNvSpPr>
          <p:nvPr>
            <p:ph type="title"/>
          </p:nvPr>
        </p:nvSpPr>
        <p:spPr>
          <a:xfrm>
            <a:off x="792162" y="40341"/>
            <a:ext cx="7570787" cy="1411941"/>
          </a:xfrm>
        </p:spPr>
        <p:txBody>
          <a:bodyPr/>
          <a:lstStyle/>
          <a:p>
            <a:r>
              <a:rPr lang="fr-FR" sz="2800" b="1" i="1" dirty="0">
                <a:latin typeface="Times New Roman"/>
                <a:cs typeface="Times New Roman"/>
              </a:rPr>
              <a:t>L’inventaire permanent des stocks </a:t>
            </a:r>
            <a:endParaRPr lang="fr-FR" sz="2800" dirty="0"/>
          </a:p>
        </p:txBody>
      </p:sp>
      <p:sp>
        <p:nvSpPr>
          <p:cNvPr id="2" name="Numero de page">
            <a:extLst>
              <a:ext uri="{FF2B5EF4-FFF2-40B4-BE49-F238E27FC236}">
                <a16:creationId xmlns:a16="http://schemas.microsoft.com/office/drawing/2014/main" id="{BC301F91-C7C0-4252-9F25-56B7C2298A0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46</a:t>
            </a:r>
          </a:p>
        </p:txBody>
      </p:sp>
    </p:spTree>
    <p:extLst>
      <p:ext uri="{BB962C8B-B14F-4D97-AF65-F5344CB8AC3E}">
        <p14:creationId xmlns:p14="http://schemas.microsoft.com/office/powerpoint/2010/main" val="2090300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Analytique </a:t>
            </a:r>
          </a:p>
        </p:txBody>
      </p:sp>
      <p:sp>
        <p:nvSpPr>
          <p:cNvPr id="3" name="Sous-titre 2"/>
          <p:cNvSpPr>
            <a:spLocks noGrp="1"/>
          </p:cNvSpPr>
          <p:nvPr>
            <p:ph type="subTitle" idx="1"/>
          </p:nvPr>
        </p:nvSpPr>
        <p:spPr>
          <a:xfrm>
            <a:off x="779463" y="3996363"/>
            <a:ext cx="7583487" cy="1752600"/>
          </a:xfrm>
        </p:spPr>
        <p:txBody>
          <a:bodyPr/>
          <a:lstStyle/>
          <a:p>
            <a:r>
              <a:rPr lang="fr-FR" sz="2400" b="1" i="1" u="sng" dirty="0"/>
              <a:t>Préparé Par</a:t>
            </a:r>
            <a:r>
              <a:rPr lang="fr-FR" sz="2400" b="1" i="1" dirty="0"/>
              <a:t>:  </a:t>
            </a:r>
            <a:r>
              <a:rPr lang="fr-FR" sz="2000" b="1" i="1" dirty="0"/>
              <a:t>Sarra MRANI ZENTAR </a:t>
            </a:r>
          </a:p>
        </p:txBody>
      </p:sp>
      <p:sp>
        <p:nvSpPr>
          <p:cNvPr id="4" name="Numero de page">
            <a:extLst>
              <a:ext uri="{FF2B5EF4-FFF2-40B4-BE49-F238E27FC236}">
                <a16:creationId xmlns:a16="http://schemas.microsoft.com/office/drawing/2014/main" id="{F2B6836A-4CFD-41F9-9C84-52CAACE1451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47</a:t>
            </a:r>
          </a:p>
        </p:txBody>
      </p:sp>
    </p:spTree>
    <p:extLst>
      <p:ext uri="{BB962C8B-B14F-4D97-AF65-F5344CB8AC3E}">
        <p14:creationId xmlns:p14="http://schemas.microsoft.com/office/powerpoint/2010/main" val="2799920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latin typeface="Times New Roman"/>
                <a:cs typeface="Times New Roman"/>
              </a:rPr>
              <a:t>Les coûts complets, principes et fondements</a:t>
            </a:r>
          </a:p>
        </p:txBody>
      </p:sp>
      <p:sp>
        <p:nvSpPr>
          <p:cNvPr id="3" name="Espace réservé du contenu 2"/>
          <p:cNvSpPr>
            <a:spLocks noGrp="1"/>
          </p:cNvSpPr>
          <p:nvPr>
            <p:ph idx="1"/>
          </p:nvPr>
        </p:nvSpPr>
        <p:spPr>
          <a:xfrm>
            <a:off x="293064" y="1828800"/>
            <a:ext cx="8566917" cy="4297363"/>
          </a:xfrm>
        </p:spPr>
        <p:txBody>
          <a:bodyPr/>
          <a:lstStyle/>
          <a:p>
            <a:pPr algn="just"/>
            <a:endParaRPr lang="fr-FR" dirty="0">
              <a:latin typeface="Times New Roman"/>
              <a:cs typeface="Times New Roman"/>
            </a:endParaRPr>
          </a:p>
          <a:p>
            <a:pPr algn="just"/>
            <a:r>
              <a:rPr lang="fr-FR" dirty="0">
                <a:latin typeface="Times New Roman"/>
                <a:cs typeface="Times New Roman"/>
              </a:rPr>
              <a:t>La méthode des coûts complets est fondée sur le principe d’une prise en compte complète des coûts directs et des coûts indirects de l’entreprise, par le biais d’une répartition préalable pour les seconds, dans des « centres d’analyse». </a:t>
            </a:r>
          </a:p>
        </p:txBody>
      </p:sp>
      <p:sp>
        <p:nvSpPr>
          <p:cNvPr id="4" name="Numero de page">
            <a:extLst>
              <a:ext uri="{FF2B5EF4-FFF2-40B4-BE49-F238E27FC236}">
                <a16:creationId xmlns:a16="http://schemas.microsoft.com/office/drawing/2014/main" id="{C71D1B04-3215-4C75-A43F-72FB2D64866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48</a:t>
            </a:r>
          </a:p>
        </p:txBody>
      </p:sp>
    </p:spTree>
    <p:extLst>
      <p:ext uri="{BB962C8B-B14F-4D97-AF65-F5344CB8AC3E}">
        <p14:creationId xmlns:p14="http://schemas.microsoft.com/office/powerpoint/2010/main" val="264131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4220" y="1828800"/>
            <a:ext cx="8515134" cy="4297363"/>
          </a:xfrm>
        </p:spPr>
        <p:txBody>
          <a:bodyPr/>
          <a:lstStyle/>
          <a:p>
            <a:pPr marL="514350" indent="-514350" algn="just">
              <a:buFont typeface="+mj-lt"/>
              <a:buAutoNum type="romanUcPeriod"/>
            </a:pPr>
            <a:r>
              <a:rPr lang="fr-FR" b="1" i="1" u="sng" dirty="0">
                <a:latin typeface="Times New Roman"/>
                <a:cs typeface="Times New Roman"/>
              </a:rPr>
              <a:t>L’affectation des charges en comptabilité analytique </a:t>
            </a:r>
          </a:p>
          <a:p>
            <a:pPr marL="0" indent="0" algn="just">
              <a:buNone/>
            </a:pPr>
            <a:r>
              <a:rPr lang="fr-FR" sz="2300" dirty="0">
                <a:solidFill>
                  <a:prstClr val="black"/>
                </a:solidFill>
                <a:latin typeface="TimesNewRomanPSMT"/>
              </a:rPr>
              <a:t>La méthode des coûts complets repose sur le principe d’une affectation de toutes les charges de la comptabilité analytique au coût des produits fabriqués. Le problème essentiel est celui de l’affectation des charges de la comptabilité générale dans le système analytique, puis de leur imputation au coût des produits.</a:t>
            </a:r>
            <a:endParaRPr lang="fr-FR" sz="2300" b="1" i="1" u="sng"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200" dirty="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826A7940-C8CD-42DD-B6E9-8CF87E234BB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49</a:t>
            </a:r>
          </a:p>
        </p:txBody>
      </p:sp>
    </p:spTree>
    <p:extLst>
      <p:ext uri="{BB962C8B-B14F-4D97-AF65-F5344CB8AC3E}">
        <p14:creationId xmlns:p14="http://schemas.microsoft.com/office/powerpoint/2010/main" val="24612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7768" y="1828800"/>
            <a:ext cx="8482486" cy="4297363"/>
          </a:xfrm>
        </p:spPr>
        <p:txBody>
          <a:bodyPr>
            <a:normAutofit/>
          </a:bodyPr>
          <a:lstStyle/>
          <a:p>
            <a:pPr marL="0" indent="0" algn="ctr">
              <a:buNone/>
            </a:pPr>
            <a:r>
              <a:rPr lang="fr-FR" b="1" i="1" u="sng" dirty="0">
                <a:latin typeface="Times New Roman"/>
                <a:cs typeface="Times New Roman"/>
              </a:rPr>
              <a:t>Comparaison entre la comptabilité générale et la comptabilité analytique </a:t>
            </a:r>
          </a:p>
          <a:p>
            <a:pPr marL="0" indent="0" algn="just">
              <a:buNone/>
            </a:pPr>
            <a:r>
              <a:rPr lang="fr-FR" sz="2000" dirty="0">
                <a:latin typeface="Times New Roman"/>
                <a:cs typeface="Times New Roman"/>
              </a:rPr>
              <a:t>La </a:t>
            </a:r>
            <a:r>
              <a:rPr lang="fr-FR" sz="2000" b="1" dirty="0">
                <a:latin typeface="Times New Roman"/>
                <a:cs typeface="Times New Roman"/>
              </a:rPr>
              <a:t>comptabilité générale </a:t>
            </a:r>
            <a:r>
              <a:rPr lang="fr-FR" sz="2000" dirty="0">
                <a:latin typeface="Times New Roman"/>
                <a:cs typeface="Times New Roman"/>
              </a:rPr>
              <a:t>et la  </a:t>
            </a:r>
            <a:r>
              <a:rPr lang="fr-FR" sz="2000" b="1" dirty="0">
                <a:latin typeface="Times New Roman"/>
                <a:cs typeface="Times New Roman"/>
              </a:rPr>
              <a:t>comptabilité analytique </a:t>
            </a:r>
            <a:r>
              <a:rPr lang="fr-FR" sz="2000" dirty="0">
                <a:latin typeface="Times New Roman"/>
                <a:cs typeface="Times New Roman"/>
              </a:rPr>
              <a:t>sont les deux types de comptabilité les plus utilisées par les entreprises. La première est un outil d’information qui joue un rôle juridique, économique et social, tandis que la seconde se présente comme étant un outil d’analyse qui permet aux gestionnaires de prendre les bonnes décisions. </a:t>
            </a:r>
          </a:p>
          <a:p>
            <a:pPr marL="0" indent="0" algn="just">
              <a:buNone/>
            </a:pPr>
            <a:endParaRPr lang="fr-FR" sz="2000" dirty="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E9DAFEB8-836B-4596-B1BE-90BD3C55BCD5}"/>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a:t>
            </a:r>
          </a:p>
        </p:txBody>
      </p:sp>
    </p:spTree>
    <p:extLst>
      <p:ext uri="{BB962C8B-B14F-4D97-AF65-F5344CB8AC3E}">
        <p14:creationId xmlns:p14="http://schemas.microsoft.com/office/powerpoint/2010/main" val="201532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79463" y="195479"/>
            <a:ext cx="7583488" cy="1017713"/>
          </a:xfrm>
          <a:prstGeom prst="rect">
            <a:avLst/>
          </a:prstGeom>
        </p:spPr>
        <p:txBody>
          <a:bodyPr vert="horz" wrap="square" lIns="0" tIns="658875" rIns="0" bIns="0" rtlCol="0">
            <a:spAutoFit/>
          </a:bodyPr>
          <a:lstStyle/>
          <a:p>
            <a:pPr marL="2936240" marR="5080" indent="-2701290">
              <a:lnSpc>
                <a:spcPct val="117400"/>
              </a:lnSpc>
              <a:spcBef>
                <a:spcPts val="195"/>
              </a:spcBef>
            </a:pPr>
            <a:r>
              <a:rPr sz="2000" spc="10" dirty="0">
                <a:solidFill>
                  <a:srgbClr val="333333"/>
                </a:solidFill>
                <a:latin typeface="Times New Roman"/>
                <a:cs typeface="Times New Roman"/>
              </a:rPr>
              <a:t>SCHÉMA </a:t>
            </a:r>
            <a:r>
              <a:rPr sz="2000" dirty="0">
                <a:solidFill>
                  <a:srgbClr val="333333"/>
                </a:solidFill>
                <a:latin typeface="Times New Roman"/>
                <a:cs typeface="Times New Roman"/>
              </a:rPr>
              <a:t>: </a:t>
            </a:r>
            <a:r>
              <a:rPr sz="2000" spc="5" dirty="0">
                <a:solidFill>
                  <a:srgbClr val="333333"/>
                </a:solidFill>
                <a:latin typeface="Times New Roman"/>
                <a:cs typeface="Times New Roman"/>
              </a:rPr>
              <a:t>LES </a:t>
            </a:r>
            <a:r>
              <a:rPr sz="2000" spc="10" dirty="0">
                <a:solidFill>
                  <a:srgbClr val="333333"/>
                </a:solidFill>
                <a:latin typeface="Times New Roman"/>
                <a:cs typeface="Times New Roman"/>
              </a:rPr>
              <a:t>CHARGES DE LA COMPTABILITÉ </a:t>
            </a:r>
            <a:r>
              <a:rPr sz="2000" spc="5" dirty="0">
                <a:solidFill>
                  <a:srgbClr val="333333"/>
                </a:solidFill>
                <a:latin typeface="Times New Roman"/>
                <a:cs typeface="Times New Roman"/>
              </a:rPr>
              <a:t>DE  </a:t>
            </a:r>
            <a:r>
              <a:rPr sz="2000" spc="10" dirty="0">
                <a:solidFill>
                  <a:srgbClr val="333333"/>
                </a:solidFill>
                <a:latin typeface="Times New Roman"/>
                <a:cs typeface="Times New Roman"/>
              </a:rPr>
              <a:t>GESTION</a:t>
            </a:r>
            <a:endParaRPr sz="2000" dirty="0">
              <a:solidFill>
                <a:srgbClr val="333333"/>
              </a:solidFill>
              <a:latin typeface="Times New Roman"/>
              <a:cs typeface="Times New Roman"/>
            </a:endParaRPr>
          </a:p>
        </p:txBody>
      </p:sp>
      <p:sp>
        <p:nvSpPr>
          <p:cNvPr id="3" name="object 3"/>
          <p:cNvSpPr txBox="1"/>
          <p:nvPr/>
        </p:nvSpPr>
        <p:spPr>
          <a:xfrm>
            <a:off x="8371458" y="5872073"/>
            <a:ext cx="128270"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FFFFFF"/>
                </a:solidFill>
                <a:latin typeface="Century Schoolbook"/>
                <a:cs typeface="Century Schoolbook"/>
              </a:rPr>
              <a:t>3</a:t>
            </a:r>
            <a:endParaRPr sz="1400" dirty="0">
              <a:latin typeface="Century Schoolbook"/>
              <a:cs typeface="Century Schoolbook"/>
            </a:endParaRPr>
          </a:p>
        </p:txBody>
      </p:sp>
      <p:sp>
        <p:nvSpPr>
          <p:cNvPr id="4" name="object 4"/>
          <p:cNvSpPr/>
          <p:nvPr/>
        </p:nvSpPr>
        <p:spPr>
          <a:xfrm>
            <a:off x="2211704" y="1826895"/>
            <a:ext cx="2788920" cy="880744"/>
          </a:xfrm>
          <a:custGeom>
            <a:avLst/>
            <a:gdLst/>
            <a:ahLst/>
            <a:cxnLst/>
            <a:rect l="l" t="t" r="r" b="b"/>
            <a:pathLst>
              <a:path w="2788920" h="880744">
                <a:moveTo>
                  <a:pt x="2642235" y="0"/>
                </a:moveTo>
                <a:lnTo>
                  <a:pt x="0" y="0"/>
                </a:lnTo>
                <a:lnTo>
                  <a:pt x="0" y="880363"/>
                </a:lnTo>
                <a:lnTo>
                  <a:pt x="2642235" y="880363"/>
                </a:lnTo>
                <a:lnTo>
                  <a:pt x="2688604" y="872887"/>
                </a:lnTo>
                <a:lnTo>
                  <a:pt x="2728871" y="852066"/>
                </a:lnTo>
                <a:lnTo>
                  <a:pt x="2760622" y="820315"/>
                </a:lnTo>
                <a:lnTo>
                  <a:pt x="2781443" y="780048"/>
                </a:lnTo>
                <a:lnTo>
                  <a:pt x="2788920" y="733678"/>
                </a:lnTo>
                <a:lnTo>
                  <a:pt x="2788920" y="146684"/>
                </a:lnTo>
                <a:lnTo>
                  <a:pt x="2781443" y="100315"/>
                </a:lnTo>
                <a:lnTo>
                  <a:pt x="2760622" y="60048"/>
                </a:lnTo>
                <a:lnTo>
                  <a:pt x="2728871" y="28297"/>
                </a:lnTo>
                <a:lnTo>
                  <a:pt x="2688604" y="7476"/>
                </a:lnTo>
                <a:lnTo>
                  <a:pt x="2642235"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lstStyle/>
          <a:p>
            <a:endParaRPr dirty="0"/>
          </a:p>
        </p:txBody>
      </p:sp>
      <p:sp>
        <p:nvSpPr>
          <p:cNvPr id="5" name="object 5"/>
          <p:cNvSpPr/>
          <p:nvPr/>
        </p:nvSpPr>
        <p:spPr>
          <a:xfrm>
            <a:off x="2211704" y="1826895"/>
            <a:ext cx="2788920" cy="880744"/>
          </a:xfrm>
          <a:custGeom>
            <a:avLst/>
            <a:gdLst/>
            <a:ahLst/>
            <a:cxnLst/>
            <a:rect l="l" t="t" r="r" b="b"/>
            <a:pathLst>
              <a:path w="2788920" h="880744">
                <a:moveTo>
                  <a:pt x="2788920" y="146684"/>
                </a:moveTo>
                <a:lnTo>
                  <a:pt x="2788920" y="733678"/>
                </a:lnTo>
                <a:lnTo>
                  <a:pt x="2781443" y="780048"/>
                </a:lnTo>
                <a:lnTo>
                  <a:pt x="2760622" y="820315"/>
                </a:lnTo>
                <a:lnTo>
                  <a:pt x="2728871" y="852066"/>
                </a:lnTo>
                <a:lnTo>
                  <a:pt x="2688604" y="872887"/>
                </a:lnTo>
                <a:lnTo>
                  <a:pt x="2642235" y="880363"/>
                </a:lnTo>
                <a:lnTo>
                  <a:pt x="0" y="880363"/>
                </a:lnTo>
                <a:lnTo>
                  <a:pt x="0" y="0"/>
                </a:lnTo>
                <a:lnTo>
                  <a:pt x="2642235" y="0"/>
                </a:lnTo>
                <a:lnTo>
                  <a:pt x="2688604" y="7476"/>
                </a:lnTo>
                <a:lnTo>
                  <a:pt x="2728871" y="28297"/>
                </a:lnTo>
                <a:lnTo>
                  <a:pt x="2760622" y="60048"/>
                </a:lnTo>
                <a:lnTo>
                  <a:pt x="2781443" y="100315"/>
                </a:lnTo>
                <a:lnTo>
                  <a:pt x="2788920" y="146684"/>
                </a:lnTo>
                <a:close/>
              </a:path>
            </a:pathLst>
          </a:custGeom>
          <a:solidFill>
            <a:srgbClr val="BCBC8E"/>
          </a:solidFill>
          <a:ln w="25400">
            <a:solidFill>
              <a:srgbClr val="D0D7E8"/>
            </a:solidFill>
          </a:ln>
        </p:spPr>
        <p:txBody>
          <a:bodyPr wrap="square" lIns="0" tIns="0" rIns="0" bIns="0" rtlCol="0"/>
          <a:lstStyle/>
          <a:p>
            <a:endParaRPr dirty="0"/>
          </a:p>
        </p:txBody>
      </p:sp>
      <p:sp>
        <p:nvSpPr>
          <p:cNvPr id="6" name="object 6"/>
          <p:cNvSpPr txBox="1"/>
          <p:nvPr/>
        </p:nvSpPr>
        <p:spPr>
          <a:xfrm>
            <a:off x="2252598" y="2022094"/>
            <a:ext cx="1991360" cy="463550"/>
          </a:xfrm>
          <a:prstGeom prst="rect">
            <a:avLst/>
          </a:prstGeom>
        </p:spPr>
        <p:txBody>
          <a:bodyPr vert="horz" wrap="square" lIns="0" tIns="13335" rIns="0" bIns="0" rtlCol="0">
            <a:spAutoFit/>
          </a:bodyPr>
          <a:lstStyle/>
          <a:p>
            <a:pPr marL="127000" indent="-114300">
              <a:lnSpc>
                <a:spcPct val="100000"/>
              </a:lnSpc>
              <a:spcBef>
                <a:spcPts val="105"/>
              </a:spcBef>
              <a:buSzPct val="92857"/>
              <a:buChar char="•"/>
              <a:tabLst>
                <a:tab pos="127000" algn="l"/>
              </a:tabLst>
            </a:pPr>
            <a:r>
              <a:rPr sz="1400" spc="-5" dirty="0">
                <a:solidFill>
                  <a:srgbClr val="333333"/>
                </a:solidFill>
                <a:latin typeface="Century Schoolbook"/>
                <a:cs typeface="Century Schoolbook"/>
              </a:rPr>
              <a:t>Charges</a:t>
            </a:r>
            <a:r>
              <a:rPr sz="1400" spc="-75" dirty="0">
                <a:solidFill>
                  <a:srgbClr val="333333"/>
                </a:solidFill>
                <a:latin typeface="Century Schoolbook"/>
                <a:cs typeface="Century Schoolbook"/>
              </a:rPr>
              <a:t> </a:t>
            </a:r>
            <a:r>
              <a:rPr sz="1400" dirty="0" err="1">
                <a:solidFill>
                  <a:srgbClr val="333333"/>
                </a:solidFill>
                <a:latin typeface="Century Schoolbook"/>
                <a:cs typeface="Century Schoolbook"/>
              </a:rPr>
              <a:t>d'exploitation</a:t>
            </a:r>
            <a:endParaRPr sz="1400">
              <a:solidFill>
                <a:srgbClr val="333333"/>
              </a:solidFill>
              <a:latin typeface="Century Schoolbook"/>
              <a:cs typeface="Century Schoolbook"/>
            </a:endParaRPr>
          </a:p>
          <a:p>
            <a:pPr marL="127000" indent="-114300">
              <a:lnSpc>
                <a:spcPct val="100000"/>
              </a:lnSpc>
              <a:spcBef>
                <a:spcPts val="80"/>
              </a:spcBef>
              <a:buSzPct val="92857"/>
              <a:buChar char="•"/>
              <a:tabLst>
                <a:tab pos="127000" algn="l"/>
              </a:tabLst>
            </a:pPr>
            <a:r>
              <a:rPr sz="1400" spc="-5">
                <a:solidFill>
                  <a:srgbClr val="333333"/>
                </a:solidFill>
                <a:latin typeface="Century Schoolbook"/>
                <a:cs typeface="Century Schoolbook"/>
              </a:rPr>
              <a:t>Charges</a:t>
            </a:r>
            <a:r>
              <a:rPr sz="1400" spc="-35">
                <a:solidFill>
                  <a:srgbClr val="333333"/>
                </a:solidFill>
                <a:latin typeface="Century Schoolbook"/>
                <a:cs typeface="Century Schoolbook"/>
              </a:rPr>
              <a:t> </a:t>
            </a:r>
            <a:r>
              <a:rPr sz="1400">
                <a:solidFill>
                  <a:srgbClr val="333333"/>
                </a:solidFill>
                <a:latin typeface="Century Schoolbook"/>
                <a:cs typeface="Century Schoolbook"/>
              </a:rPr>
              <a:t>financières</a:t>
            </a:r>
          </a:p>
        </p:txBody>
      </p:sp>
      <p:sp>
        <p:nvSpPr>
          <p:cNvPr id="7" name="object 7"/>
          <p:cNvSpPr/>
          <p:nvPr/>
        </p:nvSpPr>
        <p:spPr>
          <a:xfrm>
            <a:off x="642912" y="1716785"/>
            <a:ext cx="1569085" cy="1101090"/>
          </a:xfrm>
          <a:custGeom>
            <a:avLst/>
            <a:gdLst/>
            <a:ahLst/>
            <a:cxnLst/>
            <a:rect l="l" t="t" r="r" b="b"/>
            <a:pathLst>
              <a:path w="1569085" h="1101089">
                <a:moveTo>
                  <a:pt x="1385277" y="0"/>
                </a:moveTo>
                <a:lnTo>
                  <a:pt x="183438" y="0"/>
                </a:lnTo>
                <a:lnTo>
                  <a:pt x="134674" y="6555"/>
                </a:lnTo>
                <a:lnTo>
                  <a:pt x="90854" y="25051"/>
                </a:lnTo>
                <a:lnTo>
                  <a:pt x="53728" y="53736"/>
                </a:lnTo>
                <a:lnTo>
                  <a:pt x="25045" y="90856"/>
                </a:lnTo>
                <a:lnTo>
                  <a:pt x="6552" y="134658"/>
                </a:lnTo>
                <a:lnTo>
                  <a:pt x="0" y="183387"/>
                </a:lnTo>
                <a:lnTo>
                  <a:pt x="0" y="917193"/>
                </a:lnTo>
                <a:lnTo>
                  <a:pt x="6552" y="965923"/>
                </a:lnTo>
                <a:lnTo>
                  <a:pt x="25045" y="1009725"/>
                </a:lnTo>
                <a:lnTo>
                  <a:pt x="53728" y="1046845"/>
                </a:lnTo>
                <a:lnTo>
                  <a:pt x="90854" y="1075530"/>
                </a:lnTo>
                <a:lnTo>
                  <a:pt x="134674" y="1094026"/>
                </a:lnTo>
                <a:lnTo>
                  <a:pt x="183438" y="1100581"/>
                </a:lnTo>
                <a:lnTo>
                  <a:pt x="1385277" y="1100581"/>
                </a:lnTo>
                <a:lnTo>
                  <a:pt x="1434061" y="1094026"/>
                </a:lnTo>
                <a:lnTo>
                  <a:pt x="1477898" y="1075530"/>
                </a:lnTo>
                <a:lnTo>
                  <a:pt x="1515040" y="1046845"/>
                </a:lnTo>
                <a:lnTo>
                  <a:pt x="1543736" y="1009725"/>
                </a:lnTo>
                <a:lnTo>
                  <a:pt x="1562237" y="965923"/>
                </a:lnTo>
                <a:lnTo>
                  <a:pt x="1568792" y="917193"/>
                </a:lnTo>
                <a:lnTo>
                  <a:pt x="1568792" y="183387"/>
                </a:lnTo>
                <a:lnTo>
                  <a:pt x="1562237" y="134658"/>
                </a:lnTo>
                <a:lnTo>
                  <a:pt x="1543736" y="90856"/>
                </a:lnTo>
                <a:lnTo>
                  <a:pt x="1515040" y="53736"/>
                </a:lnTo>
                <a:lnTo>
                  <a:pt x="1477898" y="25051"/>
                </a:lnTo>
                <a:lnTo>
                  <a:pt x="1434061" y="6555"/>
                </a:lnTo>
                <a:lnTo>
                  <a:pt x="1385277" y="0"/>
                </a:lnTo>
                <a:close/>
              </a:path>
            </a:pathLst>
          </a:cu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lstStyle/>
          <a:p>
            <a:endParaRPr/>
          </a:p>
        </p:txBody>
      </p:sp>
      <p:sp>
        <p:nvSpPr>
          <p:cNvPr id="8" name="object 8"/>
          <p:cNvSpPr/>
          <p:nvPr/>
        </p:nvSpPr>
        <p:spPr>
          <a:xfrm>
            <a:off x="642912" y="1716785"/>
            <a:ext cx="1569085" cy="1101090"/>
          </a:xfrm>
          <a:custGeom>
            <a:avLst/>
            <a:gdLst/>
            <a:ahLst/>
            <a:cxnLst/>
            <a:rect l="l" t="t" r="r" b="b"/>
            <a:pathLst>
              <a:path w="1569085" h="1101089">
                <a:moveTo>
                  <a:pt x="0" y="183387"/>
                </a:moveTo>
                <a:lnTo>
                  <a:pt x="6552" y="134658"/>
                </a:lnTo>
                <a:lnTo>
                  <a:pt x="25045" y="90856"/>
                </a:lnTo>
                <a:lnTo>
                  <a:pt x="53728" y="53736"/>
                </a:lnTo>
                <a:lnTo>
                  <a:pt x="90854" y="25051"/>
                </a:lnTo>
                <a:lnTo>
                  <a:pt x="134674" y="6555"/>
                </a:lnTo>
                <a:lnTo>
                  <a:pt x="183438" y="0"/>
                </a:lnTo>
                <a:lnTo>
                  <a:pt x="1385277" y="0"/>
                </a:lnTo>
                <a:lnTo>
                  <a:pt x="1434061" y="6555"/>
                </a:lnTo>
                <a:lnTo>
                  <a:pt x="1477898" y="25051"/>
                </a:lnTo>
                <a:lnTo>
                  <a:pt x="1515040" y="53736"/>
                </a:lnTo>
                <a:lnTo>
                  <a:pt x="1543736" y="90856"/>
                </a:lnTo>
                <a:lnTo>
                  <a:pt x="1562237" y="134658"/>
                </a:lnTo>
                <a:lnTo>
                  <a:pt x="1568792" y="183387"/>
                </a:lnTo>
                <a:lnTo>
                  <a:pt x="1568792" y="917193"/>
                </a:lnTo>
                <a:lnTo>
                  <a:pt x="1562237" y="965923"/>
                </a:lnTo>
                <a:lnTo>
                  <a:pt x="1543736" y="1009725"/>
                </a:lnTo>
                <a:lnTo>
                  <a:pt x="1515040" y="1046845"/>
                </a:lnTo>
                <a:lnTo>
                  <a:pt x="1477898" y="1075530"/>
                </a:lnTo>
                <a:lnTo>
                  <a:pt x="1434061" y="1094026"/>
                </a:lnTo>
                <a:lnTo>
                  <a:pt x="1385277" y="1100581"/>
                </a:lnTo>
                <a:lnTo>
                  <a:pt x="183438" y="1100581"/>
                </a:lnTo>
                <a:lnTo>
                  <a:pt x="134674" y="1094026"/>
                </a:lnTo>
                <a:lnTo>
                  <a:pt x="90854" y="1075530"/>
                </a:lnTo>
                <a:lnTo>
                  <a:pt x="53728" y="1046845"/>
                </a:lnTo>
                <a:lnTo>
                  <a:pt x="25045" y="1009725"/>
                </a:lnTo>
                <a:lnTo>
                  <a:pt x="6552" y="965923"/>
                </a:lnTo>
                <a:lnTo>
                  <a:pt x="0" y="917193"/>
                </a:lnTo>
                <a:lnTo>
                  <a:pt x="0" y="183387"/>
                </a:lnTo>
                <a:close/>
              </a:path>
            </a:pathLst>
          </a:custGeom>
          <a:solidFill>
            <a:schemeClr val="tx2">
              <a:lumMod val="75000"/>
            </a:schemeClr>
          </a:solidFill>
          <a:ln w="25400">
            <a:solidFill>
              <a:srgbClr val="FFFFFF"/>
            </a:solidFill>
          </a:ln>
        </p:spPr>
        <p:txBody>
          <a:bodyPr wrap="square" lIns="0" tIns="0" rIns="0" bIns="0" rtlCol="0"/>
          <a:lstStyle/>
          <a:p>
            <a:endParaRPr/>
          </a:p>
        </p:txBody>
      </p:sp>
      <p:sp>
        <p:nvSpPr>
          <p:cNvPr id="9" name="object 9"/>
          <p:cNvSpPr txBox="1"/>
          <p:nvPr/>
        </p:nvSpPr>
        <p:spPr>
          <a:xfrm>
            <a:off x="783132" y="2009012"/>
            <a:ext cx="1288415" cy="488315"/>
          </a:xfrm>
          <a:prstGeom prst="rect">
            <a:avLst/>
          </a:prstGeom>
        </p:spPr>
        <p:txBody>
          <a:bodyPr vert="horz" wrap="square" lIns="0" tIns="39370" rIns="0" bIns="0" rtlCol="0">
            <a:spAutoFit/>
          </a:bodyPr>
          <a:lstStyle/>
          <a:p>
            <a:pPr marL="12700" marR="5080" indent="241935">
              <a:lnSpc>
                <a:spcPts val="1730"/>
              </a:lnSpc>
              <a:spcBef>
                <a:spcPts val="310"/>
              </a:spcBef>
            </a:pPr>
            <a:r>
              <a:rPr sz="1600" spc="-10">
                <a:solidFill>
                  <a:srgbClr val="333333"/>
                </a:solidFill>
                <a:latin typeface="Century Schoolbook"/>
                <a:cs typeface="Century Schoolbook"/>
              </a:rPr>
              <a:t>Charges  </a:t>
            </a:r>
            <a:r>
              <a:rPr sz="1600" spc="-5">
                <a:solidFill>
                  <a:srgbClr val="333333"/>
                </a:solidFill>
                <a:latin typeface="Century Schoolbook"/>
                <a:cs typeface="Century Schoolbook"/>
              </a:rPr>
              <a:t>incorporabl</a:t>
            </a:r>
            <a:r>
              <a:rPr sz="1600">
                <a:solidFill>
                  <a:srgbClr val="333333"/>
                </a:solidFill>
                <a:latin typeface="Century Schoolbook"/>
                <a:cs typeface="Century Schoolbook"/>
              </a:rPr>
              <a:t>e</a:t>
            </a:r>
            <a:r>
              <a:rPr sz="1600" spc="-5">
                <a:solidFill>
                  <a:srgbClr val="333333"/>
                </a:solidFill>
                <a:latin typeface="Century Schoolbook"/>
                <a:cs typeface="Century Schoolbook"/>
              </a:rPr>
              <a:t>s</a:t>
            </a:r>
            <a:endParaRPr sz="1600">
              <a:solidFill>
                <a:srgbClr val="333333"/>
              </a:solidFill>
              <a:latin typeface="Century Schoolbook"/>
              <a:cs typeface="Century Schoolbook"/>
            </a:endParaRPr>
          </a:p>
        </p:txBody>
      </p:sp>
      <p:sp>
        <p:nvSpPr>
          <p:cNvPr id="10" name="object 10"/>
          <p:cNvSpPr/>
          <p:nvPr/>
        </p:nvSpPr>
        <p:spPr>
          <a:xfrm>
            <a:off x="2211704" y="2982467"/>
            <a:ext cx="2788920" cy="880744"/>
          </a:xfrm>
          <a:custGeom>
            <a:avLst/>
            <a:gdLst/>
            <a:ahLst/>
            <a:cxnLst/>
            <a:rect l="l" t="t" r="r" b="b"/>
            <a:pathLst>
              <a:path w="2788920" h="880745">
                <a:moveTo>
                  <a:pt x="2642235" y="0"/>
                </a:moveTo>
                <a:lnTo>
                  <a:pt x="0" y="0"/>
                </a:lnTo>
                <a:lnTo>
                  <a:pt x="0" y="880491"/>
                </a:lnTo>
                <a:lnTo>
                  <a:pt x="2642235" y="880491"/>
                </a:lnTo>
                <a:lnTo>
                  <a:pt x="2688604" y="873001"/>
                </a:lnTo>
                <a:lnTo>
                  <a:pt x="2728871" y="852148"/>
                </a:lnTo>
                <a:lnTo>
                  <a:pt x="2760622" y="820360"/>
                </a:lnTo>
                <a:lnTo>
                  <a:pt x="2781443" y="780061"/>
                </a:lnTo>
                <a:lnTo>
                  <a:pt x="2788920" y="733679"/>
                </a:lnTo>
                <a:lnTo>
                  <a:pt x="2788920" y="146685"/>
                </a:lnTo>
                <a:lnTo>
                  <a:pt x="2781443" y="100315"/>
                </a:lnTo>
                <a:lnTo>
                  <a:pt x="2760622" y="60048"/>
                </a:lnTo>
                <a:lnTo>
                  <a:pt x="2728871" y="28297"/>
                </a:lnTo>
                <a:lnTo>
                  <a:pt x="2688604" y="7476"/>
                </a:lnTo>
                <a:lnTo>
                  <a:pt x="2642235" y="0"/>
                </a:lnTo>
                <a:close/>
              </a:path>
            </a:pathLst>
          </a:custGeom>
          <a:solidFill>
            <a:srgbClr val="EDEAC4">
              <a:alpha val="90194"/>
            </a:srgbClr>
          </a:solidFill>
        </p:spPr>
        <p:txBody>
          <a:bodyPr wrap="square" lIns="0" tIns="0" rIns="0" bIns="0" rtlCol="0"/>
          <a:lstStyle/>
          <a:p>
            <a:endParaRPr/>
          </a:p>
        </p:txBody>
      </p:sp>
      <p:sp>
        <p:nvSpPr>
          <p:cNvPr id="11" name="object 11"/>
          <p:cNvSpPr/>
          <p:nvPr/>
        </p:nvSpPr>
        <p:spPr>
          <a:xfrm>
            <a:off x="2211704" y="2982467"/>
            <a:ext cx="2788920" cy="880744"/>
          </a:xfrm>
          <a:custGeom>
            <a:avLst/>
            <a:gdLst/>
            <a:ahLst/>
            <a:cxnLst/>
            <a:rect l="l" t="t" r="r" b="b"/>
            <a:pathLst>
              <a:path w="2788920" h="880745">
                <a:moveTo>
                  <a:pt x="2788920" y="146685"/>
                </a:moveTo>
                <a:lnTo>
                  <a:pt x="2788920" y="733679"/>
                </a:lnTo>
                <a:lnTo>
                  <a:pt x="2781443" y="780061"/>
                </a:lnTo>
                <a:lnTo>
                  <a:pt x="2760622" y="820360"/>
                </a:lnTo>
                <a:lnTo>
                  <a:pt x="2728871" y="852148"/>
                </a:lnTo>
                <a:lnTo>
                  <a:pt x="2688604" y="873001"/>
                </a:lnTo>
                <a:lnTo>
                  <a:pt x="2642235" y="880491"/>
                </a:lnTo>
                <a:lnTo>
                  <a:pt x="0" y="880491"/>
                </a:lnTo>
                <a:lnTo>
                  <a:pt x="0" y="0"/>
                </a:lnTo>
                <a:lnTo>
                  <a:pt x="2642235" y="0"/>
                </a:lnTo>
                <a:lnTo>
                  <a:pt x="2688604" y="7476"/>
                </a:lnTo>
                <a:lnTo>
                  <a:pt x="2728871" y="28297"/>
                </a:lnTo>
                <a:lnTo>
                  <a:pt x="2760622" y="60048"/>
                </a:lnTo>
                <a:lnTo>
                  <a:pt x="2781443" y="100315"/>
                </a:lnTo>
                <a:lnTo>
                  <a:pt x="2788920" y="146685"/>
                </a:lnTo>
                <a:close/>
              </a:path>
            </a:pathLst>
          </a:custGeom>
          <a:ln w="25400">
            <a:solidFill>
              <a:srgbClr val="D0D7E8"/>
            </a:solidFill>
          </a:ln>
        </p:spPr>
        <p:txBody>
          <a:bodyPr wrap="square" lIns="0" tIns="0" rIns="0" bIns="0" rtlCol="0"/>
          <a:lstStyle/>
          <a:p>
            <a:endParaRPr/>
          </a:p>
        </p:txBody>
      </p:sp>
      <p:sp>
        <p:nvSpPr>
          <p:cNvPr id="12" name="object 12"/>
          <p:cNvSpPr txBox="1"/>
          <p:nvPr/>
        </p:nvSpPr>
        <p:spPr>
          <a:xfrm>
            <a:off x="2252598" y="3177920"/>
            <a:ext cx="2597150" cy="463550"/>
          </a:xfrm>
          <a:prstGeom prst="rect">
            <a:avLst/>
          </a:prstGeom>
        </p:spPr>
        <p:txBody>
          <a:bodyPr vert="horz" wrap="square" lIns="0" tIns="13335" rIns="0" bIns="0" rtlCol="0">
            <a:spAutoFit/>
          </a:bodyPr>
          <a:lstStyle/>
          <a:p>
            <a:pPr marL="127000" indent="-114300">
              <a:lnSpc>
                <a:spcPct val="100000"/>
              </a:lnSpc>
              <a:spcBef>
                <a:spcPts val="105"/>
              </a:spcBef>
              <a:buSzPct val="92857"/>
              <a:buChar char="•"/>
              <a:tabLst>
                <a:tab pos="127000" algn="l"/>
              </a:tabLst>
            </a:pPr>
            <a:r>
              <a:rPr sz="1400" spc="-5">
                <a:solidFill>
                  <a:srgbClr val="333333"/>
                </a:solidFill>
                <a:latin typeface="Century Schoolbook"/>
                <a:cs typeface="Century Schoolbook"/>
              </a:rPr>
              <a:t>Augmentation des charges</a:t>
            </a:r>
            <a:r>
              <a:rPr sz="1400" spc="-70">
                <a:solidFill>
                  <a:srgbClr val="333333"/>
                </a:solidFill>
                <a:latin typeface="Century Schoolbook"/>
                <a:cs typeface="Century Schoolbook"/>
              </a:rPr>
              <a:t> </a:t>
            </a:r>
            <a:r>
              <a:rPr sz="1400">
                <a:solidFill>
                  <a:srgbClr val="333333"/>
                </a:solidFill>
                <a:latin typeface="Century Schoolbook"/>
                <a:cs typeface="Century Schoolbook"/>
              </a:rPr>
              <a:t>(+)</a:t>
            </a:r>
          </a:p>
          <a:p>
            <a:pPr marL="127000" indent="-114300">
              <a:lnSpc>
                <a:spcPct val="100000"/>
              </a:lnSpc>
              <a:spcBef>
                <a:spcPts val="80"/>
              </a:spcBef>
              <a:buSzPct val="92857"/>
              <a:buChar char="•"/>
              <a:tabLst>
                <a:tab pos="127000" algn="l"/>
              </a:tabLst>
            </a:pPr>
            <a:r>
              <a:rPr sz="1400">
                <a:solidFill>
                  <a:srgbClr val="333333"/>
                </a:solidFill>
                <a:latin typeface="Century Schoolbook"/>
                <a:cs typeface="Century Schoolbook"/>
              </a:rPr>
              <a:t>Diminution </a:t>
            </a:r>
            <a:r>
              <a:rPr sz="1400" spc="-5">
                <a:solidFill>
                  <a:srgbClr val="333333"/>
                </a:solidFill>
                <a:latin typeface="Century Schoolbook"/>
                <a:cs typeface="Century Schoolbook"/>
              </a:rPr>
              <a:t>des charges</a:t>
            </a:r>
            <a:r>
              <a:rPr sz="1400" spc="-70">
                <a:solidFill>
                  <a:srgbClr val="333333"/>
                </a:solidFill>
                <a:latin typeface="Century Schoolbook"/>
                <a:cs typeface="Century Schoolbook"/>
              </a:rPr>
              <a:t> </a:t>
            </a:r>
            <a:r>
              <a:rPr sz="1400">
                <a:solidFill>
                  <a:srgbClr val="333333"/>
                </a:solidFill>
                <a:latin typeface="Century Schoolbook"/>
                <a:cs typeface="Century Schoolbook"/>
              </a:rPr>
              <a:t>(-)</a:t>
            </a:r>
          </a:p>
        </p:txBody>
      </p:sp>
      <p:sp>
        <p:nvSpPr>
          <p:cNvPr id="13" name="object 13"/>
          <p:cNvSpPr/>
          <p:nvPr/>
        </p:nvSpPr>
        <p:spPr>
          <a:xfrm>
            <a:off x="642912" y="2872358"/>
            <a:ext cx="1569085" cy="1101090"/>
          </a:xfrm>
          <a:custGeom>
            <a:avLst/>
            <a:gdLst/>
            <a:ahLst/>
            <a:cxnLst/>
            <a:rect l="l" t="t" r="r" b="b"/>
            <a:pathLst>
              <a:path w="1569085" h="1101089">
                <a:moveTo>
                  <a:pt x="1385277" y="0"/>
                </a:moveTo>
                <a:lnTo>
                  <a:pt x="183438" y="0"/>
                </a:lnTo>
                <a:lnTo>
                  <a:pt x="134674" y="6555"/>
                </a:lnTo>
                <a:lnTo>
                  <a:pt x="90854" y="25056"/>
                </a:lnTo>
                <a:lnTo>
                  <a:pt x="53728" y="53752"/>
                </a:lnTo>
                <a:lnTo>
                  <a:pt x="25045" y="90894"/>
                </a:lnTo>
                <a:lnTo>
                  <a:pt x="6552" y="134731"/>
                </a:lnTo>
                <a:lnTo>
                  <a:pt x="0" y="183514"/>
                </a:lnTo>
                <a:lnTo>
                  <a:pt x="0" y="917193"/>
                </a:lnTo>
                <a:lnTo>
                  <a:pt x="6552" y="965967"/>
                </a:lnTo>
                <a:lnTo>
                  <a:pt x="25045" y="1009781"/>
                </a:lnTo>
                <a:lnTo>
                  <a:pt x="53728" y="1046892"/>
                </a:lnTo>
                <a:lnTo>
                  <a:pt x="90854" y="1075558"/>
                </a:lnTo>
                <a:lnTo>
                  <a:pt x="134674" y="1094035"/>
                </a:lnTo>
                <a:lnTo>
                  <a:pt x="183438" y="1100582"/>
                </a:lnTo>
                <a:lnTo>
                  <a:pt x="1385277" y="1100582"/>
                </a:lnTo>
                <a:lnTo>
                  <a:pt x="1434061" y="1094035"/>
                </a:lnTo>
                <a:lnTo>
                  <a:pt x="1477898" y="1075558"/>
                </a:lnTo>
                <a:lnTo>
                  <a:pt x="1515040" y="1046892"/>
                </a:lnTo>
                <a:lnTo>
                  <a:pt x="1543736" y="1009781"/>
                </a:lnTo>
                <a:lnTo>
                  <a:pt x="1562237" y="965967"/>
                </a:lnTo>
                <a:lnTo>
                  <a:pt x="1568792" y="917193"/>
                </a:lnTo>
                <a:lnTo>
                  <a:pt x="1568792" y="183514"/>
                </a:lnTo>
                <a:lnTo>
                  <a:pt x="1562237" y="134731"/>
                </a:lnTo>
                <a:lnTo>
                  <a:pt x="1543736" y="90894"/>
                </a:lnTo>
                <a:lnTo>
                  <a:pt x="1515040" y="53752"/>
                </a:lnTo>
                <a:lnTo>
                  <a:pt x="1477898" y="25056"/>
                </a:lnTo>
                <a:lnTo>
                  <a:pt x="1434061" y="6555"/>
                </a:lnTo>
                <a:lnTo>
                  <a:pt x="1385277" y="0"/>
                </a:lnTo>
                <a:close/>
              </a:path>
            </a:pathLst>
          </a:custGeom>
          <a:solidFill>
            <a:srgbClr val="D2CB6C"/>
          </a:solidFill>
        </p:spPr>
        <p:txBody>
          <a:bodyPr wrap="square" lIns="0" tIns="0" rIns="0" bIns="0" rtlCol="0"/>
          <a:lstStyle/>
          <a:p>
            <a:endParaRPr/>
          </a:p>
        </p:txBody>
      </p:sp>
      <p:sp>
        <p:nvSpPr>
          <p:cNvPr id="14" name="object 14"/>
          <p:cNvSpPr/>
          <p:nvPr/>
        </p:nvSpPr>
        <p:spPr>
          <a:xfrm>
            <a:off x="642912" y="2872358"/>
            <a:ext cx="1569085" cy="1101090"/>
          </a:xfrm>
          <a:custGeom>
            <a:avLst/>
            <a:gdLst/>
            <a:ahLst/>
            <a:cxnLst/>
            <a:rect l="l" t="t" r="r" b="b"/>
            <a:pathLst>
              <a:path w="1569085" h="1101089">
                <a:moveTo>
                  <a:pt x="0" y="183514"/>
                </a:moveTo>
                <a:lnTo>
                  <a:pt x="6552" y="134731"/>
                </a:lnTo>
                <a:lnTo>
                  <a:pt x="25045" y="90894"/>
                </a:lnTo>
                <a:lnTo>
                  <a:pt x="53728" y="53752"/>
                </a:lnTo>
                <a:lnTo>
                  <a:pt x="90854" y="25056"/>
                </a:lnTo>
                <a:lnTo>
                  <a:pt x="134674" y="6555"/>
                </a:lnTo>
                <a:lnTo>
                  <a:pt x="183438" y="0"/>
                </a:lnTo>
                <a:lnTo>
                  <a:pt x="1385277" y="0"/>
                </a:lnTo>
                <a:lnTo>
                  <a:pt x="1434061" y="6555"/>
                </a:lnTo>
                <a:lnTo>
                  <a:pt x="1477898" y="25056"/>
                </a:lnTo>
                <a:lnTo>
                  <a:pt x="1515040" y="53752"/>
                </a:lnTo>
                <a:lnTo>
                  <a:pt x="1543736" y="90894"/>
                </a:lnTo>
                <a:lnTo>
                  <a:pt x="1562237" y="134731"/>
                </a:lnTo>
                <a:lnTo>
                  <a:pt x="1568792" y="183514"/>
                </a:lnTo>
                <a:lnTo>
                  <a:pt x="1568792" y="917193"/>
                </a:lnTo>
                <a:lnTo>
                  <a:pt x="1562237" y="965967"/>
                </a:lnTo>
                <a:lnTo>
                  <a:pt x="1543736" y="1009781"/>
                </a:lnTo>
                <a:lnTo>
                  <a:pt x="1515040" y="1046892"/>
                </a:lnTo>
                <a:lnTo>
                  <a:pt x="1477898" y="1075558"/>
                </a:lnTo>
                <a:lnTo>
                  <a:pt x="1434061" y="1094035"/>
                </a:lnTo>
                <a:lnTo>
                  <a:pt x="1385277" y="1100582"/>
                </a:lnTo>
                <a:lnTo>
                  <a:pt x="183438" y="1100582"/>
                </a:lnTo>
                <a:lnTo>
                  <a:pt x="134674" y="1094035"/>
                </a:lnTo>
                <a:lnTo>
                  <a:pt x="90854" y="1075558"/>
                </a:lnTo>
                <a:lnTo>
                  <a:pt x="53728" y="1046892"/>
                </a:lnTo>
                <a:lnTo>
                  <a:pt x="25045" y="1009781"/>
                </a:lnTo>
                <a:lnTo>
                  <a:pt x="6552" y="965967"/>
                </a:lnTo>
                <a:lnTo>
                  <a:pt x="0" y="917193"/>
                </a:lnTo>
                <a:lnTo>
                  <a:pt x="0" y="183514"/>
                </a:lnTo>
                <a:close/>
              </a:path>
            </a:pathLst>
          </a:custGeom>
          <a:ln w="25400">
            <a:solidFill>
              <a:srgbClr val="FFFFFF"/>
            </a:solidFill>
          </a:ln>
        </p:spPr>
        <p:txBody>
          <a:bodyPr wrap="square" lIns="0" tIns="0" rIns="0" bIns="0" rtlCol="0"/>
          <a:lstStyle/>
          <a:p>
            <a:endParaRPr/>
          </a:p>
        </p:txBody>
      </p:sp>
      <p:sp>
        <p:nvSpPr>
          <p:cNvPr id="15" name="object 15"/>
          <p:cNvSpPr txBox="1"/>
          <p:nvPr/>
        </p:nvSpPr>
        <p:spPr>
          <a:xfrm>
            <a:off x="1007465" y="3164839"/>
            <a:ext cx="838835" cy="488950"/>
          </a:xfrm>
          <a:prstGeom prst="rect">
            <a:avLst/>
          </a:prstGeom>
        </p:spPr>
        <p:txBody>
          <a:bodyPr vert="horz" wrap="square" lIns="0" tIns="12065" rIns="0" bIns="0" rtlCol="0">
            <a:spAutoFit/>
          </a:bodyPr>
          <a:lstStyle/>
          <a:p>
            <a:pPr marL="30480">
              <a:lnSpc>
                <a:spcPts val="1825"/>
              </a:lnSpc>
              <a:spcBef>
                <a:spcPts val="95"/>
              </a:spcBef>
            </a:pPr>
            <a:r>
              <a:rPr sz="1600" spc="-10">
                <a:solidFill>
                  <a:srgbClr val="2F2B20"/>
                </a:solidFill>
                <a:latin typeface="Century Schoolbook"/>
                <a:cs typeface="Century Schoolbook"/>
              </a:rPr>
              <a:t>Charges</a:t>
            </a:r>
            <a:endParaRPr sz="1600">
              <a:solidFill>
                <a:srgbClr val="2F2B20"/>
              </a:solidFill>
              <a:latin typeface="Century Schoolbook"/>
              <a:cs typeface="Century Schoolbook"/>
            </a:endParaRPr>
          </a:p>
          <a:p>
            <a:pPr marL="12700">
              <a:lnSpc>
                <a:spcPts val="1825"/>
              </a:lnSpc>
            </a:pPr>
            <a:r>
              <a:rPr sz="1600" spc="-5">
                <a:solidFill>
                  <a:srgbClr val="2F2B20"/>
                </a:solidFill>
                <a:latin typeface="Century Schoolbook"/>
                <a:cs typeface="Century Schoolbook"/>
              </a:rPr>
              <a:t>retraités</a:t>
            </a:r>
            <a:endParaRPr sz="1600">
              <a:solidFill>
                <a:srgbClr val="2F2B20"/>
              </a:solidFill>
              <a:latin typeface="Century Schoolbook"/>
              <a:cs typeface="Century Schoolbook"/>
            </a:endParaRPr>
          </a:p>
        </p:txBody>
      </p:sp>
      <p:sp>
        <p:nvSpPr>
          <p:cNvPr id="16" name="object 16"/>
          <p:cNvSpPr/>
          <p:nvPr/>
        </p:nvSpPr>
        <p:spPr>
          <a:xfrm>
            <a:off x="2211704" y="4138040"/>
            <a:ext cx="2788920" cy="880744"/>
          </a:xfrm>
          <a:custGeom>
            <a:avLst/>
            <a:gdLst/>
            <a:ahLst/>
            <a:cxnLst/>
            <a:rect l="l" t="t" r="r" b="b"/>
            <a:pathLst>
              <a:path w="2788920" h="880745">
                <a:moveTo>
                  <a:pt x="2642235" y="0"/>
                </a:moveTo>
                <a:lnTo>
                  <a:pt x="0" y="0"/>
                </a:lnTo>
                <a:lnTo>
                  <a:pt x="0" y="880490"/>
                </a:lnTo>
                <a:lnTo>
                  <a:pt x="2642235" y="880490"/>
                </a:lnTo>
                <a:lnTo>
                  <a:pt x="2688604" y="873014"/>
                </a:lnTo>
                <a:lnTo>
                  <a:pt x="2728871" y="852193"/>
                </a:lnTo>
                <a:lnTo>
                  <a:pt x="2760622" y="820442"/>
                </a:lnTo>
                <a:lnTo>
                  <a:pt x="2781443" y="780175"/>
                </a:lnTo>
                <a:lnTo>
                  <a:pt x="2788920" y="733805"/>
                </a:lnTo>
                <a:lnTo>
                  <a:pt x="2788920" y="146811"/>
                </a:lnTo>
                <a:lnTo>
                  <a:pt x="2781443" y="100429"/>
                </a:lnTo>
                <a:lnTo>
                  <a:pt x="2760622" y="60130"/>
                </a:lnTo>
                <a:lnTo>
                  <a:pt x="2728871" y="28342"/>
                </a:lnTo>
                <a:lnTo>
                  <a:pt x="2688604" y="7489"/>
                </a:lnTo>
                <a:lnTo>
                  <a:pt x="2642235" y="0"/>
                </a:lnTo>
                <a:close/>
              </a:path>
            </a:pathLst>
          </a:custGeom>
          <a:solidFill>
            <a:srgbClr val="EDEAC4">
              <a:alpha val="90194"/>
            </a:srgbClr>
          </a:solidFill>
        </p:spPr>
        <p:txBody>
          <a:bodyPr wrap="square" lIns="0" tIns="0" rIns="0" bIns="0" rtlCol="0"/>
          <a:lstStyle/>
          <a:p>
            <a:endParaRPr/>
          </a:p>
        </p:txBody>
      </p:sp>
      <p:sp>
        <p:nvSpPr>
          <p:cNvPr id="17" name="object 17"/>
          <p:cNvSpPr/>
          <p:nvPr/>
        </p:nvSpPr>
        <p:spPr>
          <a:xfrm>
            <a:off x="2211704" y="4138040"/>
            <a:ext cx="2788920" cy="880744"/>
          </a:xfrm>
          <a:custGeom>
            <a:avLst/>
            <a:gdLst/>
            <a:ahLst/>
            <a:cxnLst/>
            <a:rect l="l" t="t" r="r" b="b"/>
            <a:pathLst>
              <a:path w="2788920" h="880745">
                <a:moveTo>
                  <a:pt x="2788920" y="146811"/>
                </a:moveTo>
                <a:lnTo>
                  <a:pt x="2788920" y="733805"/>
                </a:lnTo>
                <a:lnTo>
                  <a:pt x="2781443" y="780175"/>
                </a:lnTo>
                <a:lnTo>
                  <a:pt x="2760622" y="820442"/>
                </a:lnTo>
                <a:lnTo>
                  <a:pt x="2728871" y="852193"/>
                </a:lnTo>
                <a:lnTo>
                  <a:pt x="2688604" y="873014"/>
                </a:lnTo>
                <a:lnTo>
                  <a:pt x="2642235" y="880490"/>
                </a:lnTo>
                <a:lnTo>
                  <a:pt x="0" y="880490"/>
                </a:lnTo>
                <a:lnTo>
                  <a:pt x="0" y="0"/>
                </a:lnTo>
                <a:lnTo>
                  <a:pt x="2642235" y="0"/>
                </a:lnTo>
                <a:lnTo>
                  <a:pt x="2688604" y="7489"/>
                </a:lnTo>
                <a:lnTo>
                  <a:pt x="2728871" y="28342"/>
                </a:lnTo>
                <a:lnTo>
                  <a:pt x="2760622" y="60130"/>
                </a:lnTo>
                <a:lnTo>
                  <a:pt x="2781443" y="100429"/>
                </a:lnTo>
                <a:lnTo>
                  <a:pt x="2788920" y="146811"/>
                </a:lnTo>
                <a:close/>
              </a:path>
            </a:pathLst>
          </a:custGeom>
          <a:ln w="25400">
            <a:solidFill>
              <a:srgbClr val="D0D7E8"/>
            </a:solidFill>
          </a:ln>
        </p:spPr>
        <p:txBody>
          <a:bodyPr wrap="square" lIns="0" tIns="0" rIns="0" bIns="0" rtlCol="0"/>
          <a:lstStyle/>
          <a:p>
            <a:endParaRPr/>
          </a:p>
        </p:txBody>
      </p:sp>
      <p:sp>
        <p:nvSpPr>
          <p:cNvPr id="18" name="object 18"/>
          <p:cNvSpPr txBox="1"/>
          <p:nvPr/>
        </p:nvSpPr>
        <p:spPr>
          <a:xfrm>
            <a:off x="2252598" y="4237735"/>
            <a:ext cx="2540000" cy="830569"/>
          </a:xfrm>
          <a:prstGeom prst="rect">
            <a:avLst/>
          </a:prstGeom>
        </p:spPr>
        <p:txBody>
          <a:bodyPr vert="horz" wrap="square" lIns="0" tIns="12700" rIns="0" bIns="0" rtlCol="0">
            <a:spAutoFit/>
          </a:bodyPr>
          <a:lstStyle/>
          <a:p>
            <a:pPr marL="127000" marR="143510" indent="-114300">
              <a:lnSpc>
                <a:spcPts val="1520"/>
              </a:lnSpc>
              <a:spcBef>
                <a:spcPts val="270"/>
              </a:spcBef>
              <a:buSzPct val="92857"/>
              <a:buFontTx/>
              <a:buChar char="•"/>
              <a:tabLst>
                <a:tab pos="127000" algn="l"/>
              </a:tabLst>
            </a:pPr>
            <a:r>
              <a:rPr lang="fr-FR" sz="1400" spc="-5" dirty="0">
                <a:solidFill>
                  <a:srgbClr val="333333"/>
                </a:solidFill>
                <a:latin typeface="Century Schoolbook"/>
                <a:cs typeface="Century Schoolbook"/>
              </a:rPr>
              <a:t>Rémunération de</a:t>
            </a:r>
            <a:r>
              <a:rPr lang="fr-FR" sz="1400" spc="-70" dirty="0">
                <a:solidFill>
                  <a:srgbClr val="333333"/>
                </a:solidFill>
                <a:latin typeface="Century Schoolbook"/>
                <a:cs typeface="Century Schoolbook"/>
              </a:rPr>
              <a:t> </a:t>
            </a:r>
            <a:r>
              <a:rPr lang="fr-FR" sz="1400" dirty="0">
                <a:solidFill>
                  <a:srgbClr val="333333"/>
                </a:solidFill>
                <a:latin typeface="Century Schoolbook"/>
                <a:cs typeface="Century Schoolbook"/>
              </a:rPr>
              <a:t>l'exploitant</a:t>
            </a:r>
          </a:p>
          <a:p>
            <a:pPr marL="127000" marR="143510" indent="-114300">
              <a:lnSpc>
                <a:spcPts val="1520"/>
              </a:lnSpc>
              <a:spcBef>
                <a:spcPts val="270"/>
              </a:spcBef>
              <a:buSzPct val="92857"/>
              <a:buChar char="•"/>
              <a:tabLst>
                <a:tab pos="127000" algn="l"/>
              </a:tabLst>
            </a:pPr>
            <a:r>
              <a:rPr lang="fr-FR" sz="1400" spc="-5" dirty="0" err="1">
                <a:solidFill>
                  <a:srgbClr val="333333"/>
                </a:solidFill>
                <a:latin typeface="Century Schoolbook"/>
                <a:cs typeface="Century Schoolbook"/>
              </a:rPr>
              <a:t>Rém</a:t>
            </a:r>
            <a:r>
              <a:rPr sz="1400" spc="-5" dirty="0" err="1">
                <a:solidFill>
                  <a:srgbClr val="333333"/>
                </a:solidFill>
                <a:latin typeface="Century Schoolbook"/>
                <a:cs typeface="Century Schoolbook"/>
              </a:rPr>
              <a:t>unération</a:t>
            </a:r>
            <a:r>
              <a:rPr sz="1400" spc="-5" dirty="0">
                <a:solidFill>
                  <a:srgbClr val="333333"/>
                </a:solidFill>
                <a:latin typeface="Century Schoolbook"/>
                <a:cs typeface="Century Schoolbook"/>
              </a:rPr>
              <a:t> des</a:t>
            </a:r>
            <a:r>
              <a:rPr sz="1400" spc="-80" dirty="0">
                <a:solidFill>
                  <a:srgbClr val="333333"/>
                </a:solidFill>
                <a:latin typeface="Century Schoolbook"/>
                <a:cs typeface="Century Schoolbook"/>
              </a:rPr>
              <a:t> </a:t>
            </a:r>
            <a:r>
              <a:rPr sz="1400" dirty="0" err="1">
                <a:solidFill>
                  <a:srgbClr val="333333"/>
                </a:solidFill>
                <a:latin typeface="Century Schoolbook"/>
                <a:cs typeface="Century Schoolbook"/>
              </a:rPr>
              <a:t>capitaux</a:t>
            </a:r>
            <a:r>
              <a:rPr sz="1400" dirty="0">
                <a:solidFill>
                  <a:srgbClr val="333333"/>
                </a:solidFill>
                <a:latin typeface="Century Schoolbook"/>
                <a:cs typeface="Century Schoolbook"/>
              </a:rPr>
              <a:t>  </a:t>
            </a:r>
            <a:r>
              <a:rPr sz="1400" spc="-5" dirty="0" err="1">
                <a:solidFill>
                  <a:srgbClr val="333333"/>
                </a:solidFill>
                <a:latin typeface="Century Schoolbook"/>
                <a:cs typeface="Century Schoolbook"/>
              </a:rPr>
              <a:t>propres</a:t>
            </a:r>
            <a:endParaRPr sz="1400" dirty="0">
              <a:solidFill>
                <a:srgbClr val="333333"/>
              </a:solidFill>
              <a:latin typeface="Century Schoolbook"/>
              <a:cs typeface="Century Schoolbook"/>
            </a:endParaRPr>
          </a:p>
        </p:txBody>
      </p:sp>
      <p:sp>
        <p:nvSpPr>
          <p:cNvPr id="19" name="object 19"/>
          <p:cNvSpPr/>
          <p:nvPr/>
        </p:nvSpPr>
        <p:spPr>
          <a:xfrm>
            <a:off x="642912" y="4028059"/>
            <a:ext cx="1569085" cy="1101090"/>
          </a:xfrm>
          <a:custGeom>
            <a:avLst/>
            <a:gdLst/>
            <a:ahLst/>
            <a:cxnLst/>
            <a:rect l="l" t="t" r="r" b="b"/>
            <a:pathLst>
              <a:path w="1569085" h="1101089">
                <a:moveTo>
                  <a:pt x="1385277" y="0"/>
                </a:moveTo>
                <a:lnTo>
                  <a:pt x="183438" y="0"/>
                </a:lnTo>
                <a:lnTo>
                  <a:pt x="134674" y="6546"/>
                </a:lnTo>
                <a:lnTo>
                  <a:pt x="90854" y="25023"/>
                </a:lnTo>
                <a:lnTo>
                  <a:pt x="53728" y="53689"/>
                </a:lnTo>
                <a:lnTo>
                  <a:pt x="25045" y="90800"/>
                </a:lnTo>
                <a:lnTo>
                  <a:pt x="6552" y="134614"/>
                </a:lnTo>
                <a:lnTo>
                  <a:pt x="0" y="183388"/>
                </a:lnTo>
                <a:lnTo>
                  <a:pt x="0" y="917067"/>
                </a:lnTo>
                <a:lnTo>
                  <a:pt x="6552" y="965850"/>
                </a:lnTo>
                <a:lnTo>
                  <a:pt x="25045" y="1009687"/>
                </a:lnTo>
                <a:lnTo>
                  <a:pt x="53728" y="1046829"/>
                </a:lnTo>
                <a:lnTo>
                  <a:pt x="90854" y="1075525"/>
                </a:lnTo>
                <a:lnTo>
                  <a:pt x="134674" y="1094026"/>
                </a:lnTo>
                <a:lnTo>
                  <a:pt x="183438" y="1100582"/>
                </a:lnTo>
                <a:lnTo>
                  <a:pt x="1385277" y="1100582"/>
                </a:lnTo>
                <a:lnTo>
                  <a:pt x="1434061" y="1094026"/>
                </a:lnTo>
                <a:lnTo>
                  <a:pt x="1477898" y="1075525"/>
                </a:lnTo>
                <a:lnTo>
                  <a:pt x="1515040" y="1046829"/>
                </a:lnTo>
                <a:lnTo>
                  <a:pt x="1543736" y="1009687"/>
                </a:lnTo>
                <a:lnTo>
                  <a:pt x="1562237" y="965850"/>
                </a:lnTo>
                <a:lnTo>
                  <a:pt x="1568792" y="917067"/>
                </a:lnTo>
                <a:lnTo>
                  <a:pt x="1568792" y="183388"/>
                </a:lnTo>
                <a:lnTo>
                  <a:pt x="1562237" y="134614"/>
                </a:lnTo>
                <a:lnTo>
                  <a:pt x="1543736" y="90800"/>
                </a:lnTo>
                <a:lnTo>
                  <a:pt x="1515040" y="53689"/>
                </a:lnTo>
                <a:lnTo>
                  <a:pt x="1477898" y="25023"/>
                </a:lnTo>
                <a:lnTo>
                  <a:pt x="1434061" y="6546"/>
                </a:lnTo>
                <a:lnTo>
                  <a:pt x="1385277" y="0"/>
                </a:lnTo>
                <a:close/>
              </a:path>
            </a:pathLst>
          </a:custGeom>
          <a:solidFill>
            <a:srgbClr val="D2CB6C"/>
          </a:solidFill>
        </p:spPr>
        <p:txBody>
          <a:bodyPr wrap="square" lIns="0" tIns="0" rIns="0" bIns="0" rtlCol="0"/>
          <a:lstStyle/>
          <a:p>
            <a:endParaRPr/>
          </a:p>
        </p:txBody>
      </p:sp>
      <p:sp>
        <p:nvSpPr>
          <p:cNvPr id="20" name="object 20"/>
          <p:cNvSpPr/>
          <p:nvPr/>
        </p:nvSpPr>
        <p:spPr>
          <a:xfrm>
            <a:off x="642912" y="4028059"/>
            <a:ext cx="1569085" cy="1101090"/>
          </a:xfrm>
          <a:custGeom>
            <a:avLst/>
            <a:gdLst/>
            <a:ahLst/>
            <a:cxnLst/>
            <a:rect l="l" t="t" r="r" b="b"/>
            <a:pathLst>
              <a:path w="1569085" h="1101089">
                <a:moveTo>
                  <a:pt x="0" y="183388"/>
                </a:moveTo>
                <a:lnTo>
                  <a:pt x="6552" y="134614"/>
                </a:lnTo>
                <a:lnTo>
                  <a:pt x="25045" y="90800"/>
                </a:lnTo>
                <a:lnTo>
                  <a:pt x="53728" y="53689"/>
                </a:lnTo>
                <a:lnTo>
                  <a:pt x="90854" y="25023"/>
                </a:lnTo>
                <a:lnTo>
                  <a:pt x="134674" y="6546"/>
                </a:lnTo>
                <a:lnTo>
                  <a:pt x="183438" y="0"/>
                </a:lnTo>
                <a:lnTo>
                  <a:pt x="1385277" y="0"/>
                </a:lnTo>
                <a:lnTo>
                  <a:pt x="1434061" y="6546"/>
                </a:lnTo>
                <a:lnTo>
                  <a:pt x="1477898" y="25023"/>
                </a:lnTo>
                <a:lnTo>
                  <a:pt x="1515040" y="53689"/>
                </a:lnTo>
                <a:lnTo>
                  <a:pt x="1543736" y="90800"/>
                </a:lnTo>
                <a:lnTo>
                  <a:pt x="1562237" y="134614"/>
                </a:lnTo>
                <a:lnTo>
                  <a:pt x="1568792" y="183388"/>
                </a:lnTo>
                <a:lnTo>
                  <a:pt x="1568792" y="917067"/>
                </a:lnTo>
                <a:lnTo>
                  <a:pt x="1562237" y="965850"/>
                </a:lnTo>
                <a:lnTo>
                  <a:pt x="1543736" y="1009687"/>
                </a:lnTo>
                <a:lnTo>
                  <a:pt x="1515040" y="1046829"/>
                </a:lnTo>
                <a:lnTo>
                  <a:pt x="1477898" y="1075525"/>
                </a:lnTo>
                <a:lnTo>
                  <a:pt x="1434061" y="1094026"/>
                </a:lnTo>
                <a:lnTo>
                  <a:pt x="1385277" y="1100582"/>
                </a:lnTo>
                <a:lnTo>
                  <a:pt x="183438" y="1100582"/>
                </a:lnTo>
                <a:lnTo>
                  <a:pt x="134674" y="1094026"/>
                </a:lnTo>
                <a:lnTo>
                  <a:pt x="90854" y="1075525"/>
                </a:lnTo>
                <a:lnTo>
                  <a:pt x="53728" y="1046829"/>
                </a:lnTo>
                <a:lnTo>
                  <a:pt x="25045" y="1009687"/>
                </a:lnTo>
                <a:lnTo>
                  <a:pt x="6552" y="965850"/>
                </a:lnTo>
                <a:lnTo>
                  <a:pt x="0" y="917067"/>
                </a:lnTo>
                <a:lnTo>
                  <a:pt x="0" y="183388"/>
                </a:lnTo>
                <a:close/>
              </a:path>
            </a:pathLst>
          </a:custGeom>
          <a:ln w="25399">
            <a:solidFill>
              <a:srgbClr val="FFFFFF"/>
            </a:solidFill>
          </a:ln>
        </p:spPr>
        <p:txBody>
          <a:bodyPr wrap="square" lIns="0" tIns="0" rIns="0" bIns="0" rtlCol="0"/>
          <a:lstStyle/>
          <a:p>
            <a:endParaRPr/>
          </a:p>
        </p:txBody>
      </p:sp>
      <p:sp>
        <p:nvSpPr>
          <p:cNvPr id="21" name="object 21"/>
          <p:cNvSpPr txBox="1"/>
          <p:nvPr/>
        </p:nvSpPr>
        <p:spPr>
          <a:xfrm>
            <a:off x="882192" y="4320921"/>
            <a:ext cx="1087755" cy="488315"/>
          </a:xfrm>
          <a:prstGeom prst="rect">
            <a:avLst/>
          </a:prstGeom>
        </p:spPr>
        <p:txBody>
          <a:bodyPr vert="horz" wrap="square" lIns="0" tIns="39370" rIns="0" bIns="0" rtlCol="0">
            <a:spAutoFit/>
          </a:bodyPr>
          <a:lstStyle/>
          <a:p>
            <a:pPr marL="12700" marR="5080" indent="143510">
              <a:lnSpc>
                <a:spcPts val="1730"/>
              </a:lnSpc>
              <a:spcBef>
                <a:spcPts val="310"/>
              </a:spcBef>
            </a:pPr>
            <a:r>
              <a:rPr sz="1600" spc="-10">
                <a:solidFill>
                  <a:srgbClr val="2F2B20"/>
                </a:solidFill>
                <a:latin typeface="Century Schoolbook"/>
                <a:cs typeface="Century Schoolbook"/>
              </a:rPr>
              <a:t>Charges  </a:t>
            </a:r>
            <a:r>
              <a:rPr sz="1600" spc="-5">
                <a:solidFill>
                  <a:srgbClr val="2F2B20"/>
                </a:solidFill>
                <a:latin typeface="Century Schoolbook"/>
                <a:cs typeface="Century Schoolbook"/>
              </a:rPr>
              <a:t>su</a:t>
            </a:r>
            <a:r>
              <a:rPr sz="1600" spc="-15">
                <a:solidFill>
                  <a:srgbClr val="2F2B20"/>
                </a:solidFill>
                <a:latin typeface="Century Schoolbook"/>
                <a:cs typeface="Century Schoolbook"/>
              </a:rPr>
              <a:t>p</a:t>
            </a:r>
            <a:r>
              <a:rPr sz="1600" spc="-10">
                <a:solidFill>
                  <a:srgbClr val="2F2B20"/>
                </a:solidFill>
                <a:latin typeface="Century Schoolbook"/>
                <a:cs typeface="Century Schoolbook"/>
              </a:rPr>
              <a:t>plé</a:t>
            </a:r>
            <a:r>
              <a:rPr sz="1600" spc="-5">
                <a:solidFill>
                  <a:srgbClr val="2F2B20"/>
                </a:solidFill>
                <a:latin typeface="Century Schoolbook"/>
                <a:cs typeface="Century Schoolbook"/>
              </a:rPr>
              <a:t>tives</a:t>
            </a:r>
            <a:endParaRPr sz="1600">
              <a:solidFill>
                <a:srgbClr val="2F2B20"/>
              </a:solidFill>
              <a:latin typeface="Century Schoolbook"/>
              <a:cs typeface="Century Schoolbook"/>
            </a:endParaRPr>
          </a:p>
        </p:txBody>
      </p:sp>
      <p:sp>
        <p:nvSpPr>
          <p:cNvPr id="22" name="object 22"/>
          <p:cNvSpPr/>
          <p:nvPr/>
        </p:nvSpPr>
        <p:spPr>
          <a:xfrm>
            <a:off x="2211704" y="5293740"/>
            <a:ext cx="2788920" cy="880744"/>
          </a:xfrm>
          <a:custGeom>
            <a:avLst/>
            <a:gdLst/>
            <a:ahLst/>
            <a:cxnLst/>
            <a:rect l="l" t="t" r="r" b="b"/>
            <a:pathLst>
              <a:path w="2788920" h="880745">
                <a:moveTo>
                  <a:pt x="2642235" y="0"/>
                </a:moveTo>
                <a:lnTo>
                  <a:pt x="0" y="0"/>
                </a:lnTo>
                <a:lnTo>
                  <a:pt x="0" y="880427"/>
                </a:lnTo>
                <a:lnTo>
                  <a:pt x="2642235" y="880427"/>
                </a:lnTo>
                <a:lnTo>
                  <a:pt x="2688604" y="872946"/>
                </a:lnTo>
                <a:lnTo>
                  <a:pt x="2728871" y="852114"/>
                </a:lnTo>
                <a:lnTo>
                  <a:pt x="2760622" y="820348"/>
                </a:lnTo>
                <a:lnTo>
                  <a:pt x="2781443" y="780064"/>
                </a:lnTo>
                <a:lnTo>
                  <a:pt x="2788920" y="733679"/>
                </a:lnTo>
                <a:lnTo>
                  <a:pt x="2788920" y="146685"/>
                </a:lnTo>
                <a:lnTo>
                  <a:pt x="2781443" y="100315"/>
                </a:lnTo>
                <a:lnTo>
                  <a:pt x="2760622" y="60048"/>
                </a:lnTo>
                <a:lnTo>
                  <a:pt x="2728871" y="28297"/>
                </a:lnTo>
                <a:lnTo>
                  <a:pt x="2688604" y="7476"/>
                </a:lnTo>
                <a:lnTo>
                  <a:pt x="2642235" y="0"/>
                </a:lnTo>
                <a:close/>
              </a:path>
            </a:pathLst>
          </a:custGeom>
          <a:solidFill>
            <a:srgbClr val="EDEAC4">
              <a:alpha val="90194"/>
            </a:srgbClr>
          </a:solidFill>
        </p:spPr>
        <p:txBody>
          <a:bodyPr wrap="square" lIns="0" tIns="0" rIns="0" bIns="0" rtlCol="0"/>
          <a:lstStyle/>
          <a:p>
            <a:endParaRPr/>
          </a:p>
        </p:txBody>
      </p:sp>
      <p:sp>
        <p:nvSpPr>
          <p:cNvPr id="23" name="object 23"/>
          <p:cNvSpPr/>
          <p:nvPr/>
        </p:nvSpPr>
        <p:spPr>
          <a:xfrm>
            <a:off x="2211704" y="5293740"/>
            <a:ext cx="2788920" cy="880744"/>
          </a:xfrm>
          <a:custGeom>
            <a:avLst/>
            <a:gdLst/>
            <a:ahLst/>
            <a:cxnLst/>
            <a:rect l="l" t="t" r="r" b="b"/>
            <a:pathLst>
              <a:path w="2788920" h="880745">
                <a:moveTo>
                  <a:pt x="2788920" y="146685"/>
                </a:moveTo>
                <a:lnTo>
                  <a:pt x="2788920" y="733679"/>
                </a:lnTo>
                <a:lnTo>
                  <a:pt x="2781443" y="780064"/>
                </a:lnTo>
                <a:lnTo>
                  <a:pt x="2760622" y="820348"/>
                </a:lnTo>
                <a:lnTo>
                  <a:pt x="2728871" y="852114"/>
                </a:lnTo>
                <a:lnTo>
                  <a:pt x="2688604" y="872946"/>
                </a:lnTo>
                <a:lnTo>
                  <a:pt x="2642235" y="880427"/>
                </a:lnTo>
                <a:lnTo>
                  <a:pt x="0" y="880427"/>
                </a:lnTo>
                <a:lnTo>
                  <a:pt x="0" y="0"/>
                </a:lnTo>
                <a:lnTo>
                  <a:pt x="2642235" y="0"/>
                </a:lnTo>
                <a:lnTo>
                  <a:pt x="2688604" y="7476"/>
                </a:lnTo>
                <a:lnTo>
                  <a:pt x="2728871" y="28297"/>
                </a:lnTo>
                <a:lnTo>
                  <a:pt x="2760622" y="60048"/>
                </a:lnTo>
                <a:lnTo>
                  <a:pt x="2781443" y="100315"/>
                </a:lnTo>
                <a:lnTo>
                  <a:pt x="2788920" y="146685"/>
                </a:lnTo>
                <a:close/>
              </a:path>
            </a:pathLst>
          </a:custGeom>
          <a:ln w="25400">
            <a:solidFill>
              <a:srgbClr val="D0D7E8"/>
            </a:solidFill>
          </a:ln>
        </p:spPr>
        <p:txBody>
          <a:bodyPr wrap="square" lIns="0" tIns="0" rIns="0" bIns="0" rtlCol="0"/>
          <a:lstStyle/>
          <a:p>
            <a:endParaRPr/>
          </a:p>
        </p:txBody>
      </p:sp>
      <p:sp>
        <p:nvSpPr>
          <p:cNvPr id="24" name="object 24"/>
          <p:cNvSpPr txBox="1"/>
          <p:nvPr/>
        </p:nvSpPr>
        <p:spPr>
          <a:xfrm>
            <a:off x="2252598" y="5377129"/>
            <a:ext cx="2235200" cy="689610"/>
          </a:xfrm>
          <a:prstGeom prst="rect">
            <a:avLst/>
          </a:prstGeom>
        </p:spPr>
        <p:txBody>
          <a:bodyPr vert="horz" wrap="square" lIns="0" tIns="13335" rIns="0" bIns="0" rtlCol="0">
            <a:spAutoFit/>
          </a:bodyPr>
          <a:lstStyle/>
          <a:p>
            <a:pPr marL="127000" indent="-114300">
              <a:lnSpc>
                <a:spcPct val="100000"/>
              </a:lnSpc>
              <a:spcBef>
                <a:spcPts val="105"/>
              </a:spcBef>
              <a:buSzPct val="92857"/>
              <a:buChar char="•"/>
              <a:tabLst>
                <a:tab pos="127000" algn="l"/>
              </a:tabLst>
            </a:pPr>
            <a:r>
              <a:rPr sz="1400" spc="-5" dirty="0">
                <a:solidFill>
                  <a:srgbClr val="333333"/>
                </a:solidFill>
                <a:latin typeface="Century Schoolbook"/>
                <a:cs typeface="Century Schoolbook"/>
              </a:rPr>
              <a:t>Charges</a:t>
            </a:r>
            <a:r>
              <a:rPr sz="1400" spc="-25" dirty="0">
                <a:solidFill>
                  <a:srgbClr val="333333"/>
                </a:solidFill>
                <a:latin typeface="Century Schoolbook"/>
                <a:cs typeface="Century Schoolbook"/>
              </a:rPr>
              <a:t> </a:t>
            </a:r>
            <a:r>
              <a:rPr sz="1400" spc="-5" dirty="0" err="1">
                <a:solidFill>
                  <a:srgbClr val="333333"/>
                </a:solidFill>
                <a:latin typeface="Century Schoolbook"/>
                <a:cs typeface="Century Schoolbook"/>
              </a:rPr>
              <a:t>exceptionnelles</a:t>
            </a:r>
            <a:endParaRPr sz="1400" dirty="0">
              <a:solidFill>
                <a:srgbClr val="333333"/>
              </a:solidFill>
              <a:latin typeface="Century Schoolbook"/>
              <a:cs typeface="Century Schoolbook"/>
            </a:endParaRPr>
          </a:p>
          <a:p>
            <a:pPr marL="127000" indent="-114300">
              <a:lnSpc>
                <a:spcPct val="100000"/>
              </a:lnSpc>
              <a:spcBef>
                <a:spcPts val="85"/>
              </a:spcBef>
              <a:buSzPct val="92857"/>
              <a:buChar char="•"/>
              <a:tabLst>
                <a:tab pos="127000" algn="l"/>
              </a:tabLst>
            </a:pPr>
            <a:r>
              <a:rPr sz="1400" dirty="0">
                <a:solidFill>
                  <a:srgbClr val="333333"/>
                </a:solidFill>
                <a:latin typeface="Century Schoolbook"/>
                <a:cs typeface="Century Schoolbook"/>
              </a:rPr>
              <a:t>Participation </a:t>
            </a:r>
            <a:r>
              <a:rPr sz="1400" spc="-5" dirty="0">
                <a:solidFill>
                  <a:srgbClr val="333333"/>
                </a:solidFill>
                <a:latin typeface="Century Schoolbook"/>
                <a:cs typeface="Century Schoolbook"/>
              </a:rPr>
              <a:t>des</a:t>
            </a:r>
            <a:r>
              <a:rPr sz="1400" spc="-95" dirty="0">
                <a:solidFill>
                  <a:srgbClr val="333333"/>
                </a:solidFill>
                <a:latin typeface="Century Schoolbook"/>
                <a:cs typeface="Century Schoolbook"/>
              </a:rPr>
              <a:t> </a:t>
            </a:r>
            <a:r>
              <a:rPr sz="1400" dirty="0" err="1">
                <a:solidFill>
                  <a:srgbClr val="333333"/>
                </a:solidFill>
                <a:latin typeface="Century Schoolbook"/>
                <a:cs typeface="Century Schoolbook"/>
              </a:rPr>
              <a:t>salariés</a:t>
            </a:r>
            <a:endParaRPr sz="1400" dirty="0">
              <a:solidFill>
                <a:srgbClr val="333333"/>
              </a:solidFill>
              <a:latin typeface="Century Schoolbook"/>
              <a:cs typeface="Century Schoolbook"/>
            </a:endParaRPr>
          </a:p>
          <a:p>
            <a:pPr marL="127000" indent="-114300">
              <a:lnSpc>
                <a:spcPct val="100000"/>
              </a:lnSpc>
              <a:spcBef>
                <a:spcPts val="95"/>
              </a:spcBef>
              <a:buSzPct val="92857"/>
              <a:buChar char="•"/>
              <a:tabLst>
                <a:tab pos="127000" algn="l"/>
              </a:tabLst>
            </a:pPr>
            <a:r>
              <a:rPr sz="1400" dirty="0">
                <a:solidFill>
                  <a:srgbClr val="333333"/>
                </a:solidFill>
                <a:latin typeface="Century Schoolbook"/>
                <a:cs typeface="Century Schoolbook"/>
              </a:rPr>
              <a:t>Impôts </a:t>
            </a:r>
            <a:r>
              <a:rPr sz="1400" spc="-5" dirty="0">
                <a:solidFill>
                  <a:srgbClr val="333333"/>
                </a:solidFill>
                <a:latin typeface="Century Schoolbook"/>
                <a:cs typeface="Century Schoolbook"/>
              </a:rPr>
              <a:t>sur </a:t>
            </a:r>
            <a:r>
              <a:rPr sz="1400" dirty="0">
                <a:solidFill>
                  <a:srgbClr val="333333"/>
                </a:solidFill>
                <a:latin typeface="Century Schoolbook"/>
                <a:cs typeface="Century Schoolbook"/>
              </a:rPr>
              <a:t>les</a:t>
            </a:r>
            <a:r>
              <a:rPr sz="1400" spc="-105" dirty="0">
                <a:solidFill>
                  <a:srgbClr val="333333"/>
                </a:solidFill>
                <a:latin typeface="Century Schoolbook"/>
                <a:cs typeface="Century Schoolbook"/>
              </a:rPr>
              <a:t> </a:t>
            </a:r>
            <a:r>
              <a:rPr sz="1400" dirty="0">
                <a:solidFill>
                  <a:srgbClr val="333333"/>
                </a:solidFill>
                <a:latin typeface="Century Schoolbook"/>
                <a:cs typeface="Century Schoolbook"/>
              </a:rPr>
              <a:t>bénéfices</a:t>
            </a:r>
          </a:p>
        </p:txBody>
      </p:sp>
      <p:sp>
        <p:nvSpPr>
          <p:cNvPr id="25" name="object 25"/>
          <p:cNvSpPr/>
          <p:nvPr/>
        </p:nvSpPr>
        <p:spPr>
          <a:xfrm>
            <a:off x="642912" y="5183632"/>
            <a:ext cx="1569085" cy="1101090"/>
          </a:xfrm>
          <a:custGeom>
            <a:avLst/>
            <a:gdLst/>
            <a:ahLst/>
            <a:cxnLst/>
            <a:rect l="l" t="t" r="r" b="b"/>
            <a:pathLst>
              <a:path w="1569085" h="1101089">
                <a:moveTo>
                  <a:pt x="1385277" y="0"/>
                </a:moveTo>
                <a:lnTo>
                  <a:pt x="183438" y="0"/>
                </a:lnTo>
                <a:lnTo>
                  <a:pt x="134674" y="6555"/>
                </a:lnTo>
                <a:lnTo>
                  <a:pt x="90854" y="25051"/>
                </a:lnTo>
                <a:lnTo>
                  <a:pt x="53728" y="53736"/>
                </a:lnTo>
                <a:lnTo>
                  <a:pt x="25045" y="90856"/>
                </a:lnTo>
                <a:lnTo>
                  <a:pt x="6552" y="134658"/>
                </a:lnTo>
                <a:lnTo>
                  <a:pt x="0" y="183388"/>
                </a:lnTo>
                <a:lnTo>
                  <a:pt x="0" y="917168"/>
                </a:lnTo>
                <a:lnTo>
                  <a:pt x="6552" y="965932"/>
                </a:lnTo>
                <a:lnTo>
                  <a:pt x="25045" y="1009749"/>
                </a:lnTo>
                <a:lnTo>
                  <a:pt x="53728" y="1046872"/>
                </a:lnTo>
                <a:lnTo>
                  <a:pt x="90854" y="1075552"/>
                </a:lnTo>
                <a:lnTo>
                  <a:pt x="134674" y="1094042"/>
                </a:lnTo>
                <a:lnTo>
                  <a:pt x="183438" y="1100594"/>
                </a:lnTo>
                <a:lnTo>
                  <a:pt x="1385277" y="1100594"/>
                </a:lnTo>
                <a:lnTo>
                  <a:pt x="1434061" y="1094042"/>
                </a:lnTo>
                <a:lnTo>
                  <a:pt x="1477898" y="1075552"/>
                </a:lnTo>
                <a:lnTo>
                  <a:pt x="1515040" y="1046872"/>
                </a:lnTo>
                <a:lnTo>
                  <a:pt x="1543736" y="1009749"/>
                </a:lnTo>
                <a:lnTo>
                  <a:pt x="1562237" y="965932"/>
                </a:lnTo>
                <a:lnTo>
                  <a:pt x="1568792" y="917168"/>
                </a:lnTo>
                <a:lnTo>
                  <a:pt x="1568792" y="183388"/>
                </a:lnTo>
                <a:lnTo>
                  <a:pt x="1562237" y="134658"/>
                </a:lnTo>
                <a:lnTo>
                  <a:pt x="1543736" y="90856"/>
                </a:lnTo>
                <a:lnTo>
                  <a:pt x="1515040" y="53736"/>
                </a:lnTo>
                <a:lnTo>
                  <a:pt x="1477898" y="25051"/>
                </a:lnTo>
                <a:lnTo>
                  <a:pt x="1434061" y="6555"/>
                </a:lnTo>
                <a:lnTo>
                  <a:pt x="1385277" y="0"/>
                </a:lnTo>
                <a:close/>
              </a:path>
            </a:pathLst>
          </a:custGeom>
          <a:solidFill>
            <a:srgbClr val="D2CB6C"/>
          </a:solidFill>
        </p:spPr>
        <p:txBody>
          <a:bodyPr wrap="square" lIns="0" tIns="0" rIns="0" bIns="0" rtlCol="0"/>
          <a:lstStyle/>
          <a:p>
            <a:endParaRPr dirty="0"/>
          </a:p>
        </p:txBody>
      </p:sp>
      <p:sp>
        <p:nvSpPr>
          <p:cNvPr id="26" name="object 26"/>
          <p:cNvSpPr/>
          <p:nvPr/>
        </p:nvSpPr>
        <p:spPr>
          <a:xfrm>
            <a:off x="642912" y="5183632"/>
            <a:ext cx="1569085" cy="1101090"/>
          </a:xfrm>
          <a:custGeom>
            <a:avLst/>
            <a:gdLst/>
            <a:ahLst/>
            <a:cxnLst/>
            <a:rect l="l" t="t" r="r" b="b"/>
            <a:pathLst>
              <a:path w="1569085" h="1101089">
                <a:moveTo>
                  <a:pt x="0" y="183388"/>
                </a:moveTo>
                <a:lnTo>
                  <a:pt x="6552" y="134658"/>
                </a:lnTo>
                <a:lnTo>
                  <a:pt x="25045" y="90856"/>
                </a:lnTo>
                <a:lnTo>
                  <a:pt x="53728" y="53736"/>
                </a:lnTo>
                <a:lnTo>
                  <a:pt x="90854" y="25051"/>
                </a:lnTo>
                <a:lnTo>
                  <a:pt x="134674" y="6555"/>
                </a:lnTo>
                <a:lnTo>
                  <a:pt x="183438" y="0"/>
                </a:lnTo>
                <a:lnTo>
                  <a:pt x="1385277" y="0"/>
                </a:lnTo>
                <a:lnTo>
                  <a:pt x="1434061" y="6555"/>
                </a:lnTo>
                <a:lnTo>
                  <a:pt x="1477898" y="25051"/>
                </a:lnTo>
                <a:lnTo>
                  <a:pt x="1515040" y="53736"/>
                </a:lnTo>
                <a:lnTo>
                  <a:pt x="1543736" y="90856"/>
                </a:lnTo>
                <a:lnTo>
                  <a:pt x="1562237" y="134658"/>
                </a:lnTo>
                <a:lnTo>
                  <a:pt x="1568792" y="183388"/>
                </a:lnTo>
                <a:lnTo>
                  <a:pt x="1568792" y="917168"/>
                </a:lnTo>
                <a:lnTo>
                  <a:pt x="1562237" y="965932"/>
                </a:lnTo>
                <a:lnTo>
                  <a:pt x="1543736" y="1009749"/>
                </a:lnTo>
                <a:lnTo>
                  <a:pt x="1515040" y="1046872"/>
                </a:lnTo>
                <a:lnTo>
                  <a:pt x="1477898" y="1075552"/>
                </a:lnTo>
                <a:lnTo>
                  <a:pt x="1434061" y="1094042"/>
                </a:lnTo>
                <a:lnTo>
                  <a:pt x="1385277" y="1100594"/>
                </a:lnTo>
                <a:lnTo>
                  <a:pt x="183438" y="1100594"/>
                </a:lnTo>
                <a:lnTo>
                  <a:pt x="134674" y="1094042"/>
                </a:lnTo>
                <a:lnTo>
                  <a:pt x="90854" y="1075552"/>
                </a:lnTo>
                <a:lnTo>
                  <a:pt x="53728" y="1046872"/>
                </a:lnTo>
                <a:lnTo>
                  <a:pt x="25045" y="1009749"/>
                </a:lnTo>
                <a:lnTo>
                  <a:pt x="6552" y="965932"/>
                </a:lnTo>
                <a:lnTo>
                  <a:pt x="0" y="917168"/>
                </a:lnTo>
                <a:lnTo>
                  <a:pt x="0" y="183388"/>
                </a:lnTo>
                <a:close/>
              </a:path>
            </a:pathLst>
          </a:custGeom>
          <a:ln w="25400">
            <a:solidFill>
              <a:srgbClr val="FFFFFF"/>
            </a:solidFill>
          </a:ln>
        </p:spPr>
        <p:txBody>
          <a:bodyPr wrap="square" lIns="0" tIns="0" rIns="0" bIns="0" rtlCol="0"/>
          <a:lstStyle/>
          <a:p>
            <a:endParaRPr dirty="0"/>
          </a:p>
        </p:txBody>
      </p:sp>
      <p:sp>
        <p:nvSpPr>
          <p:cNvPr id="27" name="object 27"/>
          <p:cNvSpPr txBox="1"/>
          <p:nvPr/>
        </p:nvSpPr>
        <p:spPr>
          <a:xfrm>
            <a:off x="783132" y="5476747"/>
            <a:ext cx="1288415" cy="488315"/>
          </a:xfrm>
          <a:prstGeom prst="rect">
            <a:avLst/>
          </a:prstGeom>
        </p:spPr>
        <p:txBody>
          <a:bodyPr vert="horz" wrap="square" lIns="0" tIns="39370" rIns="0" bIns="0" rtlCol="0">
            <a:spAutoFit/>
          </a:bodyPr>
          <a:lstStyle/>
          <a:p>
            <a:pPr marL="12700" marR="5080" indent="39370">
              <a:lnSpc>
                <a:spcPts val="1730"/>
              </a:lnSpc>
              <a:spcBef>
                <a:spcPts val="310"/>
              </a:spcBef>
            </a:pPr>
            <a:r>
              <a:rPr sz="1600" spc="-10" dirty="0">
                <a:solidFill>
                  <a:srgbClr val="2F2B20"/>
                </a:solidFill>
                <a:latin typeface="Century Schoolbook"/>
                <a:cs typeface="Century Schoolbook"/>
              </a:rPr>
              <a:t>Charges </a:t>
            </a:r>
            <a:r>
              <a:rPr sz="1600" spc="-5" dirty="0">
                <a:solidFill>
                  <a:srgbClr val="2F2B20"/>
                </a:solidFill>
                <a:latin typeface="Century Schoolbook"/>
                <a:cs typeface="Century Schoolbook"/>
              </a:rPr>
              <a:t>non  </a:t>
            </a:r>
            <a:r>
              <a:rPr sz="1600" spc="-5" dirty="0" err="1">
                <a:solidFill>
                  <a:srgbClr val="2F2B20"/>
                </a:solidFill>
                <a:latin typeface="Century Schoolbook"/>
                <a:cs typeface="Century Schoolbook"/>
              </a:rPr>
              <a:t>incorporabl</a:t>
            </a:r>
            <a:r>
              <a:rPr sz="1600" dirty="0" err="1">
                <a:solidFill>
                  <a:srgbClr val="2F2B20"/>
                </a:solidFill>
                <a:latin typeface="Century Schoolbook"/>
                <a:cs typeface="Century Schoolbook"/>
              </a:rPr>
              <a:t>e</a:t>
            </a:r>
            <a:r>
              <a:rPr sz="1600" spc="-5" dirty="0" err="1">
                <a:solidFill>
                  <a:srgbClr val="2F2B20"/>
                </a:solidFill>
                <a:latin typeface="Century Schoolbook"/>
                <a:cs typeface="Century Schoolbook"/>
              </a:rPr>
              <a:t>s</a:t>
            </a:r>
            <a:endParaRPr sz="1600" dirty="0">
              <a:solidFill>
                <a:srgbClr val="2F2B20"/>
              </a:solidFill>
              <a:latin typeface="Century Schoolbook"/>
              <a:cs typeface="Century Schoolbook"/>
            </a:endParaRPr>
          </a:p>
        </p:txBody>
      </p:sp>
      <p:sp>
        <p:nvSpPr>
          <p:cNvPr id="28" name="object 28"/>
          <p:cNvSpPr/>
          <p:nvPr/>
        </p:nvSpPr>
        <p:spPr>
          <a:xfrm>
            <a:off x="5500751" y="1785873"/>
            <a:ext cx="2786380" cy="3357879"/>
          </a:xfrm>
          <a:custGeom>
            <a:avLst/>
            <a:gdLst/>
            <a:ahLst/>
            <a:cxnLst/>
            <a:rect l="l" t="t" r="r" b="b"/>
            <a:pathLst>
              <a:path w="2786379" h="3357879">
                <a:moveTo>
                  <a:pt x="2321687" y="0"/>
                </a:moveTo>
                <a:lnTo>
                  <a:pt x="464312" y="0"/>
                </a:lnTo>
                <a:lnTo>
                  <a:pt x="416841" y="2397"/>
                </a:lnTo>
                <a:lnTo>
                  <a:pt x="370742" y="9434"/>
                </a:lnTo>
                <a:lnTo>
                  <a:pt x="326247" y="20877"/>
                </a:lnTo>
                <a:lnTo>
                  <a:pt x="283589" y="36492"/>
                </a:lnTo>
                <a:lnTo>
                  <a:pt x="243001" y="56047"/>
                </a:lnTo>
                <a:lnTo>
                  <a:pt x="204719" y="79309"/>
                </a:lnTo>
                <a:lnTo>
                  <a:pt x="168974" y="106043"/>
                </a:lnTo>
                <a:lnTo>
                  <a:pt x="136001" y="136016"/>
                </a:lnTo>
                <a:lnTo>
                  <a:pt x="106032" y="168997"/>
                </a:lnTo>
                <a:lnTo>
                  <a:pt x="79302" y="204750"/>
                </a:lnTo>
                <a:lnTo>
                  <a:pt x="56043" y="243043"/>
                </a:lnTo>
                <a:lnTo>
                  <a:pt x="36490" y="283642"/>
                </a:lnTo>
                <a:lnTo>
                  <a:pt x="20876" y="326315"/>
                </a:lnTo>
                <a:lnTo>
                  <a:pt x="9433" y="370827"/>
                </a:lnTo>
                <a:lnTo>
                  <a:pt x="2397" y="416946"/>
                </a:lnTo>
                <a:lnTo>
                  <a:pt x="0" y="464438"/>
                </a:lnTo>
                <a:lnTo>
                  <a:pt x="0" y="2893314"/>
                </a:lnTo>
                <a:lnTo>
                  <a:pt x="2397" y="2940784"/>
                </a:lnTo>
                <a:lnTo>
                  <a:pt x="9433" y="2986883"/>
                </a:lnTo>
                <a:lnTo>
                  <a:pt x="20876" y="3031378"/>
                </a:lnTo>
                <a:lnTo>
                  <a:pt x="36490" y="3074036"/>
                </a:lnTo>
                <a:lnTo>
                  <a:pt x="56043" y="3114624"/>
                </a:lnTo>
                <a:lnTo>
                  <a:pt x="79302" y="3152906"/>
                </a:lnTo>
                <a:lnTo>
                  <a:pt x="106032" y="3188651"/>
                </a:lnTo>
                <a:lnTo>
                  <a:pt x="136001" y="3221624"/>
                </a:lnTo>
                <a:lnTo>
                  <a:pt x="168974" y="3251593"/>
                </a:lnTo>
                <a:lnTo>
                  <a:pt x="204719" y="3278323"/>
                </a:lnTo>
                <a:lnTo>
                  <a:pt x="243001" y="3301582"/>
                </a:lnTo>
                <a:lnTo>
                  <a:pt x="283589" y="3321135"/>
                </a:lnTo>
                <a:lnTo>
                  <a:pt x="326247" y="3336749"/>
                </a:lnTo>
                <a:lnTo>
                  <a:pt x="370742" y="3348192"/>
                </a:lnTo>
                <a:lnTo>
                  <a:pt x="416841" y="3355228"/>
                </a:lnTo>
                <a:lnTo>
                  <a:pt x="464312" y="3357626"/>
                </a:lnTo>
                <a:lnTo>
                  <a:pt x="2321687" y="3357626"/>
                </a:lnTo>
                <a:lnTo>
                  <a:pt x="2369157" y="3355228"/>
                </a:lnTo>
                <a:lnTo>
                  <a:pt x="2415256" y="3348192"/>
                </a:lnTo>
                <a:lnTo>
                  <a:pt x="2459751" y="3336749"/>
                </a:lnTo>
                <a:lnTo>
                  <a:pt x="2502409" y="3321135"/>
                </a:lnTo>
                <a:lnTo>
                  <a:pt x="2542997" y="3301582"/>
                </a:lnTo>
                <a:lnTo>
                  <a:pt x="2581279" y="3278323"/>
                </a:lnTo>
                <a:lnTo>
                  <a:pt x="2617024" y="3251593"/>
                </a:lnTo>
                <a:lnTo>
                  <a:pt x="2649997" y="3221624"/>
                </a:lnTo>
                <a:lnTo>
                  <a:pt x="2679966" y="3188651"/>
                </a:lnTo>
                <a:lnTo>
                  <a:pt x="2706696" y="3152906"/>
                </a:lnTo>
                <a:lnTo>
                  <a:pt x="2729955" y="3114624"/>
                </a:lnTo>
                <a:lnTo>
                  <a:pt x="2749508" y="3074036"/>
                </a:lnTo>
                <a:lnTo>
                  <a:pt x="2765122" y="3031378"/>
                </a:lnTo>
                <a:lnTo>
                  <a:pt x="2776565" y="2986883"/>
                </a:lnTo>
                <a:lnTo>
                  <a:pt x="2783601" y="2940784"/>
                </a:lnTo>
                <a:lnTo>
                  <a:pt x="2785999" y="2893314"/>
                </a:lnTo>
                <a:lnTo>
                  <a:pt x="2785999" y="464438"/>
                </a:lnTo>
                <a:lnTo>
                  <a:pt x="2783601" y="416946"/>
                </a:lnTo>
                <a:lnTo>
                  <a:pt x="2776565" y="370827"/>
                </a:lnTo>
                <a:lnTo>
                  <a:pt x="2765122" y="326315"/>
                </a:lnTo>
                <a:lnTo>
                  <a:pt x="2749508" y="283642"/>
                </a:lnTo>
                <a:lnTo>
                  <a:pt x="2729955" y="243043"/>
                </a:lnTo>
                <a:lnTo>
                  <a:pt x="2706696" y="204750"/>
                </a:lnTo>
                <a:lnTo>
                  <a:pt x="2679966" y="168997"/>
                </a:lnTo>
                <a:lnTo>
                  <a:pt x="2649997" y="136016"/>
                </a:lnTo>
                <a:lnTo>
                  <a:pt x="2617024" y="106043"/>
                </a:lnTo>
                <a:lnTo>
                  <a:pt x="2581279" y="79309"/>
                </a:lnTo>
                <a:lnTo>
                  <a:pt x="2542997" y="56047"/>
                </a:lnTo>
                <a:lnTo>
                  <a:pt x="2502409" y="36492"/>
                </a:lnTo>
                <a:lnTo>
                  <a:pt x="2459751" y="20877"/>
                </a:lnTo>
                <a:lnTo>
                  <a:pt x="2415256" y="9434"/>
                </a:lnTo>
                <a:lnTo>
                  <a:pt x="2369157" y="2397"/>
                </a:lnTo>
                <a:lnTo>
                  <a:pt x="2321687" y="0"/>
                </a:lnTo>
                <a:close/>
              </a:path>
            </a:pathLst>
          </a:custGeom>
          <a:solidFill>
            <a:srgbClr val="D2CB6C"/>
          </a:solidFill>
        </p:spPr>
        <p:txBody>
          <a:bodyPr wrap="square" lIns="0" tIns="0" rIns="0" bIns="0" rtlCol="0"/>
          <a:lstStyle/>
          <a:p>
            <a:endParaRPr/>
          </a:p>
        </p:txBody>
      </p:sp>
      <p:sp>
        <p:nvSpPr>
          <p:cNvPr id="29" name="object 29"/>
          <p:cNvSpPr/>
          <p:nvPr/>
        </p:nvSpPr>
        <p:spPr>
          <a:xfrm>
            <a:off x="5500751" y="1785873"/>
            <a:ext cx="2786380" cy="3357879"/>
          </a:xfrm>
          <a:custGeom>
            <a:avLst/>
            <a:gdLst/>
            <a:ahLst/>
            <a:cxnLst/>
            <a:rect l="l" t="t" r="r" b="b"/>
            <a:pathLst>
              <a:path w="2786379" h="3357879">
                <a:moveTo>
                  <a:pt x="0" y="464438"/>
                </a:moveTo>
                <a:lnTo>
                  <a:pt x="2397" y="416946"/>
                </a:lnTo>
                <a:lnTo>
                  <a:pt x="9433" y="370827"/>
                </a:lnTo>
                <a:lnTo>
                  <a:pt x="20876" y="326315"/>
                </a:lnTo>
                <a:lnTo>
                  <a:pt x="36490" y="283642"/>
                </a:lnTo>
                <a:lnTo>
                  <a:pt x="56043" y="243043"/>
                </a:lnTo>
                <a:lnTo>
                  <a:pt x="79302" y="204750"/>
                </a:lnTo>
                <a:lnTo>
                  <a:pt x="106032" y="168997"/>
                </a:lnTo>
                <a:lnTo>
                  <a:pt x="136001" y="136016"/>
                </a:lnTo>
                <a:lnTo>
                  <a:pt x="168974" y="106043"/>
                </a:lnTo>
                <a:lnTo>
                  <a:pt x="204719" y="79309"/>
                </a:lnTo>
                <a:lnTo>
                  <a:pt x="243001" y="56047"/>
                </a:lnTo>
                <a:lnTo>
                  <a:pt x="283589" y="36492"/>
                </a:lnTo>
                <a:lnTo>
                  <a:pt x="326247" y="20877"/>
                </a:lnTo>
                <a:lnTo>
                  <a:pt x="370742" y="9434"/>
                </a:lnTo>
                <a:lnTo>
                  <a:pt x="416841" y="2397"/>
                </a:lnTo>
                <a:lnTo>
                  <a:pt x="464312" y="0"/>
                </a:lnTo>
                <a:lnTo>
                  <a:pt x="2321687" y="0"/>
                </a:lnTo>
                <a:lnTo>
                  <a:pt x="2369157" y="2397"/>
                </a:lnTo>
                <a:lnTo>
                  <a:pt x="2415256" y="9434"/>
                </a:lnTo>
                <a:lnTo>
                  <a:pt x="2459751" y="20877"/>
                </a:lnTo>
                <a:lnTo>
                  <a:pt x="2502409" y="36492"/>
                </a:lnTo>
                <a:lnTo>
                  <a:pt x="2542997" y="56047"/>
                </a:lnTo>
                <a:lnTo>
                  <a:pt x="2581279" y="79309"/>
                </a:lnTo>
                <a:lnTo>
                  <a:pt x="2617024" y="106043"/>
                </a:lnTo>
                <a:lnTo>
                  <a:pt x="2649997" y="136016"/>
                </a:lnTo>
                <a:lnTo>
                  <a:pt x="2679966" y="168997"/>
                </a:lnTo>
                <a:lnTo>
                  <a:pt x="2706696" y="204750"/>
                </a:lnTo>
                <a:lnTo>
                  <a:pt x="2729955" y="243043"/>
                </a:lnTo>
                <a:lnTo>
                  <a:pt x="2749508" y="283642"/>
                </a:lnTo>
                <a:lnTo>
                  <a:pt x="2765122" y="326315"/>
                </a:lnTo>
                <a:lnTo>
                  <a:pt x="2776565" y="370827"/>
                </a:lnTo>
                <a:lnTo>
                  <a:pt x="2783601" y="416946"/>
                </a:lnTo>
                <a:lnTo>
                  <a:pt x="2785999" y="464438"/>
                </a:lnTo>
                <a:lnTo>
                  <a:pt x="2785999" y="2893314"/>
                </a:lnTo>
                <a:lnTo>
                  <a:pt x="2783601" y="2940784"/>
                </a:lnTo>
                <a:lnTo>
                  <a:pt x="2776565" y="2986883"/>
                </a:lnTo>
                <a:lnTo>
                  <a:pt x="2765122" y="3031378"/>
                </a:lnTo>
                <a:lnTo>
                  <a:pt x="2749508" y="3074036"/>
                </a:lnTo>
                <a:lnTo>
                  <a:pt x="2729955" y="3114624"/>
                </a:lnTo>
                <a:lnTo>
                  <a:pt x="2706696" y="3152906"/>
                </a:lnTo>
                <a:lnTo>
                  <a:pt x="2679966" y="3188651"/>
                </a:lnTo>
                <a:lnTo>
                  <a:pt x="2649997" y="3221624"/>
                </a:lnTo>
                <a:lnTo>
                  <a:pt x="2617024" y="3251593"/>
                </a:lnTo>
                <a:lnTo>
                  <a:pt x="2581279" y="3278323"/>
                </a:lnTo>
                <a:lnTo>
                  <a:pt x="2542997" y="3301582"/>
                </a:lnTo>
                <a:lnTo>
                  <a:pt x="2502409" y="3321135"/>
                </a:lnTo>
                <a:lnTo>
                  <a:pt x="2459751" y="3336749"/>
                </a:lnTo>
                <a:lnTo>
                  <a:pt x="2415256" y="3348192"/>
                </a:lnTo>
                <a:lnTo>
                  <a:pt x="2369157" y="3355228"/>
                </a:lnTo>
                <a:lnTo>
                  <a:pt x="2321687" y="3357626"/>
                </a:lnTo>
                <a:lnTo>
                  <a:pt x="464312" y="3357626"/>
                </a:lnTo>
                <a:lnTo>
                  <a:pt x="416841" y="3355228"/>
                </a:lnTo>
                <a:lnTo>
                  <a:pt x="370742" y="3348192"/>
                </a:lnTo>
                <a:lnTo>
                  <a:pt x="326247" y="3336749"/>
                </a:lnTo>
                <a:lnTo>
                  <a:pt x="283589" y="3321135"/>
                </a:lnTo>
                <a:lnTo>
                  <a:pt x="243001" y="3301582"/>
                </a:lnTo>
                <a:lnTo>
                  <a:pt x="204719" y="3278323"/>
                </a:lnTo>
                <a:lnTo>
                  <a:pt x="168974" y="3251593"/>
                </a:lnTo>
                <a:lnTo>
                  <a:pt x="136001" y="3221624"/>
                </a:lnTo>
                <a:lnTo>
                  <a:pt x="106032" y="3188651"/>
                </a:lnTo>
                <a:lnTo>
                  <a:pt x="79302" y="3152906"/>
                </a:lnTo>
                <a:lnTo>
                  <a:pt x="56043" y="3114624"/>
                </a:lnTo>
                <a:lnTo>
                  <a:pt x="36490" y="3074036"/>
                </a:lnTo>
                <a:lnTo>
                  <a:pt x="20876" y="3031378"/>
                </a:lnTo>
                <a:lnTo>
                  <a:pt x="9433" y="2986883"/>
                </a:lnTo>
                <a:lnTo>
                  <a:pt x="2397" y="2940784"/>
                </a:lnTo>
                <a:lnTo>
                  <a:pt x="0" y="2893314"/>
                </a:lnTo>
                <a:lnTo>
                  <a:pt x="0" y="464438"/>
                </a:lnTo>
                <a:close/>
              </a:path>
            </a:pathLst>
          </a:custGeom>
          <a:ln w="25400">
            <a:solidFill>
              <a:srgbClr val="385D89"/>
            </a:solidFill>
          </a:ln>
        </p:spPr>
        <p:txBody>
          <a:bodyPr wrap="square" lIns="0" tIns="0" rIns="0" bIns="0" rtlCol="0"/>
          <a:lstStyle/>
          <a:p>
            <a:endParaRPr/>
          </a:p>
        </p:txBody>
      </p:sp>
      <p:sp>
        <p:nvSpPr>
          <p:cNvPr id="30" name="object 30"/>
          <p:cNvSpPr txBox="1"/>
          <p:nvPr/>
        </p:nvSpPr>
        <p:spPr>
          <a:xfrm>
            <a:off x="5806566" y="3175508"/>
            <a:ext cx="2176780" cy="574040"/>
          </a:xfrm>
          <a:prstGeom prst="rect">
            <a:avLst/>
          </a:prstGeom>
        </p:spPr>
        <p:txBody>
          <a:bodyPr vert="horz" wrap="square" lIns="0" tIns="12700" rIns="0" bIns="0" rtlCol="0">
            <a:spAutoFit/>
          </a:bodyPr>
          <a:lstStyle/>
          <a:p>
            <a:pPr marL="648335" marR="5080" indent="-636270">
              <a:lnSpc>
                <a:spcPct val="100000"/>
              </a:lnSpc>
              <a:spcBef>
                <a:spcPts val="100"/>
              </a:spcBef>
            </a:pPr>
            <a:r>
              <a:rPr sz="1800" spc="-5">
                <a:solidFill>
                  <a:srgbClr val="2F2B20"/>
                </a:solidFill>
                <a:latin typeface="Century Schoolbook"/>
                <a:cs typeface="Century Schoolbook"/>
              </a:rPr>
              <a:t>Charges</a:t>
            </a:r>
            <a:r>
              <a:rPr sz="1800" spc="-80">
                <a:solidFill>
                  <a:srgbClr val="2F2B20"/>
                </a:solidFill>
                <a:latin typeface="Century Schoolbook"/>
                <a:cs typeface="Century Schoolbook"/>
              </a:rPr>
              <a:t> </a:t>
            </a:r>
            <a:r>
              <a:rPr sz="1800">
                <a:solidFill>
                  <a:srgbClr val="2F2B20"/>
                </a:solidFill>
                <a:latin typeface="Century Schoolbook"/>
                <a:cs typeface="Century Schoolbook"/>
              </a:rPr>
              <a:t>incorporées  </a:t>
            </a:r>
            <a:r>
              <a:rPr sz="1800" spc="-5">
                <a:solidFill>
                  <a:srgbClr val="2F2B20"/>
                </a:solidFill>
                <a:latin typeface="Century Schoolbook"/>
                <a:cs typeface="Century Schoolbook"/>
              </a:rPr>
              <a:t>au</a:t>
            </a:r>
            <a:r>
              <a:rPr sz="1800" spc="-15">
                <a:solidFill>
                  <a:srgbClr val="2F2B20"/>
                </a:solidFill>
                <a:latin typeface="Century Schoolbook"/>
                <a:cs typeface="Century Schoolbook"/>
              </a:rPr>
              <a:t> </a:t>
            </a:r>
            <a:r>
              <a:rPr sz="1800" spc="-5">
                <a:solidFill>
                  <a:srgbClr val="2F2B20"/>
                </a:solidFill>
                <a:latin typeface="Century Schoolbook"/>
                <a:cs typeface="Century Schoolbook"/>
              </a:rPr>
              <a:t>coûts</a:t>
            </a:r>
            <a:endParaRPr sz="1800">
              <a:solidFill>
                <a:srgbClr val="2F2B20"/>
              </a:solidFill>
              <a:latin typeface="Century Schoolbook"/>
              <a:cs typeface="Century Schoolbook"/>
            </a:endParaRPr>
          </a:p>
        </p:txBody>
      </p:sp>
      <p:sp>
        <p:nvSpPr>
          <p:cNvPr id="31" name="object 31"/>
          <p:cNvSpPr/>
          <p:nvPr/>
        </p:nvSpPr>
        <p:spPr>
          <a:xfrm>
            <a:off x="5071998" y="2235454"/>
            <a:ext cx="357505" cy="103505"/>
          </a:xfrm>
          <a:custGeom>
            <a:avLst/>
            <a:gdLst/>
            <a:ahLst/>
            <a:cxnLst/>
            <a:rect l="l" t="t" r="r" b="b"/>
            <a:pathLst>
              <a:path w="357504" h="103505">
                <a:moveTo>
                  <a:pt x="321192" y="58316"/>
                </a:moveTo>
                <a:lnTo>
                  <a:pt x="265049" y="90678"/>
                </a:lnTo>
                <a:lnTo>
                  <a:pt x="262127" y="92456"/>
                </a:lnTo>
                <a:lnTo>
                  <a:pt x="260985" y="96266"/>
                </a:lnTo>
                <a:lnTo>
                  <a:pt x="264540" y="102362"/>
                </a:lnTo>
                <a:lnTo>
                  <a:pt x="268477" y="103378"/>
                </a:lnTo>
                <a:lnTo>
                  <a:pt x="271399" y="101726"/>
                </a:lnTo>
                <a:lnTo>
                  <a:pt x="346272" y="58420"/>
                </a:lnTo>
                <a:lnTo>
                  <a:pt x="321192" y="58316"/>
                </a:lnTo>
                <a:close/>
              </a:path>
              <a:path w="357504" h="103505">
                <a:moveTo>
                  <a:pt x="332133" y="52009"/>
                </a:moveTo>
                <a:lnTo>
                  <a:pt x="321192" y="58316"/>
                </a:lnTo>
                <a:lnTo>
                  <a:pt x="344677" y="58420"/>
                </a:lnTo>
                <a:lnTo>
                  <a:pt x="344677" y="57531"/>
                </a:lnTo>
                <a:lnTo>
                  <a:pt x="341502" y="57531"/>
                </a:lnTo>
                <a:lnTo>
                  <a:pt x="332133" y="52009"/>
                </a:lnTo>
                <a:close/>
              </a:path>
              <a:path w="357504" h="103505">
                <a:moveTo>
                  <a:pt x="268859" y="0"/>
                </a:moveTo>
                <a:lnTo>
                  <a:pt x="265049" y="1016"/>
                </a:lnTo>
                <a:lnTo>
                  <a:pt x="261492" y="7112"/>
                </a:lnTo>
                <a:lnTo>
                  <a:pt x="262381" y="10922"/>
                </a:lnTo>
                <a:lnTo>
                  <a:pt x="321285" y="45616"/>
                </a:lnTo>
                <a:lnTo>
                  <a:pt x="344677" y="45720"/>
                </a:lnTo>
                <a:lnTo>
                  <a:pt x="344677" y="58420"/>
                </a:lnTo>
                <a:lnTo>
                  <a:pt x="346272" y="58420"/>
                </a:lnTo>
                <a:lnTo>
                  <a:pt x="357250" y="52070"/>
                </a:lnTo>
                <a:lnTo>
                  <a:pt x="268859" y="0"/>
                </a:lnTo>
                <a:close/>
              </a:path>
              <a:path w="357504" h="103505">
                <a:moveTo>
                  <a:pt x="126" y="44196"/>
                </a:moveTo>
                <a:lnTo>
                  <a:pt x="0" y="56896"/>
                </a:lnTo>
                <a:lnTo>
                  <a:pt x="321192" y="58316"/>
                </a:lnTo>
                <a:lnTo>
                  <a:pt x="332133" y="52009"/>
                </a:lnTo>
                <a:lnTo>
                  <a:pt x="321285" y="45616"/>
                </a:lnTo>
                <a:lnTo>
                  <a:pt x="126" y="44196"/>
                </a:lnTo>
                <a:close/>
              </a:path>
              <a:path w="357504" h="103505">
                <a:moveTo>
                  <a:pt x="341502" y="46609"/>
                </a:moveTo>
                <a:lnTo>
                  <a:pt x="332133" y="52009"/>
                </a:lnTo>
                <a:lnTo>
                  <a:pt x="341502" y="57531"/>
                </a:lnTo>
                <a:lnTo>
                  <a:pt x="341502" y="46609"/>
                </a:lnTo>
                <a:close/>
              </a:path>
              <a:path w="357504" h="103505">
                <a:moveTo>
                  <a:pt x="344677" y="46609"/>
                </a:moveTo>
                <a:lnTo>
                  <a:pt x="341502" y="46609"/>
                </a:lnTo>
                <a:lnTo>
                  <a:pt x="341502" y="57531"/>
                </a:lnTo>
                <a:lnTo>
                  <a:pt x="344677" y="57531"/>
                </a:lnTo>
                <a:lnTo>
                  <a:pt x="344677" y="46609"/>
                </a:lnTo>
                <a:close/>
              </a:path>
              <a:path w="357504" h="103505">
                <a:moveTo>
                  <a:pt x="321285" y="45616"/>
                </a:moveTo>
                <a:lnTo>
                  <a:pt x="332133" y="52009"/>
                </a:lnTo>
                <a:lnTo>
                  <a:pt x="341502" y="46609"/>
                </a:lnTo>
                <a:lnTo>
                  <a:pt x="344677" y="46609"/>
                </a:lnTo>
                <a:lnTo>
                  <a:pt x="344677" y="45720"/>
                </a:lnTo>
                <a:lnTo>
                  <a:pt x="321285" y="45616"/>
                </a:lnTo>
                <a:close/>
              </a:path>
            </a:pathLst>
          </a:custGeom>
          <a:solidFill>
            <a:srgbClr val="2A6BB8"/>
          </a:solidFill>
          <a:ln>
            <a:solidFill>
              <a:srgbClr val="2F2B20"/>
            </a:solidFill>
          </a:ln>
        </p:spPr>
        <p:txBody>
          <a:bodyPr wrap="square" lIns="0" tIns="0" rIns="0" bIns="0" rtlCol="0"/>
          <a:lstStyle/>
          <a:p>
            <a:endParaRPr/>
          </a:p>
        </p:txBody>
      </p:sp>
      <p:sp>
        <p:nvSpPr>
          <p:cNvPr id="32" name="object 32"/>
          <p:cNvSpPr/>
          <p:nvPr/>
        </p:nvSpPr>
        <p:spPr>
          <a:xfrm>
            <a:off x="5071998" y="3449954"/>
            <a:ext cx="357505" cy="103505"/>
          </a:xfrm>
          <a:custGeom>
            <a:avLst/>
            <a:gdLst/>
            <a:ahLst/>
            <a:cxnLst/>
            <a:rect l="l" t="t" r="r" b="b"/>
            <a:pathLst>
              <a:path w="357504" h="103504">
                <a:moveTo>
                  <a:pt x="321047" y="58306"/>
                </a:moveTo>
                <a:lnTo>
                  <a:pt x="265049" y="90678"/>
                </a:lnTo>
                <a:lnTo>
                  <a:pt x="262127" y="92329"/>
                </a:lnTo>
                <a:lnTo>
                  <a:pt x="260985" y="96266"/>
                </a:lnTo>
                <a:lnTo>
                  <a:pt x="264540" y="102362"/>
                </a:lnTo>
                <a:lnTo>
                  <a:pt x="268477" y="103378"/>
                </a:lnTo>
                <a:lnTo>
                  <a:pt x="271399" y="101600"/>
                </a:lnTo>
                <a:lnTo>
                  <a:pt x="346244" y="58420"/>
                </a:lnTo>
                <a:lnTo>
                  <a:pt x="321047" y="58306"/>
                </a:lnTo>
                <a:close/>
              </a:path>
              <a:path w="357504" h="103504">
                <a:moveTo>
                  <a:pt x="332038" y="51953"/>
                </a:moveTo>
                <a:lnTo>
                  <a:pt x="321047" y="58306"/>
                </a:lnTo>
                <a:lnTo>
                  <a:pt x="344677" y="58420"/>
                </a:lnTo>
                <a:lnTo>
                  <a:pt x="344677" y="57531"/>
                </a:lnTo>
                <a:lnTo>
                  <a:pt x="341502" y="57531"/>
                </a:lnTo>
                <a:lnTo>
                  <a:pt x="332038" y="51953"/>
                </a:lnTo>
                <a:close/>
              </a:path>
              <a:path w="357504" h="103504">
                <a:moveTo>
                  <a:pt x="268859" y="0"/>
                </a:moveTo>
                <a:lnTo>
                  <a:pt x="265049" y="1016"/>
                </a:lnTo>
                <a:lnTo>
                  <a:pt x="263271" y="4064"/>
                </a:lnTo>
                <a:lnTo>
                  <a:pt x="261492" y="6985"/>
                </a:lnTo>
                <a:lnTo>
                  <a:pt x="262381" y="10922"/>
                </a:lnTo>
                <a:lnTo>
                  <a:pt x="321270" y="45607"/>
                </a:lnTo>
                <a:lnTo>
                  <a:pt x="344677" y="45720"/>
                </a:lnTo>
                <a:lnTo>
                  <a:pt x="344677" y="58420"/>
                </a:lnTo>
                <a:lnTo>
                  <a:pt x="346244" y="58420"/>
                </a:lnTo>
                <a:lnTo>
                  <a:pt x="357250" y="52070"/>
                </a:lnTo>
                <a:lnTo>
                  <a:pt x="268859" y="0"/>
                </a:lnTo>
                <a:close/>
              </a:path>
              <a:path w="357504" h="103504">
                <a:moveTo>
                  <a:pt x="126" y="44069"/>
                </a:moveTo>
                <a:lnTo>
                  <a:pt x="0" y="56769"/>
                </a:lnTo>
                <a:lnTo>
                  <a:pt x="321047" y="58306"/>
                </a:lnTo>
                <a:lnTo>
                  <a:pt x="332038" y="51953"/>
                </a:lnTo>
                <a:lnTo>
                  <a:pt x="321270" y="45607"/>
                </a:lnTo>
                <a:lnTo>
                  <a:pt x="126" y="44069"/>
                </a:lnTo>
                <a:close/>
              </a:path>
              <a:path w="357504" h="103504">
                <a:moveTo>
                  <a:pt x="341502" y="46482"/>
                </a:moveTo>
                <a:lnTo>
                  <a:pt x="332038" y="51953"/>
                </a:lnTo>
                <a:lnTo>
                  <a:pt x="341502" y="57531"/>
                </a:lnTo>
                <a:lnTo>
                  <a:pt x="341502" y="46482"/>
                </a:lnTo>
                <a:close/>
              </a:path>
              <a:path w="357504" h="103504">
                <a:moveTo>
                  <a:pt x="344677" y="46482"/>
                </a:moveTo>
                <a:lnTo>
                  <a:pt x="341502" y="46482"/>
                </a:lnTo>
                <a:lnTo>
                  <a:pt x="341502" y="57531"/>
                </a:lnTo>
                <a:lnTo>
                  <a:pt x="344677" y="57531"/>
                </a:lnTo>
                <a:lnTo>
                  <a:pt x="344677" y="46482"/>
                </a:lnTo>
                <a:close/>
              </a:path>
              <a:path w="357504" h="103504">
                <a:moveTo>
                  <a:pt x="321270" y="45607"/>
                </a:moveTo>
                <a:lnTo>
                  <a:pt x="332038" y="51953"/>
                </a:lnTo>
                <a:lnTo>
                  <a:pt x="341502" y="46482"/>
                </a:lnTo>
                <a:lnTo>
                  <a:pt x="344677" y="46482"/>
                </a:lnTo>
                <a:lnTo>
                  <a:pt x="344677" y="45720"/>
                </a:lnTo>
                <a:lnTo>
                  <a:pt x="321270" y="45607"/>
                </a:lnTo>
                <a:close/>
              </a:path>
            </a:pathLst>
          </a:custGeom>
          <a:solidFill>
            <a:srgbClr val="2A6BB8"/>
          </a:solidFill>
          <a:ln>
            <a:solidFill>
              <a:srgbClr val="2F2B20"/>
            </a:solidFill>
          </a:ln>
        </p:spPr>
        <p:txBody>
          <a:bodyPr wrap="square" lIns="0" tIns="0" rIns="0" bIns="0" rtlCol="0"/>
          <a:lstStyle/>
          <a:p>
            <a:endParaRPr/>
          </a:p>
        </p:txBody>
      </p:sp>
      <p:sp>
        <p:nvSpPr>
          <p:cNvPr id="33" name="object 33"/>
          <p:cNvSpPr/>
          <p:nvPr/>
        </p:nvSpPr>
        <p:spPr>
          <a:xfrm>
            <a:off x="5071998" y="4521453"/>
            <a:ext cx="357505" cy="103505"/>
          </a:xfrm>
          <a:custGeom>
            <a:avLst/>
            <a:gdLst/>
            <a:ahLst/>
            <a:cxnLst/>
            <a:rect l="l" t="t" r="r" b="b"/>
            <a:pathLst>
              <a:path w="357504" h="103504">
                <a:moveTo>
                  <a:pt x="321192" y="58316"/>
                </a:moveTo>
                <a:lnTo>
                  <a:pt x="265049" y="90678"/>
                </a:lnTo>
                <a:lnTo>
                  <a:pt x="262127" y="92456"/>
                </a:lnTo>
                <a:lnTo>
                  <a:pt x="260985" y="96393"/>
                </a:lnTo>
                <a:lnTo>
                  <a:pt x="262763" y="99314"/>
                </a:lnTo>
                <a:lnTo>
                  <a:pt x="264540" y="102362"/>
                </a:lnTo>
                <a:lnTo>
                  <a:pt x="268477" y="103505"/>
                </a:lnTo>
                <a:lnTo>
                  <a:pt x="271399" y="101727"/>
                </a:lnTo>
                <a:lnTo>
                  <a:pt x="346464" y="58420"/>
                </a:lnTo>
                <a:lnTo>
                  <a:pt x="321192" y="58316"/>
                </a:lnTo>
                <a:close/>
              </a:path>
              <a:path w="357504" h="103504">
                <a:moveTo>
                  <a:pt x="332120" y="52017"/>
                </a:moveTo>
                <a:lnTo>
                  <a:pt x="321192" y="58316"/>
                </a:lnTo>
                <a:lnTo>
                  <a:pt x="344677" y="58420"/>
                </a:lnTo>
                <a:lnTo>
                  <a:pt x="344677" y="57531"/>
                </a:lnTo>
                <a:lnTo>
                  <a:pt x="341502" y="57531"/>
                </a:lnTo>
                <a:lnTo>
                  <a:pt x="332120" y="52017"/>
                </a:lnTo>
                <a:close/>
              </a:path>
              <a:path w="357504" h="103504">
                <a:moveTo>
                  <a:pt x="268859" y="0"/>
                </a:moveTo>
                <a:lnTo>
                  <a:pt x="265049" y="1016"/>
                </a:lnTo>
                <a:lnTo>
                  <a:pt x="261492" y="7112"/>
                </a:lnTo>
                <a:lnTo>
                  <a:pt x="262381" y="10922"/>
                </a:lnTo>
                <a:lnTo>
                  <a:pt x="265429" y="12827"/>
                </a:lnTo>
                <a:lnTo>
                  <a:pt x="321227" y="45616"/>
                </a:lnTo>
                <a:lnTo>
                  <a:pt x="344677" y="45720"/>
                </a:lnTo>
                <a:lnTo>
                  <a:pt x="344677" y="58420"/>
                </a:lnTo>
                <a:lnTo>
                  <a:pt x="346464" y="58420"/>
                </a:lnTo>
                <a:lnTo>
                  <a:pt x="357250" y="52197"/>
                </a:lnTo>
                <a:lnTo>
                  <a:pt x="268859" y="0"/>
                </a:lnTo>
                <a:close/>
              </a:path>
              <a:path w="357504" h="103504">
                <a:moveTo>
                  <a:pt x="126" y="44196"/>
                </a:moveTo>
                <a:lnTo>
                  <a:pt x="0" y="56896"/>
                </a:lnTo>
                <a:lnTo>
                  <a:pt x="321192" y="58316"/>
                </a:lnTo>
                <a:lnTo>
                  <a:pt x="332120" y="52017"/>
                </a:lnTo>
                <a:lnTo>
                  <a:pt x="321227" y="45616"/>
                </a:lnTo>
                <a:lnTo>
                  <a:pt x="126" y="44196"/>
                </a:lnTo>
                <a:close/>
              </a:path>
              <a:path w="357504" h="103504">
                <a:moveTo>
                  <a:pt x="341502" y="46609"/>
                </a:moveTo>
                <a:lnTo>
                  <a:pt x="332120" y="52017"/>
                </a:lnTo>
                <a:lnTo>
                  <a:pt x="341502" y="57531"/>
                </a:lnTo>
                <a:lnTo>
                  <a:pt x="341502" y="46609"/>
                </a:lnTo>
                <a:close/>
              </a:path>
              <a:path w="357504" h="103504">
                <a:moveTo>
                  <a:pt x="344677" y="46609"/>
                </a:moveTo>
                <a:lnTo>
                  <a:pt x="341502" y="46609"/>
                </a:lnTo>
                <a:lnTo>
                  <a:pt x="341502" y="57531"/>
                </a:lnTo>
                <a:lnTo>
                  <a:pt x="344677" y="57531"/>
                </a:lnTo>
                <a:lnTo>
                  <a:pt x="344677" y="46609"/>
                </a:lnTo>
                <a:close/>
              </a:path>
              <a:path w="357504" h="103504">
                <a:moveTo>
                  <a:pt x="321227" y="45616"/>
                </a:moveTo>
                <a:lnTo>
                  <a:pt x="332120" y="52017"/>
                </a:lnTo>
                <a:lnTo>
                  <a:pt x="341502" y="46609"/>
                </a:lnTo>
                <a:lnTo>
                  <a:pt x="344677" y="46609"/>
                </a:lnTo>
                <a:lnTo>
                  <a:pt x="344677" y="45720"/>
                </a:lnTo>
                <a:lnTo>
                  <a:pt x="321227" y="45616"/>
                </a:lnTo>
                <a:close/>
              </a:path>
            </a:pathLst>
          </a:custGeom>
          <a:solidFill>
            <a:srgbClr val="2A6BB8"/>
          </a:solidFill>
          <a:ln>
            <a:solidFill>
              <a:schemeClr val="bg2"/>
            </a:solidFill>
          </a:ln>
        </p:spPr>
        <p:txBody>
          <a:bodyPr wrap="square" lIns="0" tIns="0" rIns="0" bIns="0" rtlCol="0"/>
          <a:lstStyle/>
          <a:p>
            <a:endParaRPr/>
          </a:p>
        </p:txBody>
      </p:sp>
      <p:sp>
        <p:nvSpPr>
          <p:cNvPr id="34" name="Numero de page">
            <a:extLst>
              <a:ext uri="{FF2B5EF4-FFF2-40B4-BE49-F238E27FC236}">
                <a16:creationId xmlns:a16="http://schemas.microsoft.com/office/drawing/2014/main" id="{197C36B1-3894-421D-9AAC-345E5792A60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50</a:t>
            </a:r>
          </a:p>
        </p:txBody>
      </p:sp>
    </p:spTree>
    <p:extLst>
      <p:ext uri="{BB962C8B-B14F-4D97-AF65-F5344CB8AC3E}">
        <p14:creationId xmlns:p14="http://schemas.microsoft.com/office/powerpoint/2010/main" val="10382531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17947"/>
            <a:ext cx="8971011" cy="4297363"/>
          </a:xfrm>
        </p:spPr>
        <p:txBody>
          <a:bodyPr/>
          <a:lstStyle/>
          <a:p>
            <a:pPr marL="457200" indent="-457200">
              <a:buFont typeface="+mj-lt"/>
              <a:buAutoNum type="arabicPeriod"/>
            </a:pPr>
            <a:r>
              <a:rPr lang="fr-FR" b="1" i="1" u="sng">
                <a:latin typeface="Times New Roman"/>
                <a:cs typeface="Times New Roman"/>
              </a:rPr>
              <a:t>Principe général </a:t>
            </a:r>
          </a:p>
          <a:p>
            <a:pPr algn="just"/>
            <a:r>
              <a:rPr lang="fr-FR">
                <a:solidFill>
                  <a:prstClr val="black"/>
                </a:solidFill>
                <a:latin typeface="TimesNewRomanPSMT"/>
              </a:rPr>
              <a:t>Le principe général de calcul du coût d’un produit repose sur l’affectation de l’ensemble des charges incorporables de la comptabilité générale et s’il en existe, des charges supplétives, au coût du produit. </a:t>
            </a:r>
            <a:endParaRPr lang="fr-FR" b="1" i="1" u="sng">
              <a:latin typeface="Times New Roman"/>
              <a:cs typeface="Times New Roman"/>
            </a:endParaRPr>
          </a:p>
        </p:txBody>
      </p:sp>
      <p:sp>
        <p:nvSpPr>
          <p:cNvPr id="4" name="Titre 1"/>
          <p:cNvSpPr>
            <a:spLocks noGrp="1"/>
          </p:cNvSpPr>
          <p:nvPr>
            <p:ph type="title"/>
          </p:nvPr>
        </p:nvSpPr>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D8130421-2E9D-4D23-AB46-97AD0BB74C95}"/>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51</a:t>
            </a:r>
          </a:p>
        </p:txBody>
      </p:sp>
    </p:spTree>
    <p:extLst>
      <p:ext uri="{BB962C8B-B14F-4D97-AF65-F5344CB8AC3E}">
        <p14:creationId xmlns:p14="http://schemas.microsoft.com/office/powerpoint/2010/main" val="3198355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b="1" i="1" u="sng">
              <a:latin typeface="Times New Roman"/>
              <a:cs typeface="Times New Roman"/>
            </a:endParaRPr>
          </a:p>
          <a:p>
            <a:endParaRPr lang="fr-FR"/>
          </a:p>
          <a:p>
            <a:pPr marL="0" indent="0">
              <a:buNone/>
            </a:pPr>
            <a:endParaRPr lang="fr-FR"/>
          </a:p>
          <a:p>
            <a:pPr marL="0" indent="0">
              <a:buNone/>
            </a:pPr>
            <a:endParaRPr lang="fr-F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7" name="ZoneTexte 6"/>
          <p:cNvSpPr txBox="1"/>
          <p:nvPr/>
        </p:nvSpPr>
        <p:spPr>
          <a:xfrm>
            <a:off x="1188537" y="1828800"/>
            <a:ext cx="6447405" cy="400110"/>
          </a:xfrm>
          <a:prstGeom prst="rect">
            <a:avLst/>
          </a:prstGeom>
          <a:solidFill>
            <a:schemeClr val="tx2">
              <a:lumMod val="90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2000">
                <a:solidFill>
                  <a:schemeClr val="bg2"/>
                </a:solidFill>
                <a:latin typeface="Times New Roman"/>
                <a:cs typeface="Times New Roman"/>
              </a:rPr>
              <a:t>Achats et autres charges externes </a:t>
            </a:r>
          </a:p>
        </p:txBody>
      </p:sp>
      <p:sp>
        <p:nvSpPr>
          <p:cNvPr id="8" name="ZoneTexte 7"/>
          <p:cNvSpPr txBox="1"/>
          <p:nvPr/>
        </p:nvSpPr>
        <p:spPr>
          <a:xfrm>
            <a:off x="1188537" y="2468993"/>
            <a:ext cx="6447405" cy="369332"/>
          </a:xfrm>
          <a:prstGeom prst="rect">
            <a:avLst/>
          </a:prstGeom>
          <a:solidFill>
            <a:srgbClr val="D5D5B7"/>
          </a:solidFill>
        </p:spPr>
        <p:txBody>
          <a:bodyPr wrap="square" rtlCol="0">
            <a:spAutoFit/>
          </a:bodyPr>
          <a:lstStyle/>
          <a:p>
            <a:pPr algn="ctr"/>
            <a:r>
              <a:rPr lang="fr-FR">
                <a:solidFill>
                  <a:srgbClr val="333333"/>
                </a:solidFill>
              </a:rPr>
              <a:t>Impôts, taxes et versements assimilés  </a:t>
            </a:r>
          </a:p>
        </p:txBody>
      </p:sp>
      <p:sp>
        <p:nvSpPr>
          <p:cNvPr id="10" name="ZoneTexte 9"/>
          <p:cNvSpPr txBox="1"/>
          <p:nvPr/>
        </p:nvSpPr>
        <p:spPr>
          <a:xfrm>
            <a:off x="1188537" y="3027628"/>
            <a:ext cx="6447405" cy="369332"/>
          </a:xfrm>
          <a:prstGeom prst="rect">
            <a:avLst/>
          </a:prstGeom>
          <a:solidFill>
            <a:srgbClr val="D5D5B7"/>
          </a:solidFill>
        </p:spPr>
        <p:txBody>
          <a:bodyPr wrap="square" rtlCol="0">
            <a:spAutoFit/>
          </a:bodyPr>
          <a:lstStyle/>
          <a:p>
            <a:pPr algn="ctr"/>
            <a:r>
              <a:rPr lang="fr-FR">
                <a:solidFill>
                  <a:srgbClr val="333333"/>
                </a:solidFill>
                <a:latin typeface="Times New Roman"/>
                <a:cs typeface="Times New Roman"/>
              </a:rPr>
              <a:t>Charges de Personnel </a:t>
            </a:r>
          </a:p>
        </p:txBody>
      </p:sp>
      <p:sp>
        <p:nvSpPr>
          <p:cNvPr id="11" name="ZoneTexte 10"/>
          <p:cNvSpPr txBox="1"/>
          <p:nvPr/>
        </p:nvSpPr>
        <p:spPr>
          <a:xfrm>
            <a:off x="1188537" y="3646747"/>
            <a:ext cx="6447405" cy="369332"/>
          </a:xfrm>
          <a:prstGeom prst="rect">
            <a:avLst/>
          </a:prstGeom>
          <a:solidFill>
            <a:srgbClr val="D5D5B7"/>
          </a:solidFill>
        </p:spPr>
        <p:txBody>
          <a:bodyPr wrap="square" rtlCol="0">
            <a:spAutoFit/>
          </a:bodyPr>
          <a:lstStyle/>
          <a:p>
            <a:pPr algn="ctr"/>
            <a:r>
              <a:rPr lang="fr-FR">
                <a:solidFill>
                  <a:srgbClr val="333333"/>
                </a:solidFill>
              </a:rPr>
              <a:t>Autres charges de gestion</a:t>
            </a:r>
          </a:p>
        </p:txBody>
      </p:sp>
      <p:sp>
        <p:nvSpPr>
          <p:cNvPr id="13" name="ZoneTexte 12"/>
          <p:cNvSpPr txBox="1"/>
          <p:nvPr/>
        </p:nvSpPr>
        <p:spPr>
          <a:xfrm>
            <a:off x="1188537" y="4210966"/>
            <a:ext cx="6447405" cy="369332"/>
          </a:xfrm>
          <a:prstGeom prst="rect">
            <a:avLst/>
          </a:prstGeom>
          <a:solidFill>
            <a:srgbClr val="D5D5B7"/>
          </a:solidFill>
        </p:spPr>
        <p:txBody>
          <a:bodyPr wrap="square" rtlCol="0">
            <a:spAutoFit/>
          </a:bodyPr>
          <a:lstStyle/>
          <a:p>
            <a:pPr algn="ctr"/>
            <a:r>
              <a:rPr lang="fr-FR">
                <a:solidFill>
                  <a:srgbClr val="333333"/>
                </a:solidFill>
              </a:rPr>
              <a:t>Charges financières </a:t>
            </a:r>
          </a:p>
        </p:txBody>
      </p:sp>
      <p:sp>
        <p:nvSpPr>
          <p:cNvPr id="14" name="ZoneTexte 13"/>
          <p:cNvSpPr txBox="1"/>
          <p:nvPr/>
        </p:nvSpPr>
        <p:spPr>
          <a:xfrm>
            <a:off x="1188537" y="4862171"/>
            <a:ext cx="6447405" cy="369332"/>
          </a:xfrm>
          <a:prstGeom prst="rect">
            <a:avLst/>
          </a:prstGeom>
          <a:solidFill>
            <a:srgbClr val="D5D5B7"/>
          </a:solidFill>
        </p:spPr>
        <p:txBody>
          <a:bodyPr wrap="square" rtlCol="0">
            <a:spAutoFit/>
          </a:bodyPr>
          <a:lstStyle/>
          <a:p>
            <a:pPr algn="ctr"/>
            <a:r>
              <a:rPr lang="fr-FR">
                <a:solidFill>
                  <a:srgbClr val="333333"/>
                </a:solidFill>
              </a:rPr>
              <a:t>Amortissements </a:t>
            </a:r>
          </a:p>
        </p:txBody>
      </p:sp>
      <p:sp>
        <p:nvSpPr>
          <p:cNvPr id="16" name="ZoneTexte 15"/>
          <p:cNvSpPr txBox="1"/>
          <p:nvPr/>
        </p:nvSpPr>
        <p:spPr>
          <a:xfrm>
            <a:off x="1188537" y="5399415"/>
            <a:ext cx="6447404" cy="369332"/>
          </a:xfrm>
          <a:prstGeom prst="rect">
            <a:avLst/>
          </a:prstGeom>
          <a:solidFill>
            <a:srgbClr val="D5D5B7"/>
          </a:solidFill>
        </p:spPr>
        <p:txBody>
          <a:bodyPr wrap="square" rtlCol="0">
            <a:spAutoFit/>
          </a:bodyPr>
          <a:lstStyle/>
          <a:p>
            <a:pPr algn="ctr"/>
            <a:r>
              <a:rPr lang="fr-FR">
                <a:solidFill>
                  <a:srgbClr val="333333"/>
                </a:solidFill>
              </a:rPr>
              <a:t>Affectation des charges directes et indirectes  </a:t>
            </a:r>
          </a:p>
        </p:txBody>
      </p:sp>
      <p:sp>
        <p:nvSpPr>
          <p:cNvPr id="18" name="ZoneTexte 17"/>
          <p:cNvSpPr txBox="1"/>
          <p:nvPr/>
        </p:nvSpPr>
        <p:spPr>
          <a:xfrm>
            <a:off x="1188537" y="6126163"/>
            <a:ext cx="6447405" cy="369332"/>
          </a:xfrm>
          <a:prstGeom prst="rect">
            <a:avLst/>
          </a:prstGeom>
          <a:solidFill>
            <a:srgbClr val="D5D5B7"/>
          </a:solidFill>
        </p:spPr>
        <p:txBody>
          <a:bodyPr wrap="square" rtlCol="0">
            <a:spAutoFit/>
          </a:bodyPr>
          <a:lstStyle/>
          <a:p>
            <a:pPr algn="ctr"/>
            <a:r>
              <a:rPr lang="fr-FR">
                <a:solidFill>
                  <a:srgbClr val="333333"/>
                </a:solidFill>
              </a:rPr>
              <a:t>Coûts des différents produits </a:t>
            </a:r>
          </a:p>
        </p:txBody>
      </p:sp>
      <p:cxnSp>
        <p:nvCxnSpPr>
          <p:cNvPr id="20" name="Connecteur droit avec flèche 19"/>
          <p:cNvCxnSpPr/>
          <p:nvPr/>
        </p:nvCxnSpPr>
        <p:spPr>
          <a:xfrm>
            <a:off x="3174859" y="5768747"/>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5701862" y="5757305"/>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3116924" y="222891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a:off x="3152133" y="2728777"/>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a:off x="3152133" y="3406664"/>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a:off x="3116924" y="4042360"/>
            <a:ext cx="0" cy="168606"/>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a:off x="3152133" y="4580298"/>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p:nvCxnSpPr>
        <p:spPr>
          <a:xfrm>
            <a:off x="3155355" y="5159332"/>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5624250" y="222891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p:cNvCxnSpPr/>
          <p:nvPr/>
        </p:nvCxnSpPr>
        <p:spPr>
          <a:xfrm>
            <a:off x="5624250" y="2838324"/>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Connecteur droit 33"/>
          <p:cNvCxnSpPr/>
          <p:nvPr/>
        </p:nvCxnSpPr>
        <p:spPr>
          <a:xfrm>
            <a:off x="5671770" y="339696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Connecteur droit 34"/>
          <p:cNvCxnSpPr/>
          <p:nvPr/>
        </p:nvCxnSpPr>
        <p:spPr>
          <a:xfrm>
            <a:off x="5701862" y="4016079"/>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cteur droit 35"/>
          <p:cNvCxnSpPr/>
          <p:nvPr/>
        </p:nvCxnSpPr>
        <p:spPr>
          <a:xfrm>
            <a:off x="5701862" y="4580298"/>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cteur droit 36"/>
          <p:cNvCxnSpPr/>
          <p:nvPr/>
        </p:nvCxnSpPr>
        <p:spPr>
          <a:xfrm>
            <a:off x="5671770" y="5231503"/>
            <a:ext cx="30092" cy="167912"/>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612EFCA6-C642-49A8-93BB-0F410F46C0C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52</a:t>
            </a:r>
          </a:p>
        </p:txBody>
      </p:sp>
    </p:spTree>
    <p:extLst>
      <p:ext uri="{BB962C8B-B14F-4D97-AF65-F5344CB8AC3E}">
        <p14:creationId xmlns:p14="http://schemas.microsoft.com/office/powerpoint/2010/main" val="120832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779463" y="1828800"/>
            <a:ext cx="7583488" cy="4297363"/>
          </a:xfrm>
        </p:spPr>
        <p:txBody>
          <a:bodyPr>
            <a:normAutofit/>
          </a:bodyPr>
          <a:lstStyle/>
          <a:p>
            <a:pPr algn="just"/>
            <a:r>
              <a:rPr lang="fr-FR" sz="2000">
                <a:latin typeface="Times New Roman"/>
                <a:cs typeface="Times New Roman"/>
              </a:rPr>
              <a:t>Le coût de revient est le coût complet à son stade final. Il est décomposé en autant de coûts que de phases du cycle d’exploitation de l’entreprise ( approvisionnement, stockage, production, …). </a:t>
            </a:r>
          </a:p>
          <a:p>
            <a:pPr algn="just"/>
            <a:r>
              <a:rPr lang="fr-FR" sz="2000">
                <a:latin typeface="Times New Roman"/>
                <a:cs typeface="Times New Roman"/>
              </a:rPr>
              <a:t>Un coût complet est composé de l’ensemble des charges qui peuvent lui être rapportées à la suite d’un traitement adapté (affectation, répartition, imputation..) </a:t>
            </a:r>
          </a:p>
          <a:p>
            <a:pPr algn="just"/>
            <a:r>
              <a:rPr lang="fr-FR" sz="2000">
                <a:latin typeface="Times New Roman"/>
                <a:cs typeface="Times New Roman"/>
              </a:rPr>
              <a:t>Le calcul des coûts complets repose sur la distinction des charges incorporées aux coûts en :</a:t>
            </a:r>
          </a:p>
          <a:p>
            <a:pPr marL="0" indent="0" algn="just">
              <a:buNone/>
            </a:pPr>
            <a:r>
              <a:rPr lang="fr-FR" sz="2000">
                <a:latin typeface="Times New Roman"/>
                <a:cs typeface="Times New Roman"/>
              </a:rPr>
              <a:t>                        Charges directes; </a:t>
            </a:r>
          </a:p>
          <a:p>
            <a:pPr marL="0" indent="0" algn="just">
              <a:buNone/>
            </a:pPr>
            <a:r>
              <a:rPr lang="fr-FR" sz="2000">
                <a:latin typeface="Times New Roman"/>
                <a:cs typeface="Times New Roman"/>
              </a:rPr>
              <a:t>                        Charges indirectes. </a:t>
            </a:r>
          </a:p>
        </p:txBody>
      </p:sp>
      <p:sp>
        <p:nvSpPr>
          <p:cNvPr id="5"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cxnSp>
        <p:nvCxnSpPr>
          <p:cNvPr id="6" name="Connecteur droit avec flèche 5"/>
          <p:cNvCxnSpPr/>
          <p:nvPr/>
        </p:nvCxnSpPr>
        <p:spPr>
          <a:xfrm>
            <a:off x="1638300" y="5264621"/>
            <a:ext cx="635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1638300" y="5807744"/>
            <a:ext cx="635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1638300" y="5264621"/>
            <a:ext cx="0" cy="495300"/>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09BB2041-75EF-4326-A568-D39A0CCBED0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53</a:t>
            </a:r>
          </a:p>
        </p:txBody>
      </p:sp>
    </p:spTree>
    <p:extLst>
      <p:ext uri="{BB962C8B-B14F-4D97-AF65-F5344CB8AC3E}">
        <p14:creationId xmlns:p14="http://schemas.microsoft.com/office/powerpoint/2010/main" val="329925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
                                        <p:tgtEl>
                                          <p:spTgt spid="4">
                                            <p:txEl>
                                              <p:pRg st="0" end="0"/>
                                            </p:txEl>
                                          </p:spTgt>
                                        </p:tgtEl>
                                      </p:cBhvr>
                                    </p:animEffect>
                                    <p:anim calcmode="lin" valueType="num">
                                      <p:cBhvr>
                                        <p:cTn id="8" dur="4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100"/>
                                        <p:tgtEl>
                                          <p:spTgt spid="4">
                                            <p:txEl>
                                              <p:pRg st="1" end="1"/>
                                            </p:txEl>
                                          </p:spTgt>
                                        </p:tgtEl>
                                      </p:cBhvr>
                                    </p:animEffect>
                                    <p:anim calcmode="lin" valueType="num">
                                      <p:cBhvr>
                                        <p:cTn id="17" dur="4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4">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4">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4">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
                                        <p:tgtEl>
                                          <p:spTgt spid="4">
                                            <p:txEl>
                                              <p:pRg st="2" end="2"/>
                                            </p:txEl>
                                          </p:spTgt>
                                        </p:tgtEl>
                                      </p:cBhvr>
                                    </p:animEffect>
                                    <p:anim calcmode="lin" valueType="num">
                                      <p:cBhvr>
                                        <p:cTn id="26" dur="4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4">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4">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4">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00"/>
                                        <p:tgtEl>
                                          <p:spTgt spid="4">
                                            <p:txEl>
                                              <p:pRg st="3" end="3"/>
                                            </p:txEl>
                                          </p:spTgt>
                                        </p:tgtEl>
                                      </p:cBhvr>
                                    </p:animEffect>
                                    <p:anim calcmode="lin" valueType="num">
                                      <p:cBhvr>
                                        <p:cTn id="35" dur="4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4">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4">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4">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fade">
                                      <p:cBhvr>
                                        <p:cTn id="43" dur="100"/>
                                        <p:tgtEl>
                                          <p:spTgt spid="4">
                                            <p:txEl>
                                              <p:pRg st="4" end="4"/>
                                            </p:txEl>
                                          </p:spTgt>
                                        </p:tgtEl>
                                      </p:cBhvr>
                                    </p:animEffect>
                                    <p:anim calcmode="lin" valueType="num">
                                      <p:cBhvr>
                                        <p:cTn id="44" dur="4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4">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4">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4">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2000" b="1" i="1">
                <a:latin typeface="Times New Roman"/>
                <a:cs typeface="Times New Roman"/>
              </a:rPr>
              <a:t>2. </a:t>
            </a:r>
            <a:r>
              <a:rPr lang="fr-FR" sz="2000" b="1" i="1" u="sng">
                <a:latin typeface="Times New Roman"/>
                <a:cs typeface="Times New Roman"/>
              </a:rPr>
              <a:t>Les charges directes et indirectes </a:t>
            </a:r>
          </a:p>
          <a:p>
            <a:pPr marL="0" indent="0">
              <a:buNone/>
            </a:pPr>
            <a:r>
              <a:rPr lang="fr-FR" sz="2000" b="1" i="1">
                <a:solidFill>
                  <a:schemeClr val="tx1"/>
                </a:solidFill>
                <a:latin typeface="Times New Roman"/>
                <a:cs typeface="Times New Roman"/>
              </a:rPr>
              <a:t>	</a:t>
            </a:r>
            <a:r>
              <a:rPr lang="fr-FR" sz="2000" b="1" i="1">
                <a:solidFill>
                  <a:srgbClr val="333333"/>
                </a:solidFill>
                <a:latin typeface="Times New Roman"/>
                <a:cs typeface="Times New Roman"/>
              </a:rPr>
              <a:t>A.  </a:t>
            </a:r>
            <a:r>
              <a:rPr lang="fr-FR" sz="2000" b="1" i="1" u="sng">
                <a:solidFill>
                  <a:srgbClr val="333333"/>
                </a:solidFill>
                <a:latin typeface="Times New Roman"/>
                <a:cs typeface="Times New Roman"/>
              </a:rPr>
              <a:t>Les charges directes </a:t>
            </a:r>
          </a:p>
          <a:p>
            <a:pPr marL="0" indent="0" algn="just">
              <a:buNone/>
            </a:pPr>
            <a:r>
              <a:rPr lang="fr-FR" sz="1800">
                <a:latin typeface="Times New Roman"/>
                <a:cs typeface="Times New Roman"/>
              </a:rPr>
              <a:t>Les charges directes sont des charges propres à un seul coût. Elles sont affectées directement aux coûts, sans calculs intermédiaires. </a:t>
            </a:r>
          </a:p>
          <a:p>
            <a:pPr marL="0" indent="0" algn="just">
              <a:buNone/>
            </a:pPr>
            <a:r>
              <a:rPr lang="fr-FR" sz="2000" b="1" i="1">
                <a:solidFill>
                  <a:srgbClr val="333333"/>
                </a:solidFill>
                <a:latin typeface="Times New Roman"/>
                <a:cs typeface="Times New Roman"/>
              </a:rPr>
              <a:t>	B. </a:t>
            </a:r>
            <a:r>
              <a:rPr lang="fr-FR" sz="2000" b="1" i="1" u="sng">
                <a:solidFill>
                  <a:srgbClr val="333333"/>
                </a:solidFill>
                <a:latin typeface="Times New Roman"/>
                <a:cs typeface="Times New Roman"/>
              </a:rPr>
              <a:t>Les charges indirectes </a:t>
            </a:r>
          </a:p>
          <a:p>
            <a:pPr marL="0" indent="0" algn="just">
              <a:buNone/>
            </a:pPr>
            <a:r>
              <a:rPr lang="fr-FR" sz="1800">
                <a:latin typeface="Times New Roman"/>
                <a:cs typeface="Times New Roman"/>
              </a:rPr>
              <a:t>Les charges indirectes concernent plusieurs coûts. </a:t>
            </a:r>
          </a:p>
          <a:p>
            <a:pPr marL="0" indent="0" algn="just">
              <a:buNone/>
            </a:pPr>
            <a:r>
              <a:rPr lang="fr-FR" sz="1800">
                <a:latin typeface="Times New Roman"/>
                <a:cs typeface="Times New Roman"/>
              </a:rPr>
              <a:t>Leur traitement nécessite une répartition préalable avant qu’elles soient imputées aux coûts d’un produit ou d’un objet de coût déterminé.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 et la méthode ABC</a:t>
            </a:r>
          </a:p>
        </p:txBody>
      </p:sp>
      <p:sp>
        <p:nvSpPr>
          <p:cNvPr id="2" name="Numero de page">
            <a:extLst>
              <a:ext uri="{FF2B5EF4-FFF2-40B4-BE49-F238E27FC236}">
                <a16:creationId xmlns:a16="http://schemas.microsoft.com/office/drawing/2014/main" id="{0C6813EE-4A9C-4E19-A9AD-55AFB48333F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54</a:t>
            </a:r>
          </a:p>
        </p:txBody>
      </p:sp>
    </p:spTree>
    <p:extLst>
      <p:ext uri="{BB962C8B-B14F-4D97-AF65-F5344CB8AC3E}">
        <p14:creationId xmlns:p14="http://schemas.microsoft.com/office/powerpoint/2010/main" val="152473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189" y="1828800"/>
            <a:ext cx="8414036" cy="4297363"/>
          </a:xfrm>
        </p:spPr>
        <p:txBody>
          <a:bodyPr/>
          <a:lstStyle/>
          <a:p>
            <a:pPr marL="514350" indent="-514350" algn="just">
              <a:buAutoNum type="romanUcPeriod" startAt="2"/>
            </a:pPr>
            <a:r>
              <a:rPr lang="fr-FR" b="1" i="1" u="sng">
                <a:latin typeface="Times New Roman"/>
                <a:cs typeface="Times New Roman"/>
              </a:rPr>
              <a:t>Le traitement des charges directes et indirectes </a:t>
            </a:r>
          </a:p>
          <a:p>
            <a:pPr marL="457200" indent="-457200" algn="just">
              <a:buFont typeface="+mj-lt"/>
              <a:buAutoNum type="arabicPeriod"/>
            </a:pPr>
            <a:r>
              <a:rPr lang="fr-FR" b="1" i="1" u="sng">
                <a:latin typeface="Times New Roman"/>
                <a:cs typeface="Times New Roman"/>
              </a:rPr>
              <a:t>Les centres d’analyse </a:t>
            </a:r>
          </a:p>
          <a:p>
            <a:pPr marL="0" indent="0" algn="just">
              <a:buNone/>
            </a:pPr>
            <a:r>
              <a:rPr lang="fr-FR" sz="2000">
                <a:solidFill>
                  <a:srgbClr val="333333"/>
                </a:solidFill>
                <a:latin typeface="Times New Roman"/>
                <a:cs typeface="Times New Roman"/>
              </a:rPr>
              <a:t>Les centres d’analyse correspondent soit: </a:t>
            </a:r>
          </a:p>
          <a:p>
            <a:pPr algn="just">
              <a:buFontTx/>
              <a:buChar char="-"/>
            </a:pPr>
            <a:r>
              <a:rPr lang="fr-FR" sz="2000">
                <a:solidFill>
                  <a:srgbClr val="333333"/>
                </a:solidFill>
                <a:latin typeface="Times New Roman"/>
                <a:cs typeface="Times New Roman"/>
              </a:rPr>
              <a:t>À une division réelle de l’entreprise appelée centre de travail (atelier, magasin, bureaux…) selon l’organigramme; </a:t>
            </a:r>
          </a:p>
          <a:p>
            <a:pPr algn="just">
              <a:buFontTx/>
              <a:buChar char="-"/>
            </a:pPr>
            <a:r>
              <a:rPr lang="fr-FR" sz="2000">
                <a:solidFill>
                  <a:srgbClr val="333333"/>
                </a:solidFill>
                <a:latin typeface="Times New Roman"/>
                <a:cs typeface="Times New Roman"/>
              </a:rPr>
              <a:t>À une division fictive de l’entreprise relative aux fonctions économiques assurées (  administration, gestion du personnel, approvisionnement…).</a:t>
            </a:r>
          </a:p>
          <a:p>
            <a:pPr marL="0" indent="0" algn="just">
              <a:buNone/>
            </a:pPr>
            <a:endParaRPr lang="fr-FR">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6B6E222B-A116-4180-AE4A-22254973C82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55</a:t>
            </a:r>
          </a:p>
        </p:txBody>
      </p:sp>
    </p:spTree>
    <p:extLst>
      <p:ext uri="{BB962C8B-B14F-4D97-AF65-F5344CB8AC3E}">
        <p14:creationId xmlns:p14="http://schemas.microsoft.com/office/powerpoint/2010/main" val="66117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1800">
                <a:latin typeface="Times New Roman"/>
                <a:cs typeface="Times New Roman"/>
              </a:rPr>
              <a:t>On distingue plusieurs catégories de centre d’analyse, en fonction du critère retenu pour leur classification:</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 et la méthode ABC</a:t>
            </a:r>
          </a:p>
        </p:txBody>
      </p:sp>
      <p:sp>
        <p:nvSpPr>
          <p:cNvPr id="2" name="Rectangle à coins arrondis 1"/>
          <p:cNvSpPr/>
          <p:nvPr/>
        </p:nvSpPr>
        <p:spPr>
          <a:xfrm>
            <a:off x="1676400" y="2552700"/>
            <a:ext cx="5981700" cy="3683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d’analyse d’après la nature de l’unité de mesure </a:t>
            </a:r>
          </a:p>
        </p:txBody>
      </p:sp>
      <p:sp>
        <p:nvSpPr>
          <p:cNvPr id="5" name="Rectangle à coins arrondis 4"/>
          <p:cNvSpPr/>
          <p:nvPr/>
        </p:nvSpPr>
        <p:spPr>
          <a:xfrm>
            <a:off x="1930400" y="3327400"/>
            <a:ext cx="2260600" cy="3048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opérationnels</a:t>
            </a:r>
          </a:p>
        </p:txBody>
      </p:sp>
      <p:sp>
        <p:nvSpPr>
          <p:cNvPr id="6" name="Rectangle à coins arrondis 5"/>
          <p:cNvSpPr/>
          <p:nvPr/>
        </p:nvSpPr>
        <p:spPr>
          <a:xfrm>
            <a:off x="4876800" y="3314700"/>
            <a:ext cx="2260600" cy="3048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de structure</a:t>
            </a:r>
          </a:p>
        </p:txBody>
      </p:sp>
      <p:cxnSp>
        <p:nvCxnSpPr>
          <p:cNvPr id="8" name="Connecteur droit 7"/>
          <p:cNvCxnSpPr/>
          <p:nvPr/>
        </p:nvCxnSpPr>
        <p:spPr>
          <a:xfrm>
            <a:off x="2971800" y="2921000"/>
            <a:ext cx="0" cy="393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6032500" y="2921000"/>
            <a:ext cx="0" cy="393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avec flèche 11"/>
          <p:cNvCxnSpPr/>
          <p:nvPr/>
        </p:nvCxnSpPr>
        <p:spPr>
          <a:xfrm>
            <a:off x="2959100" y="3632200"/>
            <a:ext cx="0" cy="368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6045200" y="3632200"/>
            <a:ext cx="0" cy="368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ZoneTexte 16"/>
          <p:cNvSpPr txBox="1"/>
          <p:nvPr/>
        </p:nvSpPr>
        <p:spPr>
          <a:xfrm>
            <a:off x="1676400" y="4000500"/>
            <a:ext cx="2641600" cy="1815882"/>
          </a:xfrm>
          <a:prstGeom prst="rect">
            <a:avLst/>
          </a:prstGeom>
          <a:noFill/>
        </p:spPr>
        <p:txBody>
          <a:bodyPr wrap="square" rtlCol="0">
            <a:spAutoFit/>
          </a:bodyPr>
          <a:lstStyle/>
          <a:p>
            <a:pPr algn="ctr"/>
            <a:r>
              <a:rPr lang="fr-FR" sz="1600">
                <a:solidFill>
                  <a:srgbClr val="333333"/>
                </a:solidFill>
                <a:latin typeface="Times New Roman"/>
                <a:cs typeface="Times New Roman"/>
              </a:rPr>
              <a:t>Centres d’analyse dont l’activité peut être mesurée par une unité de mesure physique intitulée unité d’œuvre. Ils correspondent le plus souvent à une division du travail ou à une fonction.   </a:t>
            </a:r>
          </a:p>
        </p:txBody>
      </p:sp>
      <p:sp>
        <p:nvSpPr>
          <p:cNvPr id="18" name="ZoneTexte 17"/>
          <p:cNvSpPr txBox="1"/>
          <p:nvPr/>
        </p:nvSpPr>
        <p:spPr>
          <a:xfrm>
            <a:off x="4724400" y="4000500"/>
            <a:ext cx="2641600" cy="1815882"/>
          </a:xfrm>
          <a:prstGeom prst="rect">
            <a:avLst/>
          </a:prstGeom>
          <a:noFill/>
        </p:spPr>
        <p:txBody>
          <a:bodyPr wrap="square" rtlCol="0">
            <a:spAutoFit/>
          </a:bodyPr>
          <a:lstStyle/>
          <a:p>
            <a:pPr algn="ctr"/>
            <a:r>
              <a:rPr lang="fr-FR" sz="1600">
                <a:solidFill>
                  <a:srgbClr val="333333"/>
                </a:solidFill>
                <a:latin typeface="Times New Roman"/>
                <a:cs typeface="Times New Roman"/>
              </a:rPr>
              <a:t>Centres d’analyse dont l’activité est mesurée par une unité monétaire intitulée taux de frais. Ce sont généralement des centres de frais (administration, financement…). </a:t>
            </a:r>
          </a:p>
        </p:txBody>
      </p:sp>
      <p:sp>
        <p:nvSpPr>
          <p:cNvPr id="7" name="Numero de page">
            <a:extLst>
              <a:ext uri="{FF2B5EF4-FFF2-40B4-BE49-F238E27FC236}">
                <a16:creationId xmlns:a16="http://schemas.microsoft.com/office/drawing/2014/main" id="{0A0193F4-3719-438F-BA15-17897477DFF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56</a:t>
            </a:r>
          </a:p>
        </p:txBody>
      </p:sp>
    </p:spTree>
    <p:extLst>
      <p:ext uri="{BB962C8B-B14F-4D97-AF65-F5344CB8AC3E}">
        <p14:creationId xmlns:p14="http://schemas.microsoft.com/office/powerpoint/2010/main" val="16213387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 et la méthode ABC</a:t>
            </a:r>
          </a:p>
        </p:txBody>
      </p:sp>
      <p:sp>
        <p:nvSpPr>
          <p:cNvPr id="5" name="Rectangle à coins arrondis 4"/>
          <p:cNvSpPr/>
          <p:nvPr/>
        </p:nvSpPr>
        <p:spPr>
          <a:xfrm>
            <a:off x="1676400" y="1905000"/>
            <a:ext cx="5981700" cy="3683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d’analyse d’après leur destination </a:t>
            </a:r>
          </a:p>
        </p:txBody>
      </p:sp>
      <p:sp>
        <p:nvSpPr>
          <p:cNvPr id="6" name="Rectangle à coins arrondis 5"/>
          <p:cNvSpPr/>
          <p:nvPr/>
        </p:nvSpPr>
        <p:spPr>
          <a:xfrm>
            <a:off x="1879600" y="2667000"/>
            <a:ext cx="2260600" cy="3048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auxiliaires </a:t>
            </a:r>
          </a:p>
        </p:txBody>
      </p:sp>
      <p:sp>
        <p:nvSpPr>
          <p:cNvPr id="7" name="Rectangle à coins arrondis 6"/>
          <p:cNvSpPr/>
          <p:nvPr/>
        </p:nvSpPr>
        <p:spPr>
          <a:xfrm>
            <a:off x="5232400" y="2667000"/>
            <a:ext cx="2260600" cy="3048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Centres principaux  </a:t>
            </a:r>
          </a:p>
        </p:txBody>
      </p:sp>
      <p:cxnSp>
        <p:nvCxnSpPr>
          <p:cNvPr id="8" name="Connecteur droit 7"/>
          <p:cNvCxnSpPr/>
          <p:nvPr/>
        </p:nvCxnSpPr>
        <p:spPr>
          <a:xfrm>
            <a:off x="3009900" y="2273300"/>
            <a:ext cx="0" cy="393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6273800" y="2273300"/>
            <a:ext cx="0" cy="393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avec flèche 9"/>
          <p:cNvCxnSpPr/>
          <p:nvPr/>
        </p:nvCxnSpPr>
        <p:spPr>
          <a:xfrm>
            <a:off x="3022600" y="2971800"/>
            <a:ext cx="0" cy="368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Connecteur droit avec flèche 10"/>
          <p:cNvCxnSpPr/>
          <p:nvPr/>
        </p:nvCxnSpPr>
        <p:spPr>
          <a:xfrm>
            <a:off x="6273800" y="2971800"/>
            <a:ext cx="0" cy="368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ZoneTexte 1"/>
          <p:cNvSpPr txBox="1"/>
          <p:nvPr/>
        </p:nvSpPr>
        <p:spPr>
          <a:xfrm>
            <a:off x="1358900" y="3467100"/>
            <a:ext cx="3162300" cy="1569660"/>
          </a:xfrm>
          <a:prstGeom prst="rect">
            <a:avLst/>
          </a:prstGeom>
          <a:noFill/>
        </p:spPr>
        <p:txBody>
          <a:bodyPr wrap="square" rtlCol="0">
            <a:spAutoFit/>
          </a:bodyPr>
          <a:lstStyle/>
          <a:p>
            <a:pPr algn="just"/>
            <a:r>
              <a:rPr lang="fr-FR" sz="1600">
                <a:solidFill>
                  <a:srgbClr val="333333"/>
                </a:solidFill>
                <a:latin typeface="Times New Roman"/>
                <a:cs typeface="Times New Roman"/>
              </a:rPr>
              <a:t>Centres d’analyse dont les coûts sont imputés à d’autres centres auxiliaires et/ou principaux.  Par exemple: la gestion du personnel, la gestion du matériel, les prestations connexes…. </a:t>
            </a:r>
          </a:p>
        </p:txBody>
      </p:sp>
      <p:sp>
        <p:nvSpPr>
          <p:cNvPr id="12" name="ZoneTexte 11"/>
          <p:cNvSpPr txBox="1"/>
          <p:nvPr/>
        </p:nvSpPr>
        <p:spPr>
          <a:xfrm>
            <a:off x="5130800" y="3467100"/>
            <a:ext cx="2984500" cy="1323439"/>
          </a:xfrm>
          <a:prstGeom prst="rect">
            <a:avLst/>
          </a:prstGeom>
          <a:noFill/>
        </p:spPr>
        <p:txBody>
          <a:bodyPr wrap="square" rtlCol="0">
            <a:spAutoFit/>
          </a:bodyPr>
          <a:lstStyle/>
          <a:p>
            <a:pPr algn="just"/>
            <a:r>
              <a:rPr lang="fr-FR" sz="1600">
                <a:solidFill>
                  <a:srgbClr val="333333"/>
                </a:solidFill>
                <a:latin typeface="Times New Roman"/>
                <a:cs typeface="Times New Roman"/>
              </a:rPr>
              <a:t>Centre d’analyse dont les coûts sont imputés directement aux coûts des produits. Par exemple: centre d’approvisionnement, centre de production…  </a:t>
            </a:r>
          </a:p>
        </p:txBody>
      </p:sp>
      <p:sp>
        <p:nvSpPr>
          <p:cNvPr id="3" name="Numero de page">
            <a:extLst>
              <a:ext uri="{FF2B5EF4-FFF2-40B4-BE49-F238E27FC236}">
                <a16:creationId xmlns:a16="http://schemas.microsoft.com/office/drawing/2014/main" id="{45719761-3EDC-4486-B083-7C9E3988FEA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57</a:t>
            </a:r>
          </a:p>
        </p:txBody>
      </p:sp>
    </p:spTree>
    <p:extLst>
      <p:ext uri="{BB962C8B-B14F-4D97-AF65-F5344CB8AC3E}">
        <p14:creationId xmlns:p14="http://schemas.microsoft.com/office/powerpoint/2010/main" val="37122702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FR" sz="1800" b="1" i="1">
                <a:solidFill>
                  <a:schemeClr val="accent1"/>
                </a:solidFill>
                <a:latin typeface="Times New Roman"/>
                <a:cs typeface="Times New Roman"/>
              </a:rPr>
              <a:t>	A</a:t>
            </a:r>
            <a:r>
              <a:rPr lang="fr-FR" sz="1800" b="1" i="1">
                <a:solidFill>
                  <a:srgbClr val="333333"/>
                </a:solidFill>
                <a:latin typeface="Times New Roman"/>
                <a:cs typeface="Times New Roman"/>
              </a:rPr>
              <a:t>. </a:t>
            </a:r>
            <a:r>
              <a:rPr lang="fr-FR" sz="1800" b="1" i="1" u="sng">
                <a:solidFill>
                  <a:srgbClr val="333333"/>
                </a:solidFill>
                <a:latin typeface="Times New Roman"/>
                <a:cs typeface="Times New Roman"/>
              </a:rPr>
              <a:t>La répartition des charges indirectes </a:t>
            </a:r>
          </a:p>
          <a:p>
            <a:pPr marL="0" indent="0">
              <a:buNone/>
            </a:pPr>
            <a:r>
              <a:rPr lang="fr-FR" sz="1800" b="1" i="1">
                <a:solidFill>
                  <a:srgbClr val="333333"/>
                </a:solidFill>
                <a:latin typeface="Times New Roman"/>
                <a:cs typeface="Times New Roman"/>
              </a:rPr>
              <a:t>		</a:t>
            </a:r>
            <a:r>
              <a:rPr lang="fr-FR" sz="1800" b="1" i="1" u="sng">
                <a:solidFill>
                  <a:srgbClr val="333333"/>
                </a:solidFill>
                <a:latin typeface="Times New Roman"/>
                <a:cs typeface="Times New Roman"/>
              </a:rPr>
              <a:t>1. Principe </a:t>
            </a:r>
          </a:p>
          <a:p>
            <a:pPr algn="just"/>
            <a:r>
              <a:rPr lang="fr-FR" sz="1800">
                <a:latin typeface="Times New Roman"/>
                <a:cs typeface="Times New Roman"/>
              </a:rPr>
              <a:t>Le calcul de répartition des charges indirectes se présente sous la forme d’un tableau à double entrée: </a:t>
            </a:r>
          </a:p>
          <a:p>
            <a:pPr marL="0" indent="0" algn="just">
              <a:buNone/>
            </a:pPr>
            <a:r>
              <a:rPr lang="fr-FR" sz="1800">
                <a:latin typeface="Times New Roman"/>
                <a:cs typeface="Times New Roman"/>
              </a:rPr>
              <a:t>		en </a:t>
            </a:r>
            <a:r>
              <a:rPr lang="fr-FR" sz="1600" b="1" i="1">
                <a:solidFill>
                  <a:srgbClr val="333333"/>
                </a:solidFill>
                <a:latin typeface="Times New Roman"/>
                <a:cs typeface="Times New Roman"/>
              </a:rPr>
              <a:t>ligne</a:t>
            </a:r>
            <a:r>
              <a:rPr lang="fr-FR" sz="1800" b="1" i="1">
                <a:latin typeface="Times New Roman"/>
                <a:cs typeface="Times New Roman"/>
              </a:rPr>
              <a:t>,</a:t>
            </a:r>
            <a:r>
              <a:rPr lang="fr-FR" sz="1800">
                <a:latin typeface="Times New Roman"/>
                <a:cs typeface="Times New Roman"/>
              </a:rPr>
              <a:t> les charges indirectes par nature à répartir </a:t>
            </a:r>
          </a:p>
          <a:p>
            <a:pPr marL="0" indent="0" algn="just">
              <a:buNone/>
            </a:pPr>
            <a:r>
              <a:rPr lang="fr-FR" sz="1800">
                <a:latin typeface="Times New Roman"/>
                <a:cs typeface="Times New Roman"/>
              </a:rPr>
              <a:t>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 et la méthode ABC</a:t>
            </a:r>
          </a:p>
        </p:txBody>
      </p:sp>
      <p:cxnSp>
        <p:nvCxnSpPr>
          <p:cNvPr id="5" name="Connecteur droit avec flèche 4"/>
          <p:cNvCxnSpPr/>
          <p:nvPr/>
        </p:nvCxnSpPr>
        <p:spPr>
          <a:xfrm flipV="1">
            <a:off x="1879600" y="4013200"/>
            <a:ext cx="571500" cy="12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Connecteur droit avec flèche 5"/>
          <p:cNvCxnSpPr/>
          <p:nvPr/>
        </p:nvCxnSpPr>
        <p:spPr>
          <a:xfrm flipV="1">
            <a:off x="1879600" y="4311650"/>
            <a:ext cx="571500" cy="127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1879600" y="4006850"/>
            <a:ext cx="0" cy="292100"/>
          </a:xfrm>
          <a:prstGeom prst="line">
            <a:avLst/>
          </a:prstGeom>
        </p:spPr>
        <p:style>
          <a:lnRef idx="2">
            <a:schemeClr val="accent1"/>
          </a:lnRef>
          <a:fillRef idx="0">
            <a:schemeClr val="accent1"/>
          </a:fillRef>
          <a:effectRef idx="1">
            <a:schemeClr val="accent1"/>
          </a:effectRef>
          <a:fontRef idx="minor">
            <a:schemeClr val="tx1"/>
          </a:fontRef>
        </p:style>
      </p:cxnSp>
      <p:sp>
        <p:nvSpPr>
          <p:cNvPr id="9" name="ZoneTexte 8"/>
          <p:cNvSpPr txBox="1"/>
          <p:nvPr/>
        </p:nvSpPr>
        <p:spPr>
          <a:xfrm>
            <a:off x="2673865" y="4159250"/>
            <a:ext cx="5689083" cy="338554"/>
          </a:xfrm>
          <a:prstGeom prst="rect">
            <a:avLst/>
          </a:prstGeom>
          <a:noFill/>
        </p:spPr>
        <p:txBody>
          <a:bodyPr wrap="square" rtlCol="0">
            <a:spAutoFit/>
          </a:bodyPr>
          <a:lstStyle/>
          <a:p>
            <a:pPr algn="just"/>
            <a:r>
              <a:rPr lang="fr-FR" sz="1600" b="1">
                <a:solidFill>
                  <a:srgbClr val="333333"/>
                </a:solidFill>
                <a:latin typeface="Times New Roman"/>
                <a:cs typeface="Times New Roman"/>
              </a:rPr>
              <a:t>en </a:t>
            </a:r>
            <a:r>
              <a:rPr lang="fr-FR" sz="1600" b="1" i="1">
                <a:solidFill>
                  <a:srgbClr val="333333"/>
                </a:solidFill>
                <a:latin typeface="Times New Roman"/>
                <a:cs typeface="Times New Roman"/>
              </a:rPr>
              <a:t>colonne,</a:t>
            </a:r>
            <a:r>
              <a:rPr lang="fr-FR" sz="1600" b="1">
                <a:solidFill>
                  <a:srgbClr val="333333"/>
                </a:solidFill>
                <a:latin typeface="Times New Roman"/>
                <a:cs typeface="Times New Roman"/>
              </a:rPr>
              <a:t> les centres d’analyse auxiliaires et principaux </a:t>
            </a:r>
            <a:endParaRPr lang="fr-FR" sz="1600" b="1">
              <a:solidFill>
                <a:srgbClr val="333333"/>
              </a:solidFill>
            </a:endParaRPr>
          </a:p>
        </p:txBody>
      </p:sp>
      <p:sp>
        <p:nvSpPr>
          <p:cNvPr id="2" name="Numero de page">
            <a:extLst>
              <a:ext uri="{FF2B5EF4-FFF2-40B4-BE49-F238E27FC236}">
                <a16:creationId xmlns:a16="http://schemas.microsoft.com/office/drawing/2014/main" id="{B9273CBC-A4EE-4A65-B577-1A5D4188AF01}"/>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58</a:t>
            </a:r>
          </a:p>
        </p:txBody>
      </p:sp>
    </p:spTree>
    <p:extLst>
      <p:ext uri="{BB962C8B-B14F-4D97-AF65-F5344CB8AC3E}">
        <p14:creationId xmlns:p14="http://schemas.microsoft.com/office/powerpoint/2010/main" val="377711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0500" y="1828800"/>
            <a:ext cx="8743073" cy="4297363"/>
          </a:xfrm>
        </p:spPr>
        <p:txBody>
          <a:bodyPr/>
          <a:lstStyle/>
          <a:p>
            <a:pPr marL="0" indent="0" algn="just">
              <a:buNone/>
            </a:pPr>
            <a:r>
              <a:rPr lang="fr-FR" sz="1800" b="1" i="1">
                <a:solidFill>
                  <a:srgbClr val="333333"/>
                </a:solidFill>
                <a:latin typeface="Times New Roman"/>
                <a:cs typeface="Times New Roman"/>
              </a:rPr>
              <a:t>	</a:t>
            </a:r>
            <a:r>
              <a:rPr lang="fr-FR" sz="1800" b="1" i="1" u="sng">
                <a:solidFill>
                  <a:srgbClr val="333333"/>
                </a:solidFill>
                <a:latin typeface="Times New Roman"/>
                <a:cs typeface="Times New Roman"/>
              </a:rPr>
              <a:t>B. L’exemples </a:t>
            </a:r>
          </a:p>
          <a:p>
            <a:pPr algn="just"/>
            <a:r>
              <a:rPr lang="fr-FR">
                <a:solidFill>
                  <a:srgbClr val="333333"/>
                </a:solidFill>
                <a:latin typeface="Times New Roman"/>
                <a:cs typeface="Times New Roman"/>
              </a:rPr>
              <a:t>La </a:t>
            </a:r>
            <a:r>
              <a:rPr lang="fr-FR" i="1">
                <a:solidFill>
                  <a:prstClr val="black"/>
                </a:solidFill>
                <a:latin typeface="TimesNewRomanPSMT"/>
              </a:rPr>
              <a:t>société Arc-en-ciel sous-traite la fabrication de tissu pour une entreprise de confection. Dans le but de calculer les coûts et les résultats, cinq centres d'analyse ont été définis : prestations connexes (administration…), approvisionnements, atelier filage, atelier tissage, magasin.</a:t>
            </a:r>
            <a:endParaRPr lang="fr-FR">
              <a:solidFill>
                <a:prstClr val="black"/>
              </a:solidFill>
              <a:latin typeface="TimesNewRomanPSMT"/>
            </a:endParaRP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A7A4FAA4-EE27-4A9C-8A18-1EE779BB642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59</a:t>
            </a:r>
          </a:p>
        </p:txBody>
      </p:sp>
    </p:spTree>
    <p:extLst>
      <p:ext uri="{BB962C8B-B14F-4D97-AF65-F5344CB8AC3E}">
        <p14:creationId xmlns:p14="http://schemas.microsoft.com/office/powerpoint/2010/main" val="77530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2647" y="1828800"/>
            <a:ext cx="8663930" cy="4297363"/>
          </a:xfrm>
        </p:spPr>
        <p:txBody>
          <a:bodyPr>
            <a:normAutofit/>
          </a:bodyPr>
          <a:lstStyle/>
          <a:p>
            <a:pPr algn="just"/>
            <a:r>
              <a:rPr lang="fr-FR" sz="2000" dirty="0">
                <a:latin typeface="Times New Roman"/>
                <a:cs typeface="Times New Roman"/>
              </a:rPr>
              <a:t>La comptabilité générale n’est pas seulement le reflet d’information passées, elle constitue également la base d’une autre discipline:  </a:t>
            </a:r>
            <a:r>
              <a:rPr lang="fr-FR" sz="2000" b="1" dirty="0">
                <a:latin typeface="Times New Roman"/>
                <a:cs typeface="Times New Roman"/>
              </a:rPr>
              <a:t>la comptabilité de gestion. </a:t>
            </a:r>
            <a:r>
              <a:rPr lang="fr-FR" sz="2000" dirty="0">
                <a:latin typeface="Times New Roman"/>
                <a:cs typeface="Times New Roman"/>
              </a:rPr>
              <a:t>Cette technique intervient  dans le prolongement  de la comptabilité générale et elle constitue un véritable </a:t>
            </a:r>
            <a:r>
              <a:rPr lang="fr-FR" sz="2000" b="1" dirty="0">
                <a:latin typeface="Times New Roman"/>
                <a:cs typeface="Times New Roman"/>
              </a:rPr>
              <a:t>instrument d’analyse </a:t>
            </a:r>
            <a:r>
              <a:rPr lang="fr-FR" sz="2000" dirty="0">
                <a:latin typeface="Times New Roman"/>
                <a:cs typeface="Times New Roman"/>
              </a:rPr>
              <a:t>et un indiscutable </a:t>
            </a:r>
            <a:r>
              <a:rPr lang="fr-FR" sz="2000" b="1" dirty="0">
                <a:latin typeface="Times New Roman"/>
                <a:cs typeface="Times New Roman"/>
              </a:rPr>
              <a:t>outil d’aide à la décision. </a:t>
            </a:r>
            <a:endParaRPr lang="fr-FR" sz="2000" dirty="0">
              <a:latin typeface="Times New Roman"/>
              <a:cs typeface="Times New Roman"/>
            </a:endParaRPr>
          </a:p>
          <a:p>
            <a:pPr marL="0" indent="0" algn="ctr">
              <a:buNone/>
            </a:pPr>
            <a:r>
              <a:rPr lang="fr-FR" sz="2000" b="1" i="1" dirty="0">
                <a:latin typeface="Times New Roman"/>
                <a:cs typeface="Times New Roman"/>
              </a:rPr>
              <a:t>Concordance entre résultat analytique et résultat comptable </a:t>
            </a:r>
          </a:p>
          <a:p>
            <a:pPr marL="0" indent="0" algn="ctr">
              <a:buNone/>
            </a:pPr>
            <a:r>
              <a:rPr lang="fr-FR" sz="2000" b="1" i="1" dirty="0">
                <a:solidFill>
                  <a:schemeClr val="bg1"/>
                </a:solidFill>
                <a:latin typeface="Times New Roman"/>
                <a:cs typeface="Times New Roman"/>
              </a:rPr>
              <a:t>La comptabilité générale et la comptabilité analytique doivent aboutir au même résultat global malgré les différences et la tenue séparée</a:t>
            </a:r>
            <a:r>
              <a:rPr lang="fr-FR" sz="2000" b="1" i="1" dirty="0">
                <a:latin typeface="Times New Roman"/>
                <a:cs typeface="Times New Roman"/>
              </a:rPr>
              <a:t>.  </a:t>
            </a: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D28A8E94-412C-4449-BBA7-0444DD7940B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a:t>
            </a:r>
          </a:p>
        </p:txBody>
      </p:sp>
    </p:spTree>
    <p:extLst>
      <p:ext uri="{BB962C8B-B14F-4D97-AF65-F5344CB8AC3E}">
        <p14:creationId xmlns:p14="http://schemas.microsoft.com/office/powerpoint/2010/main" val="1832655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endParaRPr lang="fr-FR" b="1" i="1" u="sng">
              <a:latin typeface="Times New Roman"/>
              <a:cs typeface="Times New Roman"/>
            </a:endParaRPr>
          </a:p>
          <a:p>
            <a:endParaRPr lang="fr-FR"/>
          </a:p>
          <a:p>
            <a:pPr marL="0" indent="0">
              <a:buNone/>
            </a:pPr>
            <a:endParaRPr lang="fr-FR"/>
          </a:p>
          <a:p>
            <a:pPr marL="0" indent="0">
              <a:buNone/>
            </a:pPr>
            <a:endParaRPr lang="fr-FR"/>
          </a:p>
        </p:txBody>
      </p:sp>
      <p:sp>
        <p:nvSpPr>
          <p:cNvPr id="7" name="ZoneTexte 6"/>
          <p:cNvSpPr txBox="1"/>
          <p:nvPr/>
        </p:nvSpPr>
        <p:spPr>
          <a:xfrm>
            <a:off x="1188537" y="1828800"/>
            <a:ext cx="6447405" cy="400110"/>
          </a:xfrm>
          <a:prstGeom prst="rect">
            <a:avLst/>
          </a:prstGeom>
          <a:solidFill>
            <a:schemeClr val="tx2">
              <a:lumMod val="90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2000">
                <a:solidFill>
                  <a:schemeClr val="bg2"/>
                </a:solidFill>
                <a:latin typeface="Times New Roman"/>
                <a:cs typeface="Times New Roman"/>
              </a:rPr>
              <a:t>Achats et autres charges externes </a:t>
            </a:r>
          </a:p>
        </p:txBody>
      </p:sp>
      <p:sp>
        <p:nvSpPr>
          <p:cNvPr id="8" name="ZoneTexte 7"/>
          <p:cNvSpPr txBox="1"/>
          <p:nvPr/>
        </p:nvSpPr>
        <p:spPr>
          <a:xfrm>
            <a:off x="1188537" y="2468993"/>
            <a:ext cx="6447405" cy="369332"/>
          </a:xfrm>
          <a:prstGeom prst="rect">
            <a:avLst/>
          </a:prstGeom>
          <a:solidFill>
            <a:srgbClr val="D5D5B7"/>
          </a:solidFill>
        </p:spPr>
        <p:txBody>
          <a:bodyPr wrap="square" rtlCol="0">
            <a:spAutoFit/>
          </a:bodyPr>
          <a:lstStyle/>
          <a:p>
            <a:pPr algn="ctr"/>
            <a:r>
              <a:rPr lang="fr-FR">
                <a:solidFill>
                  <a:srgbClr val="333333"/>
                </a:solidFill>
              </a:rPr>
              <a:t>Impôts, taxes   </a:t>
            </a:r>
          </a:p>
        </p:txBody>
      </p:sp>
      <p:sp>
        <p:nvSpPr>
          <p:cNvPr id="10" name="ZoneTexte 9"/>
          <p:cNvSpPr txBox="1"/>
          <p:nvPr/>
        </p:nvSpPr>
        <p:spPr>
          <a:xfrm>
            <a:off x="1188537" y="3027628"/>
            <a:ext cx="6447405" cy="369332"/>
          </a:xfrm>
          <a:prstGeom prst="rect">
            <a:avLst/>
          </a:prstGeom>
          <a:solidFill>
            <a:srgbClr val="D5D5B7"/>
          </a:solidFill>
        </p:spPr>
        <p:txBody>
          <a:bodyPr wrap="square" rtlCol="0">
            <a:spAutoFit/>
          </a:bodyPr>
          <a:lstStyle/>
          <a:p>
            <a:pPr algn="ctr"/>
            <a:r>
              <a:rPr lang="fr-FR">
                <a:solidFill>
                  <a:srgbClr val="333333"/>
                </a:solidFill>
                <a:latin typeface="Times New Roman"/>
                <a:cs typeface="Times New Roman"/>
              </a:rPr>
              <a:t>Charges de Personnel </a:t>
            </a:r>
          </a:p>
        </p:txBody>
      </p:sp>
      <p:sp>
        <p:nvSpPr>
          <p:cNvPr id="11" name="ZoneTexte 10"/>
          <p:cNvSpPr txBox="1"/>
          <p:nvPr/>
        </p:nvSpPr>
        <p:spPr>
          <a:xfrm>
            <a:off x="1188537" y="3646747"/>
            <a:ext cx="6447405" cy="369332"/>
          </a:xfrm>
          <a:prstGeom prst="rect">
            <a:avLst/>
          </a:prstGeom>
          <a:solidFill>
            <a:srgbClr val="D5D5B7"/>
          </a:solidFill>
        </p:spPr>
        <p:txBody>
          <a:bodyPr wrap="square" rtlCol="0">
            <a:spAutoFit/>
          </a:bodyPr>
          <a:lstStyle/>
          <a:p>
            <a:pPr algn="ctr"/>
            <a:r>
              <a:rPr lang="fr-FR">
                <a:solidFill>
                  <a:srgbClr val="333333"/>
                </a:solidFill>
              </a:rPr>
              <a:t>Autres charges de gestion</a:t>
            </a:r>
          </a:p>
        </p:txBody>
      </p:sp>
      <p:sp>
        <p:nvSpPr>
          <p:cNvPr id="13" name="ZoneTexte 12"/>
          <p:cNvSpPr txBox="1"/>
          <p:nvPr/>
        </p:nvSpPr>
        <p:spPr>
          <a:xfrm>
            <a:off x="1188537" y="4210966"/>
            <a:ext cx="6447405" cy="369332"/>
          </a:xfrm>
          <a:prstGeom prst="rect">
            <a:avLst/>
          </a:prstGeom>
          <a:solidFill>
            <a:srgbClr val="D5D5B7"/>
          </a:solidFill>
        </p:spPr>
        <p:txBody>
          <a:bodyPr wrap="square" rtlCol="0">
            <a:spAutoFit/>
          </a:bodyPr>
          <a:lstStyle/>
          <a:p>
            <a:pPr algn="ctr"/>
            <a:r>
              <a:rPr lang="fr-FR">
                <a:solidFill>
                  <a:srgbClr val="333333"/>
                </a:solidFill>
              </a:rPr>
              <a:t>Charges financières </a:t>
            </a:r>
          </a:p>
        </p:txBody>
      </p:sp>
      <p:sp>
        <p:nvSpPr>
          <p:cNvPr id="14" name="ZoneTexte 13"/>
          <p:cNvSpPr txBox="1"/>
          <p:nvPr/>
        </p:nvSpPr>
        <p:spPr>
          <a:xfrm>
            <a:off x="1188537" y="4862171"/>
            <a:ext cx="6447405" cy="369332"/>
          </a:xfrm>
          <a:prstGeom prst="rect">
            <a:avLst/>
          </a:prstGeom>
          <a:solidFill>
            <a:srgbClr val="D5D5B7"/>
          </a:solidFill>
        </p:spPr>
        <p:txBody>
          <a:bodyPr wrap="square" rtlCol="0">
            <a:spAutoFit/>
          </a:bodyPr>
          <a:lstStyle/>
          <a:p>
            <a:pPr algn="ctr"/>
            <a:r>
              <a:rPr lang="fr-FR">
                <a:solidFill>
                  <a:srgbClr val="333333"/>
                </a:solidFill>
              </a:rPr>
              <a:t>Amortissements </a:t>
            </a:r>
          </a:p>
        </p:txBody>
      </p:sp>
      <p:cxnSp>
        <p:nvCxnSpPr>
          <p:cNvPr id="20" name="Connecteur droit avec flèche 19"/>
          <p:cNvCxnSpPr/>
          <p:nvPr/>
        </p:nvCxnSpPr>
        <p:spPr>
          <a:xfrm>
            <a:off x="1637631" y="5231503"/>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3100643" y="5231503"/>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3116924" y="222891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a:off x="3152133" y="2728777"/>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a:off x="3152133" y="3406664"/>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Connecteur droit 25"/>
          <p:cNvCxnSpPr/>
          <p:nvPr/>
        </p:nvCxnSpPr>
        <p:spPr>
          <a:xfrm>
            <a:off x="3116924" y="4042360"/>
            <a:ext cx="0" cy="168606"/>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a:off x="3152133" y="4580298"/>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5624250" y="222891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p:cNvCxnSpPr/>
          <p:nvPr/>
        </p:nvCxnSpPr>
        <p:spPr>
          <a:xfrm>
            <a:off x="5624250" y="2838324"/>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Connecteur droit 33"/>
          <p:cNvCxnSpPr/>
          <p:nvPr/>
        </p:nvCxnSpPr>
        <p:spPr>
          <a:xfrm>
            <a:off x="5671770" y="3396960"/>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Connecteur droit 34"/>
          <p:cNvCxnSpPr/>
          <p:nvPr/>
        </p:nvCxnSpPr>
        <p:spPr>
          <a:xfrm>
            <a:off x="5701862" y="4016079"/>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cteur droit 35"/>
          <p:cNvCxnSpPr/>
          <p:nvPr/>
        </p:nvCxnSpPr>
        <p:spPr>
          <a:xfrm>
            <a:off x="5701862" y="4580298"/>
            <a:ext cx="0" cy="240083"/>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a:off x="5066920" y="5231503"/>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Connecteur droit avec flèche 29"/>
          <p:cNvCxnSpPr/>
          <p:nvPr/>
        </p:nvCxnSpPr>
        <p:spPr>
          <a:xfrm>
            <a:off x="6455786" y="5231503"/>
            <a:ext cx="16281" cy="3574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ZoneTexte 1"/>
          <p:cNvSpPr txBox="1"/>
          <p:nvPr/>
        </p:nvSpPr>
        <p:spPr>
          <a:xfrm>
            <a:off x="366866" y="5581467"/>
            <a:ext cx="1643342" cy="646331"/>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a:solidFill>
                  <a:srgbClr val="333333"/>
                </a:solidFill>
                <a:latin typeface="Times New Roman"/>
                <a:cs typeface="Times New Roman"/>
              </a:rPr>
              <a:t>Prestations connexes </a:t>
            </a:r>
          </a:p>
        </p:txBody>
      </p:sp>
      <p:sp>
        <p:nvSpPr>
          <p:cNvPr id="33" name="ZoneTexte 32"/>
          <p:cNvSpPr txBox="1"/>
          <p:nvPr/>
        </p:nvSpPr>
        <p:spPr>
          <a:xfrm>
            <a:off x="2100475" y="5588919"/>
            <a:ext cx="2103315" cy="369332"/>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a:solidFill>
                  <a:srgbClr val="333333"/>
                </a:solidFill>
                <a:latin typeface="Times New Roman"/>
                <a:cs typeface="Times New Roman"/>
              </a:rPr>
              <a:t>Approvisionnement</a:t>
            </a:r>
          </a:p>
        </p:txBody>
      </p:sp>
      <p:sp>
        <p:nvSpPr>
          <p:cNvPr id="38" name="ZoneTexte 37"/>
          <p:cNvSpPr txBox="1"/>
          <p:nvPr/>
        </p:nvSpPr>
        <p:spPr>
          <a:xfrm>
            <a:off x="4261530" y="5572019"/>
            <a:ext cx="1643342" cy="369332"/>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a:solidFill>
                  <a:srgbClr val="333333"/>
                </a:solidFill>
                <a:latin typeface="Times New Roman"/>
                <a:cs typeface="Times New Roman"/>
              </a:rPr>
              <a:t>Atelier Filage</a:t>
            </a:r>
          </a:p>
        </p:txBody>
      </p:sp>
      <p:sp>
        <p:nvSpPr>
          <p:cNvPr id="39" name="ZoneTexte 38"/>
          <p:cNvSpPr txBox="1"/>
          <p:nvPr/>
        </p:nvSpPr>
        <p:spPr>
          <a:xfrm>
            <a:off x="5904872" y="5581278"/>
            <a:ext cx="1643342" cy="369332"/>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a:solidFill>
                  <a:srgbClr val="333333"/>
                </a:solidFill>
                <a:latin typeface="Times New Roman"/>
                <a:cs typeface="Times New Roman"/>
              </a:rPr>
              <a:t>Atelier tissage</a:t>
            </a:r>
          </a:p>
        </p:txBody>
      </p:sp>
      <p:cxnSp>
        <p:nvCxnSpPr>
          <p:cNvPr id="40" name="Connecteur droit avec flèche 39"/>
          <p:cNvCxnSpPr/>
          <p:nvPr/>
        </p:nvCxnSpPr>
        <p:spPr>
          <a:xfrm>
            <a:off x="7635942" y="5231503"/>
            <a:ext cx="509044" cy="3497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ZoneTexte 40"/>
          <p:cNvSpPr txBox="1"/>
          <p:nvPr/>
        </p:nvSpPr>
        <p:spPr>
          <a:xfrm>
            <a:off x="7500587" y="5581278"/>
            <a:ext cx="1643342" cy="369332"/>
          </a:xfrm>
          <a:prstGeom prst="rect">
            <a:avLst/>
          </a:prstGeom>
          <a:solidFill>
            <a:schemeClr val="tx2">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a:solidFill>
                  <a:srgbClr val="333333"/>
                </a:solidFill>
                <a:latin typeface="Times New Roman"/>
                <a:cs typeface="Times New Roman"/>
              </a:rPr>
              <a:t>Magasin</a:t>
            </a:r>
          </a:p>
        </p:txBody>
      </p:sp>
      <p:sp>
        <p:nvSpPr>
          <p:cNvPr id="6" name="Rectangle 5"/>
          <p:cNvSpPr/>
          <p:nvPr/>
        </p:nvSpPr>
        <p:spPr>
          <a:xfrm>
            <a:off x="779463" y="221836"/>
            <a:ext cx="7875799" cy="646331"/>
          </a:xfrm>
          <a:prstGeom prst="rect">
            <a:avLst/>
          </a:prstGeom>
        </p:spPr>
        <p:txBody>
          <a:bodyPr wrap="square">
            <a:spAutoFit/>
          </a:bodyPr>
          <a:lstStyle/>
          <a:p>
            <a:pPr algn="ctr"/>
            <a:r>
              <a:rPr lang="fr-FR" b="1"/>
              <a:t>Exemple d’affectation des charges incorporables de la comptabilité générale aux centres d’analyse de la société Arc-en-ciel</a:t>
            </a:r>
            <a:endParaRPr lang="fr-FR"/>
          </a:p>
        </p:txBody>
      </p:sp>
      <p:sp>
        <p:nvSpPr>
          <p:cNvPr id="4" name="Numero de page">
            <a:extLst>
              <a:ext uri="{FF2B5EF4-FFF2-40B4-BE49-F238E27FC236}">
                <a16:creationId xmlns:a16="http://schemas.microsoft.com/office/drawing/2014/main" id="{1872224C-0E98-406E-BDB8-14608513C2DB}"/>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60</a:t>
            </a:r>
          </a:p>
        </p:txBody>
      </p:sp>
    </p:spTree>
    <p:extLst>
      <p:ext uri="{BB962C8B-B14F-4D97-AF65-F5344CB8AC3E}">
        <p14:creationId xmlns:p14="http://schemas.microsoft.com/office/powerpoint/2010/main" val="3999264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7261" y="1828800"/>
            <a:ext cx="8215690" cy="4297363"/>
          </a:xfrm>
        </p:spPr>
        <p:txBody>
          <a:bodyPr/>
          <a:lstStyle/>
          <a:p>
            <a:pPr marL="0" indent="0" algn="just">
              <a:buNone/>
            </a:pPr>
            <a:r>
              <a:rPr lang="fr-FR"/>
              <a:t>2. </a:t>
            </a:r>
            <a:r>
              <a:rPr lang="fr-FR" b="1" i="1" u="sng">
                <a:latin typeface="Times New Roman"/>
                <a:cs typeface="Times New Roman"/>
              </a:rPr>
              <a:t>Répartition primaire et secondaire</a:t>
            </a:r>
          </a:p>
          <a:p>
            <a:pPr marL="0" indent="0" algn="just">
              <a:buNone/>
            </a:pPr>
            <a:endParaRPr lang="fr-FR" b="1" i="1" u="sng">
              <a:latin typeface="Times New Roman"/>
              <a:cs typeface="Times New Roman"/>
            </a:endParaRPr>
          </a:p>
          <a:p>
            <a:pPr marL="0" indent="0" algn="just">
              <a:buNone/>
            </a:pPr>
            <a:endParaRPr lang="fr-FR">
              <a:latin typeface="Times New Roman"/>
              <a:cs typeface="Times New Roman"/>
            </a:endParaRPr>
          </a:p>
          <a:p>
            <a:pPr marL="0" indent="0" algn="just">
              <a:buNone/>
            </a:pPr>
            <a:endParaRPr lang="fr-FR" sz="2000" b="1" i="1" u="sng">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6" name="ZoneTexte 5"/>
          <p:cNvSpPr txBox="1"/>
          <p:nvPr/>
        </p:nvSpPr>
        <p:spPr>
          <a:xfrm>
            <a:off x="5252522" y="3460056"/>
            <a:ext cx="2411402" cy="646331"/>
          </a:xfrm>
          <a:prstGeom prst="rect">
            <a:avLst/>
          </a:prstGeom>
          <a:noFill/>
          <a:ln>
            <a:solidFill>
              <a:srgbClr val="333333"/>
            </a:solidFill>
          </a:ln>
        </p:spPr>
        <p:txBody>
          <a:bodyPr wrap="square" rtlCol="0">
            <a:spAutoFit/>
          </a:bodyPr>
          <a:lstStyle/>
          <a:p>
            <a:pPr algn="ctr"/>
            <a:r>
              <a:rPr lang="fr-FR">
                <a:solidFill>
                  <a:srgbClr val="333333"/>
                </a:solidFill>
              </a:rPr>
              <a:t>Centre d’analyse auxiliaire </a:t>
            </a:r>
          </a:p>
        </p:txBody>
      </p:sp>
      <p:sp>
        <p:nvSpPr>
          <p:cNvPr id="7" name="ZoneTexte 6"/>
          <p:cNvSpPr txBox="1"/>
          <p:nvPr/>
        </p:nvSpPr>
        <p:spPr>
          <a:xfrm>
            <a:off x="1263200" y="3560197"/>
            <a:ext cx="2411402" cy="646331"/>
          </a:xfrm>
          <a:prstGeom prst="rect">
            <a:avLst/>
          </a:prstGeom>
          <a:noFill/>
          <a:ln>
            <a:solidFill>
              <a:srgbClr val="333333"/>
            </a:solidFill>
          </a:ln>
        </p:spPr>
        <p:txBody>
          <a:bodyPr wrap="square" rtlCol="0">
            <a:spAutoFit/>
          </a:bodyPr>
          <a:lstStyle/>
          <a:p>
            <a:pPr algn="ctr"/>
            <a:r>
              <a:rPr lang="fr-FR">
                <a:solidFill>
                  <a:srgbClr val="333333"/>
                </a:solidFill>
              </a:rPr>
              <a:t>Centre d’analyse Principaux</a:t>
            </a:r>
          </a:p>
        </p:txBody>
      </p:sp>
      <p:sp>
        <p:nvSpPr>
          <p:cNvPr id="2" name="Numero de page">
            <a:extLst>
              <a:ext uri="{FF2B5EF4-FFF2-40B4-BE49-F238E27FC236}">
                <a16:creationId xmlns:a16="http://schemas.microsoft.com/office/drawing/2014/main" id="{E4B15998-CABF-4BF4-B78F-9ACF655EE9B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61</a:t>
            </a:r>
          </a:p>
        </p:txBody>
      </p:sp>
    </p:spTree>
    <p:extLst>
      <p:ext uri="{BB962C8B-B14F-4D97-AF65-F5344CB8AC3E}">
        <p14:creationId xmlns:p14="http://schemas.microsoft.com/office/powerpoint/2010/main" val="369182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fltVal val="0"/>
                                          </p:val>
                                        </p:tav>
                                        <p:tav tm="100000">
                                          <p:val>
                                            <p:strVal val="#ppt_w"/>
                                          </p:val>
                                        </p:tav>
                                      </p:tavLst>
                                    </p:anim>
                                    <p:anim calcmode="lin" valueType="num">
                                      <p:cBhvr>
                                        <p:cTn id="23" dur="1000" fill="hold"/>
                                        <p:tgtEl>
                                          <p:spTgt spid="6"/>
                                        </p:tgtEl>
                                        <p:attrNameLst>
                                          <p:attrName>ppt_h</p:attrName>
                                        </p:attrNameLst>
                                      </p:cBhvr>
                                      <p:tavLst>
                                        <p:tav tm="0">
                                          <p:val>
                                            <p:fltVal val="0"/>
                                          </p:val>
                                        </p:tav>
                                        <p:tav tm="100000">
                                          <p:val>
                                            <p:strVal val="#ppt_h"/>
                                          </p:val>
                                        </p:tav>
                                      </p:tavLst>
                                    </p:anim>
                                    <p:anim calcmode="lin" valueType="num">
                                      <p:cBhvr>
                                        <p:cTn id="24" dur="1000" fill="hold"/>
                                        <p:tgtEl>
                                          <p:spTgt spid="6"/>
                                        </p:tgtEl>
                                        <p:attrNameLst>
                                          <p:attrName>style.rotation</p:attrName>
                                        </p:attrNameLst>
                                      </p:cBhvr>
                                      <p:tavLst>
                                        <p:tav tm="0">
                                          <p:val>
                                            <p:fltVal val="90"/>
                                          </p:val>
                                        </p:tav>
                                        <p:tav tm="100000">
                                          <p:val>
                                            <p:fltVal val="0"/>
                                          </p:val>
                                        </p:tav>
                                      </p:tavLst>
                                    </p:anim>
                                    <p:animEffect transition="in" filter="fade">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5" name="Rectangle 4"/>
          <p:cNvSpPr/>
          <p:nvPr/>
        </p:nvSpPr>
        <p:spPr>
          <a:xfrm>
            <a:off x="141118" y="2064611"/>
            <a:ext cx="8819869" cy="3477875"/>
          </a:xfrm>
          <a:prstGeom prst="rect">
            <a:avLst/>
          </a:prstGeom>
        </p:spPr>
        <p:txBody>
          <a:bodyPr wrap="square">
            <a:spAutoFit/>
          </a:bodyPr>
          <a:lstStyle/>
          <a:p>
            <a:pPr algn="just"/>
            <a:r>
              <a:rPr lang="fr-FR" sz="2200">
                <a:solidFill>
                  <a:srgbClr val="333333"/>
                </a:solidFill>
                <a:latin typeface="Times New Roman"/>
                <a:cs typeface="Times New Roman"/>
              </a:rPr>
              <a:t>La première correspond au déversement des charges en comptabilité analytique décrit plus haut et la seconde, à la réaffectation des charges des centres auxiliaires sur les centres principaux. </a:t>
            </a:r>
          </a:p>
          <a:p>
            <a:pPr algn="just"/>
            <a:endParaRPr lang="fr-FR" sz="2200">
              <a:solidFill>
                <a:srgbClr val="333333"/>
              </a:solidFill>
              <a:latin typeface="Times New Roman"/>
              <a:cs typeface="Times New Roman"/>
            </a:endParaRPr>
          </a:p>
          <a:p>
            <a:pPr algn="just"/>
            <a:r>
              <a:rPr lang="fr-FR" sz="2200">
                <a:solidFill>
                  <a:srgbClr val="333333"/>
                </a:solidFill>
                <a:latin typeface="Times New Roman"/>
                <a:cs typeface="Times New Roman"/>
              </a:rPr>
              <a:t>À titre d’exemple, dans une entreprise structurée par fonctions, dont l’une est d’assurer l’entretien du matériel, le coût de ce service sera répercuté sur les différents centres dans lesquels il intervient. Chaque fonction opérationnelle recevra ainsi une quote-part de charges correspondant </a:t>
            </a:r>
            <a:r>
              <a:rPr lang="fr-FR" sz="2200" i="1">
                <a:solidFill>
                  <a:srgbClr val="333333"/>
                </a:solidFill>
                <a:latin typeface="Times New Roman"/>
                <a:cs typeface="Times New Roman"/>
              </a:rPr>
              <a:t>grosso modo</a:t>
            </a:r>
            <a:r>
              <a:rPr lang="fr-FR" sz="2200">
                <a:solidFill>
                  <a:srgbClr val="333333"/>
                </a:solidFill>
                <a:latin typeface="Times New Roman"/>
                <a:cs typeface="Times New Roman"/>
              </a:rPr>
              <a:t> à son utilisation du centre entretien. Ce processus est résumé dans le schéma ci-après :</a:t>
            </a:r>
          </a:p>
        </p:txBody>
      </p:sp>
      <p:sp>
        <p:nvSpPr>
          <p:cNvPr id="2" name="Numero de page">
            <a:extLst>
              <a:ext uri="{FF2B5EF4-FFF2-40B4-BE49-F238E27FC236}">
                <a16:creationId xmlns:a16="http://schemas.microsoft.com/office/drawing/2014/main" id="{460A311F-3B26-4EDC-97C7-C228B018B7E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62</a:t>
            </a:r>
          </a:p>
        </p:txBody>
      </p:sp>
    </p:spTree>
    <p:extLst>
      <p:ext uri="{BB962C8B-B14F-4D97-AF65-F5344CB8AC3E}">
        <p14:creationId xmlns:p14="http://schemas.microsoft.com/office/powerpoint/2010/main" val="196785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8" name="ZoneTexte 7"/>
          <p:cNvSpPr txBox="1"/>
          <p:nvPr/>
        </p:nvSpPr>
        <p:spPr>
          <a:xfrm>
            <a:off x="1375900" y="1958168"/>
            <a:ext cx="6987051" cy="707886"/>
          </a:xfrm>
          <a:prstGeom prst="rect">
            <a:avLst/>
          </a:prstGeom>
          <a:noFill/>
          <a:ln>
            <a:solidFill>
              <a:srgbClr val="333333"/>
            </a:solidFill>
          </a:ln>
        </p:spPr>
        <p:txBody>
          <a:bodyPr wrap="square" rtlCol="0">
            <a:spAutoFit/>
          </a:bodyPr>
          <a:lstStyle/>
          <a:p>
            <a:pPr algn="ctr"/>
            <a:r>
              <a:rPr lang="fr-FR" sz="2000" b="1" i="1">
                <a:solidFill>
                  <a:srgbClr val="333333"/>
                </a:solidFill>
                <a:latin typeface="Times New Roman"/>
                <a:cs typeface="Times New Roman"/>
              </a:rPr>
              <a:t>Les charges de la comptabilité générale</a:t>
            </a:r>
          </a:p>
          <a:p>
            <a:pPr algn="ctr"/>
            <a:r>
              <a:rPr lang="fr-FR" sz="2000" b="1" i="1">
                <a:solidFill>
                  <a:srgbClr val="333333"/>
                </a:solidFill>
                <a:latin typeface="Times New Roman"/>
                <a:cs typeface="Times New Roman"/>
              </a:rPr>
              <a:t>Répartition primaire  </a:t>
            </a:r>
          </a:p>
        </p:txBody>
      </p:sp>
      <p:cxnSp>
        <p:nvCxnSpPr>
          <p:cNvPr id="10" name="Connecteur droit avec flèche 9"/>
          <p:cNvCxnSpPr>
            <a:stCxn id="8" idx="2"/>
          </p:cNvCxnSpPr>
          <p:nvPr/>
        </p:nvCxnSpPr>
        <p:spPr>
          <a:xfrm flipH="1">
            <a:off x="4850928" y="2666054"/>
            <a:ext cx="18498" cy="1918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1357401" y="2857868"/>
            <a:ext cx="6987051" cy="400110"/>
          </a:xfrm>
          <a:prstGeom prst="rect">
            <a:avLst/>
          </a:prstGeom>
          <a:noFill/>
          <a:ln>
            <a:solidFill>
              <a:srgbClr val="333333"/>
            </a:solidFill>
          </a:ln>
        </p:spPr>
        <p:txBody>
          <a:bodyPr wrap="square" rtlCol="0">
            <a:spAutoFit/>
          </a:bodyPr>
          <a:lstStyle/>
          <a:p>
            <a:pPr algn="ctr"/>
            <a:r>
              <a:rPr lang="fr-FR" sz="2000" b="1" i="1">
                <a:solidFill>
                  <a:srgbClr val="333333"/>
                </a:solidFill>
                <a:latin typeface="Times New Roman"/>
                <a:cs typeface="Times New Roman"/>
              </a:rPr>
              <a:t>Centres d’analyse </a:t>
            </a:r>
          </a:p>
        </p:txBody>
      </p:sp>
      <p:sp>
        <p:nvSpPr>
          <p:cNvPr id="12" name="ZoneTexte 11"/>
          <p:cNvSpPr txBox="1"/>
          <p:nvPr/>
        </p:nvSpPr>
        <p:spPr>
          <a:xfrm>
            <a:off x="1357401" y="3494082"/>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Auxiliaires </a:t>
            </a:r>
          </a:p>
        </p:txBody>
      </p:sp>
      <p:sp>
        <p:nvSpPr>
          <p:cNvPr id="13" name="ZoneTexte 12"/>
          <p:cNvSpPr txBox="1"/>
          <p:nvPr/>
        </p:nvSpPr>
        <p:spPr>
          <a:xfrm>
            <a:off x="3793401" y="3505352"/>
            <a:ext cx="4551051"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Principaux  </a:t>
            </a:r>
          </a:p>
        </p:txBody>
      </p:sp>
      <p:sp>
        <p:nvSpPr>
          <p:cNvPr id="14" name="ZoneTexte 13"/>
          <p:cNvSpPr txBox="1"/>
          <p:nvPr/>
        </p:nvSpPr>
        <p:spPr>
          <a:xfrm>
            <a:off x="1357401" y="4116475"/>
            <a:ext cx="2152048" cy="646331"/>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Prestations connexes </a:t>
            </a:r>
          </a:p>
        </p:txBody>
      </p:sp>
      <p:sp>
        <p:nvSpPr>
          <p:cNvPr id="15" name="ZoneTexte 14"/>
          <p:cNvSpPr txBox="1"/>
          <p:nvPr/>
        </p:nvSpPr>
        <p:spPr>
          <a:xfrm>
            <a:off x="3793401" y="4116475"/>
            <a:ext cx="4551051"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Répartition secondaire </a:t>
            </a:r>
          </a:p>
        </p:txBody>
      </p:sp>
      <p:cxnSp>
        <p:nvCxnSpPr>
          <p:cNvPr id="18" name="Connecteur droit avec flèche 17"/>
          <p:cNvCxnSpPr/>
          <p:nvPr/>
        </p:nvCxnSpPr>
        <p:spPr>
          <a:xfrm>
            <a:off x="4110059" y="4485807"/>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a:off x="5514880" y="4485807"/>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6902061" y="4485807"/>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8048645" y="4485807"/>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ZoneTexte 21"/>
          <p:cNvSpPr txBox="1"/>
          <p:nvPr/>
        </p:nvSpPr>
        <p:spPr>
          <a:xfrm>
            <a:off x="2972723" y="4780937"/>
            <a:ext cx="1641356" cy="292388"/>
          </a:xfrm>
          <a:prstGeom prst="rect">
            <a:avLst/>
          </a:prstGeom>
          <a:noFill/>
          <a:ln>
            <a:solidFill>
              <a:srgbClr val="333333"/>
            </a:solidFill>
          </a:ln>
        </p:spPr>
        <p:txBody>
          <a:bodyPr wrap="square" rtlCol="0">
            <a:spAutoFit/>
          </a:bodyPr>
          <a:lstStyle/>
          <a:p>
            <a:pPr algn="ctr"/>
            <a:r>
              <a:rPr lang="fr-FR" sz="1300" b="1">
                <a:solidFill>
                  <a:srgbClr val="333333"/>
                </a:solidFill>
                <a:latin typeface="Times New Roman"/>
                <a:cs typeface="Times New Roman"/>
              </a:rPr>
              <a:t>Approvisionnement </a:t>
            </a:r>
          </a:p>
        </p:txBody>
      </p:sp>
      <p:sp>
        <p:nvSpPr>
          <p:cNvPr id="23" name="ZoneTexte 22"/>
          <p:cNvSpPr txBox="1"/>
          <p:nvPr/>
        </p:nvSpPr>
        <p:spPr>
          <a:xfrm>
            <a:off x="4694202" y="4780937"/>
            <a:ext cx="1641356" cy="292388"/>
          </a:xfrm>
          <a:prstGeom prst="rect">
            <a:avLst/>
          </a:prstGeom>
          <a:noFill/>
          <a:ln>
            <a:solidFill>
              <a:srgbClr val="333333"/>
            </a:solidFill>
          </a:ln>
        </p:spPr>
        <p:txBody>
          <a:bodyPr wrap="square" rtlCol="0">
            <a:spAutoFit/>
          </a:bodyPr>
          <a:lstStyle/>
          <a:p>
            <a:pPr algn="ctr"/>
            <a:r>
              <a:rPr lang="fr-FR" sz="1300" b="1">
                <a:solidFill>
                  <a:srgbClr val="333333"/>
                </a:solidFill>
                <a:latin typeface="Times New Roman"/>
                <a:cs typeface="Times New Roman"/>
              </a:rPr>
              <a:t>Atelier filage  </a:t>
            </a:r>
          </a:p>
        </p:txBody>
      </p:sp>
      <p:sp>
        <p:nvSpPr>
          <p:cNvPr id="24" name="ZoneTexte 23"/>
          <p:cNvSpPr txBox="1"/>
          <p:nvPr/>
        </p:nvSpPr>
        <p:spPr>
          <a:xfrm>
            <a:off x="6335558" y="4762806"/>
            <a:ext cx="1641356" cy="292388"/>
          </a:xfrm>
          <a:prstGeom prst="rect">
            <a:avLst/>
          </a:prstGeom>
          <a:noFill/>
          <a:ln>
            <a:solidFill>
              <a:srgbClr val="333333"/>
            </a:solidFill>
          </a:ln>
        </p:spPr>
        <p:txBody>
          <a:bodyPr wrap="square" rtlCol="0">
            <a:spAutoFit/>
          </a:bodyPr>
          <a:lstStyle/>
          <a:p>
            <a:pPr algn="ctr"/>
            <a:r>
              <a:rPr lang="fr-FR" sz="1300" b="1">
                <a:solidFill>
                  <a:srgbClr val="333333"/>
                </a:solidFill>
                <a:latin typeface="Times New Roman"/>
                <a:cs typeface="Times New Roman"/>
              </a:rPr>
              <a:t>Atelier tissage  </a:t>
            </a:r>
          </a:p>
        </p:txBody>
      </p:sp>
      <p:sp>
        <p:nvSpPr>
          <p:cNvPr id="25" name="ZoneTexte 24"/>
          <p:cNvSpPr txBox="1"/>
          <p:nvPr/>
        </p:nvSpPr>
        <p:spPr>
          <a:xfrm>
            <a:off x="7976914" y="4762806"/>
            <a:ext cx="1167086" cy="292388"/>
          </a:xfrm>
          <a:prstGeom prst="rect">
            <a:avLst/>
          </a:prstGeom>
          <a:noFill/>
          <a:ln>
            <a:solidFill>
              <a:srgbClr val="333333"/>
            </a:solidFill>
          </a:ln>
        </p:spPr>
        <p:txBody>
          <a:bodyPr wrap="square" rtlCol="0">
            <a:spAutoFit/>
          </a:bodyPr>
          <a:lstStyle/>
          <a:p>
            <a:pPr algn="ctr"/>
            <a:r>
              <a:rPr lang="fr-FR" sz="1300" b="1">
                <a:solidFill>
                  <a:srgbClr val="333333"/>
                </a:solidFill>
                <a:latin typeface="Times New Roman"/>
                <a:cs typeface="Times New Roman"/>
              </a:rPr>
              <a:t>Magasin  </a:t>
            </a:r>
          </a:p>
        </p:txBody>
      </p:sp>
      <p:cxnSp>
        <p:nvCxnSpPr>
          <p:cNvPr id="26" name="Connecteur droit avec flèche 25"/>
          <p:cNvCxnSpPr/>
          <p:nvPr/>
        </p:nvCxnSpPr>
        <p:spPr>
          <a:xfrm>
            <a:off x="4110059" y="5073325"/>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p:nvPr/>
        </p:nvCxnSpPr>
        <p:spPr>
          <a:xfrm>
            <a:off x="5514880" y="5073325"/>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a:off x="6902061" y="5073325"/>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a:off x="8146692" y="5073325"/>
            <a:ext cx="0" cy="2769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0" name="ZoneTexte 29"/>
          <p:cNvSpPr txBox="1"/>
          <p:nvPr/>
        </p:nvSpPr>
        <p:spPr>
          <a:xfrm>
            <a:off x="2156949" y="5379236"/>
            <a:ext cx="6987051" cy="400110"/>
          </a:xfrm>
          <a:prstGeom prst="rect">
            <a:avLst/>
          </a:prstGeom>
          <a:noFill/>
          <a:ln>
            <a:solidFill>
              <a:srgbClr val="333333"/>
            </a:solidFill>
          </a:ln>
        </p:spPr>
        <p:txBody>
          <a:bodyPr wrap="square" rtlCol="0">
            <a:spAutoFit/>
          </a:bodyPr>
          <a:lstStyle/>
          <a:p>
            <a:pPr algn="ctr"/>
            <a:r>
              <a:rPr lang="fr-FR" sz="2000" b="1" i="1">
                <a:solidFill>
                  <a:srgbClr val="333333"/>
                </a:solidFill>
                <a:latin typeface="Times New Roman"/>
                <a:cs typeface="Times New Roman"/>
              </a:rPr>
              <a:t>Coûts des différents produits  </a:t>
            </a:r>
          </a:p>
        </p:txBody>
      </p:sp>
      <p:sp>
        <p:nvSpPr>
          <p:cNvPr id="31" name="Rectangle 30"/>
          <p:cNvSpPr/>
          <p:nvPr/>
        </p:nvSpPr>
        <p:spPr>
          <a:xfrm>
            <a:off x="556938" y="1411028"/>
            <a:ext cx="8114281" cy="400110"/>
          </a:xfrm>
          <a:prstGeom prst="rect">
            <a:avLst/>
          </a:prstGeom>
        </p:spPr>
        <p:txBody>
          <a:bodyPr wrap="square">
            <a:spAutoFit/>
          </a:bodyPr>
          <a:lstStyle/>
          <a:p>
            <a:pPr algn="ctr"/>
            <a:r>
              <a:rPr lang="fr-FR" sz="2000" b="1" i="1" u="sng">
                <a:solidFill>
                  <a:srgbClr val="333333"/>
                </a:solidFill>
                <a:latin typeface="Times New Roman"/>
                <a:cs typeface="Times New Roman"/>
              </a:rPr>
              <a:t>Schéma de répartition primaire puis secondaire des charges indirectes</a:t>
            </a:r>
            <a:endParaRPr lang="fr-FR" sz="2000" i="1" u="sng">
              <a:solidFill>
                <a:srgbClr val="333333"/>
              </a:solidFill>
              <a:latin typeface="Times New Roman"/>
              <a:cs typeface="Times New Roman"/>
            </a:endParaRPr>
          </a:p>
        </p:txBody>
      </p:sp>
      <p:sp>
        <p:nvSpPr>
          <p:cNvPr id="2" name="Numero de page">
            <a:extLst>
              <a:ext uri="{FF2B5EF4-FFF2-40B4-BE49-F238E27FC236}">
                <a16:creationId xmlns:a16="http://schemas.microsoft.com/office/drawing/2014/main" id="{DFAE5DD6-D6B7-4C8F-AEA1-16C0A33CE3A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63</a:t>
            </a:r>
          </a:p>
        </p:txBody>
      </p:sp>
    </p:spTree>
    <p:extLst>
      <p:ext uri="{BB962C8B-B14F-4D97-AF65-F5344CB8AC3E}">
        <p14:creationId xmlns:p14="http://schemas.microsoft.com/office/powerpoint/2010/main" val="145398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6" name="Rectangle 5"/>
          <p:cNvSpPr/>
          <p:nvPr/>
        </p:nvSpPr>
        <p:spPr>
          <a:xfrm>
            <a:off x="229317" y="2136339"/>
            <a:ext cx="8519994" cy="4985980"/>
          </a:xfrm>
          <a:prstGeom prst="rect">
            <a:avLst/>
          </a:prstGeom>
        </p:spPr>
        <p:txBody>
          <a:bodyPr wrap="square">
            <a:spAutoFit/>
          </a:bodyPr>
          <a:lstStyle/>
          <a:p>
            <a:pPr algn="just"/>
            <a:r>
              <a:rPr lang="fr-FR" sz="2000" b="1" i="1" u="sng">
                <a:solidFill>
                  <a:srgbClr val="333333"/>
                </a:solidFill>
                <a:latin typeface="Times New Roman"/>
                <a:cs typeface="Times New Roman"/>
              </a:rPr>
              <a:t>Exemple 1</a:t>
            </a:r>
          </a:p>
          <a:p>
            <a:pPr algn="just"/>
            <a:endParaRPr lang="fr-FR" i="1">
              <a:solidFill>
                <a:srgbClr val="333333"/>
              </a:solidFill>
              <a:latin typeface="Times New Roman"/>
              <a:cs typeface="Times New Roman"/>
            </a:endParaRPr>
          </a:p>
          <a:p>
            <a:pPr algn="just"/>
            <a:r>
              <a:rPr lang="fr-FR" sz="2000" i="1">
                <a:solidFill>
                  <a:srgbClr val="333333"/>
                </a:solidFill>
                <a:latin typeface="Times New Roman"/>
                <a:cs typeface="Times New Roman"/>
              </a:rPr>
              <a:t>Pour le mois de mai, la société Arc-en-ciel  dispose des renseignements suivants :</a:t>
            </a:r>
            <a:endParaRPr lang="fr-FR"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répartition primaire des charges indirectes :</a:t>
            </a:r>
            <a:endParaRPr lang="fr-FR"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prestations connexes :  147 950 dhs,</a:t>
            </a:r>
            <a:endParaRPr lang="fr-FR"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approvisionnements :  580 000 dhs,</a:t>
            </a:r>
            <a:endParaRPr lang="fr-FR"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atelier filage :  432 650 dhs,</a:t>
            </a:r>
            <a:endParaRPr lang="fr-FR"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atelier tissage :  439 450 dhs,</a:t>
            </a:r>
            <a:endParaRPr lang="fr-FR" sz="2000">
              <a:solidFill>
                <a:srgbClr val="333333"/>
              </a:solidFill>
              <a:latin typeface="Times New Roman"/>
              <a:cs typeface="Times New Roman"/>
            </a:endParaRPr>
          </a:p>
          <a:p>
            <a:pPr marL="1200150" lvl="2" indent="-285750" algn="just">
              <a:buFont typeface="Arial"/>
              <a:buChar char="•"/>
            </a:pPr>
            <a:r>
              <a:rPr lang="hu-HU" sz="2000" i="1">
                <a:solidFill>
                  <a:srgbClr val="333333"/>
                </a:solidFill>
                <a:latin typeface="Times New Roman"/>
                <a:cs typeface="Times New Roman"/>
              </a:rPr>
              <a:t>magasin :  362 750 dhs ;</a:t>
            </a:r>
            <a:endParaRPr lang="hu-HU" sz="2000">
              <a:solidFill>
                <a:srgbClr val="333333"/>
              </a:solidFill>
              <a:latin typeface="Times New Roman"/>
              <a:cs typeface="Times New Roman"/>
            </a:endParaRPr>
          </a:p>
          <a:p>
            <a:pPr marL="1200150" lvl="2" indent="-285750" algn="just">
              <a:buFont typeface="Arial"/>
              <a:buChar char="•"/>
            </a:pPr>
            <a:r>
              <a:rPr lang="fr-FR" sz="2000" i="1">
                <a:solidFill>
                  <a:srgbClr val="333333"/>
                </a:solidFill>
                <a:latin typeface="Times New Roman"/>
                <a:cs typeface="Times New Roman"/>
              </a:rPr>
              <a:t>répartition secondaire</a:t>
            </a:r>
          </a:p>
          <a:p>
            <a:pPr marL="1200150" lvl="2" indent="-285750" algn="just">
              <a:buFont typeface="Arial"/>
              <a:buChar char="•"/>
            </a:pPr>
            <a:r>
              <a:rPr lang="fr-FR" sz="2000" i="1">
                <a:solidFill>
                  <a:srgbClr val="333333"/>
                </a:solidFill>
                <a:latin typeface="Times New Roman"/>
                <a:cs typeface="Times New Roman"/>
              </a:rPr>
              <a:t>la seconde répartition correspondant à l’affectation des charges du centre auxiliaire dans les centres principaux (filage, tissage et magasin)  (le calcul se fait proportionnellement au nombre 11 = 3 + 7 + 1 ; soit respectivement 3/11</a:t>
            </a:r>
            <a:r>
              <a:rPr lang="fr-FR" sz="2000" i="1" baseline="30000">
                <a:solidFill>
                  <a:srgbClr val="333333"/>
                </a:solidFill>
                <a:latin typeface="Times New Roman"/>
                <a:cs typeface="Times New Roman"/>
              </a:rPr>
              <a:t>ème</a:t>
            </a:r>
            <a:r>
              <a:rPr lang="fr-FR" sz="2000" i="1">
                <a:solidFill>
                  <a:srgbClr val="333333"/>
                </a:solidFill>
                <a:latin typeface="Times New Roman"/>
                <a:cs typeface="Times New Roman"/>
              </a:rPr>
              <a:t>, 7/11</a:t>
            </a:r>
            <a:r>
              <a:rPr lang="fr-FR" sz="2000" i="1" baseline="30000">
                <a:solidFill>
                  <a:srgbClr val="333333"/>
                </a:solidFill>
                <a:latin typeface="Times New Roman"/>
                <a:cs typeface="Times New Roman"/>
              </a:rPr>
              <a:t>ème</a:t>
            </a:r>
            <a:r>
              <a:rPr lang="fr-FR" sz="2000" i="1">
                <a:solidFill>
                  <a:srgbClr val="333333"/>
                </a:solidFill>
                <a:latin typeface="Times New Roman"/>
                <a:cs typeface="Times New Roman"/>
              </a:rPr>
              <a:t> et 1/11</a:t>
            </a:r>
            <a:r>
              <a:rPr lang="fr-FR" sz="2000" i="1" baseline="30000">
                <a:solidFill>
                  <a:srgbClr val="333333"/>
                </a:solidFill>
                <a:latin typeface="Times New Roman"/>
                <a:cs typeface="Times New Roman"/>
              </a:rPr>
              <a:t>ème</a:t>
            </a:r>
            <a:r>
              <a:rPr lang="fr-FR" sz="2000" i="1">
                <a:solidFill>
                  <a:srgbClr val="333333"/>
                </a:solidFill>
                <a:latin typeface="Times New Roman"/>
                <a:cs typeface="Times New Roman"/>
              </a:rPr>
              <a:t> du montant des prestations connexes) </a:t>
            </a:r>
            <a:endParaRPr lang="fr-FR" sz="2000">
              <a:solidFill>
                <a:srgbClr val="333333"/>
              </a:solidFill>
              <a:latin typeface="Times New Roman"/>
              <a:cs typeface="Times New Roman"/>
            </a:endParaRPr>
          </a:p>
          <a:p>
            <a:pPr marL="1200150" lvl="2" indent="-285750" algn="just">
              <a:buFont typeface="Arial"/>
              <a:buChar char="•"/>
            </a:pPr>
            <a:endParaRPr lang="fr-FR" sz="2000">
              <a:solidFill>
                <a:srgbClr val="333333"/>
              </a:solidFill>
              <a:latin typeface="Times New Roman"/>
              <a:cs typeface="Times New Roman"/>
            </a:endParaRPr>
          </a:p>
        </p:txBody>
      </p:sp>
      <p:sp>
        <p:nvSpPr>
          <p:cNvPr id="2" name="Numero de page">
            <a:extLst>
              <a:ext uri="{FF2B5EF4-FFF2-40B4-BE49-F238E27FC236}">
                <a16:creationId xmlns:a16="http://schemas.microsoft.com/office/drawing/2014/main" id="{78EFCAEA-69F9-4386-93EF-48C060CDDD2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64</a:t>
            </a:r>
          </a:p>
        </p:txBody>
      </p:sp>
    </p:spTree>
    <p:extLst>
      <p:ext uri="{BB962C8B-B14F-4D97-AF65-F5344CB8AC3E}">
        <p14:creationId xmlns:p14="http://schemas.microsoft.com/office/powerpoint/2010/main" val="39111506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8" name="Rectangle 7"/>
          <p:cNvSpPr/>
          <p:nvPr/>
        </p:nvSpPr>
        <p:spPr>
          <a:xfrm>
            <a:off x="574945" y="1846190"/>
            <a:ext cx="7063062" cy="769441"/>
          </a:xfrm>
          <a:prstGeom prst="rect">
            <a:avLst/>
          </a:prstGeom>
        </p:spPr>
        <p:txBody>
          <a:bodyPr wrap="square">
            <a:spAutoFit/>
          </a:bodyPr>
          <a:lstStyle/>
          <a:p>
            <a:pPr algn="just"/>
            <a:r>
              <a:rPr lang="fr-FR" sz="2400" b="1" i="1" u="sng">
                <a:solidFill>
                  <a:srgbClr val="333333"/>
                </a:solidFill>
                <a:latin typeface="Times New Roman"/>
                <a:cs typeface="Times New Roman"/>
              </a:rPr>
              <a:t>III. L’imputation des charges aux produits</a:t>
            </a:r>
          </a:p>
          <a:p>
            <a:pPr marL="457200" indent="-457200" algn="just">
              <a:buFont typeface="+mj-lt"/>
              <a:buAutoNum type="arabicPeriod"/>
            </a:pPr>
            <a:r>
              <a:rPr lang="fr-FR" sz="2000" b="1" i="1" u="sng">
                <a:solidFill>
                  <a:srgbClr val="333333"/>
                </a:solidFill>
                <a:latin typeface="Times New Roman"/>
                <a:cs typeface="Times New Roman"/>
              </a:rPr>
              <a:t>Définitions et caractéristiques  des unités d’œuvre </a:t>
            </a:r>
          </a:p>
        </p:txBody>
      </p:sp>
      <p:sp>
        <p:nvSpPr>
          <p:cNvPr id="9" name="Rectangle 8"/>
          <p:cNvSpPr/>
          <p:nvPr/>
        </p:nvSpPr>
        <p:spPr>
          <a:xfrm>
            <a:off x="440993" y="2672942"/>
            <a:ext cx="8220119" cy="2554545"/>
          </a:xfrm>
          <a:prstGeom prst="rect">
            <a:avLst/>
          </a:prstGeom>
        </p:spPr>
        <p:txBody>
          <a:bodyPr wrap="square">
            <a:spAutoFit/>
          </a:bodyPr>
          <a:lstStyle/>
          <a:p>
            <a:pPr algn="just"/>
            <a:endParaRPr lang="fr-FR" sz="2000">
              <a:solidFill>
                <a:srgbClr val="333333"/>
              </a:solidFill>
              <a:latin typeface="Times New Roman"/>
              <a:cs typeface="Times New Roman"/>
            </a:endParaRPr>
          </a:p>
          <a:p>
            <a:pPr algn="just"/>
            <a:r>
              <a:rPr lang="fr-FR" sz="2000">
                <a:solidFill>
                  <a:srgbClr val="333333"/>
                </a:solidFill>
                <a:latin typeface="Times New Roman"/>
                <a:cs typeface="Times New Roman"/>
              </a:rPr>
              <a:t>Une fois la répartition secondaire effectuée, on peut alors envisager d’imputer les coûts des centres sur les produits (ou services) fabriqués. Cette opération est réalisée sur la base de coefficients appelés « unités d’œuvre » ou « taux de frais » selon la nature des centres. L’unité d’œuvre doit être impérativement choisie en fonction du lien étroit qui caractérise l’activité de l’atelier et la fabrication d’un produit.</a:t>
            </a:r>
            <a:r>
              <a:rPr lang="fr-FR" sz="2000" i="1">
                <a:solidFill>
                  <a:prstClr val="black"/>
                </a:solidFill>
                <a:latin typeface="TimesNewRomanPSMT"/>
              </a:rPr>
              <a:t> </a:t>
            </a:r>
          </a:p>
          <a:p>
            <a:pPr algn="just"/>
            <a:endParaRPr lang="fr-FR" sz="2000" i="1">
              <a:solidFill>
                <a:prstClr val="black"/>
              </a:solidFill>
              <a:latin typeface="TimesNewRomanPSMT"/>
            </a:endParaRPr>
          </a:p>
        </p:txBody>
      </p:sp>
      <p:sp>
        <p:nvSpPr>
          <p:cNvPr id="2" name="Numero de page">
            <a:extLst>
              <a:ext uri="{FF2B5EF4-FFF2-40B4-BE49-F238E27FC236}">
                <a16:creationId xmlns:a16="http://schemas.microsoft.com/office/drawing/2014/main" id="{2838CCBF-1968-41E1-BBF5-C93955C69CC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65</a:t>
            </a:r>
          </a:p>
        </p:txBody>
      </p:sp>
    </p:spTree>
    <p:extLst>
      <p:ext uri="{BB962C8B-B14F-4D97-AF65-F5344CB8AC3E}">
        <p14:creationId xmlns:p14="http://schemas.microsoft.com/office/powerpoint/2010/main" val="340434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6" name="Rectangle 5"/>
          <p:cNvSpPr/>
          <p:nvPr/>
        </p:nvSpPr>
        <p:spPr>
          <a:xfrm>
            <a:off x="405714" y="1935164"/>
            <a:ext cx="8431796" cy="2554545"/>
          </a:xfrm>
          <a:prstGeom prst="rect">
            <a:avLst/>
          </a:prstGeom>
        </p:spPr>
        <p:txBody>
          <a:bodyPr wrap="square">
            <a:spAutoFit/>
          </a:bodyPr>
          <a:lstStyle/>
          <a:p>
            <a:pPr algn="just"/>
            <a:r>
              <a:rPr lang="fr-FR" sz="2000">
                <a:solidFill>
                  <a:srgbClr val="333333"/>
                </a:solidFill>
                <a:latin typeface="Times New Roman"/>
                <a:cs typeface="Times New Roman"/>
              </a:rPr>
              <a:t>Une unité d’œuvre correspond à une mesure de l’activité d’un centre d’analyse exprimée sous forme volumique (quantités de travail, de matières premières achetées, de produits fabriqués ou vendus, etc.).</a:t>
            </a:r>
          </a:p>
          <a:p>
            <a:pPr algn="just"/>
            <a:r>
              <a:rPr lang="fr-FR" sz="2000">
                <a:solidFill>
                  <a:srgbClr val="333333"/>
                </a:solidFill>
                <a:latin typeface="Times New Roman"/>
                <a:cs typeface="Times New Roman"/>
              </a:rPr>
              <a:t>Le rapport entre l’unité d’œuvre choisie et le nombre d’unités d’œuvre constitue le coût d’unité d’œuvre, qui sert d’unité de calcul pour déterminer le coût du produit (il s’agit en fait d’un simple rapport de proportionnalité).</a:t>
            </a:r>
          </a:p>
          <a:p>
            <a:pPr algn="just"/>
            <a:r>
              <a:rPr lang="fr-FR" sz="2000">
                <a:solidFill>
                  <a:srgbClr val="333333"/>
                </a:solidFill>
                <a:latin typeface="Times New Roman"/>
                <a:cs typeface="Times New Roman"/>
              </a:rPr>
              <a:t>Le schéma ci-après présente une synthèse de la manière dont sont affectées les charges :</a:t>
            </a:r>
          </a:p>
        </p:txBody>
      </p:sp>
      <p:sp>
        <p:nvSpPr>
          <p:cNvPr id="2" name="Numero de page">
            <a:extLst>
              <a:ext uri="{FF2B5EF4-FFF2-40B4-BE49-F238E27FC236}">
                <a16:creationId xmlns:a16="http://schemas.microsoft.com/office/drawing/2014/main" id="{253778F1-F6BC-48B0-8B81-9E570FA692D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66</a:t>
            </a:r>
          </a:p>
        </p:txBody>
      </p:sp>
    </p:spTree>
    <p:extLst>
      <p:ext uri="{BB962C8B-B14F-4D97-AF65-F5344CB8AC3E}">
        <p14:creationId xmlns:p14="http://schemas.microsoft.com/office/powerpoint/2010/main" val="2723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5" name="ZoneTexte 4"/>
          <p:cNvSpPr txBox="1"/>
          <p:nvPr/>
        </p:nvSpPr>
        <p:spPr>
          <a:xfrm>
            <a:off x="493914" y="1958168"/>
            <a:ext cx="7869038" cy="400110"/>
          </a:xfrm>
          <a:prstGeom prst="rect">
            <a:avLst/>
          </a:prstGeom>
          <a:noFill/>
          <a:ln>
            <a:solidFill>
              <a:srgbClr val="333333"/>
            </a:solidFill>
          </a:ln>
        </p:spPr>
        <p:txBody>
          <a:bodyPr wrap="square" rtlCol="0">
            <a:spAutoFit/>
          </a:bodyPr>
          <a:lstStyle/>
          <a:p>
            <a:pPr algn="ctr"/>
            <a:r>
              <a:rPr lang="fr-FR" sz="2000" b="1" i="1">
                <a:solidFill>
                  <a:srgbClr val="333333"/>
                </a:solidFill>
                <a:latin typeface="Times New Roman"/>
                <a:cs typeface="Times New Roman"/>
              </a:rPr>
              <a:t>Total des charges </a:t>
            </a:r>
          </a:p>
        </p:txBody>
      </p:sp>
      <p:sp>
        <p:nvSpPr>
          <p:cNvPr id="6" name="ZoneTexte 5"/>
          <p:cNvSpPr txBox="1"/>
          <p:nvPr/>
        </p:nvSpPr>
        <p:spPr>
          <a:xfrm>
            <a:off x="493914" y="2594383"/>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Charges directes </a:t>
            </a:r>
          </a:p>
        </p:txBody>
      </p:sp>
      <p:sp>
        <p:nvSpPr>
          <p:cNvPr id="7" name="ZoneTexte 6"/>
          <p:cNvSpPr txBox="1"/>
          <p:nvPr/>
        </p:nvSpPr>
        <p:spPr>
          <a:xfrm>
            <a:off x="2787079" y="2562117"/>
            <a:ext cx="5575872"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Charges indirectes  </a:t>
            </a:r>
          </a:p>
        </p:txBody>
      </p:sp>
      <p:sp>
        <p:nvSpPr>
          <p:cNvPr id="8" name="ZoneTexte 7"/>
          <p:cNvSpPr txBox="1"/>
          <p:nvPr/>
        </p:nvSpPr>
        <p:spPr>
          <a:xfrm>
            <a:off x="2645962" y="3051965"/>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Centre d’analyse 1 </a:t>
            </a:r>
          </a:p>
        </p:txBody>
      </p:sp>
      <p:sp>
        <p:nvSpPr>
          <p:cNvPr id="9" name="ZoneTexte 8"/>
          <p:cNvSpPr txBox="1"/>
          <p:nvPr/>
        </p:nvSpPr>
        <p:spPr>
          <a:xfrm>
            <a:off x="4839904" y="3051965"/>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Centre d’analyse 2 </a:t>
            </a:r>
          </a:p>
        </p:txBody>
      </p:sp>
      <p:sp>
        <p:nvSpPr>
          <p:cNvPr id="10" name="ZoneTexte 9"/>
          <p:cNvSpPr txBox="1"/>
          <p:nvPr/>
        </p:nvSpPr>
        <p:spPr>
          <a:xfrm>
            <a:off x="6991952" y="3034324"/>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Centre d’analyse 3 </a:t>
            </a:r>
          </a:p>
        </p:txBody>
      </p:sp>
      <p:sp>
        <p:nvSpPr>
          <p:cNvPr id="11" name="ZoneTexte 10"/>
          <p:cNvSpPr txBox="1"/>
          <p:nvPr/>
        </p:nvSpPr>
        <p:spPr>
          <a:xfrm>
            <a:off x="2687856" y="3602654"/>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Unité d’œuvre 1 </a:t>
            </a:r>
          </a:p>
        </p:txBody>
      </p:sp>
      <p:sp>
        <p:nvSpPr>
          <p:cNvPr id="12" name="ZoneTexte 11"/>
          <p:cNvSpPr txBox="1"/>
          <p:nvPr/>
        </p:nvSpPr>
        <p:spPr>
          <a:xfrm>
            <a:off x="4892824" y="3602654"/>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Unité d’œuvre 2 </a:t>
            </a:r>
          </a:p>
        </p:txBody>
      </p:sp>
      <p:sp>
        <p:nvSpPr>
          <p:cNvPr id="13" name="ZoneTexte 12"/>
          <p:cNvSpPr txBox="1"/>
          <p:nvPr/>
        </p:nvSpPr>
        <p:spPr>
          <a:xfrm>
            <a:off x="7044872" y="3602654"/>
            <a:ext cx="215204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Taux de frais </a:t>
            </a:r>
          </a:p>
        </p:txBody>
      </p:sp>
      <p:cxnSp>
        <p:nvCxnSpPr>
          <p:cNvPr id="15" name="Connecteur droit avec flèche 14"/>
          <p:cNvCxnSpPr>
            <a:endCxn id="8" idx="0"/>
          </p:cNvCxnSpPr>
          <p:nvPr/>
        </p:nvCxnSpPr>
        <p:spPr>
          <a:xfrm flipH="1">
            <a:off x="3721986" y="2931449"/>
            <a:ext cx="35279" cy="1205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p:nvPr/>
        </p:nvCxnSpPr>
        <p:spPr>
          <a:xfrm>
            <a:off x="5843682" y="2903457"/>
            <a:ext cx="0" cy="1485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flipV="1">
            <a:off x="7867324" y="2903457"/>
            <a:ext cx="0" cy="1485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a:stCxn id="8" idx="2"/>
            <a:endCxn id="11" idx="0"/>
          </p:cNvCxnSpPr>
          <p:nvPr/>
        </p:nvCxnSpPr>
        <p:spPr>
          <a:xfrm>
            <a:off x="3721986" y="3421297"/>
            <a:ext cx="41894" cy="18135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a:stCxn id="9" idx="2"/>
            <a:endCxn id="12" idx="0"/>
          </p:cNvCxnSpPr>
          <p:nvPr/>
        </p:nvCxnSpPr>
        <p:spPr>
          <a:xfrm>
            <a:off x="5915928" y="3421297"/>
            <a:ext cx="52920" cy="181357"/>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a:stCxn id="10" idx="2"/>
          </p:cNvCxnSpPr>
          <p:nvPr/>
        </p:nvCxnSpPr>
        <p:spPr>
          <a:xfrm>
            <a:off x="8067976" y="3403656"/>
            <a:ext cx="0" cy="19899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3" name="ZoneTexte 32"/>
          <p:cNvSpPr txBox="1"/>
          <p:nvPr/>
        </p:nvSpPr>
        <p:spPr>
          <a:xfrm>
            <a:off x="3763880" y="4886601"/>
            <a:ext cx="206851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Coût de produit A</a:t>
            </a:r>
          </a:p>
        </p:txBody>
      </p:sp>
      <p:sp>
        <p:nvSpPr>
          <p:cNvPr id="34" name="ZoneTexte 33"/>
          <p:cNvSpPr txBox="1"/>
          <p:nvPr/>
        </p:nvSpPr>
        <p:spPr>
          <a:xfrm>
            <a:off x="6010613" y="4897872"/>
            <a:ext cx="2068518" cy="369332"/>
          </a:xfrm>
          <a:prstGeom prst="rect">
            <a:avLst/>
          </a:prstGeom>
          <a:noFill/>
          <a:ln>
            <a:solidFill>
              <a:srgbClr val="333333"/>
            </a:solidFill>
          </a:ln>
        </p:spPr>
        <p:txBody>
          <a:bodyPr wrap="square" rtlCol="0">
            <a:spAutoFit/>
          </a:bodyPr>
          <a:lstStyle/>
          <a:p>
            <a:pPr algn="ctr"/>
            <a:r>
              <a:rPr lang="fr-FR" b="1">
                <a:solidFill>
                  <a:srgbClr val="333333"/>
                </a:solidFill>
                <a:latin typeface="Times New Roman"/>
                <a:cs typeface="Times New Roman"/>
              </a:rPr>
              <a:t>Coût de produit B</a:t>
            </a:r>
          </a:p>
        </p:txBody>
      </p:sp>
      <p:sp>
        <p:nvSpPr>
          <p:cNvPr id="35" name="ZoneTexte 34"/>
          <p:cNvSpPr txBox="1"/>
          <p:nvPr/>
        </p:nvSpPr>
        <p:spPr>
          <a:xfrm>
            <a:off x="493914" y="3051965"/>
            <a:ext cx="1993289" cy="1077218"/>
          </a:xfrm>
          <a:prstGeom prst="rect">
            <a:avLst/>
          </a:prstGeom>
          <a:noFill/>
          <a:ln>
            <a:solidFill>
              <a:srgbClr val="333333"/>
            </a:solidFill>
          </a:ln>
        </p:spPr>
        <p:txBody>
          <a:bodyPr wrap="square" rtlCol="0">
            <a:spAutoFit/>
          </a:bodyPr>
          <a:lstStyle/>
          <a:p>
            <a:pPr algn="ctr"/>
            <a:r>
              <a:rPr lang="fr-FR" sz="1600" b="1">
                <a:solidFill>
                  <a:srgbClr val="333333"/>
                </a:solidFill>
                <a:latin typeface="Times New Roman"/>
                <a:cs typeface="Times New Roman"/>
              </a:rPr>
              <a:t>Les coûts sont regroupés par fonctions ou  centres de responsabilité     </a:t>
            </a:r>
          </a:p>
        </p:txBody>
      </p:sp>
      <p:sp>
        <p:nvSpPr>
          <p:cNvPr id="36" name="ZoneTexte 35"/>
          <p:cNvSpPr txBox="1"/>
          <p:nvPr/>
        </p:nvSpPr>
        <p:spPr>
          <a:xfrm>
            <a:off x="493914" y="4225313"/>
            <a:ext cx="1993289" cy="1077218"/>
          </a:xfrm>
          <a:prstGeom prst="rect">
            <a:avLst/>
          </a:prstGeom>
          <a:noFill/>
          <a:ln>
            <a:solidFill>
              <a:srgbClr val="333333"/>
            </a:solidFill>
          </a:ln>
        </p:spPr>
        <p:txBody>
          <a:bodyPr wrap="square" rtlCol="0">
            <a:spAutoFit/>
          </a:bodyPr>
          <a:lstStyle/>
          <a:p>
            <a:pPr algn="ctr"/>
            <a:r>
              <a:rPr lang="fr-FR" sz="1600" b="1">
                <a:solidFill>
                  <a:srgbClr val="333333"/>
                </a:solidFill>
                <a:latin typeface="Times New Roman"/>
                <a:cs typeface="Times New Roman"/>
              </a:rPr>
              <a:t>Des unités d’œuvre ou taux de frais sont déterminer pour chaque centre </a:t>
            </a:r>
          </a:p>
        </p:txBody>
      </p:sp>
      <p:sp>
        <p:nvSpPr>
          <p:cNvPr id="37" name="ZoneTexte 36"/>
          <p:cNvSpPr txBox="1"/>
          <p:nvPr/>
        </p:nvSpPr>
        <p:spPr>
          <a:xfrm>
            <a:off x="493914" y="5302531"/>
            <a:ext cx="1993289" cy="1569660"/>
          </a:xfrm>
          <a:prstGeom prst="rect">
            <a:avLst/>
          </a:prstGeom>
          <a:noFill/>
          <a:ln>
            <a:solidFill>
              <a:srgbClr val="333333"/>
            </a:solidFill>
          </a:ln>
        </p:spPr>
        <p:txBody>
          <a:bodyPr wrap="square" rtlCol="0">
            <a:spAutoFit/>
          </a:bodyPr>
          <a:lstStyle/>
          <a:p>
            <a:pPr algn="ctr"/>
            <a:r>
              <a:rPr lang="fr-FR" sz="1600" b="1">
                <a:solidFill>
                  <a:srgbClr val="333333"/>
                </a:solidFill>
                <a:latin typeface="Times New Roman"/>
                <a:cs typeface="Times New Roman"/>
              </a:rPr>
              <a:t>Les charges des centres d’analyse sont affectées aux coûts des produits via les unités d’œuvre  </a:t>
            </a:r>
          </a:p>
        </p:txBody>
      </p:sp>
      <p:cxnSp>
        <p:nvCxnSpPr>
          <p:cNvPr id="39" name="Connecteur droit avec flèche 38"/>
          <p:cNvCxnSpPr>
            <a:stCxn id="35" idx="3"/>
          </p:cNvCxnSpPr>
          <p:nvPr/>
        </p:nvCxnSpPr>
        <p:spPr>
          <a:xfrm flipV="1">
            <a:off x="2487203" y="3403656"/>
            <a:ext cx="158759" cy="1869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Connecteur droit avec flèche 40"/>
          <p:cNvCxnSpPr>
            <a:endCxn id="11" idx="2"/>
          </p:cNvCxnSpPr>
          <p:nvPr/>
        </p:nvCxnSpPr>
        <p:spPr>
          <a:xfrm flipV="1">
            <a:off x="2487203" y="3971986"/>
            <a:ext cx="1276677" cy="4735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Connecteur droit avec flèche 42"/>
          <p:cNvCxnSpPr>
            <a:endCxn id="33" idx="2"/>
          </p:cNvCxnSpPr>
          <p:nvPr/>
        </p:nvCxnSpPr>
        <p:spPr>
          <a:xfrm flipV="1">
            <a:off x="2487203" y="5255933"/>
            <a:ext cx="2310936" cy="102431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Connecteur droit avec flèche 44"/>
          <p:cNvCxnSpPr>
            <a:endCxn id="34" idx="0"/>
          </p:cNvCxnSpPr>
          <p:nvPr/>
        </p:nvCxnSpPr>
        <p:spPr>
          <a:xfrm>
            <a:off x="2487203" y="4445572"/>
            <a:ext cx="4557669" cy="452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Connecteur droit avec flèche 48"/>
          <p:cNvCxnSpPr>
            <a:stCxn id="11" idx="2"/>
            <a:endCxn id="33" idx="0"/>
          </p:cNvCxnSpPr>
          <p:nvPr/>
        </p:nvCxnSpPr>
        <p:spPr>
          <a:xfrm>
            <a:off x="3763880" y="3971986"/>
            <a:ext cx="1034259" cy="9146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Connecteur droit avec flèche 50"/>
          <p:cNvCxnSpPr>
            <a:stCxn id="11" idx="2"/>
            <a:endCxn id="34" idx="0"/>
          </p:cNvCxnSpPr>
          <p:nvPr/>
        </p:nvCxnSpPr>
        <p:spPr>
          <a:xfrm>
            <a:off x="3763880" y="3971986"/>
            <a:ext cx="3280992" cy="9258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3" name="Connecteur droit avec flèche 52"/>
          <p:cNvCxnSpPr>
            <a:stCxn id="12" idx="2"/>
          </p:cNvCxnSpPr>
          <p:nvPr/>
        </p:nvCxnSpPr>
        <p:spPr>
          <a:xfrm flipH="1">
            <a:off x="4798010" y="3971986"/>
            <a:ext cx="1170838" cy="10557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5" name="Connecteur droit avec flèche 54"/>
          <p:cNvCxnSpPr>
            <a:stCxn id="12" idx="2"/>
            <a:endCxn id="34" idx="0"/>
          </p:cNvCxnSpPr>
          <p:nvPr/>
        </p:nvCxnSpPr>
        <p:spPr>
          <a:xfrm>
            <a:off x="5968848" y="3971986"/>
            <a:ext cx="1076024" cy="9258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7" name="Connecteur droit avec flèche 56"/>
          <p:cNvCxnSpPr>
            <a:stCxn id="13" idx="2"/>
          </p:cNvCxnSpPr>
          <p:nvPr/>
        </p:nvCxnSpPr>
        <p:spPr>
          <a:xfrm flipH="1">
            <a:off x="7232293" y="3971986"/>
            <a:ext cx="888603" cy="9146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9" name="Connecteur droit avec flèche 58"/>
          <p:cNvCxnSpPr>
            <a:stCxn id="13" idx="2"/>
          </p:cNvCxnSpPr>
          <p:nvPr/>
        </p:nvCxnSpPr>
        <p:spPr>
          <a:xfrm flipH="1">
            <a:off x="4892824" y="3971986"/>
            <a:ext cx="3228072" cy="9146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Rectangle 59"/>
          <p:cNvSpPr/>
          <p:nvPr/>
        </p:nvSpPr>
        <p:spPr>
          <a:xfrm>
            <a:off x="3394806" y="5957086"/>
            <a:ext cx="5513261" cy="646331"/>
          </a:xfrm>
          <a:prstGeom prst="rect">
            <a:avLst/>
          </a:prstGeom>
          <a:ln>
            <a:solidFill>
              <a:srgbClr val="333333"/>
            </a:solidFill>
          </a:ln>
        </p:spPr>
        <p:txBody>
          <a:bodyPr wrap="square">
            <a:spAutoFit/>
          </a:bodyPr>
          <a:lstStyle/>
          <a:p>
            <a:pPr algn="ctr"/>
            <a:r>
              <a:rPr lang="fr-FR" b="1">
                <a:solidFill>
                  <a:srgbClr val="333333"/>
                </a:solidFill>
                <a:latin typeface="Times New Roman"/>
                <a:cs typeface="Times New Roman"/>
              </a:rPr>
              <a:t>schéma global d’affectation des charges dans la comptabilité en coûts complets</a:t>
            </a:r>
            <a:endParaRPr lang="fr-FR">
              <a:solidFill>
                <a:srgbClr val="333333"/>
              </a:solidFill>
              <a:latin typeface="Times New Roman"/>
              <a:cs typeface="Times New Roman"/>
            </a:endParaRPr>
          </a:p>
        </p:txBody>
      </p:sp>
      <p:sp>
        <p:nvSpPr>
          <p:cNvPr id="2" name="Numero de page">
            <a:extLst>
              <a:ext uri="{FF2B5EF4-FFF2-40B4-BE49-F238E27FC236}">
                <a16:creationId xmlns:a16="http://schemas.microsoft.com/office/drawing/2014/main" id="{7A7F25EE-9561-401D-BD36-1FBEFFD74D6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67</a:t>
            </a:r>
          </a:p>
        </p:txBody>
      </p:sp>
    </p:spTree>
    <p:extLst>
      <p:ext uri="{BB962C8B-B14F-4D97-AF65-F5344CB8AC3E}">
        <p14:creationId xmlns:p14="http://schemas.microsoft.com/office/powerpoint/2010/main" val="16545220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5" name="Rectangle 4"/>
          <p:cNvSpPr/>
          <p:nvPr/>
        </p:nvSpPr>
        <p:spPr>
          <a:xfrm>
            <a:off x="0" y="1527152"/>
            <a:ext cx="8996267" cy="5293757"/>
          </a:xfrm>
          <a:prstGeom prst="rect">
            <a:avLst/>
          </a:prstGeom>
        </p:spPr>
        <p:txBody>
          <a:bodyPr wrap="square">
            <a:spAutoFit/>
          </a:bodyPr>
          <a:lstStyle/>
          <a:p>
            <a:pPr algn="just"/>
            <a:r>
              <a:rPr lang="fr-FR" b="1" i="1" u="sng">
                <a:solidFill>
                  <a:srgbClr val="333333"/>
                </a:solidFill>
                <a:latin typeface="Times New Roman"/>
                <a:cs typeface="Times New Roman"/>
              </a:rPr>
              <a:t>Exemple 2</a:t>
            </a:r>
          </a:p>
          <a:p>
            <a:pPr algn="just"/>
            <a:r>
              <a:rPr lang="fr-FR" sz="2000" i="1">
                <a:solidFill>
                  <a:srgbClr val="333333"/>
                </a:solidFill>
                <a:latin typeface="Times New Roman"/>
                <a:cs typeface="Times New Roman"/>
              </a:rPr>
              <a:t>La société Arc-en-ciel fabrique deux types de pièces de tissus U et V, correspondant à deux qualités différentes. Chacun de ces produits est traité successivement dans les deux ateliers filage et tissage, puis passe par le magasin qui s’occupe du conditionnement et de l’expédition. Les unités d’œuvre ou taux de frais sont les suivants :</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approvisionnements : le kg de matière achetée;</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atelier filage : l’heure de main d’œuvre directe (MOD) ;</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atelier tissage : l’unité de produit fini ;</a:t>
            </a:r>
            <a:endParaRPr lang="fr-FR" sz="2000">
              <a:solidFill>
                <a:srgbClr val="333333"/>
              </a:solidFill>
              <a:latin typeface="Times New Roman"/>
              <a:cs typeface="Times New Roman"/>
            </a:endParaRPr>
          </a:p>
          <a:p>
            <a:pPr algn="just"/>
            <a:r>
              <a:rPr lang="hu-HU" sz="2000" i="1">
                <a:solidFill>
                  <a:srgbClr val="333333"/>
                </a:solidFill>
                <a:latin typeface="Times New Roman"/>
                <a:cs typeface="Times New Roman"/>
              </a:rPr>
              <a:t>magasin : 100 DHS de ventes.</a:t>
            </a:r>
            <a:endParaRPr lang="hu-HU" sz="2000">
              <a:solidFill>
                <a:srgbClr val="333333"/>
              </a:solidFill>
              <a:latin typeface="Times New Roman"/>
              <a:cs typeface="Times New Roman"/>
            </a:endParaRPr>
          </a:p>
          <a:p>
            <a:pPr algn="just"/>
            <a:r>
              <a:rPr lang="fr-FR" sz="2000" i="1">
                <a:solidFill>
                  <a:srgbClr val="333333"/>
                </a:solidFill>
                <a:latin typeface="Times New Roman"/>
                <a:cs typeface="Times New Roman"/>
              </a:rPr>
              <a:t>On possède par ailleurs les informations suivantes pour le mois de mai :</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achats de matières premières : 50 000 kg pour un montant total de 2 320 000 DHS</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heures de main d’œuvre directe : 4 300</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nombre de rouleaux produits : 5 800</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nombre de rouleaux U vendus : 3 000 à 1 000 DHS l’unité</a:t>
            </a:r>
            <a:endParaRPr lang="fr-FR" sz="2000">
              <a:solidFill>
                <a:srgbClr val="333333"/>
              </a:solidFill>
              <a:latin typeface="Times New Roman"/>
              <a:cs typeface="Times New Roman"/>
            </a:endParaRPr>
          </a:p>
          <a:p>
            <a:pPr algn="just"/>
            <a:r>
              <a:rPr lang="fr-FR" sz="2000" i="1">
                <a:solidFill>
                  <a:srgbClr val="333333"/>
                </a:solidFill>
                <a:latin typeface="Times New Roman"/>
                <a:cs typeface="Times New Roman"/>
              </a:rPr>
              <a:t>nombre de rouleaux V vendus : 3 200  à 1 200 DHS l’unité</a:t>
            </a:r>
          </a:p>
          <a:p>
            <a:pPr lvl="1" algn="just"/>
            <a:r>
              <a:rPr lang="fr-FR" sz="2000" b="1" i="1">
                <a:solidFill>
                  <a:srgbClr val="333333"/>
                </a:solidFill>
                <a:latin typeface="Times New Roman"/>
                <a:cs typeface="Times New Roman"/>
              </a:rPr>
              <a:t>Travail à faire: calculer le CUO </a:t>
            </a:r>
            <a:endParaRPr lang="fr-FR" sz="2000" b="1">
              <a:solidFill>
                <a:srgbClr val="333333"/>
              </a:solidFill>
              <a:latin typeface="Times New Roman"/>
              <a:cs typeface="Times New Roman"/>
            </a:endParaRPr>
          </a:p>
        </p:txBody>
      </p:sp>
      <p:sp>
        <p:nvSpPr>
          <p:cNvPr id="2" name="Numero de page">
            <a:extLst>
              <a:ext uri="{FF2B5EF4-FFF2-40B4-BE49-F238E27FC236}">
                <a16:creationId xmlns:a16="http://schemas.microsoft.com/office/drawing/2014/main" id="{4C028AF7-BC46-4537-86BC-6314DF8C21D1}"/>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68</a:t>
            </a:r>
          </a:p>
        </p:txBody>
      </p:sp>
    </p:spTree>
    <p:extLst>
      <p:ext uri="{BB962C8B-B14F-4D97-AF65-F5344CB8AC3E}">
        <p14:creationId xmlns:p14="http://schemas.microsoft.com/office/powerpoint/2010/main" val="33799543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Rectangle 1"/>
          <p:cNvSpPr/>
          <p:nvPr/>
        </p:nvSpPr>
        <p:spPr>
          <a:xfrm>
            <a:off x="123478" y="1582341"/>
            <a:ext cx="8625833" cy="2862322"/>
          </a:xfrm>
          <a:prstGeom prst="rect">
            <a:avLst/>
          </a:prstGeom>
        </p:spPr>
        <p:txBody>
          <a:bodyPr wrap="square">
            <a:spAutoFit/>
          </a:bodyPr>
          <a:lstStyle/>
          <a:p>
            <a:pPr algn="just"/>
            <a:r>
              <a:rPr lang="fr-FR" sz="2000" b="1" i="1" u="sng">
                <a:solidFill>
                  <a:srgbClr val="333333"/>
                </a:solidFill>
                <a:latin typeface="Times New Roman"/>
                <a:cs typeface="Times New Roman"/>
              </a:rPr>
              <a:t>2. Les limites et danger des unités d’œuvre </a:t>
            </a:r>
          </a:p>
          <a:p>
            <a:pPr algn="just"/>
            <a:endParaRPr lang="fr-FR" sz="2000" b="1" i="1" u="sng">
              <a:solidFill>
                <a:srgbClr val="333333"/>
              </a:solidFill>
              <a:latin typeface="Times New Roman"/>
              <a:cs typeface="Times New Roman"/>
            </a:endParaRPr>
          </a:p>
          <a:p>
            <a:pPr algn="just"/>
            <a:r>
              <a:rPr lang="fr-FR" sz="2000">
                <a:solidFill>
                  <a:srgbClr val="333333"/>
                </a:solidFill>
                <a:latin typeface="Times New Roman"/>
                <a:cs typeface="Times New Roman"/>
              </a:rPr>
              <a:t>Idéalement, l’unité d’œuvre doit être choisie en fonction du lien de causalité qui existe entre la consommation de ressources et l’élaboration du produit. Mais, dans la réalité, les activités d’un centre de responsabilité sont nombreuses : ainsi, l’approvisionnement peut-il recouvrir la passation des commandes, la gestion de l’acheminement des produits, le contrôle de la qualité, du stockage, etc. Autant d’opérations qui diffèrent par leur nature. Aussi, le choix d’une unité d’œuvre s’avère-t-il particulièrement délicat</a:t>
            </a:r>
            <a:r>
              <a:rPr lang="fr-FR">
                <a:solidFill>
                  <a:srgbClr val="333333"/>
                </a:solidFill>
                <a:latin typeface="Times New Roman"/>
                <a:cs typeface="Times New Roman"/>
              </a:rPr>
              <a:t>.</a:t>
            </a:r>
          </a:p>
        </p:txBody>
      </p:sp>
      <p:sp>
        <p:nvSpPr>
          <p:cNvPr id="3" name="Numero de page">
            <a:extLst>
              <a:ext uri="{FF2B5EF4-FFF2-40B4-BE49-F238E27FC236}">
                <a16:creationId xmlns:a16="http://schemas.microsoft.com/office/drawing/2014/main" id="{54CB25D2-C44E-42B8-9C5F-7AF3DDFB426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69</a:t>
            </a:r>
          </a:p>
        </p:txBody>
      </p:sp>
    </p:spTree>
    <p:extLst>
      <p:ext uri="{BB962C8B-B14F-4D97-AF65-F5344CB8AC3E}">
        <p14:creationId xmlns:p14="http://schemas.microsoft.com/office/powerpoint/2010/main" val="182026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endParaRPr lang="fr-FR" sz="2000" dirty="0">
              <a:effectLst/>
              <a:latin typeface="Times New Roman"/>
              <a:cs typeface="Times New Roman"/>
            </a:endParaRPr>
          </a:p>
          <a:p>
            <a:pPr algn="just"/>
            <a:r>
              <a:rPr lang="fr-FR" sz="2000" dirty="0">
                <a:effectLst/>
                <a:latin typeface="Times New Roman"/>
                <a:cs typeface="Times New Roman"/>
              </a:rPr>
              <a:t>La comptabilité analytique a quatre grands usages distincts: </a:t>
            </a:r>
          </a:p>
          <a:p>
            <a:pPr marL="0" indent="0" algn="just">
              <a:buNone/>
            </a:pPr>
            <a:endParaRPr lang="fr-FR" sz="2000" dirty="0">
              <a:effectLst/>
              <a:latin typeface="Times New Roman"/>
              <a:cs typeface="Times New Roman"/>
            </a:endParaRPr>
          </a:p>
          <a:p>
            <a:pPr lvl="3" algn="just">
              <a:buFont typeface="Wingdings" charset="2"/>
              <a:buChar char="ü"/>
            </a:pPr>
            <a:r>
              <a:rPr lang="fr-FR" sz="2000" dirty="0">
                <a:effectLst/>
                <a:latin typeface="Times New Roman"/>
                <a:cs typeface="Times New Roman"/>
              </a:rPr>
              <a:t>Justifier des prix de vente </a:t>
            </a:r>
          </a:p>
          <a:p>
            <a:pPr lvl="3" algn="just">
              <a:buFont typeface="Wingdings" charset="2"/>
              <a:buChar char="ü"/>
            </a:pPr>
            <a:r>
              <a:rPr lang="fr-FR" sz="2000" dirty="0">
                <a:effectLst/>
                <a:latin typeface="Times New Roman"/>
                <a:cs typeface="Times New Roman"/>
              </a:rPr>
              <a:t>Donner des éléments permettant de décider  </a:t>
            </a:r>
          </a:p>
          <a:p>
            <a:pPr lvl="3" algn="just">
              <a:buFont typeface="Wingdings" charset="2"/>
              <a:buChar char="ü"/>
            </a:pPr>
            <a:r>
              <a:rPr lang="fr-FR" sz="2000" dirty="0">
                <a:effectLst/>
                <a:latin typeface="Times New Roman"/>
                <a:cs typeface="Times New Roman"/>
              </a:rPr>
              <a:t>Fournir des paramètres de contrôle </a:t>
            </a:r>
          </a:p>
          <a:p>
            <a:pPr lvl="3" algn="just">
              <a:buFont typeface="Wingdings" charset="2"/>
              <a:buChar char="ü"/>
            </a:pPr>
            <a:r>
              <a:rPr lang="fr-FR" sz="2000" dirty="0">
                <a:effectLst/>
                <a:latin typeface="Times New Roman"/>
                <a:cs typeface="Times New Roman"/>
              </a:rPr>
              <a:t>Evaluer des biens et des services </a:t>
            </a:r>
          </a:p>
        </p:txBody>
      </p:sp>
      <p:sp>
        <p:nvSpPr>
          <p:cNvPr id="4"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CC859E2D-EC31-4582-B8E9-003A954A9FB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a:t>
            </a:r>
          </a:p>
        </p:txBody>
      </p:sp>
    </p:spTree>
    <p:extLst>
      <p:ext uri="{BB962C8B-B14F-4D97-AF65-F5344CB8AC3E}">
        <p14:creationId xmlns:p14="http://schemas.microsoft.com/office/powerpoint/2010/main" val="8898464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5" name="Rectangle 4"/>
          <p:cNvSpPr/>
          <p:nvPr/>
        </p:nvSpPr>
        <p:spPr>
          <a:xfrm>
            <a:off x="441784" y="1582341"/>
            <a:ext cx="8393888" cy="2831544"/>
          </a:xfrm>
          <a:prstGeom prst="rect">
            <a:avLst/>
          </a:prstGeom>
        </p:spPr>
        <p:txBody>
          <a:bodyPr wrap="square">
            <a:spAutoFit/>
          </a:bodyPr>
          <a:lstStyle/>
          <a:p>
            <a:pPr algn="just"/>
            <a:r>
              <a:rPr lang="fr-FR" sz="2200">
                <a:solidFill>
                  <a:srgbClr val="333333"/>
                </a:solidFill>
                <a:latin typeface="Times New Roman"/>
                <a:cs typeface="Times New Roman"/>
              </a:rPr>
              <a:t>La fragilité du modèle des coûts complets et la nécessité de relativiser la pertinence des coûts : clés de répartition et unités d’œuvre peuvent aboutir à des conclusions erronées. Or, dans un contexte de concurrence accrue, la connaissance des coûts de manière fiable devient essentielle. Nous verrons également, que le calcul de coût centré autour du produit ne doit pas être l’objectif central de la comptabilité de gestion, mais au contraire, qu’il est utile de calculer des coûts « partiels » liés aux activités</a:t>
            </a:r>
            <a:r>
              <a:rPr lang="fr-FR" sz="2400">
                <a:solidFill>
                  <a:srgbClr val="333333"/>
                </a:solidFill>
                <a:latin typeface="Times New Roman"/>
                <a:cs typeface="Times New Roman"/>
              </a:rPr>
              <a:t>.</a:t>
            </a:r>
          </a:p>
        </p:txBody>
      </p:sp>
      <p:sp>
        <p:nvSpPr>
          <p:cNvPr id="2" name="Numero de page">
            <a:extLst>
              <a:ext uri="{FF2B5EF4-FFF2-40B4-BE49-F238E27FC236}">
                <a16:creationId xmlns:a16="http://schemas.microsoft.com/office/drawing/2014/main" id="{217144AC-9774-4603-B874-5D16C06DE21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70</a:t>
            </a:r>
          </a:p>
        </p:txBody>
      </p:sp>
    </p:spTree>
    <p:extLst>
      <p:ext uri="{BB962C8B-B14F-4D97-AF65-F5344CB8AC3E}">
        <p14:creationId xmlns:p14="http://schemas.microsoft.com/office/powerpoint/2010/main" val="185794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28800"/>
            <a:ext cx="8890000" cy="4297363"/>
          </a:xfrm>
        </p:spPr>
        <p:txBody>
          <a:bodyPr/>
          <a:lstStyle/>
          <a:p>
            <a:r>
              <a:rPr lang="fr-FR" b="1" i="1" u="sng">
                <a:latin typeface="Times New Roman"/>
                <a:cs typeface="Times New Roman"/>
              </a:rPr>
              <a:t>Application N°3</a:t>
            </a:r>
          </a:p>
          <a:p>
            <a:r>
              <a:rPr lang="fr-FR" sz="2000">
                <a:latin typeface="Times New Roman"/>
                <a:cs typeface="Times New Roman"/>
              </a:rPr>
              <a:t>Le tableau de répartition des charges indirectes d’une entreprise se présente de la façon suivante:  </a:t>
            </a:r>
          </a:p>
          <a:p>
            <a:endParaRPr lang="fr-FR" sz="2000">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graphicFrame>
        <p:nvGraphicFramePr>
          <p:cNvPr id="5" name="Tableau 4"/>
          <p:cNvGraphicFramePr>
            <a:graphicFrameLocks noGrp="1"/>
          </p:cNvGraphicFramePr>
          <p:nvPr/>
        </p:nvGraphicFramePr>
        <p:xfrm>
          <a:off x="293075" y="3282461"/>
          <a:ext cx="8596926" cy="3401646"/>
        </p:xfrm>
        <a:graphic>
          <a:graphicData uri="http://schemas.openxmlformats.org/drawingml/2006/table">
            <a:tbl>
              <a:tblPr firstRow="1" bandRow="1">
                <a:tableStyleId>{5C22544A-7EE6-4342-B048-85BDC9FD1C3A}</a:tableStyleId>
              </a:tblPr>
              <a:tblGrid>
                <a:gridCol w="1426310">
                  <a:extLst>
                    <a:ext uri="{9D8B030D-6E8A-4147-A177-3AD203B41FA5}">
                      <a16:colId xmlns:a16="http://schemas.microsoft.com/office/drawing/2014/main" val="20000"/>
                    </a:ext>
                  </a:extLst>
                </a:gridCol>
                <a:gridCol w="967363">
                  <a:extLst>
                    <a:ext uri="{9D8B030D-6E8A-4147-A177-3AD203B41FA5}">
                      <a16:colId xmlns:a16="http://schemas.microsoft.com/office/drawing/2014/main" val="20001"/>
                    </a:ext>
                  </a:extLst>
                </a:gridCol>
                <a:gridCol w="1474944">
                  <a:extLst>
                    <a:ext uri="{9D8B030D-6E8A-4147-A177-3AD203B41FA5}">
                      <a16:colId xmlns:a16="http://schemas.microsoft.com/office/drawing/2014/main" val="20002"/>
                    </a:ext>
                  </a:extLst>
                </a:gridCol>
                <a:gridCol w="1250462">
                  <a:extLst>
                    <a:ext uri="{9D8B030D-6E8A-4147-A177-3AD203B41FA5}">
                      <a16:colId xmlns:a16="http://schemas.microsoft.com/office/drawing/2014/main" val="20003"/>
                    </a:ext>
                  </a:extLst>
                </a:gridCol>
                <a:gridCol w="1230923">
                  <a:extLst>
                    <a:ext uri="{9D8B030D-6E8A-4147-A177-3AD203B41FA5}">
                      <a16:colId xmlns:a16="http://schemas.microsoft.com/office/drawing/2014/main" val="20004"/>
                    </a:ext>
                  </a:extLst>
                </a:gridCol>
                <a:gridCol w="1211385">
                  <a:extLst>
                    <a:ext uri="{9D8B030D-6E8A-4147-A177-3AD203B41FA5}">
                      <a16:colId xmlns:a16="http://schemas.microsoft.com/office/drawing/2014/main" val="20005"/>
                    </a:ext>
                  </a:extLst>
                </a:gridCol>
                <a:gridCol w="1035539">
                  <a:extLst>
                    <a:ext uri="{9D8B030D-6E8A-4147-A177-3AD203B41FA5}">
                      <a16:colId xmlns:a16="http://schemas.microsoft.com/office/drawing/2014/main" val="20006"/>
                    </a:ext>
                  </a:extLst>
                </a:gridCol>
              </a:tblGrid>
              <a:tr h="786423">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gridSpan="2">
                  <a:txBody>
                    <a:bodyPr/>
                    <a:lstStyle/>
                    <a:p>
                      <a:pPr algn="ctr"/>
                      <a:r>
                        <a:rPr lang="fr-FR">
                          <a:solidFill>
                            <a:srgbClr val="333333"/>
                          </a:solidFill>
                          <a:latin typeface="Times New Roman"/>
                          <a:cs typeface="Times New Roman"/>
                        </a:rPr>
                        <a:t>Centres auxiliaires</a:t>
                      </a:r>
                    </a:p>
                  </a:txBody>
                  <a:tcPr/>
                </a:tc>
                <a:tc hMerge="1">
                  <a:txBody>
                    <a:bodyPr/>
                    <a:lstStyle/>
                    <a:p>
                      <a:endParaRPr lang="fr-FR"/>
                    </a:p>
                  </a:txBody>
                  <a:tcPr/>
                </a:tc>
                <a:tc gridSpan="3">
                  <a:txBody>
                    <a:bodyPr/>
                    <a:lstStyle/>
                    <a:p>
                      <a:pPr algn="ctr"/>
                      <a:r>
                        <a:rPr lang="fr-FR">
                          <a:solidFill>
                            <a:srgbClr val="333333"/>
                          </a:solidFill>
                          <a:latin typeface="Times New Roman"/>
                          <a:cs typeface="Times New Roman"/>
                        </a:rPr>
                        <a:t>Centres principaux </a:t>
                      </a: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786423">
                <a:tc>
                  <a:txBody>
                    <a:bodyPr/>
                    <a:lstStyle/>
                    <a:p>
                      <a:pPr algn="ctr"/>
                      <a:r>
                        <a:rPr lang="fr-FR">
                          <a:solidFill>
                            <a:srgbClr val="333333"/>
                          </a:solidFill>
                          <a:latin typeface="Times New Roman"/>
                          <a:cs typeface="Times New Roman"/>
                        </a:rPr>
                        <a:t>Eléments de charges </a:t>
                      </a:r>
                    </a:p>
                  </a:txBody>
                  <a:tcPr/>
                </a:tc>
                <a:tc>
                  <a:txBody>
                    <a:bodyPr/>
                    <a:lstStyle/>
                    <a:p>
                      <a:pPr algn="ctr"/>
                      <a:r>
                        <a:rPr lang="fr-FR">
                          <a:solidFill>
                            <a:srgbClr val="333333"/>
                          </a:solidFill>
                          <a:latin typeface="Times New Roman"/>
                          <a:cs typeface="Times New Roman"/>
                        </a:rPr>
                        <a:t>Total</a:t>
                      </a:r>
                    </a:p>
                  </a:txBody>
                  <a:tcPr/>
                </a:tc>
                <a:tc>
                  <a:txBody>
                    <a:bodyPr/>
                    <a:lstStyle/>
                    <a:p>
                      <a:pPr algn="ctr"/>
                      <a:r>
                        <a:rPr lang="fr-FR">
                          <a:solidFill>
                            <a:srgbClr val="333333"/>
                          </a:solidFill>
                          <a:latin typeface="Times New Roman"/>
                          <a:cs typeface="Times New Roman"/>
                        </a:rPr>
                        <a:t>Administration</a:t>
                      </a:r>
                    </a:p>
                  </a:txBody>
                  <a:tcPr/>
                </a:tc>
                <a:tc>
                  <a:txBody>
                    <a:bodyPr/>
                    <a:lstStyle/>
                    <a:p>
                      <a:pPr algn="ctr"/>
                      <a:r>
                        <a:rPr lang="fr-FR">
                          <a:solidFill>
                            <a:srgbClr val="333333"/>
                          </a:solidFill>
                          <a:latin typeface="Times New Roman"/>
                          <a:cs typeface="Times New Roman"/>
                        </a:rPr>
                        <a:t>Entretien</a:t>
                      </a:r>
                    </a:p>
                  </a:txBody>
                  <a:tcPr/>
                </a:tc>
                <a:tc>
                  <a:txBody>
                    <a:bodyPr/>
                    <a:lstStyle/>
                    <a:p>
                      <a:pPr algn="ctr"/>
                      <a:r>
                        <a:rPr lang="fr-FR">
                          <a:solidFill>
                            <a:srgbClr val="333333"/>
                          </a:solidFill>
                          <a:latin typeface="Times New Roman"/>
                          <a:cs typeface="Times New Roman"/>
                        </a:rPr>
                        <a:t>Approvisionnement</a:t>
                      </a:r>
                    </a:p>
                  </a:txBody>
                  <a:tcPr/>
                </a:tc>
                <a:tc>
                  <a:txBody>
                    <a:bodyPr/>
                    <a:lstStyle/>
                    <a:p>
                      <a:pPr algn="ctr"/>
                      <a:r>
                        <a:rPr lang="fr-FR">
                          <a:solidFill>
                            <a:srgbClr val="333333"/>
                          </a:solidFill>
                          <a:latin typeface="Times New Roman"/>
                          <a:cs typeface="Times New Roman"/>
                        </a:rPr>
                        <a:t>Production</a:t>
                      </a:r>
                    </a:p>
                  </a:txBody>
                  <a:tcPr/>
                </a:tc>
                <a:tc>
                  <a:txBody>
                    <a:bodyPr/>
                    <a:lstStyle/>
                    <a:p>
                      <a:pPr algn="ctr"/>
                      <a:r>
                        <a:rPr lang="fr-FR">
                          <a:solidFill>
                            <a:srgbClr val="333333"/>
                          </a:solidFill>
                          <a:latin typeface="Times New Roman"/>
                          <a:cs typeface="Times New Roman"/>
                        </a:rPr>
                        <a:t>Distribution</a:t>
                      </a:r>
                    </a:p>
                  </a:txBody>
                  <a:tcPr/>
                </a:tc>
                <a:extLst>
                  <a:ext uri="{0D108BD9-81ED-4DB2-BD59-A6C34878D82A}">
                    <a16:rowId xmlns:a16="http://schemas.microsoft.com/office/drawing/2014/main" val="10001"/>
                  </a:ext>
                </a:extLst>
              </a:tr>
              <a:tr h="786423">
                <a:tc>
                  <a:txBody>
                    <a:bodyPr/>
                    <a:lstStyle/>
                    <a:p>
                      <a:pPr algn="ctr"/>
                      <a:r>
                        <a:rPr lang="fr-FR">
                          <a:solidFill>
                            <a:srgbClr val="333333"/>
                          </a:solidFill>
                          <a:latin typeface="Times New Roman"/>
                          <a:cs typeface="Times New Roman"/>
                        </a:rPr>
                        <a:t>Totaux de la répartition primaire </a:t>
                      </a:r>
                    </a:p>
                  </a:txBody>
                  <a:tcPr/>
                </a:tc>
                <a:tc>
                  <a:txBody>
                    <a:bodyPr/>
                    <a:lstStyle/>
                    <a:p>
                      <a:pPr algn="ctr"/>
                      <a:r>
                        <a:rPr lang="fr-FR">
                          <a:solidFill>
                            <a:srgbClr val="333333"/>
                          </a:solidFill>
                          <a:latin typeface="Times New Roman"/>
                          <a:cs typeface="Times New Roman"/>
                        </a:rPr>
                        <a:t>11200</a:t>
                      </a:r>
                    </a:p>
                  </a:txBody>
                  <a:tcPr/>
                </a:tc>
                <a:tc>
                  <a:txBody>
                    <a:bodyPr/>
                    <a:lstStyle/>
                    <a:p>
                      <a:pPr algn="ctr"/>
                      <a:r>
                        <a:rPr lang="fr-FR">
                          <a:solidFill>
                            <a:srgbClr val="333333"/>
                          </a:solidFill>
                          <a:latin typeface="Times New Roman"/>
                          <a:cs typeface="Times New Roman"/>
                        </a:rPr>
                        <a:t>2000</a:t>
                      </a:r>
                    </a:p>
                  </a:txBody>
                  <a:tcPr/>
                </a:tc>
                <a:tc>
                  <a:txBody>
                    <a:bodyPr/>
                    <a:lstStyle/>
                    <a:p>
                      <a:pPr algn="ctr"/>
                      <a:r>
                        <a:rPr lang="fr-FR">
                          <a:solidFill>
                            <a:srgbClr val="333333"/>
                          </a:solidFill>
                          <a:latin typeface="Times New Roman"/>
                          <a:cs typeface="Times New Roman"/>
                        </a:rPr>
                        <a:t>1000</a:t>
                      </a:r>
                    </a:p>
                  </a:txBody>
                  <a:tcPr/>
                </a:tc>
                <a:tc>
                  <a:txBody>
                    <a:bodyPr/>
                    <a:lstStyle/>
                    <a:p>
                      <a:pPr algn="ctr"/>
                      <a:r>
                        <a:rPr lang="fr-FR">
                          <a:solidFill>
                            <a:srgbClr val="333333"/>
                          </a:solidFill>
                          <a:latin typeface="Times New Roman"/>
                          <a:cs typeface="Times New Roman"/>
                        </a:rPr>
                        <a:t>1500</a:t>
                      </a:r>
                    </a:p>
                  </a:txBody>
                  <a:tcPr/>
                </a:tc>
                <a:tc>
                  <a:txBody>
                    <a:bodyPr/>
                    <a:lstStyle/>
                    <a:p>
                      <a:pPr algn="ctr"/>
                      <a:r>
                        <a:rPr lang="fr-FR">
                          <a:solidFill>
                            <a:srgbClr val="333333"/>
                          </a:solidFill>
                          <a:latin typeface="Times New Roman"/>
                          <a:cs typeface="Times New Roman"/>
                        </a:rPr>
                        <a:t>5000</a:t>
                      </a:r>
                    </a:p>
                  </a:txBody>
                  <a:tcPr/>
                </a:tc>
                <a:tc>
                  <a:txBody>
                    <a:bodyPr/>
                    <a:lstStyle/>
                    <a:p>
                      <a:r>
                        <a:rPr lang="fr-FR"/>
                        <a:t>1700</a:t>
                      </a:r>
                    </a:p>
                  </a:txBody>
                  <a:tcPr/>
                </a:tc>
                <a:extLst>
                  <a:ext uri="{0D108BD9-81ED-4DB2-BD59-A6C34878D82A}">
                    <a16:rowId xmlns:a16="http://schemas.microsoft.com/office/drawing/2014/main" val="10002"/>
                  </a:ext>
                </a:extLst>
              </a:tr>
              <a:tr h="786423">
                <a:tc>
                  <a:txBody>
                    <a:bodyPr/>
                    <a:lstStyle/>
                    <a:p>
                      <a:pPr algn="ctr"/>
                      <a:r>
                        <a:rPr lang="fr-FR">
                          <a:solidFill>
                            <a:srgbClr val="333333"/>
                          </a:solidFill>
                          <a:latin typeface="Times New Roman"/>
                          <a:cs typeface="Times New Roman"/>
                        </a:rPr>
                        <a:t>Administration </a:t>
                      </a:r>
                    </a:p>
                    <a:p>
                      <a:pPr algn="ctr"/>
                      <a:r>
                        <a:rPr lang="fr-FR">
                          <a:solidFill>
                            <a:srgbClr val="333333"/>
                          </a:solidFill>
                          <a:latin typeface="Times New Roman"/>
                          <a:cs typeface="Times New Roman"/>
                        </a:rPr>
                        <a:t>Entretien </a:t>
                      </a:r>
                    </a:p>
                  </a:txBody>
                  <a:tcPr/>
                </a:tc>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tc>
                  <a:txBody>
                    <a:bodyPr/>
                    <a:lstStyle/>
                    <a:p>
                      <a:pPr algn="ctr"/>
                      <a:r>
                        <a:rPr lang="fr-FR">
                          <a:solidFill>
                            <a:srgbClr val="333333"/>
                          </a:solidFill>
                          <a:latin typeface="Times New Roman"/>
                          <a:cs typeface="Times New Roman"/>
                        </a:rPr>
                        <a:t>15%</a:t>
                      </a:r>
                    </a:p>
                  </a:txBody>
                  <a:tcPr/>
                </a:tc>
                <a:tc>
                  <a:txBody>
                    <a:bodyPr/>
                    <a:lstStyle/>
                    <a:p>
                      <a:pPr algn="ctr"/>
                      <a:r>
                        <a:rPr lang="fr-FR">
                          <a:solidFill>
                            <a:srgbClr val="333333"/>
                          </a:solidFill>
                          <a:latin typeface="Times New Roman"/>
                          <a:cs typeface="Times New Roman"/>
                        </a:rPr>
                        <a:t>20%</a:t>
                      </a: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r>
                        <a:rPr lang="fr-FR">
                          <a:solidFill>
                            <a:srgbClr val="333333"/>
                          </a:solidFill>
                          <a:latin typeface="Times New Roman"/>
                          <a:cs typeface="Times New Roman"/>
                        </a:rPr>
                        <a:t>40%</a:t>
                      </a: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40%</a:t>
                      </a:r>
                    </a:p>
                  </a:txBody>
                  <a:tcPr/>
                </a:tc>
                <a:tc>
                  <a:txBody>
                    <a:bodyPr/>
                    <a:lstStyle/>
                    <a:p>
                      <a:r>
                        <a:rPr lang="fr-FR"/>
                        <a:t>25%</a:t>
                      </a:r>
                    </a:p>
                    <a:p>
                      <a:endParaRPr lang="fr-FR"/>
                    </a:p>
                    <a:p>
                      <a:r>
                        <a:rPr lang="fr-FR"/>
                        <a:t>30%</a:t>
                      </a:r>
                    </a:p>
                  </a:txBody>
                  <a:tcPr/>
                </a:tc>
                <a:extLst>
                  <a:ext uri="{0D108BD9-81ED-4DB2-BD59-A6C34878D82A}">
                    <a16:rowId xmlns:a16="http://schemas.microsoft.com/office/drawing/2014/main" val="10003"/>
                  </a:ext>
                </a:extLst>
              </a:tr>
            </a:tbl>
          </a:graphicData>
        </a:graphic>
      </p:graphicFrame>
      <p:sp>
        <p:nvSpPr>
          <p:cNvPr id="2" name="Numero de page">
            <a:extLst>
              <a:ext uri="{FF2B5EF4-FFF2-40B4-BE49-F238E27FC236}">
                <a16:creationId xmlns:a16="http://schemas.microsoft.com/office/drawing/2014/main" id="{0734629E-D21A-4CC2-9418-51D672E1DD60}"/>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71</a:t>
            </a:r>
          </a:p>
        </p:txBody>
      </p:sp>
    </p:spTree>
    <p:extLst>
      <p:ext uri="{BB962C8B-B14F-4D97-AF65-F5344CB8AC3E}">
        <p14:creationId xmlns:p14="http://schemas.microsoft.com/office/powerpoint/2010/main" val="2753474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924" y="1828800"/>
            <a:ext cx="8655538" cy="4297363"/>
          </a:xfrm>
        </p:spPr>
        <p:txBody>
          <a:bodyPr/>
          <a:lstStyle/>
          <a:p>
            <a:pPr marL="0" indent="0" algn="just">
              <a:buNone/>
            </a:pPr>
            <a:r>
              <a:rPr lang="fr-FR" b="1" i="1" u="sng">
                <a:latin typeface="Times New Roman"/>
                <a:cs typeface="Times New Roman"/>
              </a:rPr>
              <a:t>Travail à faire</a:t>
            </a:r>
          </a:p>
          <a:p>
            <a:pPr marL="457200" indent="-457200" algn="just">
              <a:buFont typeface="+mj-lt"/>
              <a:buAutoNum type="arabicPeriod"/>
            </a:pPr>
            <a:r>
              <a:rPr lang="fr-FR" b="1">
                <a:latin typeface="Times New Roman"/>
                <a:cs typeface="Times New Roman"/>
              </a:rPr>
              <a:t>Calculer le montant des centres administration et entretien, compte tenu des prestations réciproques </a:t>
            </a:r>
          </a:p>
          <a:p>
            <a:pPr marL="457200" indent="-457200" algn="just">
              <a:buFont typeface="+mj-lt"/>
              <a:buAutoNum type="arabicPeriod"/>
            </a:pPr>
            <a:r>
              <a:rPr lang="fr-FR" b="1">
                <a:latin typeface="Times New Roman"/>
                <a:cs typeface="Times New Roman"/>
              </a:rPr>
              <a:t>Procéder à la répartition secondaire dans le tableau de répartition des charges indirectes </a:t>
            </a: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F249FE0C-A515-46AE-B38D-7243D005709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72</a:t>
            </a:r>
          </a:p>
        </p:txBody>
      </p:sp>
    </p:spTree>
    <p:extLst>
      <p:ext uri="{BB962C8B-B14F-4D97-AF65-F5344CB8AC3E}">
        <p14:creationId xmlns:p14="http://schemas.microsoft.com/office/powerpoint/2010/main" val="6019075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4000" y="1828800"/>
            <a:ext cx="8733691" cy="4297363"/>
          </a:xfrm>
        </p:spPr>
        <p:txBody>
          <a:bodyPr>
            <a:normAutofit lnSpcReduction="10000"/>
          </a:bodyPr>
          <a:lstStyle/>
          <a:p>
            <a:r>
              <a:rPr lang="fr-FR" b="1" i="1" u="sng">
                <a:latin typeface="Times New Roman"/>
                <a:cs typeface="Times New Roman"/>
              </a:rPr>
              <a:t>Application N°2</a:t>
            </a:r>
          </a:p>
          <a:p>
            <a:pPr algn="just"/>
            <a:r>
              <a:rPr lang="fr-FR">
                <a:latin typeface="Times New Roman"/>
                <a:cs typeface="Times New Roman"/>
              </a:rPr>
              <a:t>L’entreprise Petit </a:t>
            </a:r>
            <a:r>
              <a:rPr lang="fr-FR" err="1">
                <a:latin typeface="Times New Roman"/>
                <a:cs typeface="Times New Roman"/>
              </a:rPr>
              <a:t>lou</a:t>
            </a:r>
            <a:r>
              <a:rPr lang="fr-FR">
                <a:latin typeface="Times New Roman"/>
                <a:cs typeface="Times New Roman"/>
              </a:rPr>
              <a:t> spécialisée dans la confection de chemisiers, vous communique les renseignements utiles au traitements des charges indirectes:  </a:t>
            </a:r>
          </a:p>
          <a:p>
            <a:pPr algn="just"/>
            <a:r>
              <a:rPr lang="fr-FR">
                <a:latin typeface="Times New Roman"/>
                <a:cs typeface="Times New Roman"/>
              </a:rPr>
              <a:t>Annexe 1:  </a:t>
            </a:r>
          </a:p>
          <a:p>
            <a:pPr lvl="2" algn="just">
              <a:buFontTx/>
              <a:buChar char="-"/>
            </a:pPr>
            <a:r>
              <a:rPr lang="fr-FR">
                <a:latin typeface="Times New Roman"/>
                <a:cs typeface="Times New Roman"/>
              </a:rPr>
              <a:t>Montant  des charges incorporée  </a:t>
            </a:r>
          </a:p>
          <a:p>
            <a:pPr algn="just">
              <a:buFont typeface="Arial"/>
              <a:buChar char="•"/>
            </a:pPr>
            <a:r>
              <a:rPr lang="fr-FR">
                <a:latin typeface="Times New Roman"/>
                <a:cs typeface="Times New Roman"/>
              </a:rPr>
              <a:t>Annexe 2 </a:t>
            </a:r>
          </a:p>
          <a:p>
            <a:pPr lvl="1" algn="just">
              <a:buFont typeface="Arial"/>
              <a:buChar char="•"/>
            </a:pPr>
            <a:r>
              <a:rPr lang="fr-FR">
                <a:latin typeface="Times New Roman"/>
                <a:cs typeface="Times New Roman"/>
              </a:rPr>
              <a:t>- Répartition primaire </a:t>
            </a:r>
          </a:p>
          <a:p>
            <a:pPr lvl="2" algn="just">
              <a:buFontTx/>
              <a:buChar char="-"/>
            </a:pPr>
            <a:r>
              <a:rPr lang="fr-FR">
                <a:latin typeface="Times New Roman"/>
                <a:cs typeface="Times New Roman"/>
              </a:rPr>
              <a:t>Répartition secondaire  </a:t>
            </a:r>
          </a:p>
          <a:p>
            <a:pPr lvl="2" algn="just">
              <a:buFontTx/>
              <a:buChar char="-"/>
            </a:pPr>
            <a:r>
              <a:rPr lang="fr-FR">
                <a:latin typeface="Times New Roman"/>
                <a:cs typeface="Times New Roman"/>
              </a:rPr>
              <a:t>Coût d’unité d’œuvre  </a:t>
            </a:r>
          </a:p>
          <a:p>
            <a:endParaRPr lang="fr-F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03CBA668-F56A-4C2D-91FB-C3D3A4B948B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73</a:t>
            </a:r>
          </a:p>
        </p:txBody>
      </p:sp>
    </p:spTree>
    <p:extLst>
      <p:ext uri="{BB962C8B-B14F-4D97-AF65-F5344CB8AC3E}">
        <p14:creationId xmlns:p14="http://schemas.microsoft.com/office/powerpoint/2010/main" val="22846173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fr-FR" b="1" i="1" u="sng">
                <a:latin typeface="Times New Roman"/>
                <a:cs typeface="Times New Roman"/>
              </a:rPr>
              <a:t>Annexe 1</a:t>
            </a:r>
          </a:p>
          <a:p>
            <a:pPr marL="0" indent="0" algn="ctr">
              <a:buNone/>
            </a:pPr>
            <a:endParaRPr lang="fr-FR" b="1" i="1" u="sng">
              <a:latin typeface="Times New Roman"/>
              <a:cs typeface="Times New Roman"/>
            </a:endParaRP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graphicFrame>
        <p:nvGraphicFramePr>
          <p:cNvPr id="5" name="Tableau 4"/>
          <p:cNvGraphicFramePr>
            <a:graphicFrameLocks noGrp="1"/>
          </p:cNvGraphicFramePr>
          <p:nvPr/>
        </p:nvGraphicFramePr>
        <p:xfrm>
          <a:off x="449386" y="2833076"/>
          <a:ext cx="8284306" cy="2126274"/>
        </p:xfrm>
        <a:graphic>
          <a:graphicData uri="http://schemas.openxmlformats.org/drawingml/2006/table">
            <a:tbl>
              <a:tblPr firstRow="1" bandRow="1">
                <a:tableStyleId>{5C22544A-7EE6-4342-B048-85BDC9FD1C3A}</a:tableStyleId>
              </a:tblPr>
              <a:tblGrid>
                <a:gridCol w="4142153">
                  <a:extLst>
                    <a:ext uri="{9D8B030D-6E8A-4147-A177-3AD203B41FA5}">
                      <a16:colId xmlns:a16="http://schemas.microsoft.com/office/drawing/2014/main" val="20000"/>
                    </a:ext>
                  </a:extLst>
                </a:gridCol>
                <a:gridCol w="4142153">
                  <a:extLst>
                    <a:ext uri="{9D8B030D-6E8A-4147-A177-3AD203B41FA5}">
                      <a16:colId xmlns:a16="http://schemas.microsoft.com/office/drawing/2014/main" val="20001"/>
                    </a:ext>
                  </a:extLst>
                </a:gridCol>
              </a:tblGrid>
              <a:tr h="495398">
                <a:tc>
                  <a:txBody>
                    <a:bodyPr/>
                    <a:lstStyle/>
                    <a:p>
                      <a:pPr algn="ctr"/>
                      <a:r>
                        <a:rPr lang="fr-FR">
                          <a:solidFill>
                            <a:srgbClr val="333333"/>
                          </a:solidFill>
                          <a:latin typeface="Times New Roman"/>
                          <a:cs typeface="Times New Roman"/>
                        </a:rPr>
                        <a:t>Charges incorporées</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Montant</a:t>
                      </a:r>
                    </a:p>
                  </a:txBody>
                  <a:tcPr/>
                </a:tc>
                <a:extLst>
                  <a:ext uri="{0D108BD9-81ED-4DB2-BD59-A6C34878D82A}">
                    <a16:rowId xmlns:a16="http://schemas.microsoft.com/office/drawing/2014/main" val="10000"/>
                  </a:ext>
                </a:extLst>
              </a:tr>
              <a:tr h="495398">
                <a:tc>
                  <a:txBody>
                    <a:bodyPr/>
                    <a:lstStyle/>
                    <a:p>
                      <a:pPr algn="ctr"/>
                      <a:r>
                        <a:rPr lang="fr-FR">
                          <a:solidFill>
                            <a:srgbClr val="333333"/>
                          </a:solidFill>
                          <a:latin typeface="Times New Roman"/>
                          <a:cs typeface="Times New Roman"/>
                        </a:rPr>
                        <a:t>Charges externes</a:t>
                      </a:r>
                    </a:p>
                  </a:txBody>
                  <a:tcPr/>
                </a:tc>
                <a:tc>
                  <a:txBody>
                    <a:bodyPr/>
                    <a:lstStyle/>
                    <a:p>
                      <a:pPr algn="ctr"/>
                      <a:r>
                        <a:rPr lang="fr-FR">
                          <a:solidFill>
                            <a:srgbClr val="333333"/>
                          </a:solidFill>
                          <a:latin typeface="Times New Roman"/>
                          <a:cs typeface="Times New Roman"/>
                        </a:rPr>
                        <a:t>74000</a:t>
                      </a:r>
                    </a:p>
                  </a:txBody>
                  <a:tcPr/>
                </a:tc>
                <a:extLst>
                  <a:ext uri="{0D108BD9-81ED-4DB2-BD59-A6C34878D82A}">
                    <a16:rowId xmlns:a16="http://schemas.microsoft.com/office/drawing/2014/main" val="10001"/>
                  </a:ext>
                </a:extLst>
              </a:tr>
              <a:tr h="495398">
                <a:tc>
                  <a:txBody>
                    <a:bodyPr/>
                    <a:lstStyle/>
                    <a:p>
                      <a:pPr algn="ctr"/>
                      <a:r>
                        <a:rPr lang="fr-FR">
                          <a:solidFill>
                            <a:srgbClr val="333333"/>
                          </a:solidFill>
                          <a:latin typeface="Times New Roman"/>
                          <a:cs typeface="Times New Roman"/>
                        </a:rPr>
                        <a:t>Charges de personnel</a:t>
                      </a:r>
                    </a:p>
                  </a:txBody>
                  <a:tcPr/>
                </a:tc>
                <a:tc>
                  <a:txBody>
                    <a:bodyPr/>
                    <a:lstStyle/>
                    <a:p>
                      <a:pPr algn="ctr"/>
                      <a:r>
                        <a:rPr lang="fr-FR">
                          <a:solidFill>
                            <a:srgbClr val="333333"/>
                          </a:solidFill>
                          <a:latin typeface="Times New Roman"/>
                          <a:cs typeface="Times New Roman"/>
                        </a:rPr>
                        <a:t>106000</a:t>
                      </a:r>
                    </a:p>
                  </a:txBody>
                  <a:tcPr/>
                </a:tc>
                <a:extLst>
                  <a:ext uri="{0D108BD9-81ED-4DB2-BD59-A6C34878D82A}">
                    <a16:rowId xmlns:a16="http://schemas.microsoft.com/office/drawing/2014/main" val="10002"/>
                  </a:ext>
                </a:extLst>
              </a:tr>
              <a:tr h="495398">
                <a:tc>
                  <a:txBody>
                    <a:bodyPr/>
                    <a:lstStyle/>
                    <a:p>
                      <a:pPr algn="ctr"/>
                      <a:r>
                        <a:rPr lang="fr-FR">
                          <a:solidFill>
                            <a:srgbClr val="333333"/>
                          </a:solidFill>
                          <a:latin typeface="Times New Roman"/>
                          <a:cs typeface="Times New Roman"/>
                        </a:rPr>
                        <a:t>Dotations aux amortissements et aux provisions  </a:t>
                      </a:r>
                    </a:p>
                  </a:txBody>
                  <a:tcPr/>
                </a:tc>
                <a:tc>
                  <a:txBody>
                    <a:bodyPr/>
                    <a:lstStyle/>
                    <a:p>
                      <a:pPr algn="ctr"/>
                      <a:r>
                        <a:rPr lang="fr-FR">
                          <a:solidFill>
                            <a:srgbClr val="333333"/>
                          </a:solidFill>
                          <a:latin typeface="Times New Roman"/>
                          <a:cs typeface="Times New Roman"/>
                        </a:rPr>
                        <a:t>62800</a:t>
                      </a:r>
                    </a:p>
                  </a:txBody>
                  <a:tcPr/>
                </a:tc>
                <a:extLst>
                  <a:ext uri="{0D108BD9-81ED-4DB2-BD59-A6C34878D82A}">
                    <a16:rowId xmlns:a16="http://schemas.microsoft.com/office/drawing/2014/main" val="10003"/>
                  </a:ext>
                </a:extLst>
              </a:tr>
            </a:tbl>
          </a:graphicData>
        </a:graphic>
      </p:graphicFrame>
      <p:sp>
        <p:nvSpPr>
          <p:cNvPr id="2" name="Numero de page">
            <a:extLst>
              <a:ext uri="{FF2B5EF4-FFF2-40B4-BE49-F238E27FC236}">
                <a16:creationId xmlns:a16="http://schemas.microsoft.com/office/drawing/2014/main" id="{5038A80B-77BD-4D2E-B225-17775EE1107F}"/>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74</a:t>
            </a:r>
          </a:p>
        </p:txBody>
      </p:sp>
    </p:spTree>
    <p:extLst>
      <p:ext uri="{BB962C8B-B14F-4D97-AF65-F5344CB8AC3E}">
        <p14:creationId xmlns:p14="http://schemas.microsoft.com/office/powerpoint/2010/main" val="32798459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fr-FR" b="1" i="1" u="sng">
                <a:latin typeface="Times New Roman"/>
                <a:cs typeface="Times New Roman"/>
              </a:rPr>
              <a:t>Annexe 2</a:t>
            </a:r>
          </a:p>
          <a:p>
            <a:endParaRPr lang="fr-F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graphicFrame>
        <p:nvGraphicFramePr>
          <p:cNvPr id="2" name="Tableau 1"/>
          <p:cNvGraphicFramePr>
            <a:graphicFrameLocks noGrp="1"/>
          </p:cNvGraphicFramePr>
          <p:nvPr/>
        </p:nvGraphicFramePr>
        <p:xfrm>
          <a:off x="0" y="70336"/>
          <a:ext cx="9144000" cy="8162570"/>
        </p:xfrm>
        <a:graphic>
          <a:graphicData uri="http://schemas.openxmlformats.org/drawingml/2006/table">
            <a:tbl>
              <a:tblPr firstRow="1" bandRow="1">
                <a:tableStyleId>{5C22544A-7EE6-4342-B048-85BDC9FD1C3A}</a:tableStyleId>
              </a:tblPr>
              <a:tblGrid>
                <a:gridCol w="1973384">
                  <a:extLst>
                    <a:ext uri="{9D8B030D-6E8A-4147-A177-3AD203B41FA5}">
                      <a16:colId xmlns:a16="http://schemas.microsoft.com/office/drawing/2014/main" val="20000"/>
                    </a:ext>
                  </a:extLst>
                </a:gridCol>
                <a:gridCol w="1250461">
                  <a:extLst>
                    <a:ext uri="{9D8B030D-6E8A-4147-A177-3AD203B41FA5}">
                      <a16:colId xmlns:a16="http://schemas.microsoft.com/office/drawing/2014/main" val="20001"/>
                    </a:ext>
                  </a:extLst>
                </a:gridCol>
                <a:gridCol w="1191846">
                  <a:extLst>
                    <a:ext uri="{9D8B030D-6E8A-4147-A177-3AD203B41FA5}">
                      <a16:colId xmlns:a16="http://schemas.microsoft.com/office/drawing/2014/main" val="20002"/>
                    </a:ext>
                  </a:extLst>
                </a:gridCol>
                <a:gridCol w="918308">
                  <a:extLst>
                    <a:ext uri="{9D8B030D-6E8A-4147-A177-3AD203B41FA5}">
                      <a16:colId xmlns:a16="http://schemas.microsoft.com/office/drawing/2014/main" val="20003"/>
                    </a:ext>
                  </a:extLst>
                </a:gridCol>
                <a:gridCol w="976923">
                  <a:extLst>
                    <a:ext uri="{9D8B030D-6E8A-4147-A177-3AD203B41FA5}">
                      <a16:colId xmlns:a16="http://schemas.microsoft.com/office/drawing/2014/main" val="20004"/>
                    </a:ext>
                  </a:extLst>
                </a:gridCol>
                <a:gridCol w="996462">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820616">
                  <a:extLst>
                    <a:ext uri="{9D8B030D-6E8A-4147-A177-3AD203B41FA5}">
                      <a16:colId xmlns:a16="http://schemas.microsoft.com/office/drawing/2014/main" val="20007"/>
                    </a:ext>
                  </a:extLst>
                </a:gridCol>
              </a:tblGrid>
              <a:tr h="698906">
                <a:tc>
                  <a:txBody>
                    <a:bodyPr/>
                    <a:lstStyle/>
                    <a:p>
                      <a:pPr algn="ctr"/>
                      <a:r>
                        <a:rPr lang="fr-FR">
                          <a:solidFill>
                            <a:srgbClr val="333333"/>
                          </a:solidFill>
                          <a:latin typeface="Times New Roman"/>
                          <a:cs typeface="Times New Roman"/>
                        </a:rPr>
                        <a:t>Charges par nature</a:t>
                      </a:r>
                    </a:p>
                  </a:txBody>
                  <a:tcPr/>
                </a:tc>
                <a:tc gridSpan="3">
                  <a:txBody>
                    <a:bodyPr/>
                    <a:lstStyle/>
                    <a:p>
                      <a:pPr algn="ctr"/>
                      <a:r>
                        <a:rPr lang="fr-FR">
                          <a:solidFill>
                            <a:srgbClr val="333333"/>
                          </a:solidFill>
                          <a:latin typeface="Times New Roman"/>
                          <a:cs typeface="Times New Roman"/>
                        </a:rPr>
                        <a:t>Centres auxiliaires</a:t>
                      </a:r>
                    </a:p>
                  </a:txBody>
                  <a:tcPr/>
                </a:tc>
                <a:tc hMerge="1">
                  <a:txBody>
                    <a:bodyPr/>
                    <a:lstStyle/>
                    <a:p>
                      <a:endParaRPr lang="fr-FR"/>
                    </a:p>
                  </a:txBody>
                  <a:tcPr/>
                </a:tc>
                <a:tc hMerge="1">
                  <a:txBody>
                    <a:bodyPr/>
                    <a:lstStyle/>
                    <a:p>
                      <a:endParaRPr lang="fr-FR"/>
                    </a:p>
                  </a:txBody>
                  <a:tcPr/>
                </a:tc>
                <a:tc gridSpan="4">
                  <a:txBody>
                    <a:bodyPr/>
                    <a:lstStyle/>
                    <a:p>
                      <a:pPr algn="ctr"/>
                      <a:r>
                        <a:rPr lang="fr-FR">
                          <a:solidFill>
                            <a:srgbClr val="333333"/>
                          </a:solidFill>
                          <a:latin typeface="Times New Roman"/>
                          <a:cs typeface="Times New Roman"/>
                        </a:rPr>
                        <a:t>Centre principaux </a:t>
                      </a: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998437">
                <a:tc>
                  <a:txBody>
                    <a:bodyPr/>
                    <a:lstStyle/>
                    <a:p>
                      <a:pPr algn="ct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Gestion du personnel</a:t>
                      </a:r>
                    </a:p>
                  </a:txBody>
                  <a:tcPr/>
                </a:tc>
                <a:tc>
                  <a:txBody>
                    <a:bodyPr/>
                    <a:lstStyle/>
                    <a:p>
                      <a:pPr algn="ctr"/>
                      <a:r>
                        <a:rPr lang="fr-FR">
                          <a:solidFill>
                            <a:srgbClr val="333333"/>
                          </a:solidFill>
                          <a:latin typeface="Times New Roman"/>
                          <a:cs typeface="Times New Roman"/>
                        </a:rPr>
                        <a:t>Entretien</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Energie</a:t>
                      </a:r>
                    </a:p>
                  </a:txBody>
                  <a:tcPr/>
                </a:tc>
                <a:tc>
                  <a:txBody>
                    <a:bodyPr/>
                    <a:lstStyle/>
                    <a:p>
                      <a:pPr algn="ctr"/>
                      <a:r>
                        <a:rPr lang="fr-FR">
                          <a:solidFill>
                            <a:srgbClr val="333333"/>
                          </a:solidFill>
                          <a:latin typeface="Times New Roman"/>
                          <a:cs typeface="Times New Roman"/>
                        </a:rPr>
                        <a:t>Approvisionnement</a:t>
                      </a:r>
                    </a:p>
                  </a:txBody>
                  <a:tcPr/>
                </a:tc>
                <a:tc>
                  <a:txBody>
                    <a:bodyPr/>
                    <a:lstStyle/>
                    <a:p>
                      <a:pPr algn="ctr"/>
                      <a:r>
                        <a:rPr lang="fr-FR">
                          <a:solidFill>
                            <a:srgbClr val="333333"/>
                          </a:solidFill>
                          <a:latin typeface="Times New Roman"/>
                          <a:cs typeface="Times New Roman"/>
                        </a:rPr>
                        <a:t>Coupe</a:t>
                      </a:r>
                    </a:p>
                  </a:txBody>
                  <a:tcPr/>
                </a:tc>
                <a:tc>
                  <a:txBody>
                    <a:bodyPr/>
                    <a:lstStyle/>
                    <a:p>
                      <a:pPr algn="ctr"/>
                      <a:r>
                        <a:rPr lang="fr-FR">
                          <a:solidFill>
                            <a:srgbClr val="333333"/>
                          </a:solidFill>
                          <a:latin typeface="Times New Roman"/>
                          <a:cs typeface="Times New Roman"/>
                        </a:rPr>
                        <a:t>Assemblage</a:t>
                      </a:r>
                    </a:p>
                  </a:txBody>
                  <a:tcPr/>
                </a:tc>
                <a:tc>
                  <a:txBody>
                    <a:bodyPr/>
                    <a:lstStyle/>
                    <a:p>
                      <a:pPr algn="ctr"/>
                      <a:r>
                        <a:rPr lang="fr-FR">
                          <a:solidFill>
                            <a:srgbClr val="333333"/>
                          </a:solidFill>
                          <a:latin typeface="Times New Roman"/>
                          <a:cs typeface="Times New Roman"/>
                        </a:rPr>
                        <a:t>Distribution </a:t>
                      </a:r>
                    </a:p>
                  </a:txBody>
                  <a:tcPr/>
                </a:tc>
                <a:extLst>
                  <a:ext uri="{0D108BD9-81ED-4DB2-BD59-A6C34878D82A}">
                    <a16:rowId xmlns:a16="http://schemas.microsoft.com/office/drawing/2014/main" val="10001"/>
                  </a:ext>
                </a:extLst>
              </a:tr>
              <a:tr h="998437">
                <a:tc>
                  <a:txBody>
                    <a:bodyPr/>
                    <a:lstStyle/>
                    <a:p>
                      <a:pPr algn="just"/>
                      <a:r>
                        <a:rPr lang="fr-FR">
                          <a:solidFill>
                            <a:srgbClr val="333333"/>
                          </a:solidFill>
                          <a:latin typeface="Times New Roman"/>
                          <a:cs typeface="Times New Roman"/>
                        </a:rPr>
                        <a:t>Répartition primaire</a:t>
                      </a:r>
                    </a:p>
                    <a:p>
                      <a:pPr algn="just"/>
                      <a:r>
                        <a:rPr lang="fr-FR">
                          <a:solidFill>
                            <a:srgbClr val="333333"/>
                          </a:solidFill>
                          <a:latin typeface="Times New Roman"/>
                          <a:cs typeface="Times New Roman"/>
                        </a:rPr>
                        <a:t>Charges externes</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15</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8</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5</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17</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25</a:t>
                      </a:r>
                    </a:p>
                  </a:txBody>
                  <a:tcPr/>
                </a:tc>
                <a:extLst>
                  <a:ext uri="{0D108BD9-81ED-4DB2-BD59-A6C34878D82A}">
                    <a16:rowId xmlns:a16="http://schemas.microsoft.com/office/drawing/2014/main" val="10002"/>
                  </a:ext>
                </a:extLst>
              </a:tr>
              <a:tr h="584555">
                <a:tc>
                  <a:txBody>
                    <a:bodyPr/>
                    <a:lstStyle/>
                    <a:p>
                      <a:pPr algn="just"/>
                      <a:r>
                        <a:rPr lang="fr-FR">
                          <a:solidFill>
                            <a:srgbClr val="333333"/>
                          </a:solidFill>
                          <a:latin typeface="Times New Roman"/>
                          <a:cs typeface="Times New Roman"/>
                        </a:rPr>
                        <a:t>Charges de personnel</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5</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18</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12</a:t>
                      </a:r>
                    </a:p>
                  </a:txBody>
                  <a:tcPr/>
                </a:tc>
                <a:tc>
                  <a:txBody>
                    <a:bodyPr/>
                    <a:lstStyle/>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15</a:t>
                      </a:r>
                    </a:p>
                  </a:txBody>
                  <a:tcPr/>
                </a:tc>
                <a:extLst>
                  <a:ext uri="{0D108BD9-81ED-4DB2-BD59-A6C34878D82A}">
                    <a16:rowId xmlns:a16="http://schemas.microsoft.com/office/drawing/2014/main" val="10003"/>
                  </a:ext>
                </a:extLst>
              </a:tr>
              <a:tr h="584555">
                <a:tc>
                  <a:txBody>
                    <a:bodyPr/>
                    <a:lstStyle/>
                    <a:p>
                      <a:pPr algn="just"/>
                      <a:r>
                        <a:rPr lang="fr-FR">
                          <a:solidFill>
                            <a:srgbClr val="333333"/>
                          </a:solidFill>
                          <a:latin typeface="Times New Roman"/>
                          <a:cs typeface="Times New Roman"/>
                        </a:rPr>
                        <a:t>Dot</a:t>
                      </a:r>
                      <a:r>
                        <a:rPr lang="fr-FR" baseline="0">
                          <a:solidFill>
                            <a:srgbClr val="333333"/>
                          </a:solidFill>
                          <a:latin typeface="Times New Roman"/>
                          <a:cs typeface="Times New Roman"/>
                        </a:rPr>
                        <a:t> aux Amort et au provisions</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15</a:t>
                      </a:r>
                    </a:p>
                  </a:txBody>
                  <a:tcPr/>
                </a:tc>
                <a:tc>
                  <a:txBody>
                    <a:bodyPr/>
                    <a:lstStyle/>
                    <a:p>
                      <a:pPr algn="ctr"/>
                      <a:r>
                        <a:rPr lang="fr-FR">
                          <a:solidFill>
                            <a:srgbClr val="333333"/>
                          </a:solidFill>
                          <a:latin typeface="Times New Roman"/>
                          <a:cs typeface="Times New Roman"/>
                        </a:rPr>
                        <a:t>10</a:t>
                      </a:r>
                    </a:p>
                  </a:txBody>
                  <a:tcPr/>
                </a:tc>
                <a:tc>
                  <a:txBody>
                    <a:bodyPr/>
                    <a:lstStyle/>
                    <a:p>
                      <a:pPr algn="ctr"/>
                      <a:r>
                        <a:rPr lang="fr-FR">
                          <a:solidFill>
                            <a:srgbClr val="333333"/>
                          </a:solidFill>
                          <a:latin typeface="Times New Roman"/>
                          <a:cs typeface="Times New Roman"/>
                        </a:rPr>
                        <a:t>15</a:t>
                      </a:r>
                    </a:p>
                  </a:txBody>
                  <a:tcPr/>
                </a:tc>
                <a:tc>
                  <a:txBody>
                    <a:bodyPr/>
                    <a:lstStyle/>
                    <a:p>
                      <a:pPr algn="ctr"/>
                      <a:r>
                        <a:rPr lang="fr-FR">
                          <a:solidFill>
                            <a:srgbClr val="333333"/>
                          </a:solidFill>
                          <a:latin typeface="Times New Roman"/>
                          <a:cs typeface="Times New Roman"/>
                        </a:rPr>
                        <a:t>10</a:t>
                      </a:r>
                    </a:p>
                  </a:txBody>
                  <a:tcPr/>
                </a:tc>
                <a:tc>
                  <a:txBody>
                    <a:bodyPr/>
                    <a:lstStyle/>
                    <a:p>
                      <a:pPr algn="ctr"/>
                      <a:r>
                        <a:rPr lang="fr-FR">
                          <a:solidFill>
                            <a:srgbClr val="333333"/>
                          </a:solidFill>
                          <a:latin typeface="Times New Roman"/>
                          <a:cs typeface="Times New Roman"/>
                        </a:rPr>
                        <a:t>25</a:t>
                      </a:r>
                    </a:p>
                  </a:txBody>
                  <a:tcPr/>
                </a:tc>
                <a:tc>
                  <a:txBody>
                    <a:bodyPr/>
                    <a:lstStyle/>
                    <a:p>
                      <a:pPr algn="ctr"/>
                      <a:r>
                        <a:rPr lang="fr-FR">
                          <a:solidFill>
                            <a:srgbClr val="333333"/>
                          </a:solidFill>
                          <a:latin typeface="Times New Roman"/>
                          <a:cs typeface="Times New Roman"/>
                        </a:rPr>
                        <a:t>20</a:t>
                      </a:r>
                    </a:p>
                  </a:txBody>
                  <a:tcPr/>
                </a:tc>
                <a:tc>
                  <a:txBody>
                    <a:bodyPr/>
                    <a:lstStyle/>
                    <a:p>
                      <a:pPr algn="ctr"/>
                      <a:r>
                        <a:rPr lang="fr-FR">
                          <a:solidFill>
                            <a:srgbClr val="333333"/>
                          </a:solidFill>
                          <a:latin typeface="Times New Roman"/>
                          <a:cs typeface="Times New Roman"/>
                        </a:rPr>
                        <a:t>5</a:t>
                      </a:r>
                    </a:p>
                  </a:txBody>
                  <a:tcPr/>
                </a:tc>
                <a:extLst>
                  <a:ext uri="{0D108BD9-81ED-4DB2-BD59-A6C34878D82A}">
                    <a16:rowId xmlns:a16="http://schemas.microsoft.com/office/drawing/2014/main" val="10004"/>
                  </a:ext>
                </a:extLst>
              </a:tr>
              <a:tr h="584555">
                <a:tc>
                  <a:txBody>
                    <a:bodyPr/>
                    <a:lstStyle/>
                    <a:p>
                      <a:pPr algn="just"/>
                      <a:r>
                        <a:rPr lang="fr-FR">
                          <a:solidFill>
                            <a:srgbClr val="333333"/>
                          </a:solidFill>
                          <a:latin typeface="Times New Roman"/>
                          <a:cs typeface="Times New Roman"/>
                        </a:rPr>
                        <a:t>Répartition</a:t>
                      </a:r>
                      <a:r>
                        <a:rPr lang="fr-FR" baseline="0">
                          <a:solidFill>
                            <a:srgbClr val="333333"/>
                          </a:solidFill>
                          <a:latin typeface="Times New Roman"/>
                          <a:cs typeface="Times New Roman"/>
                        </a:rPr>
                        <a:t> secondaire</a:t>
                      </a:r>
                    </a:p>
                    <a:p>
                      <a:pPr algn="just"/>
                      <a:r>
                        <a:rPr lang="fr-FR" baseline="0">
                          <a:solidFill>
                            <a:srgbClr val="333333"/>
                          </a:solidFill>
                          <a:latin typeface="Times New Roman"/>
                          <a:cs typeface="Times New Roman"/>
                        </a:rPr>
                        <a:t>Gestion du personnel</a:t>
                      </a: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20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30</a:t>
                      </a:r>
                    </a:p>
                  </a:txBody>
                  <a:tcPr/>
                </a:tc>
                <a:tc>
                  <a:txBody>
                    <a:bodyPr/>
                    <a:lstStyle/>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endParaRPr lang="fr-FR">
                        <a:solidFill>
                          <a:srgbClr val="333333"/>
                        </a:solidFill>
                        <a:latin typeface="Times New Roman"/>
                        <a:cs typeface="Times New Roman"/>
                      </a:endParaRPr>
                    </a:p>
                    <a:p>
                      <a:pPr algn="ctr"/>
                      <a:r>
                        <a:rPr lang="fr-FR">
                          <a:solidFill>
                            <a:srgbClr val="333333"/>
                          </a:solidFill>
                          <a:latin typeface="Times New Roman"/>
                          <a:cs typeface="Times New Roman"/>
                        </a:rPr>
                        <a:t>10</a:t>
                      </a:r>
                    </a:p>
                  </a:txBody>
                  <a:tcPr/>
                </a:tc>
                <a:extLst>
                  <a:ext uri="{0D108BD9-81ED-4DB2-BD59-A6C34878D82A}">
                    <a16:rowId xmlns:a16="http://schemas.microsoft.com/office/drawing/2014/main" val="10005"/>
                  </a:ext>
                </a:extLst>
              </a:tr>
              <a:tr h="584555">
                <a:tc>
                  <a:txBody>
                    <a:bodyPr/>
                    <a:lstStyle/>
                    <a:p>
                      <a:pPr algn="just"/>
                      <a:r>
                        <a:rPr lang="fr-FR">
                          <a:solidFill>
                            <a:srgbClr val="333333"/>
                          </a:solidFill>
                          <a:latin typeface="Times New Roman"/>
                          <a:cs typeface="Times New Roman"/>
                        </a:rPr>
                        <a:t>Entretien </a:t>
                      </a:r>
                    </a:p>
                  </a:txBody>
                  <a:tcPr/>
                </a:tc>
                <a:tc>
                  <a:txBody>
                    <a:bodyPr/>
                    <a:lstStyle/>
                    <a:p>
                      <a:pPr algn="ctr"/>
                      <a:r>
                        <a:rPr lang="fr-FR">
                          <a:solidFill>
                            <a:srgbClr val="333333"/>
                          </a:solidFill>
                          <a:latin typeface="Times New Roman"/>
                          <a:cs typeface="Times New Roman"/>
                        </a:rPr>
                        <a:t>5</a:t>
                      </a:r>
                    </a:p>
                  </a:txBody>
                  <a:tcPr/>
                </a:tc>
                <a:tc>
                  <a:txBody>
                    <a:bodyPr/>
                    <a:lstStyle/>
                    <a:p>
                      <a:pPr algn="ctr"/>
                      <a:r>
                        <a:rPr lang="fr-FR">
                          <a:solidFill>
                            <a:srgbClr val="333333"/>
                          </a:solidFill>
                          <a:latin typeface="Times New Roman"/>
                          <a:cs typeface="Times New Roman"/>
                        </a:rPr>
                        <a:t>_</a:t>
                      </a:r>
                    </a:p>
                  </a:txBody>
                  <a:tcPr/>
                </a:tc>
                <a:tc>
                  <a:txBody>
                    <a:bodyPr/>
                    <a:lstStyle/>
                    <a:p>
                      <a:pPr algn="ctr"/>
                      <a:r>
                        <a:rPr lang="fr-FR">
                          <a:solidFill>
                            <a:srgbClr val="333333"/>
                          </a:solidFill>
                          <a:latin typeface="Times New Roman"/>
                          <a:cs typeface="Times New Roman"/>
                        </a:rPr>
                        <a:t>10</a:t>
                      </a:r>
                    </a:p>
                  </a:txBody>
                  <a:tcPr/>
                </a:tc>
                <a:tc>
                  <a:txBody>
                    <a:bodyPr/>
                    <a:lstStyle/>
                    <a:p>
                      <a:pPr algn="ctr"/>
                      <a:r>
                        <a:rPr lang="fr-FR">
                          <a:solidFill>
                            <a:srgbClr val="333333"/>
                          </a:solidFill>
                          <a:latin typeface="Times New Roman"/>
                          <a:cs typeface="Times New Roman"/>
                        </a:rPr>
                        <a:t>20</a:t>
                      </a:r>
                    </a:p>
                  </a:txBody>
                  <a:tcPr/>
                </a:tc>
                <a:tc>
                  <a:txBody>
                    <a:bodyPr/>
                    <a:lstStyle/>
                    <a:p>
                      <a:pPr algn="ctr"/>
                      <a:r>
                        <a:rPr lang="fr-FR">
                          <a:solidFill>
                            <a:srgbClr val="333333"/>
                          </a:solidFill>
                          <a:latin typeface="Times New Roman"/>
                          <a:cs typeface="Times New Roman"/>
                        </a:rPr>
                        <a:t>30</a:t>
                      </a:r>
                    </a:p>
                  </a:txBody>
                  <a:tcPr/>
                </a:tc>
                <a:tc>
                  <a:txBody>
                    <a:bodyPr/>
                    <a:lstStyle/>
                    <a:p>
                      <a:pPr algn="ctr"/>
                      <a:r>
                        <a:rPr lang="fr-FR">
                          <a:solidFill>
                            <a:srgbClr val="333333"/>
                          </a:solidFill>
                          <a:latin typeface="Times New Roman"/>
                          <a:cs typeface="Times New Roman"/>
                        </a:rPr>
                        <a:t>20</a:t>
                      </a:r>
                    </a:p>
                  </a:txBody>
                  <a:tcPr/>
                </a:tc>
                <a:tc>
                  <a:txBody>
                    <a:bodyPr/>
                    <a:lstStyle/>
                    <a:p>
                      <a:pPr algn="ctr"/>
                      <a:r>
                        <a:rPr lang="fr-FR">
                          <a:solidFill>
                            <a:srgbClr val="333333"/>
                          </a:solidFill>
                          <a:latin typeface="Times New Roman"/>
                          <a:cs typeface="Times New Roman"/>
                        </a:rPr>
                        <a:t>15</a:t>
                      </a:r>
                    </a:p>
                  </a:txBody>
                  <a:tcPr/>
                </a:tc>
                <a:extLst>
                  <a:ext uri="{0D108BD9-81ED-4DB2-BD59-A6C34878D82A}">
                    <a16:rowId xmlns:a16="http://schemas.microsoft.com/office/drawing/2014/main" val="10006"/>
                  </a:ext>
                </a:extLst>
              </a:tr>
              <a:tr h="584555">
                <a:tc>
                  <a:txBody>
                    <a:bodyPr/>
                    <a:lstStyle/>
                    <a:p>
                      <a:pPr algn="just"/>
                      <a:r>
                        <a:rPr lang="fr-FR">
                          <a:solidFill>
                            <a:srgbClr val="333333"/>
                          </a:solidFill>
                          <a:latin typeface="Times New Roman"/>
                          <a:cs typeface="Times New Roman"/>
                        </a:rPr>
                        <a:t>Energie</a:t>
                      </a:r>
                    </a:p>
                  </a:txBody>
                  <a:tcPr/>
                </a:tc>
                <a:tc>
                  <a:txBody>
                    <a:bodyPr/>
                    <a:lstStyle/>
                    <a:p>
                      <a:pPr algn="ctr"/>
                      <a:r>
                        <a:rPr lang="fr-FR">
                          <a:solidFill>
                            <a:srgbClr val="333333"/>
                          </a:solidFill>
                          <a:latin typeface="Times New Roman"/>
                          <a:cs typeface="Times New Roman"/>
                        </a:rPr>
                        <a:t>_</a:t>
                      </a:r>
                    </a:p>
                  </a:txBody>
                  <a:tcPr/>
                </a:tc>
                <a:tc>
                  <a:txBody>
                    <a:bodyPr/>
                    <a:lstStyle/>
                    <a:p>
                      <a:pPr algn="ctr"/>
                      <a:r>
                        <a:rPr lang="fr-FR">
                          <a:solidFill>
                            <a:srgbClr val="333333"/>
                          </a:solidFill>
                          <a:latin typeface="Times New Roman"/>
                          <a:cs typeface="Times New Roman"/>
                        </a:rPr>
                        <a:t>_</a:t>
                      </a:r>
                    </a:p>
                  </a:txBody>
                  <a:tcPr/>
                </a:tc>
                <a:tc>
                  <a:txBody>
                    <a:bodyPr/>
                    <a:lstStyle/>
                    <a:p>
                      <a:pPr algn="ctr"/>
                      <a:r>
                        <a:rPr lang="fr-FR">
                          <a:solidFill>
                            <a:srgbClr val="333333"/>
                          </a:solidFill>
                          <a:latin typeface="Times New Roman"/>
                          <a:cs typeface="Times New Roman"/>
                        </a:rPr>
                        <a:t>_</a:t>
                      </a:r>
                    </a:p>
                  </a:txBody>
                  <a:tcPr/>
                </a:tc>
                <a:tc>
                  <a:txBody>
                    <a:bodyPr/>
                    <a:lstStyle/>
                    <a:p>
                      <a:pPr algn="ctr"/>
                      <a:r>
                        <a:rPr lang="fr-FR">
                          <a:solidFill>
                            <a:srgbClr val="333333"/>
                          </a:solidFill>
                          <a:latin typeface="Times New Roman"/>
                          <a:cs typeface="Times New Roman"/>
                        </a:rPr>
                        <a:t>10</a:t>
                      </a:r>
                    </a:p>
                  </a:txBody>
                  <a:tcPr/>
                </a:tc>
                <a:tc>
                  <a:txBody>
                    <a:bodyPr/>
                    <a:lstStyle/>
                    <a:p>
                      <a:pPr algn="ctr"/>
                      <a:r>
                        <a:rPr lang="fr-FR">
                          <a:solidFill>
                            <a:srgbClr val="333333"/>
                          </a:solidFill>
                          <a:latin typeface="Times New Roman"/>
                          <a:cs typeface="Times New Roman"/>
                        </a:rPr>
                        <a:t>40</a:t>
                      </a:r>
                    </a:p>
                  </a:txBody>
                  <a:tcPr/>
                </a:tc>
                <a:tc>
                  <a:txBody>
                    <a:bodyPr/>
                    <a:lstStyle/>
                    <a:p>
                      <a:pPr algn="ctr"/>
                      <a:r>
                        <a:rPr lang="fr-FR">
                          <a:solidFill>
                            <a:srgbClr val="333333"/>
                          </a:solidFill>
                          <a:latin typeface="Times New Roman"/>
                          <a:cs typeface="Times New Roman"/>
                        </a:rPr>
                        <a:t>30</a:t>
                      </a:r>
                    </a:p>
                  </a:txBody>
                  <a:tcPr/>
                </a:tc>
                <a:tc>
                  <a:txBody>
                    <a:bodyPr/>
                    <a:lstStyle/>
                    <a:p>
                      <a:pPr algn="ctr"/>
                      <a:r>
                        <a:rPr lang="fr-FR">
                          <a:solidFill>
                            <a:srgbClr val="333333"/>
                          </a:solidFill>
                          <a:latin typeface="Times New Roman"/>
                          <a:cs typeface="Times New Roman"/>
                        </a:rPr>
                        <a:t>20</a:t>
                      </a:r>
                    </a:p>
                  </a:txBody>
                  <a:tcPr/>
                </a:tc>
                <a:extLst>
                  <a:ext uri="{0D108BD9-81ED-4DB2-BD59-A6C34878D82A}">
                    <a16:rowId xmlns:a16="http://schemas.microsoft.com/office/drawing/2014/main" val="10007"/>
                  </a:ext>
                </a:extLst>
              </a:tr>
              <a:tr h="584555">
                <a:tc>
                  <a:txBody>
                    <a:bodyPr/>
                    <a:lstStyle/>
                    <a:p>
                      <a:pPr algn="just"/>
                      <a:r>
                        <a:rPr lang="fr-FR">
                          <a:solidFill>
                            <a:srgbClr val="333333"/>
                          </a:solidFill>
                          <a:latin typeface="Times New Roman"/>
                          <a:cs typeface="Times New Roman"/>
                        </a:rPr>
                        <a:t>Unité d’oeuvre</a:t>
                      </a:r>
                    </a:p>
                  </a:txBody>
                  <a:tcPr/>
                </a:tc>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M2</a:t>
                      </a:r>
                      <a:r>
                        <a:rPr lang="fr-FR" baseline="0">
                          <a:solidFill>
                            <a:srgbClr val="333333"/>
                          </a:solidFill>
                          <a:latin typeface="Times New Roman"/>
                          <a:cs typeface="Times New Roman"/>
                        </a:rPr>
                        <a:t> de tissu acheté</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Pièces coupées</a:t>
                      </a:r>
                    </a:p>
                  </a:txBody>
                  <a:tcPr/>
                </a:tc>
                <a:tc>
                  <a:txBody>
                    <a:bodyPr/>
                    <a:lstStyle/>
                    <a:p>
                      <a:pPr algn="ctr"/>
                      <a:r>
                        <a:rPr lang="fr-FR">
                          <a:solidFill>
                            <a:srgbClr val="333333"/>
                          </a:solidFill>
                          <a:latin typeface="Times New Roman"/>
                          <a:cs typeface="Times New Roman"/>
                        </a:rPr>
                        <a:t>Brassières montèes</a:t>
                      </a:r>
                    </a:p>
                  </a:txBody>
                  <a:tcPr/>
                </a:tc>
                <a:tc>
                  <a:txBody>
                    <a:bodyPr/>
                    <a:lstStyle/>
                    <a:p>
                      <a:pPr algn="ctr"/>
                      <a:r>
                        <a:rPr lang="fr-FR">
                          <a:solidFill>
                            <a:srgbClr val="333333"/>
                          </a:solidFill>
                          <a:latin typeface="Times New Roman"/>
                          <a:cs typeface="Times New Roman"/>
                        </a:rPr>
                        <a:t>100 dhs de</a:t>
                      </a:r>
                      <a:r>
                        <a:rPr lang="fr-FR" baseline="0">
                          <a:solidFill>
                            <a:srgbClr val="333333"/>
                          </a:solidFill>
                          <a:latin typeface="Times New Roman"/>
                          <a:cs typeface="Times New Roman"/>
                        </a:rPr>
                        <a:t> CA HT</a:t>
                      </a:r>
                      <a:endParaRPr lang="fr-FR">
                        <a:solidFill>
                          <a:srgbClr val="333333"/>
                        </a:solidFill>
                        <a:latin typeface="Times New Roman"/>
                        <a:cs typeface="Times New Roman"/>
                      </a:endParaRPr>
                    </a:p>
                  </a:txBody>
                  <a:tcPr/>
                </a:tc>
                <a:extLst>
                  <a:ext uri="{0D108BD9-81ED-4DB2-BD59-A6C34878D82A}">
                    <a16:rowId xmlns:a16="http://schemas.microsoft.com/office/drawing/2014/main" val="10008"/>
                  </a:ext>
                </a:extLst>
              </a:tr>
              <a:tr h="584555">
                <a:tc>
                  <a:txBody>
                    <a:bodyPr/>
                    <a:lstStyle/>
                    <a:p>
                      <a:pPr algn="just"/>
                      <a:r>
                        <a:rPr lang="fr-FR">
                          <a:solidFill>
                            <a:srgbClr val="333333"/>
                          </a:solidFill>
                          <a:latin typeface="Times New Roman"/>
                          <a:cs typeface="Times New Roman"/>
                        </a:rPr>
                        <a:t>Nombre</a:t>
                      </a:r>
                      <a:r>
                        <a:rPr lang="fr-FR" baseline="0">
                          <a:solidFill>
                            <a:srgbClr val="333333"/>
                          </a:solidFill>
                          <a:latin typeface="Times New Roman"/>
                          <a:cs typeface="Times New Roman"/>
                        </a:rPr>
                        <a:t> d’unités d’œuvre </a:t>
                      </a: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7200</a:t>
                      </a:r>
                    </a:p>
                  </a:txBody>
                  <a:tcPr/>
                </a:tc>
                <a:tc>
                  <a:txBody>
                    <a:bodyPr/>
                    <a:lstStyle/>
                    <a:p>
                      <a:pPr algn="ctr"/>
                      <a:r>
                        <a:rPr lang="fr-FR">
                          <a:solidFill>
                            <a:srgbClr val="333333"/>
                          </a:solidFill>
                          <a:latin typeface="Times New Roman"/>
                          <a:cs typeface="Times New Roman"/>
                        </a:rPr>
                        <a:t>34000</a:t>
                      </a:r>
                    </a:p>
                  </a:txBody>
                  <a:tcPr/>
                </a:tc>
                <a:tc>
                  <a:txBody>
                    <a:bodyPr/>
                    <a:lstStyle/>
                    <a:p>
                      <a:pPr algn="ctr"/>
                      <a:r>
                        <a:rPr lang="fr-FR">
                          <a:solidFill>
                            <a:srgbClr val="333333"/>
                          </a:solidFill>
                          <a:latin typeface="Times New Roman"/>
                          <a:cs typeface="Times New Roman"/>
                        </a:rPr>
                        <a:t>8500</a:t>
                      </a:r>
                    </a:p>
                  </a:txBody>
                  <a:tcPr/>
                </a:tc>
                <a:tc>
                  <a:txBody>
                    <a:bodyPr/>
                    <a:lstStyle/>
                    <a:p>
                      <a:pPr algn="ctr"/>
                      <a:r>
                        <a:rPr lang="fr-FR">
                          <a:solidFill>
                            <a:srgbClr val="333333"/>
                          </a:solidFill>
                          <a:latin typeface="Times New Roman"/>
                          <a:cs typeface="Times New Roman"/>
                        </a:rPr>
                        <a:t>3937</a:t>
                      </a:r>
                    </a:p>
                  </a:txBody>
                  <a:tcPr/>
                </a:tc>
                <a:extLst>
                  <a:ext uri="{0D108BD9-81ED-4DB2-BD59-A6C34878D82A}">
                    <a16:rowId xmlns:a16="http://schemas.microsoft.com/office/drawing/2014/main" val="10009"/>
                  </a:ext>
                </a:extLst>
              </a:tr>
            </a:tbl>
          </a:graphicData>
        </a:graphic>
      </p:graphicFrame>
      <p:sp>
        <p:nvSpPr>
          <p:cNvPr id="5" name="Numero de page">
            <a:extLst>
              <a:ext uri="{FF2B5EF4-FFF2-40B4-BE49-F238E27FC236}">
                <a16:creationId xmlns:a16="http://schemas.microsoft.com/office/drawing/2014/main" id="{429BF6FB-4325-4E54-A39E-4FEED31BF1FF}"/>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75</a:t>
            </a:r>
          </a:p>
        </p:txBody>
      </p:sp>
    </p:spTree>
    <p:extLst>
      <p:ext uri="{BB962C8B-B14F-4D97-AF65-F5344CB8AC3E}">
        <p14:creationId xmlns:p14="http://schemas.microsoft.com/office/powerpoint/2010/main" val="29600844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sz="2200" b="1" i="1" u="sng" dirty="0">
                <a:solidFill>
                  <a:srgbClr val="333333"/>
                </a:solidFill>
                <a:latin typeface="Times New Roman"/>
                <a:cs typeface="Times New Roman"/>
              </a:rPr>
              <a:t>Travail à faire </a:t>
            </a:r>
          </a:p>
          <a:p>
            <a:pPr marL="457200" indent="-457200" algn="just">
              <a:buFont typeface="+mj-lt"/>
              <a:buAutoNum type="arabicPeriod"/>
            </a:pPr>
            <a:r>
              <a:rPr lang="fr-FR" sz="2200" dirty="0">
                <a:solidFill>
                  <a:srgbClr val="333333"/>
                </a:solidFill>
                <a:latin typeface="Times New Roman"/>
                <a:cs typeface="Times New Roman"/>
              </a:rPr>
              <a:t>Etablir le tableau de répartition des charges indirectes pour le mois de juillet.  </a:t>
            </a:r>
          </a:p>
          <a:p>
            <a:pPr algn="just">
              <a:buFontTx/>
              <a:buChar char="-"/>
            </a:pPr>
            <a:r>
              <a:rPr lang="fr-FR" sz="2200" dirty="0">
                <a:solidFill>
                  <a:srgbClr val="333333"/>
                </a:solidFill>
                <a:latin typeface="Times New Roman"/>
                <a:cs typeface="Times New Roman"/>
              </a:rPr>
              <a:t>Les calculs seront arrondis en </a:t>
            </a:r>
            <a:r>
              <a:rPr lang="fr-FR" sz="2200" dirty="0" err="1">
                <a:solidFill>
                  <a:srgbClr val="333333"/>
                </a:solidFill>
                <a:latin typeface="Times New Roman"/>
                <a:cs typeface="Times New Roman"/>
              </a:rPr>
              <a:t>dhs</a:t>
            </a:r>
            <a:r>
              <a:rPr lang="fr-FR" sz="2200" dirty="0">
                <a:solidFill>
                  <a:srgbClr val="333333"/>
                </a:solidFill>
                <a:latin typeface="Times New Roman"/>
                <a:cs typeface="Times New Roman"/>
              </a:rPr>
              <a:t> inferieur pour les centres « Gestion du personnel » et « Entretien » </a:t>
            </a:r>
          </a:p>
          <a:p>
            <a:pPr algn="just">
              <a:buFontTx/>
              <a:buChar char="-"/>
            </a:pPr>
            <a:r>
              <a:rPr lang="fr-FR" sz="2200" dirty="0">
                <a:solidFill>
                  <a:srgbClr val="333333"/>
                </a:solidFill>
                <a:latin typeface="Times New Roman"/>
                <a:cs typeface="Times New Roman"/>
              </a:rPr>
              <a:t>- Les coûts d’unité d’œuvre seront arrondis </a:t>
            </a:r>
            <a:r>
              <a:rPr lang="fr-FR" sz="2200">
                <a:solidFill>
                  <a:srgbClr val="333333"/>
                </a:solidFill>
                <a:latin typeface="Times New Roman"/>
                <a:cs typeface="Times New Roman"/>
              </a:rPr>
              <a:t>à des chiffres après la virgule </a:t>
            </a:r>
          </a:p>
          <a:p>
            <a:pPr algn="just">
              <a:buFontTx/>
              <a:buChar char="-"/>
            </a:pPr>
            <a:r>
              <a:rPr lang="fr-FR" sz="2200" dirty="0">
                <a:solidFill>
                  <a:srgbClr val="333333"/>
                </a:solidFill>
                <a:latin typeface="Times New Roman"/>
                <a:cs typeface="Times New Roman"/>
              </a:rPr>
              <a:t>Le CA est égale à 393700 </a:t>
            </a:r>
            <a:r>
              <a:rPr lang="fr-FR" sz="2200" dirty="0" err="1">
                <a:solidFill>
                  <a:srgbClr val="333333"/>
                </a:solidFill>
                <a:latin typeface="Times New Roman"/>
                <a:cs typeface="Times New Roman"/>
              </a:rPr>
              <a:t>dhs</a:t>
            </a:r>
            <a:r>
              <a:rPr lang="fr-FR" sz="2200" dirty="0">
                <a:solidFill>
                  <a:srgbClr val="333333"/>
                </a:solidFill>
                <a:latin typeface="Times New Roman"/>
                <a:cs typeface="Times New Roman"/>
              </a:rPr>
              <a:t>. </a:t>
            </a:r>
          </a:p>
        </p:txBody>
      </p:sp>
      <p:sp>
        <p:nvSpPr>
          <p:cNvPr id="4" name="Titre 1"/>
          <p:cNvSpPr>
            <a:spLocks noGrp="1"/>
          </p:cNvSpPr>
          <p:nvPr>
            <p:ph type="title"/>
          </p:nvPr>
        </p:nvSpPr>
        <p:spPr>
          <a:xfrm>
            <a:off x="779463" y="62753"/>
            <a:ext cx="7583488" cy="1283167"/>
          </a:xfrm>
        </p:spPr>
        <p:txBody>
          <a:bodyPr/>
          <a:lstStyle/>
          <a:p>
            <a:r>
              <a:rPr lang="fr-FR" sz="3200">
                <a:latin typeface="Times New Roman"/>
                <a:cs typeface="Times New Roman"/>
              </a:rPr>
              <a:t>Les coûts complets, principes et fondements</a:t>
            </a:r>
          </a:p>
        </p:txBody>
      </p:sp>
      <p:sp>
        <p:nvSpPr>
          <p:cNvPr id="2" name="Numero de page">
            <a:extLst>
              <a:ext uri="{FF2B5EF4-FFF2-40B4-BE49-F238E27FC236}">
                <a16:creationId xmlns:a16="http://schemas.microsoft.com/office/drawing/2014/main" id="{C33F32F5-CB39-4A5D-82B7-79DF65B3ADE4}"/>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76</a:t>
            </a:r>
          </a:p>
        </p:txBody>
      </p:sp>
    </p:spTree>
    <p:extLst>
      <p:ext uri="{BB962C8B-B14F-4D97-AF65-F5344CB8AC3E}">
        <p14:creationId xmlns:p14="http://schemas.microsoft.com/office/powerpoint/2010/main" val="36366841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92162" y="1761565"/>
            <a:ext cx="7570787" cy="5007535"/>
          </a:xfrm>
        </p:spPr>
        <p:txBody>
          <a:bodyPr>
            <a:normAutofit/>
          </a:bodyPr>
          <a:lstStyle/>
          <a:p>
            <a:pPr marL="0" indent="0" algn="ctr">
              <a:buNone/>
            </a:pPr>
            <a:r>
              <a:rPr lang="fr-FR" sz="1600" b="1" i="1">
                <a:solidFill>
                  <a:schemeClr val="accent1"/>
                </a:solidFill>
                <a:latin typeface="Times New Roman"/>
                <a:cs typeface="Times New Roman"/>
              </a:rPr>
              <a:t>	. </a:t>
            </a:r>
            <a:r>
              <a:rPr lang="fr-FR" sz="1600" b="1" i="1" u="sng">
                <a:solidFill>
                  <a:srgbClr val="333333"/>
                </a:solidFill>
                <a:latin typeface="Times New Roman"/>
                <a:cs typeface="Times New Roman"/>
              </a:rPr>
              <a:t>Schéma récapitulatif </a:t>
            </a:r>
          </a:p>
          <a:p>
            <a:pPr marL="0" indent="0" algn="just">
              <a:buNone/>
            </a:pPr>
            <a:r>
              <a:rPr lang="fr-FR" sz="1600">
                <a:solidFill>
                  <a:srgbClr val="333333"/>
                </a:solidFill>
                <a:latin typeface="Times New Roman"/>
                <a:cs typeface="Times New Roman"/>
              </a:rPr>
              <a:t>Le traitement des charges d’après la méthode des coûts complets peut être schématisé comme suit: </a:t>
            </a:r>
          </a:p>
          <a:p>
            <a:pPr marL="0" indent="0" algn="just">
              <a:buNone/>
            </a:pPr>
            <a:r>
              <a:rPr lang="fr-FR" sz="1600" b="1" i="1" u="sng">
                <a:solidFill>
                  <a:srgbClr val="333333"/>
                </a:solidFill>
                <a:latin typeface="Times New Roman"/>
                <a:cs typeface="Times New Roman"/>
              </a:rPr>
              <a:t> </a:t>
            </a:r>
          </a:p>
          <a:p>
            <a:pPr marL="0" indent="0" algn="just">
              <a:buNone/>
            </a:pPr>
            <a:endParaRPr lang="fr-FR" sz="1600">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5" name="Rectangle à coins arrondis 4"/>
          <p:cNvSpPr/>
          <p:nvPr/>
        </p:nvSpPr>
        <p:spPr>
          <a:xfrm>
            <a:off x="2984500" y="3022600"/>
            <a:ext cx="3162300" cy="4191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sz="1600">
                <a:latin typeface="Times New Roman"/>
                <a:cs typeface="Times New Roman"/>
              </a:rPr>
              <a:t>Destination des charges incorporées  </a:t>
            </a:r>
          </a:p>
        </p:txBody>
      </p:sp>
      <p:sp>
        <p:nvSpPr>
          <p:cNvPr id="6" name="Rectangle à coins arrondis 5"/>
          <p:cNvSpPr/>
          <p:nvPr/>
        </p:nvSpPr>
        <p:spPr>
          <a:xfrm>
            <a:off x="1003300" y="3689350"/>
            <a:ext cx="2070100" cy="4445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a:latin typeface="Times New Roman"/>
                <a:cs typeface="Times New Roman"/>
              </a:rPr>
              <a:t>Un seul coût</a:t>
            </a:r>
          </a:p>
        </p:txBody>
      </p:sp>
      <p:sp>
        <p:nvSpPr>
          <p:cNvPr id="7" name="Rectangle à coins arrondis 6"/>
          <p:cNvSpPr/>
          <p:nvPr/>
        </p:nvSpPr>
        <p:spPr>
          <a:xfrm>
            <a:off x="6146800" y="3689350"/>
            <a:ext cx="2070100" cy="4445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a:latin typeface="Times New Roman"/>
                <a:cs typeface="Times New Roman"/>
              </a:rPr>
              <a:t>Plusieurs coûts</a:t>
            </a:r>
          </a:p>
        </p:txBody>
      </p:sp>
      <p:sp>
        <p:nvSpPr>
          <p:cNvPr id="8" name="Rectangle 7"/>
          <p:cNvSpPr/>
          <p:nvPr/>
        </p:nvSpPr>
        <p:spPr>
          <a:xfrm>
            <a:off x="1003300" y="4343400"/>
            <a:ext cx="2070100" cy="584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a:latin typeface="Times New Roman"/>
                <a:cs typeface="Times New Roman"/>
              </a:rPr>
              <a:t>Charges directes</a:t>
            </a:r>
          </a:p>
        </p:txBody>
      </p:sp>
      <p:sp>
        <p:nvSpPr>
          <p:cNvPr id="9" name="Rectangle 8"/>
          <p:cNvSpPr/>
          <p:nvPr/>
        </p:nvSpPr>
        <p:spPr>
          <a:xfrm>
            <a:off x="6146800" y="4343400"/>
            <a:ext cx="2070100" cy="584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a:latin typeface="Times New Roman"/>
                <a:cs typeface="Times New Roman"/>
              </a:rPr>
              <a:t>Charges indirectes</a:t>
            </a:r>
          </a:p>
        </p:txBody>
      </p:sp>
      <p:sp>
        <p:nvSpPr>
          <p:cNvPr id="10" name="Rectangle à coins arrondis 9"/>
          <p:cNvSpPr/>
          <p:nvPr/>
        </p:nvSpPr>
        <p:spPr>
          <a:xfrm>
            <a:off x="1003300" y="5080000"/>
            <a:ext cx="2070100" cy="4445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a:latin typeface="Times New Roman"/>
                <a:cs typeface="Times New Roman"/>
              </a:rPr>
              <a:t>Affectation </a:t>
            </a:r>
          </a:p>
        </p:txBody>
      </p:sp>
      <p:sp>
        <p:nvSpPr>
          <p:cNvPr id="11" name="Rectangle à coins arrondis 10"/>
          <p:cNvSpPr/>
          <p:nvPr/>
        </p:nvSpPr>
        <p:spPr>
          <a:xfrm>
            <a:off x="6146800" y="5105400"/>
            <a:ext cx="2070100" cy="4445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a:latin typeface="Times New Roman"/>
                <a:cs typeface="Times New Roman"/>
              </a:rPr>
              <a:t>Répartition (1)</a:t>
            </a:r>
          </a:p>
        </p:txBody>
      </p:sp>
      <p:cxnSp>
        <p:nvCxnSpPr>
          <p:cNvPr id="13" name="Connecteur droit 12"/>
          <p:cNvCxnSpPr>
            <a:stCxn id="5" idx="1"/>
          </p:cNvCxnSpPr>
          <p:nvPr/>
        </p:nvCxnSpPr>
        <p:spPr>
          <a:xfrm flipH="1" flipV="1">
            <a:off x="1854200" y="3225800"/>
            <a:ext cx="1130300" cy="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1854200" y="3225800"/>
            <a:ext cx="0" cy="463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H="1" flipV="1">
            <a:off x="6146800" y="3232150"/>
            <a:ext cx="1130300" cy="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7277100" y="3238500"/>
            <a:ext cx="0" cy="4635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p:nvPr/>
        </p:nvCxnSpPr>
        <p:spPr>
          <a:xfrm>
            <a:off x="1854200" y="4133850"/>
            <a:ext cx="0" cy="2095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7264400" y="4133850"/>
            <a:ext cx="0" cy="2095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Connecteur droit 21"/>
          <p:cNvCxnSpPr/>
          <p:nvPr/>
        </p:nvCxnSpPr>
        <p:spPr>
          <a:xfrm>
            <a:off x="1854200" y="4927600"/>
            <a:ext cx="0" cy="152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Connecteur droit 22"/>
          <p:cNvCxnSpPr/>
          <p:nvPr/>
        </p:nvCxnSpPr>
        <p:spPr>
          <a:xfrm>
            <a:off x="7277100" y="4953000"/>
            <a:ext cx="0" cy="152400"/>
          </a:xfrm>
          <a:prstGeom prst="line">
            <a:avLst/>
          </a:prstGeom>
        </p:spPr>
        <p:style>
          <a:lnRef idx="2">
            <a:schemeClr val="accent1"/>
          </a:lnRef>
          <a:fillRef idx="0">
            <a:schemeClr val="accent1"/>
          </a:fillRef>
          <a:effectRef idx="1">
            <a:schemeClr val="accent1"/>
          </a:effectRef>
          <a:fontRef idx="minor">
            <a:schemeClr val="tx1"/>
          </a:fontRef>
        </p:style>
      </p:cxnSp>
      <p:sp>
        <p:nvSpPr>
          <p:cNvPr id="24" name="Rectangle à coins arrondis 23"/>
          <p:cNvSpPr/>
          <p:nvPr/>
        </p:nvSpPr>
        <p:spPr>
          <a:xfrm>
            <a:off x="2984500" y="6019800"/>
            <a:ext cx="3162300" cy="4191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sz="1600">
                <a:latin typeface="Times New Roman"/>
                <a:cs typeface="Times New Roman"/>
              </a:rPr>
              <a:t>Coûts complets des objets de coûts  </a:t>
            </a:r>
          </a:p>
        </p:txBody>
      </p:sp>
      <p:cxnSp>
        <p:nvCxnSpPr>
          <p:cNvPr id="25" name="Connecteur droit 24"/>
          <p:cNvCxnSpPr/>
          <p:nvPr/>
        </p:nvCxnSpPr>
        <p:spPr>
          <a:xfrm flipV="1">
            <a:off x="1854200" y="5549900"/>
            <a:ext cx="0" cy="800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flipH="1" flipV="1">
            <a:off x="1854200" y="6343650"/>
            <a:ext cx="1130300" cy="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7264400" y="5549900"/>
            <a:ext cx="0" cy="177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cteur droit 36"/>
          <p:cNvCxnSpPr/>
          <p:nvPr/>
        </p:nvCxnSpPr>
        <p:spPr>
          <a:xfrm flipH="1">
            <a:off x="6807200" y="5727700"/>
            <a:ext cx="1041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cteur droit 39"/>
          <p:cNvCxnSpPr/>
          <p:nvPr/>
        </p:nvCxnSpPr>
        <p:spPr>
          <a:xfrm>
            <a:off x="7848600" y="5727700"/>
            <a:ext cx="0" cy="228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Connecteur droit 42"/>
          <p:cNvCxnSpPr/>
          <p:nvPr/>
        </p:nvCxnSpPr>
        <p:spPr>
          <a:xfrm>
            <a:off x="7404100" y="5753100"/>
            <a:ext cx="0" cy="228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Connecteur droit 43"/>
          <p:cNvCxnSpPr/>
          <p:nvPr/>
        </p:nvCxnSpPr>
        <p:spPr>
          <a:xfrm>
            <a:off x="7023100" y="5753100"/>
            <a:ext cx="0" cy="228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Connecteur droit 44"/>
          <p:cNvCxnSpPr/>
          <p:nvPr/>
        </p:nvCxnSpPr>
        <p:spPr>
          <a:xfrm>
            <a:off x="6781800" y="5727700"/>
            <a:ext cx="0" cy="228600"/>
          </a:xfrm>
          <a:prstGeom prst="line">
            <a:avLst/>
          </a:prstGeom>
        </p:spPr>
        <p:style>
          <a:lnRef idx="2">
            <a:schemeClr val="accent1"/>
          </a:lnRef>
          <a:fillRef idx="0">
            <a:schemeClr val="accent1"/>
          </a:fillRef>
          <a:effectRef idx="1">
            <a:schemeClr val="accent1"/>
          </a:effectRef>
          <a:fontRef idx="minor">
            <a:schemeClr val="tx1"/>
          </a:fontRef>
        </p:style>
      </p:cxnSp>
      <p:sp>
        <p:nvSpPr>
          <p:cNvPr id="46" name="ZoneTexte 45"/>
          <p:cNvSpPr txBox="1"/>
          <p:nvPr/>
        </p:nvSpPr>
        <p:spPr>
          <a:xfrm>
            <a:off x="6654801" y="5835134"/>
            <a:ext cx="1708148" cy="338554"/>
          </a:xfrm>
          <a:prstGeom prst="rect">
            <a:avLst/>
          </a:prstGeom>
          <a:noFill/>
        </p:spPr>
        <p:txBody>
          <a:bodyPr wrap="square" rtlCol="0">
            <a:spAutoFit/>
          </a:bodyPr>
          <a:lstStyle/>
          <a:p>
            <a:r>
              <a:rPr lang="fr-FR" sz="1600">
                <a:solidFill>
                  <a:srgbClr val="333333"/>
                </a:solidFill>
                <a:latin typeface="Times New Roman"/>
                <a:cs typeface="Times New Roman"/>
              </a:rPr>
              <a:t>Centres d’analyse</a:t>
            </a:r>
          </a:p>
        </p:txBody>
      </p:sp>
      <p:cxnSp>
        <p:nvCxnSpPr>
          <p:cNvPr id="48" name="Connecteur droit 47"/>
          <p:cNvCxnSpPr/>
          <p:nvPr/>
        </p:nvCxnSpPr>
        <p:spPr>
          <a:xfrm>
            <a:off x="7277100" y="6084788"/>
            <a:ext cx="0" cy="152400"/>
          </a:xfrm>
          <a:prstGeom prst="line">
            <a:avLst/>
          </a:prstGeom>
        </p:spPr>
        <p:style>
          <a:lnRef idx="2">
            <a:schemeClr val="accent1"/>
          </a:lnRef>
          <a:fillRef idx="0">
            <a:schemeClr val="accent1"/>
          </a:fillRef>
          <a:effectRef idx="1">
            <a:schemeClr val="accent1"/>
          </a:effectRef>
          <a:fontRef idx="minor">
            <a:schemeClr val="tx1"/>
          </a:fontRef>
        </p:style>
      </p:cxnSp>
      <p:sp>
        <p:nvSpPr>
          <p:cNvPr id="49" name="Rectangle à coins arrondis 48"/>
          <p:cNvSpPr/>
          <p:nvPr/>
        </p:nvSpPr>
        <p:spPr>
          <a:xfrm>
            <a:off x="6369050" y="6211788"/>
            <a:ext cx="2070100" cy="2271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a:latin typeface="Times New Roman"/>
                <a:cs typeface="Times New Roman"/>
              </a:rPr>
              <a:t>Imputation (2)</a:t>
            </a:r>
          </a:p>
        </p:txBody>
      </p:sp>
      <p:cxnSp>
        <p:nvCxnSpPr>
          <p:cNvPr id="55" name="Connecteur droit 54"/>
          <p:cNvCxnSpPr/>
          <p:nvPr/>
        </p:nvCxnSpPr>
        <p:spPr>
          <a:xfrm>
            <a:off x="7277100" y="6438900"/>
            <a:ext cx="0" cy="16510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Connecteur droit 57"/>
          <p:cNvCxnSpPr/>
          <p:nvPr/>
        </p:nvCxnSpPr>
        <p:spPr>
          <a:xfrm flipH="1">
            <a:off x="5651501" y="6610350"/>
            <a:ext cx="16255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Connecteur droit avec flèche 61"/>
          <p:cNvCxnSpPr/>
          <p:nvPr/>
        </p:nvCxnSpPr>
        <p:spPr>
          <a:xfrm flipV="1">
            <a:off x="5651501" y="6438900"/>
            <a:ext cx="0" cy="1714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DEC4FE48-8473-4752-8E8C-D6683C6B0F0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77</a:t>
            </a:r>
          </a:p>
        </p:txBody>
      </p:sp>
    </p:spTree>
    <p:extLst>
      <p:ext uri="{BB962C8B-B14F-4D97-AF65-F5344CB8AC3E}">
        <p14:creationId xmlns:p14="http://schemas.microsoft.com/office/powerpoint/2010/main" val="42240308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9317" y="1828800"/>
            <a:ext cx="8643472" cy="4297363"/>
          </a:xfrm>
        </p:spPr>
        <p:txBody>
          <a:bodyPr/>
          <a:lstStyle/>
          <a:p>
            <a:pPr marL="514350" indent="-514350">
              <a:buFont typeface="+mj-lt"/>
              <a:buAutoNum type="romanUcPeriod"/>
            </a:pPr>
            <a:r>
              <a:rPr lang="fr-FR" b="1" i="1" u="sng">
                <a:latin typeface="Times New Roman"/>
                <a:cs typeface="Times New Roman"/>
              </a:rPr>
              <a:t>Détermination du coût de revient </a:t>
            </a:r>
          </a:p>
          <a:p>
            <a:pPr marL="0" indent="0">
              <a:buNone/>
            </a:pPr>
            <a:endParaRPr lang="fr-FR" b="1" i="1" u="sng">
              <a:latin typeface="Times New Roman"/>
              <a:cs typeface="Times New Roman"/>
            </a:endParaRPr>
          </a:p>
          <a:p>
            <a:pPr marL="0" indent="0" algn="just">
              <a:buNone/>
            </a:pPr>
            <a:r>
              <a:rPr lang="fr-FR">
                <a:solidFill>
                  <a:srgbClr val="333333"/>
                </a:solidFill>
                <a:latin typeface="Times New Roman"/>
                <a:cs typeface="Times New Roman"/>
              </a:rPr>
              <a:t>Le coût de revient représente la somme des coûts d’achat et de production auxquels viennent s’ajouter les charges de distribution et les frais d’administration. </a:t>
            </a:r>
            <a:endParaRPr lang="fr-FR">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9882C70A-FDB9-48B8-80B9-F4B6A38B2089}"/>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78</a:t>
            </a:r>
          </a:p>
        </p:txBody>
      </p:sp>
    </p:spTree>
    <p:extLst>
      <p:ext uri="{BB962C8B-B14F-4D97-AF65-F5344CB8AC3E}">
        <p14:creationId xmlns:p14="http://schemas.microsoft.com/office/powerpoint/2010/main" val="40819272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7524" y="1452283"/>
            <a:ext cx="8293100" cy="4999318"/>
          </a:xfrm>
        </p:spPr>
        <p:txBody>
          <a:bodyPr>
            <a:normAutofit lnSpcReduction="10000"/>
          </a:bodyPr>
          <a:lstStyle/>
          <a:p>
            <a:pPr>
              <a:buFont typeface="+mj-lt"/>
              <a:buAutoNum type="arabicPeriod"/>
            </a:pPr>
            <a:endParaRPr lang="fr-FR" sz="1800" b="1" i="1" u="sng">
              <a:latin typeface="Times New Roman"/>
              <a:cs typeface="Times New Roman"/>
            </a:endParaRPr>
          </a:p>
          <a:p>
            <a:pPr lvl="1">
              <a:buFont typeface="+mj-lt"/>
              <a:buAutoNum type="arabicPeriod"/>
            </a:pPr>
            <a:r>
              <a:rPr lang="fr-FR" sz="1800" b="1" i="1" u="sng">
                <a:latin typeface="Times New Roman"/>
                <a:cs typeface="Times New Roman"/>
              </a:rPr>
              <a:t>1. Présentation </a:t>
            </a:r>
          </a:p>
          <a:p>
            <a:pPr marL="342900" lvl="1" indent="0" algn="just">
              <a:buNone/>
            </a:pPr>
            <a:endParaRPr lang="fr-FR" sz="1600">
              <a:latin typeface="Times New Roman"/>
              <a:cs typeface="Times New Roman"/>
            </a:endParaRPr>
          </a:p>
          <a:p>
            <a:pPr marL="342900" lvl="1" indent="0" algn="just">
              <a:buNone/>
            </a:pPr>
            <a:r>
              <a:rPr lang="fr-FR" sz="1600">
                <a:latin typeface="Times New Roman"/>
                <a:cs typeface="Times New Roman"/>
              </a:rPr>
              <a:t>Les coûts d’achat ou coûts d’acquisition correspondent à la première phase du cycle d’exploitation de l’entreprise et se situent en amont de la hiérarchie des coûts complets. </a:t>
            </a:r>
          </a:p>
          <a:p>
            <a:pPr marL="0" indent="0" algn="just">
              <a:buNone/>
            </a:pPr>
            <a:r>
              <a:rPr lang="fr-FR" sz="1800" b="1" i="1">
                <a:latin typeface="Times New Roman"/>
                <a:cs typeface="Times New Roman"/>
              </a:rPr>
              <a:t>	</a:t>
            </a:r>
            <a:r>
              <a:rPr lang="fr-FR" sz="1800" b="1" i="1" u="sng">
                <a:latin typeface="Times New Roman"/>
                <a:cs typeface="Times New Roman"/>
              </a:rPr>
              <a:t>1.2 La nature des achats </a:t>
            </a:r>
          </a:p>
          <a:p>
            <a:pPr marL="0" indent="0" algn="just">
              <a:buNone/>
            </a:pPr>
            <a:r>
              <a:rPr lang="fr-FR" sz="1600">
                <a:latin typeface="Times New Roman"/>
                <a:cs typeface="Times New Roman"/>
              </a:rPr>
              <a:t>       La nature des biens achetés qui entrent dans le cycle d’exploitation dépend du type d’entreprise: </a:t>
            </a:r>
          </a:p>
          <a:p>
            <a:pPr marL="0" indent="0" algn="just">
              <a:buNone/>
            </a:pPr>
            <a:r>
              <a:rPr lang="fr-FR" sz="1600">
                <a:latin typeface="Times New Roman"/>
                <a:cs typeface="Times New Roman"/>
              </a:rPr>
              <a:t> </a:t>
            </a:r>
            <a:r>
              <a:rPr lang="fr-FR" sz="1600" b="1" i="1">
                <a:latin typeface="Times New Roman"/>
                <a:cs typeface="Times New Roman"/>
              </a:rPr>
              <a:t>Les marchandises</a:t>
            </a:r>
            <a:r>
              <a:rPr lang="fr-FR" sz="1600">
                <a:latin typeface="Times New Roman"/>
                <a:cs typeface="Times New Roman"/>
              </a:rPr>
              <a:t>: biens achetés par l’entreprise commerciale pour être revendus en l’état. </a:t>
            </a:r>
          </a:p>
          <a:p>
            <a:pPr marL="0" indent="0" algn="just">
              <a:buNone/>
            </a:pPr>
            <a:r>
              <a:rPr lang="fr-FR" sz="1600" b="1" i="1">
                <a:latin typeface="Times New Roman"/>
                <a:cs typeface="Times New Roman"/>
              </a:rPr>
              <a:t>Les matières premières: </a:t>
            </a:r>
            <a:r>
              <a:rPr lang="fr-FR" sz="1600" b="1">
                <a:solidFill>
                  <a:srgbClr val="333333"/>
                </a:solidFill>
                <a:latin typeface="Times New Roman"/>
                <a:cs typeface="Times New Roman"/>
              </a:rPr>
              <a:t>biens, plus ou moins élaborés, achetés par l’entreprise industrielle </a:t>
            </a:r>
            <a:r>
              <a:rPr lang="fr-FR" sz="1600">
                <a:latin typeface="Times New Roman"/>
                <a:cs typeface="Times New Roman"/>
              </a:rPr>
              <a:t>pour être transformés et incorporés aux produits fabriqués qui seront mis en vente. </a:t>
            </a:r>
          </a:p>
          <a:p>
            <a:pPr marL="0" indent="0" algn="just">
              <a:buNone/>
            </a:pPr>
            <a:r>
              <a:rPr lang="fr-FR" sz="1600" b="1" i="1">
                <a:latin typeface="Times New Roman"/>
                <a:cs typeface="Times New Roman"/>
              </a:rPr>
              <a:t>Les matières et fournitures consommables: </a:t>
            </a:r>
            <a:r>
              <a:rPr lang="fr-FR" sz="1600">
                <a:latin typeface="Times New Roman"/>
                <a:cs typeface="Times New Roman"/>
              </a:rPr>
              <a:t>bien achetés par l’entreprise industrielle pour être consommés au premier usage ou rapidement et qui participent à la fabrication des produits sans y être incorporés ou à la distribution. </a:t>
            </a:r>
          </a:p>
        </p:txBody>
      </p:sp>
      <p:cxnSp>
        <p:nvCxnSpPr>
          <p:cNvPr id="5" name="Connecteur droit 4"/>
          <p:cNvCxnSpPr/>
          <p:nvPr/>
        </p:nvCxnSpPr>
        <p:spPr>
          <a:xfrm>
            <a:off x="127000" y="4635500"/>
            <a:ext cx="25400" cy="1520638"/>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157162" y="4635500"/>
            <a:ext cx="584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Connecteur droit avec flèche 7"/>
          <p:cNvCxnSpPr/>
          <p:nvPr/>
        </p:nvCxnSpPr>
        <p:spPr>
          <a:xfrm>
            <a:off x="157162" y="5486400"/>
            <a:ext cx="584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a:off x="127000" y="6156138"/>
            <a:ext cx="5842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598780" y="1438320"/>
            <a:ext cx="2659702" cy="369332"/>
          </a:xfrm>
          <a:prstGeom prst="rect">
            <a:avLst/>
          </a:prstGeom>
          <a:noFill/>
        </p:spPr>
        <p:txBody>
          <a:bodyPr wrap="none" rtlCol="0">
            <a:spAutoFit/>
          </a:bodyPr>
          <a:lstStyle/>
          <a:p>
            <a:r>
              <a:rPr lang="fr-FR" b="1" i="1" u="sng">
                <a:solidFill>
                  <a:srgbClr val="333333"/>
                </a:solidFill>
                <a:latin typeface="Times New Roman"/>
                <a:cs typeface="Times New Roman"/>
              </a:rPr>
              <a:t>1. Calcul du coût d’achat </a:t>
            </a:r>
          </a:p>
        </p:txBody>
      </p:sp>
      <p:sp>
        <p:nvSpPr>
          <p:cNvPr id="11"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08BB8C4D-8843-41E7-A8AC-B26AAED54CA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79</a:t>
            </a:r>
          </a:p>
        </p:txBody>
      </p:sp>
    </p:spTree>
    <p:extLst>
      <p:ext uri="{BB962C8B-B14F-4D97-AF65-F5344CB8AC3E}">
        <p14:creationId xmlns:p14="http://schemas.microsoft.com/office/powerpoint/2010/main" val="112309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
                                        <p:tgtEl>
                                          <p:spTgt spid="3">
                                            <p:txEl>
                                              <p:pRg st="3" end="3"/>
                                            </p:txEl>
                                          </p:spTgt>
                                        </p:tgtEl>
                                      </p:cBhvr>
                                    </p:animEffect>
                                    <p:anim calcmode="lin" valueType="num">
                                      <p:cBhvr>
                                        <p:cTn id="1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
                                        <p:tgtEl>
                                          <p:spTgt spid="3">
                                            <p:txEl>
                                              <p:pRg st="4" end="4"/>
                                            </p:txEl>
                                          </p:spTgt>
                                        </p:tgtEl>
                                      </p:cBhvr>
                                    </p:animEffect>
                                    <p:anim calcmode="lin" valueType="num">
                                      <p:cBhvr>
                                        <p:cTn id="2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
                                        <p:tgtEl>
                                          <p:spTgt spid="3">
                                            <p:txEl>
                                              <p:pRg st="5" end="5"/>
                                            </p:txEl>
                                          </p:spTgt>
                                        </p:tgtEl>
                                      </p:cBhvr>
                                    </p:animEffect>
                                    <p:anim calcmode="lin" valueType="num">
                                      <p:cBhvr>
                                        <p:cTn id="3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3" presetClass="entr" presetSubtype="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
                                        <p:tgtEl>
                                          <p:spTgt spid="3">
                                            <p:txEl>
                                              <p:pRg st="6" end="6"/>
                                            </p:txEl>
                                          </p:spTgt>
                                        </p:tgtEl>
                                      </p:cBhvr>
                                    </p:animEffect>
                                    <p:anim calcmode="lin" valueType="num">
                                      <p:cBhvr>
                                        <p:cTn id="4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ntr" presetSubtype="0" fill="hold" grpId="0"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
                                        <p:tgtEl>
                                          <p:spTgt spid="3">
                                            <p:txEl>
                                              <p:pRg st="7" end="7"/>
                                            </p:txEl>
                                          </p:spTgt>
                                        </p:tgtEl>
                                      </p:cBhvr>
                                    </p:animEffect>
                                    <p:anim calcmode="lin" valueType="num">
                                      <p:cBhvr>
                                        <p:cTn id="51"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3" presetClass="entr" presetSubtype="0" fill="hold" grpId="0"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fade">
                                      <p:cBhvr>
                                        <p:cTn id="59" dur="100"/>
                                        <p:tgtEl>
                                          <p:spTgt spid="3">
                                            <p:txEl>
                                              <p:pRg st="8" end="8"/>
                                            </p:txEl>
                                          </p:spTgt>
                                        </p:tgtEl>
                                      </p:cBhvr>
                                    </p:animEffect>
                                    <p:anim calcmode="lin" valueType="num">
                                      <p:cBhvr>
                                        <p:cTn id="60"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1"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62"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Grp="1"/>
          </p:cNvGraphicFramePr>
          <p:nvPr>
            <p:extLst>
              <p:ext uri="{D42A27DB-BD31-4B8C-83A1-F6EECF244321}">
                <p14:modId xmlns:p14="http://schemas.microsoft.com/office/powerpoint/2010/main" val="1726867160"/>
              </p:ext>
            </p:extLst>
          </p:nvPr>
        </p:nvGraphicFramePr>
        <p:xfrm>
          <a:off x="0" y="1172172"/>
          <a:ext cx="9144000" cy="5623217"/>
        </p:xfrm>
        <a:graphic>
          <a:graphicData uri="http://schemas.openxmlformats.org/drawingml/2006/table">
            <a:tbl>
              <a:tblPr firstRow="1" bandRow="1">
                <a:tableStyleId>{1FECB4D8-DB02-4DC6-A0A2-4F2EBAE1DC90}</a:tableStyleId>
              </a:tblPr>
              <a:tblGrid>
                <a:gridCol w="3217765">
                  <a:extLst>
                    <a:ext uri="{9D8B030D-6E8A-4147-A177-3AD203B41FA5}">
                      <a16:colId xmlns:a16="http://schemas.microsoft.com/office/drawing/2014/main" val="20000"/>
                    </a:ext>
                  </a:extLst>
                </a:gridCol>
                <a:gridCol w="1339885">
                  <a:extLst>
                    <a:ext uri="{9D8B030D-6E8A-4147-A177-3AD203B41FA5}">
                      <a16:colId xmlns:a16="http://schemas.microsoft.com/office/drawing/2014/main" val="20001"/>
                    </a:ext>
                  </a:extLst>
                </a:gridCol>
                <a:gridCol w="3232115">
                  <a:extLst>
                    <a:ext uri="{9D8B030D-6E8A-4147-A177-3AD203B41FA5}">
                      <a16:colId xmlns:a16="http://schemas.microsoft.com/office/drawing/2014/main" val="20002"/>
                    </a:ext>
                  </a:extLst>
                </a:gridCol>
                <a:gridCol w="1354235">
                  <a:extLst>
                    <a:ext uri="{9D8B030D-6E8A-4147-A177-3AD203B41FA5}">
                      <a16:colId xmlns:a16="http://schemas.microsoft.com/office/drawing/2014/main" val="20003"/>
                    </a:ext>
                  </a:extLst>
                </a:gridCol>
              </a:tblGrid>
              <a:tr h="567348">
                <a:tc>
                  <a:txBody>
                    <a:bodyPr/>
                    <a:lstStyle/>
                    <a:p>
                      <a:pPr marL="44450" marR="824230">
                        <a:lnSpc>
                          <a:spcPct val="100000"/>
                        </a:lnSpc>
                        <a:spcBef>
                          <a:spcPts val="60"/>
                        </a:spcBef>
                      </a:pPr>
                      <a:r>
                        <a:rPr sz="1400" dirty="0"/>
                        <a:t>Achat des</a:t>
                      </a:r>
                      <a:r>
                        <a:rPr sz="1400" spc="-110" dirty="0"/>
                        <a:t> </a:t>
                      </a:r>
                      <a:r>
                        <a:rPr sz="1400" dirty="0"/>
                        <a:t>matières  </a:t>
                      </a:r>
                      <a:r>
                        <a:rPr sz="1400" spc="-5" dirty="0"/>
                        <a:t>premières</a:t>
                      </a:r>
                      <a:endParaRPr sz="1400" dirty="0">
                        <a:solidFill>
                          <a:schemeClr val="bg2"/>
                        </a:solidFill>
                        <a:latin typeface="Century Schoolbook"/>
                        <a:cs typeface="Century Schoolbook"/>
                      </a:endParaRPr>
                    </a:p>
                  </a:txBody>
                  <a:tcPr marL="0" marR="0" marT="7620" marB="0"/>
                </a:tc>
                <a:tc>
                  <a:txBody>
                    <a:bodyPr/>
                    <a:lstStyle/>
                    <a:p>
                      <a:pPr>
                        <a:lnSpc>
                          <a:spcPct val="100000"/>
                        </a:lnSpc>
                        <a:spcBef>
                          <a:spcPts val="15"/>
                        </a:spcBef>
                      </a:pPr>
                      <a:endParaRPr sz="1500"/>
                    </a:p>
                    <a:p>
                      <a:pPr marR="38735" algn="r">
                        <a:lnSpc>
                          <a:spcPct val="100000"/>
                        </a:lnSpc>
                      </a:pPr>
                      <a:r>
                        <a:rPr sz="1400" dirty="0"/>
                        <a:t>3 </a:t>
                      </a:r>
                      <a:r>
                        <a:rPr sz="1400" spc="-5" dirty="0"/>
                        <a:t>501</a:t>
                      </a:r>
                      <a:r>
                        <a:rPr sz="1400" spc="-120" dirty="0"/>
                        <a:t> </a:t>
                      </a:r>
                      <a:r>
                        <a:rPr sz="1400" spc="-5" dirty="0"/>
                        <a:t>628</a:t>
                      </a:r>
                      <a:endParaRPr sz="1400">
                        <a:solidFill>
                          <a:schemeClr val="bg2"/>
                        </a:solidFill>
                        <a:latin typeface="Century Schoolbook"/>
                        <a:cs typeface="Century Schoolbook"/>
                      </a:endParaRPr>
                    </a:p>
                  </a:txBody>
                  <a:tcPr marL="0" marR="0" marT="1905" marB="0"/>
                </a:tc>
                <a:tc>
                  <a:txBody>
                    <a:bodyPr/>
                    <a:lstStyle/>
                    <a:p>
                      <a:pPr>
                        <a:lnSpc>
                          <a:spcPct val="100000"/>
                        </a:lnSpc>
                        <a:spcBef>
                          <a:spcPts val="15"/>
                        </a:spcBef>
                      </a:pPr>
                      <a:endParaRPr sz="1500"/>
                    </a:p>
                    <a:p>
                      <a:pPr marL="93345">
                        <a:lnSpc>
                          <a:spcPct val="100000"/>
                        </a:lnSpc>
                      </a:pPr>
                      <a:r>
                        <a:rPr sz="1400" spc="-5" dirty="0"/>
                        <a:t>Production</a:t>
                      </a:r>
                      <a:r>
                        <a:rPr sz="1400" spc="-30" dirty="0"/>
                        <a:t> </a:t>
                      </a:r>
                      <a:r>
                        <a:rPr sz="1400" spc="-5" dirty="0"/>
                        <a:t>vendue</a:t>
                      </a:r>
                      <a:endParaRPr sz="1400">
                        <a:solidFill>
                          <a:schemeClr val="bg2"/>
                        </a:solidFill>
                        <a:latin typeface="Century Schoolbook"/>
                        <a:cs typeface="Century Schoolbook"/>
                      </a:endParaRPr>
                    </a:p>
                  </a:txBody>
                  <a:tcPr marL="0" marR="0" marT="1905" marB="0"/>
                </a:tc>
                <a:tc>
                  <a:txBody>
                    <a:bodyPr/>
                    <a:lstStyle/>
                    <a:p>
                      <a:pPr>
                        <a:lnSpc>
                          <a:spcPct val="100000"/>
                        </a:lnSpc>
                        <a:spcBef>
                          <a:spcPts val="15"/>
                        </a:spcBef>
                      </a:pPr>
                      <a:endParaRPr sz="1500"/>
                    </a:p>
                    <a:p>
                      <a:pPr marR="38100" algn="r">
                        <a:lnSpc>
                          <a:spcPct val="100000"/>
                        </a:lnSpc>
                      </a:pPr>
                      <a:r>
                        <a:rPr sz="1400" dirty="0"/>
                        <a:t>7 </a:t>
                      </a:r>
                      <a:r>
                        <a:rPr sz="1400" spc="-5" dirty="0"/>
                        <a:t>610</a:t>
                      </a:r>
                      <a:r>
                        <a:rPr sz="1400" spc="-120" dirty="0"/>
                        <a:t> </a:t>
                      </a:r>
                      <a:r>
                        <a:rPr sz="1400" spc="-5" dirty="0"/>
                        <a:t>695</a:t>
                      </a:r>
                      <a:endParaRPr sz="1400">
                        <a:solidFill>
                          <a:schemeClr val="bg2"/>
                        </a:solidFill>
                        <a:latin typeface="Century Schoolbook"/>
                        <a:cs typeface="Century Schoolbook"/>
                      </a:endParaRPr>
                    </a:p>
                  </a:txBody>
                  <a:tcPr marL="0" marR="0" marT="1905" marB="0"/>
                </a:tc>
                <a:extLst>
                  <a:ext uri="{0D108BD9-81ED-4DB2-BD59-A6C34878D82A}">
                    <a16:rowId xmlns:a16="http://schemas.microsoft.com/office/drawing/2014/main" val="10000"/>
                  </a:ext>
                </a:extLst>
              </a:tr>
              <a:tr h="452367">
                <a:tc>
                  <a:txBody>
                    <a:bodyPr/>
                    <a:lstStyle/>
                    <a:p>
                      <a:pPr marL="44450">
                        <a:lnSpc>
                          <a:spcPct val="100000"/>
                        </a:lnSpc>
                        <a:spcBef>
                          <a:spcPts val="865"/>
                        </a:spcBef>
                      </a:pPr>
                      <a:r>
                        <a:rPr sz="1400" dirty="0"/>
                        <a:t>Variation de</a:t>
                      </a:r>
                      <a:r>
                        <a:rPr sz="1400" spc="-55" dirty="0"/>
                        <a:t> </a:t>
                      </a:r>
                      <a:r>
                        <a:rPr sz="1400" dirty="0"/>
                        <a:t>stock</a:t>
                      </a:r>
                      <a:endParaRPr sz="1400" dirty="0">
                        <a:solidFill>
                          <a:schemeClr val="bg2"/>
                        </a:solidFill>
                        <a:latin typeface="Century Schoolbook"/>
                        <a:cs typeface="Century Schoolbook"/>
                      </a:endParaRPr>
                    </a:p>
                  </a:txBody>
                  <a:tcPr marL="0" marR="0" marT="109855" marB="0"/>
                </a:tc>
                <a:tc>
                  <a:txBody>
                    <a:bodyPr/>
                    <a:lstStyle/>
                    <a:p>
                      <a:pPr marR="36830" algn="r">
                        <a:lnSpc>
                          <a:spcPct val="100000"/>
                        </a:lnSpc>
                        <a:spcBef>
                          <a:spcPts val="865"/>
                        </a:spcBef>
                      </a:pPr>
                      <a:r>
                        <a:rPr sz="1400" dirty="0"/>
                        <a:t>(53</a:t>
                      </a:r>
                      <a:r>
                        <a:rPr sz="1400" spc="-105" dirty="0"/>
                        <a:t> </a:t>
                      </a:r>
                      <a:r>
                        <a:rPr sz="1400" spc="-5" dirty="0"/>
                        <a:t>887)</a:t>
                      </a:r>
                      <a:endParaRPr sz="1400">
                        <a:solidFill>
                          <a:schemeClr val="bg2"/>
                        </a:solidFill>
                        <a:latin typeface="Century Schoolbook"/>
                        <a:cs typeface="Century Schoolbook"/>
                      </a:endParaRPr>
                    </a:p>
                  </a:txBody>
                  <a:tcPr marL="0" marR="0" marT="109855" marB="0"/>
                </a:tc>
                <a:tc>
                  <a:txBody>
                    <a:bodyPr/>
                    <a:lstStyle/>
                    <a:p>
                      <a:pPr marL="93345">
                        <a:lnSpc>
                          <a:spcPct val="100000"/>
                        </a:lnSpc>
                        <a:spcBef>
                          <a:spcPts val="865"/>
                        </a:spcBef>
                      </a:pPr>
                      <a:r>
                        <a:rPr sz="1400" spc="-5" dirty="0"/>
                        <a:t>Production</a:t>
                      </a:r>
                      <a:r>
                        <a:rPr sz="1400" spc="-30" dirty="0"/>
                        <a:t> </a:t>
                      </a:r>
                      <a:r>
                        <a:rPr sz="1400" dirty="0"/>
                        <a:t>stockée</a:t>
                      </a:r>
                      <a:endParaRPr sz="1400">
                        <a:solidFill>
                          <a:schemeClr val="bg2"/>
                        </a:solidFill>
                        <a:latin typeface="Century Schoolbook"/>
                        <a:cs typeface="Century Schoolbook"/>
                      </a:endParaRPr>
                    </a:p>
                  </a:txBody>
                  <a:tcPr marL="0" marR="0" marT="109855" marB="0"/>
                </a:tc>
                <a:tc>
                  <a:txBody>
                    <a:bodyPr/>
                    <a:lstStyle/>
                    <a:p>
                      <a:pPr marR="38100" algn="r">
                        <a:lnSpc>
                          <a:spcPct val="100000"/>
                        </a:lnSpc>
                        <a:spcBef>
                          <a:spcPts val="865"/>
                        </a:spcBef>
                      </a:pPr>
                      <a:r>
                        <a:rPr sz="1400" spc="-5" dirty="0"/>
                        <a:t>184</a:t>
                      </a:r>
                      <a:r>
                        <a:rPr sz="1400" spc="-100" dirty="0"/>
                        <a:t> </a:t>
                      </a:r>
                      <a:r>
                        <a:rPr sz="1400" spc="-5" dirty="0"/>
                        <a:t>690</a:t>
                      </a:r>
                      <a:endParaRPr sz="1400">
                        <a:solidFill>
                          <a:schemeClr val="bg2"/>
                        </a:solidFill>
                        <a:latin typeface="Century Schoolbook"/>
                        <a:cs typeface="Century Schoolbook"/>
                      </a:endParaRPr>
                    </a:p>
                  </a:txBody>
                  <a:tcPr marL="0" marR="0" marT="109855" marB="0"/>
                </a:tc>
                <a:extLst>
                  <a:ext uri="{0D108BD9-81ED-4DB2-BD59-A6C34878D82A}">
                    <a16:rowId xmlns:a16="http://schemas.microsoft.com/office/drawing/2014/main" val="10001"/>
                  </a:ext>
                </a:extLst>
              </a:tr>
              <a:tr h="452433">
                <a:tc>
                  <a:txBody>
                    <a:bodyPr/>
                    <a:lstStyle/>
                    <a:p>
                      <a:pPr marL="44450">
                        <a:lnSpc>
                          <a:spcPct val="100000"/>
                        </a:lnSpc>
                        <a:spcBef>
                          <a:spcPts val="865"/>
                        </a:spcBef>
                      </a:pPr>
                      <a:r>
                        <a:rPr sz="1400" dirty="0"/>
                        <a:t>Autres </a:t>
                      </a:r>
                      <a:r>
                        <a:rPr sz="1400" spc="-5" dirty="0"/>
                        <a:t>charges</a:t>
                      </a:r>
                      <a:r>
                        <a:rPr sz="1400" spc="-70" dirty="0"/>
                        <a:t> </a:t>
                      </a:r>
                      <a:r>
                        <a:rPr sz="1400" dirty="0"/>
                        <a:t>externes</a:t>
                      </a:r>
                      <a:endParaRPr sz="1400" dirty="0">
                        <a:solidFill>
                          <a:schemeClr val="bg2"/>
                        </a:solidFill>
                        <a:latin typeface="Century Schoolbook"/>
                        <a:cs typeface="Century Schoolbook"/>
                      </a:endParaRPr>
                    </a:p>
                  </a:txBody>
                  <a:tcPr marL="0" marR="0" marT="109855" marB="0"/>
                </a:tc>
                <a:tc>
                  <a:txBody>
                    <a:bodyPr/>
                    <a:lstStyle/>
                    <a:p>
                      <a:pPr marR="38735" algn="r">
                        <a:lnSpc>
                          <a:spcPct val="100000"/>
                        </a:lnSpc>
                        <a:spcBef>
                          <a:spcPts val="865"/>
                        </a:spcBef>
                      </a:pPr>
                      <a:r>
                        <a:rPr sz="1400" spc="-5" dirty="0"/>
                        <a:t>486</a:t>
                      </a:r>
                      <a:r>
                        <a:rPr sz="1400" spc="-100" dirty="0"/>
                        <a:t> </a:t>
                      </a:r>
                      <a:r>
                        <a:rPr sz="1400" spc="-5" dirty="0"/>
                        <a:t>925</a:t>
                      </a:r>
                      <a:endParaRPr sz="1400">
                        <a:solidFill>
                          <a:schemeClr val="bg2"/>
                        </a:solidFill>
                        <a:latin typeface="Century Schoolbook"/>
                        <a:cs typeface="Century Schoolbook"/>
                      </a:endParaRPr>
                    </a:p>
                  </a:txBody>
                  <a:tcPr marL="0" marR="0" marT="109855" marB="0"/>
                </a:tc>
                <a:tc>
                  <a:txBody>
                    <a:bodyPr/>
                    <a:lstStyle/>
                    <a:p>
                      <a:pPr marL="93345">
                        <a:lnSpc>
                          <a:spcPct val="100000"/>
                        </a:lnSpc>
                        <a:spcBef>
                          <a:spcPts val="865"/>
                        </a:spcBef>
                      </a:pPr>
                      <a:r>
                        <a:rPr sz="1400" spc="-5" dirty="0"/>
                        <a:t>Produits</a:t>
                      </a:r>
                      <a:r>
                        <a:rPr sz="1400" spc="-15" dirty="0"/>
                        <a:t> </a:t>
                      </a:r>
                      <a:r>
                        <a:rPr sz="1400" spc="-5" dirty="0"/>
                        <a:t>financiers</a:t>
                      </a:r>
                      <a:endParaRPr sz="1400" dirty="0">
                        <a:solidFill>
                          <a:schemeClr val="bg2"/>
                        </a:solidFill>
                        <a:latin typeface="Century Schoolbook"/>
                        <a:cs typeface="Century Schoolbook"/>
                      </a:endParaRPr>
                    </a:p>
                  </a:txBody>
                  <a:tcPr marL="0" marR="0" marT="109855" marB="0"/>
                </a:tc>
                <a:tc>
                  <a:txBody>
                    <a:bodyPr/>
                    <a:lstStyle/>
                    <a:p>
                      <a:pPr marR="38100" algn="r">
                        <a:lnSpc>
                          <a:spcPct val="100000"/>
                        </a:lnSpc>
                        <a:spcBef>
                          <a:spcPts val="865"/>
                        </a:spcBef>
                      </a:pPr>
                      <a:r>
                        <a:rPr sz="1400" spc="-5" dirty="0"/>
                        <a:t>17</a:t>
                      </a:r>
                      <a:r>
                        <a:rPr sz="1400" spc="-100" dirty="0"/>
                        <a:t> </a:t>
                      </a:r>
                      <a:r>
                        <a:rPr sz="1400" spc="-5" dirty="0"/>
                        <a:t>150</a:t>
                      </a:r>
                      <a:endParaRPr sz="1400">
                        <a:solidFill>
                          <a:schemeClr val="bg2"/>
                        </a:solidFill>
                        <a:latin typeface="Century Schoolbook"/>
                        <a:cs typeface="Century Schoolbook"/>
                      </a:endParaRPr>
                    </a:p>
                  </a:txBody>
                  <a:tcPr marL="0" marR="0" marT="109855" marB="0"/>
                </a:tc>
                <a:extLst>
                  <a:ext uri="{0D108BD9-81ED-4DB2-BD59-A6C34878D82A}">
                    <a16:rowId xmlns:a16="http://schemas.microsoft.com/office/drawing/2014/main" val="10002"/>
                  </a:ext>
                </a:extLst>
              </a:tr>
              <a:tr h="452498">
                <a:tc>
                  <a:txBody>
                    <a:bodyPr/>
                    <a:lstStyle/>
                    <a:p>
                      <a:pPr marL="44450">
                        <a:lnSpc>
                          <a:spcPct val="100000"/>
                        </a:lnSpc>
                        <a:spcBef>
                          <a:spcPts val="865"/>
                        </a:spcBef>
                      </a:pPr>
                      <a:r>
                        <a:rPr sz="1400" dirty="0"/>
                        <a:t>Impôts </a:t>
                      </a:r>
                      <a:r>
                        <a:rPr sz="1400" spc="-5" dirty="0"/>
                        <a:t>et</a:t>
                      </a:r>
                      <a:r>
                        <a:rPr sz="1400" spc="-45" dirty="0"/>
                        <a:t> </a:t>
                      </a:r>
                      <a:r>
                        <a:rPr sz="1400" spc="-5" dirty="0"/>
                        <a:t>taxes</a:t>
                      </a:r>
                      <a:endParaRPr sz="1400" dirty="0">
                        <a:solidFill>
                          <a:schemeClr val="bg2"/>
                        </a:solidFill>
                        <a:latin typeface="Century Schoolbook"/>
                        <a:cs typeface="Century Schoolbook"/>
                      </a:endParaRPr>
                    </a:p>
                  </a:txBody>
                  <a:tcPr marL="0" marR="0" marT="109855" marB="0"/>
                </a:tc>
                <a:tc>
                  <a:txBody>
                    <a:bodyPr/>
                    <a:lstStyle/>
                    <a:p>
                      <a:pPr marR="38735" algn="r">
                        <a:lnSpc>
                          <a:spcPct val="100000"/>
                        </a:lnSpc>
                        <a:spcBef>
                          <a:spcPts val="865"/>
                        </a:spcBef>
                      </a:pPr>
                      <a:r>
                        <a:rPr sz="1400" spc="-5" dirty="0"/>
                        <a:t>168</a:t>
                      </a:r>
                      <a:r>
                        <a:rPr sz="1400" spc="-100" dirty="0"/>
                        <a:t> </a:t>
                      </a:r>
                      <a:r>
                        <a:rPr sz="1400" spc="-5" dirty="0"/>
                        <a:t>743</a:t>
                      </a:r>
                      <a:endParaRPr sz="1400">
                        <a:solidFill>
                          <a:schemeClr val="bg2"/>
                        </a:solidFill>
                        <a:latin typeface="Century Schoolbook"/>
                        <a:cs typeface="Century Schoolbook"/>
                      </a:endParaRPr>
                    </a:p>
                  </a:txBody>
                  <a:tcPr marL="0" marR="0" marT="109855" marB="0"/>
                </a:tc>
                <a:tc>
                  <a:txBody>
                    <a:bodyPr/>
                    <a:lstStyle/>
                    <a:p>
                      <a:pPr marL="93345">
                        <a:lnSpc>
                          <a:spcPct val="100000"/>
                        </a:lnSpc>
                        <a:spcBef>
                          <a:spcPts val="865"/>
                        </a:spcBef>
                      </a:pPr>
                      <a:r>
                        <a:rPr sz="1400" spc="-5" dirty="0"/>
                        <a:t>Produits</a:t>
                      </a:r>
                      <a:r>
                        <a:rPr sz="1400" spc="-20" dirty="0"/>
                        <a:t> </a:t>
                      </a:r>
                      <a:r>
                        <a:rPr sz="1400" spc="-5" dirty="0"/>
                        <a:t>exceptionnels</a:t>
                      </a:r>
                      <a:endParaRPr sz="1400" dirty="0">
                        <a:solidFill>
                          <a:schemeClr val="bg2"/>
                        </a:solidFill>
                        <a:latin typeface="Century Schoolbook"/>
                        <a:cs typeface="Century Schoolbook"/>
                      </a:endParaRPr>
                    </a:p>
                  </a:txBody>
                  <a:tcPr marL="0" marR="0" marT="109855" marB="0"/>
                </a:tc>
                <a:tc>
                  <a:txBody>
                    <a:bodyPr/>
                    <a:lstStyle/>
                    <a:p>
                      <a:pPr marR="38100" algn="r">
                        <a:lnSpc>
                          <a:spcPct val="100000"/>
                        </a:lnSpc>
                        <a:spcBef>
                          <a:spcPts val="865"/>
                        </a:spcBef>
                      </a:pPr>
                      <a:r>
                        <a:rPr sz="1400" spc="-5" dirty="0"/>
                        <a:t>10</a:t>
                      </a:r>
                      <a:r>
                        <a:rPr sz="1400" spc="-100" dirty="0"/>
                        <a:t> </a:t>
                      </a:r>
                      <a:r>
                        <a:rPr sz="1400" spc="-5" dirty="0"/>
                        <a:t>708</a:t>
                      </a:r>
                      <a:endParaRPr sz="1400">
                        <a:solidFill>
                          <a:schemeClr val="bg2"/>
                        </a:solidFill>
                        <a:latin typeface="Century Schoolbook"/>
                        <a:cs typeface="Century Schoolbook"/>
                      </a:endParaRPr>
                    </a:p>
                  </a:txBody>
                  <a:tcPr marL="0" marR="0" marT="109855" marB="0"/>
                </a:tc>
                <a:extLst>
                  <a:ext uri="{0D108BD9-81ED-4DB2-BD59-A6C34878D82A}">
                    <a16:rowId xmlns:a16="http://schemas.microsoft.com/office/drawing/2014/main" val="10003"/>
                  </a:ext>
                </a:extLst>
              </a:tr>
              <a:tr h="455512">
                <a:tc>
                  <a:txBody>
                    <a:bodyPr/>
                    <a:lstStyle/>
                    <a:p>
                      <a:pPr marL="44450">
                        <a:lnSpc>
                          <a:spcPct val="100000"/>
                        </a:lnSpc>
                        <a:spcBef>
                          <a:spcPts val="865"/>
                        </a:spcBef>
                      </a:pPr>
                      <a:r>
                        <a:rPr sz="1400" spc="-5" dirty="0"/>
                        <a:t>Charges </a:t>
                      </a:r>
                      <a:r>
                        <a:rPr sz="1400" dirty="0"/>
                        <a:t>de</a:t>
                      </a:r>
                      <a:r>
                        <a:rPr sz="1400" spc="-50" dirty="0"/>
                        <a:t> </a:t>
                      </a:r>
                      <a:r>
                        <a:rPr sz="1400" spc="-5" dirty="0"/>
                        <a:t>personnel</a:t>
                      </a:r>
                      <a:endParaRPr sz="1400" dirty="0">
                        <a:solidFill>
                          <a:schemeClr val="bg2"/>
                        </a:solidFill>
                        <a:latin typeface="Century Schoolbook"/>
                        <a:cs typeface="Century Schoolbook"/>
                      </a:endParaRPr>
                    </a:p>
                  </a:txBody>
                  <a:tcPr marL="0" marR="0" marT="109855" marB="0"/>
                </a:tc>
                <a:tc>
                  <a:txBody>
                    <a:bodyPr/>
                    <a:lstStyle/>
                    <a:p>
                      <a:pPr marR="38735" algn="r">
                        <a:lnSpc>
                          <a:spcPct val="100000"/>
                        </a:lnSpc>
                        <a:spcBef>
                          <a:spcPts val="865"/>
                        </a:spcBef>
                      </a:pPr>
                      <a:r>
                        <a:rPr sz="1400" dirty="0"/>
                        <a:t>3 </a:t>
                      </a:r>
                      <a:r>
                        <a:rPr sz="1400" spc="-5" dirty="0"/>
                        <a:t>273</a:t>
                      </a:r>
                      <a:r>
                        <a:rPr sz="1400" spc="-120" dirty="0"/>
                        <a:t> </a:t>
                      </a:r>
                      <a:r>
                        <a:rPr sz="1400" spc="-5" dirty="0"/>
                        <a:t>688</a:t>
                      </a:r>
                      <a:endParaRPr sz="1400">
                        <a:solidFill>
                          <a:schemeClr val="bg2"/>
                        </a:solidFill>
                        <a:latin typeface="Century Schoolbook"/>
                        <a:cs typeface="Century Schoolbook"/>
                      </a:endParaRPr>
                    </a:p>
                  </a:txBody>
                  <a:tcPr marL="0" marR="0" marT="109855" marB="0"/>
                </a:tc>
                <a:tc>
                  <a:txBody>
                    <a:bodyPr/>
                    <a:lstStyle/>
                    <a:p>
                      <a:pPr>
                        <a:lnSpc>
                          <a:spcPct val="100000"/>
                        </a:lnSpc>
                      </a:pPr>
                      <a:endParaRPr sz="1400" dirty="0">
                        <a:solidFill>
                          <a:schemeClr val="bg2"/>
                        </a:solidFill>
                        <a:latin typeface="Times New Roman"/>
                        <a:cs typeface="Times New Roman"/>
                      </a:endParaRPr>
                    </a:p>
                  </a:txBody>
                  <a:tcPr marL="0" marR="0" marT="0" marB="0"/>
                </a:tc>
                <a:tc>
                  <a:txBody>
                    <a:bodyPr/>
                    <a:lstStyle/>
                    <a:p>
                      <a:pPr>
                        <a:lnSpc>
                          <a:spcPct val="100000"/>
                        </a:lnSpc>
                      </a:pPr>
                      <a:endParaRPr sz="1400">
                        <a:solidFill>
                          <a:schemeClr val="bg2"/>
                        </a:solidFill>
                        <a:latin typeface="Times New Roman"/>
                        <a:cs typeface="Times New Roman"/>
                      </a:endParaRPr>
                    </a:p>
                  </a:txBody>
                  <a:tcPr marL="0" marR="0" marT="0" marB="0"/>
                </a:tc>
                <a:extLst>
                  <a:ext uri="{0D108BD9-81ED-4DB2-BD59-A6C34878D82A}">
                    <a16:rowId xmlns:a16="http://schemas.microsoft.com/office/drawing/2014/main" val="10004"/>
                  </a:ext>
                </a:extLst>
              </a:tr>
              <a:tr h="675634">
                <a:tc>
                  <a:txBody>
                    <a:bodyPr/>
                    <a:lstStyle/>
                    <a:p>
                      <a:pPr marL="44450" marR="1118235">
                        <a:lnSpc>
                          <a:spcPct val="100000"/>
                        </a:lnSpc>
                        <a:spcBef>
                          <a:spcPts val="890"/>
                        </a:spcBef>
                      </a:pPr>
                      <a:r>
                        <a:rPr sz="1400" spc="-5" dirty="0"/>
                        <a:t>Dotations aux  </a:t>
                      </a:r>
                      <a:r>
                        <a:rPr sz="1400" spc="-10" dirty="0"/>
                        <a:t>a</a:t>
                      </a:r>
                      <a:r>
                        <a:rPr sz="1400" dirty="0"/>
                        <a:t>mortiss</a:t>
                      </a:r>
                      <a:r>
                        <a:rPr sz="1400" spc="-5" dirty="0"/>
                        <a:t>e</a:t>
                      </a:r>
                      <a:r>
                        <a:rPr sz="1400" spc="-15" dirty="0"/>
                        <a:t>m</a:t>
                      </a:r>
                      <a:r>
                        <a:rPr sz="1400" spc="-5" dirty="0"/>
                        <a:t>ents</a:t>
                      </a:r>
                      <a:endParaRPr sz="1400" dirty="0">
                        <a:solidFill>
                          <a:schemeClr val="bg2"/>
                        </a:solidFill>
                        <a:latin typeface="Century Schoolbook"/>
                        <a:cs typeface="Century Schoolbook"/>
                      </a:endParaRPr>
                    </a:p>
                  </a:txBody>
                  <a:tcPr marL="0" marR="0" marT="113030" marB="0"/>
                </a:tc>
                <a:tc>
                  <a:txBody>
                    <a:bodyPr/>
                    <a:lstStyle/>
                    <a:p>
                      <a:pPr>
                        <a:lnSpc>
                          <a:spcPct val="100000"/>
                        </a:lnSpc>
                        <a:spcBef>
                          <a:spcPts val="35"/>
                        </a:spcBef>
                      </a:pPr>
                      <a:endParaRPr sz="2200"/>
                    </a:p>
                    <a:p>
                      <a:pPr marR="38735" algn="r">
                        <a:lnSpc>
                          <a:spcPct val="100000"/>
                        </a:lnSpc>
                        <a:spcBef>
                          <a:spcPts val="5"/>
                        </a:spcBef>
                      </a:pPr>
                      <a:r>
                        <a:rPr sz="1400" spc="-5" dirty="0"/>
                        <a:t>99</a:t>
                      </a:r>
                      <a:r>
                        <a:rPr sz="1400" spc="-100" dirty="0"/>
                        <a:t> </a:t>
                      </a:r>
                      <a:r>
                        <a:rPr sz="1400" spc="-5" dirty="0"/>
                        <a:t>750</a:t>
                      </a:r>
                      <a:endParaRPr sz="1400">
                        <a:solidFill>
                          <a:schemeClr val="bg2"/>
                        </a:solidFill>
                        <a:latin typeface="Century Schoolbook"/>
                        <a:cs typeface="Century Schoolbook"/>
                      </a:endParaRPr>
                    </a:p>
                  </a:txBody>
                  <a:tcPr marL="0" marR="0" marT="4445" marB="0"/>
                </a:tc>
                <a:tc>
                  <a:txBody>
                    <a:bodyPr/>
                    <a:lstStyle/>
                    <a:p>
                      <a:pPr>
                        <a:lnSpc>
                          <a:spcPct val="100000"/>
                        </a:lnSpc>
                      </a:pPr>
                      <a:endParaRPr sz="1400" dirty="0">
                        <a:solidFill>
                          <a:schemeClr val="bg2"/>
                        </a:solidFill>
                        <a:latin typeface="Times New Roman"/>
                        <a:cs typeface="Times New Roman"/>
                      </a:endParaRPr>
                    </a:p>
                  </a:txBody>
                  <a:tcPr marL="0" marR="0" marT="0" marB="0"/>
                </a:tc>
                <a:tc>
                  <a:txBody>
                    <a:bodyPr/>
                    <a:lstStyle/>
                    <a:p>
                      <a:pPr>
                        <a:lnSpc>
                          <a:spcPct val="100000"/>
                        </a:lnSpc>
                      </a:pPr>
                      <a:endParaRPr sz="1400">
                        <a:solidFill>
                          <a:schemeClr val="bg2"/>
                        </a:solidFill>
                        <a:latin typeface="Times New Roman"/>
                        <a:cs typeface="Times New Roman"/>
                      </a:endParaRPr>
                    </a:p>
                  </a:txBody>
                  <a:tcPr marL="0" marR="0" marT="0" marB="0"/>
                </a:tc>
                <a:extLst>
                  <a:ext uri="{0D108BD9-81ED-4DB2-BD59-A6C34878D82A}">
                    <a16:rowId xmlns:a16="http://schemas.microsoft.com/office/drawing/2014/main" val="10005"/>
                  </a:ext>
                </a:extLst>
              </a:tr>
              <a:tr h="452498">
                <a:tc>
                  <a:txBody>
                    <a:bodyPr/>
                    <a:lstStyle/>
                    <a:p>
                      <a:pPr marL="44450">
                        <a:lnSpc>
                          <a:spcPct val="100000"/>
                        </a:lnSpc>
                        <a:spcBef>
                          <a:spcPts val="865"/>
                        </a:spcBef>
                      </a:pPr>
                      <a:r>
                        <a:rPr sz="1400" spc="-5" dirty="0"/>
                        <a:t>Dotations aux</a:t>
                      </a:r>
                      <a:r>
                        <a:rPr sz="1400" spc="-55" dirty="0"/>
                        <a:t> </a:t>
                      </a:r>
                      <a:r>
                        <a:rPr sz="1400" spc="-5" dirty="0"/>
                        <a:t>provisions</a:t>
                      </a:r>
                      <a:endParaRPr sz="1400" dirty="0">
                        <a:solidFill>
                          <a:schemeClr val="bg2"/>
                        </a:solidFill>
                        <a:latin typeface="Century Schoolbook"/>
                        <a:cs typeface="Century Schoolbook"/>
                      </a:endParaRPr>
                    </a:p>
                  </a:txBody>
                  <a:tcPr marL="0" marR="0" marT="109855" marB="0"/>
                </a:tc>
                <a:tc>
                  <a:txBody>
                    <a:bodyPr/>
                    <a:lstStyle/>
                    <a:p>
                      <a:pPr marR="38735" algn="r">
                        <a:lnSpc>
                          <a:spcPct val="100000"/>
                        </a:lnSpc>
                        <a:spcBef>
                          <a:spcPts val="865"/>
                        </a:spcBef>
                      </a:pPr>
                      <a:r>
                        <a:rPr sz="1400" spc="-5" dirty="0"/>
                        <a:t>28</a:t>
                      </a:r>
                      <a:r>
                        <a:rPr sz="1400" spc="-100" dirty="0"/>
                        <a:t> </a:t>
                      </a:r>
                      <a:r>
                        <a:rPr sz="1400" spc="-5" dirty="0"/>
                        <a:t>740</a:t>
                      </a:r>
                      <a:endParaRPr sz="1400">
                        <a:solidFill>
                          <a:schemeClr val="bg2"/>
                        </a:solidFill>
                        <a:latin typeface="Century Schoolbook"/>
                        <a:cs typeface="Century Schoolbook"/>
                      </a:endParaRPr>
                    </a:p>
                  </a:txBody>
                  <a:tcPr marL="0" marR="0" marT="109855" marB="0"/>
                </a:tc>
                <a:tc>
                  <a:txBody>
                    <a:bodyPr/>
                    <a:lstStyle/>
                    <a:p>
                      <a:pPr>
                        <a:lnSpc>
                          <a:spcPct val="100000"/>
                        </a:lnSpc>
                      </a:pPr>
                      <a:endParaRPr sz="1400" dirty="0">
                        <a:solidFill>
                          <a:schemeClr val="bg2"/>
                        </a:solidFill>
                        <a:latin typeface="Times New Roman"/>
                        <a:cs typeface="Times New Roman"/>
                      </a:endParaRPr>
                    </a:p>
                  </a:txBody>
                  <a:tcPr marL="0" marR="0" marT="0" marB="0"/>
                </a:tc>
                <a:tc>
                  <a:txBody>
                    <a:bodyPr/>
                    <a:lstStyle/>
                    <a:p>
                      <a:pPr>
                        <a:lnSpc>
                          <a:spcPct val="100000"/>
                        </a:lnSpc>
                      </a:pPr>
                      <a:endParaRPr sz="1400">
                        <a:solidFill>
                          <a:schemeClr val="bg2"/>
                        </a:solidFill>
                        <a:latin typeface="Times New Roman"/>
                        <a:cs typeface="Times New Roman"/>
                      </a:endParaRPr>
                    </a:p>
                  </a:txBody>
                  <a:tcPr marL="0" marR="0" marT="0" marB="0"/>
                </a:tc>
                <a:extLst>
                  <a:ext uri="{0D108BD9-81ED-4DB2-BD59-A6C34878D82A}">
                    <a16:rowId xmlns:a16="http://schemas.microsoft.com/office/drawing/2014/main" val="10006"/>
                  </a:ext>
                </a:extLst>
              </a:tr>
              <a:tr h="431397">
                <a:tc>
                  <a:txBody>
                    <a:bodyPr/>
                    <a:lstStyle/>
                    <a:p>
                      <a:pPr marL="44450">
                        <a:lnSpc>
                          <a:spcPct val="100000"/>
                        </a:lnSpc>
                        <a:spcBef>
                          <a:spcPts val="865"/>
                        </a:spcBef>
                      </a:pPr>
                      <a:r>
                        <a:rPr sz="1400" spc="-5" dirty="0"/>
                        <a:t>Charges</a:t>
                      </a:r>
                      <a:r>
                        <a:rPr sz="1400" spc="-45" dirty="0"/>
                        <a:t> </a:t>
                      </a:r>
                      <a:r>
                        <a:rPr sz="1400" spc="-5" dirty="0"/>
                        <a:t>financières</a:t>
                      </a:r>
                      <a:endParaRPr sz="1400" dirty="0">
                        <a:solidFill>
                          <a:schemeClr val="bg2"/>
                        </a:solidFill>
                        <a:latin typeface="Century Schoolbook"/>
                        <a:cs typeface="Century Schoolbook"/>
                      </a:endParaRPr>
                    </a:p>
                  </a:txBody>
                  <a:tcPr marL="0" marR="0" marT="109855" marB="0"/>
                </a:tc>
                <a:tc>
                  <a:txBody>
                    <a:bodyPr/>
                    <a:lstStyle/>
                    <a:p>
                      <a:pPr marR="38735" algn="r">
                        <a:lnSpc>
                          <a:spcPct val="100000"/>
                        </a:lnSpc>
                        <a:spcBef>
                          <a:spcPts val="865"/>
                        </a:spcBef>
                      </a:pPr>
                      <a:r>
                        <a:rPr sz="1400" spc="-5" dirty="0"/>
                        <a:t>56</a:t>
                      </a:r>
                      <a:r>
                        <a:rPr sz="1400" spc="-100" dirty="0"/>
                        <a:t> </a:t>
                      </a:r>
                      <a:r>
                        <a:rPr sz="1400" spc="-5" dirty="0"/>
                        <a:t>944</a:t>
                      </a:r>
                      <a:endParaRPr sz="1400">
                        <a:solidFill>
                          <a:schemeClr val="bg2"/>
                        </a:solidFill>
                        <a:latin typeface="Century Schoolbook"/>
                        <a:cs typeface="Century Schoolbook"/>
                      </a:endParaRPr>
                    </a:p>
                  </a:txBody>
                  <a:tcPr marL="0" marR="0" marT="109855" marB="0"/>
                </a:tc>
                <a:tc>
                  <a:txBody>
                    <a:bodyPr/>
                    <a:lstStyle/>
                    <a:p>
                      <a:pPr>
                        <a:lnSpc>
                          <a:spcPct val="100000"/>
                        </a:lnSpc>
                      </a:pPr>
                      <a:endParaRPr sz="1400" dirty="0">
                        <a:solidFill>
                          <a:schemeClr val="bg2"/>
                        </a:solidFill>
                        <a:latin typeface="Times New Roman"/>
                        <a:cs typeface="Times New Roman"/>
                      </a:endParaRPr>
                    </a:p>
                  </a:txBody>
                  <a:tcPr marL="0" marR="0" marT="0" marB="0"/>
                </a:tc>
                <a:tc>
                  <a:txBody>
                    <a:bodyPr/>
                    <a:lstStyle/>
                    <a:p>
                      <a:pPr>
                        <a:lnSpc>
                          <a:spcPct val="100000"/>
                        </a:lnSpc>
                      </a:pPr>
                      <a:endParaRPr sz="1400">
                        <a:solidFill>
                          <a:schemeClr val="bg2"/>
                        </a:solidFill>
                        <a:latin typeface="Times New Roman"/>
                        <a:cs typeface="Times New Roman"/>
                      </a:endParaRPr>
                    </a:p>
                  </a:txBody>
                  <a:tcPr marL="0" marR="0" marT="0" marB="0"/>
                </a:tc>
                <a:extLst>
                  <a:ext uri="{0D108BD9-81ED-4DB2-BD59-A6C34878D82A}">
                    <a16:rowId xmlns:a16="http://schemas.microsoft.com/office/drawing/2014/main" val="10007"/>
                  </a:ext>
                </a:extLst>
              </a:tr>
              <a:tr h="431226">
                <a:tc>
                  <a:txBody>
                    <a:bodyPr/>
                    <a:lstStyle/>
                    <a:p>
                      <a:pPr marL="44450">
                        <a:lnSpc>
                          <a:spcPct val="100000"/>
                        </a:lnSpc>
                        <a:spcBef>
                          <a:spcPts val="705"/>
                        </a:spcBef>
                      </a:pPr>
                      <a:r>
                        <a:rPr sz="1400" spc="-5" dirty="0"/>
                        <a:t>Charges</a:t>
                      </a:r>
                      <a:r>
                        <a:rPr sz="1400" spc="-50" dirty="0"/>
                        <a:t> </a:t>
                      </a:r>
                      <a:r>
                        <a:rPr sz="1400" spc="-5" dirty="0"/>
                        <a:t>exceptionnelles</a:t>
                      </a:r>
                      <a:endParaRPr sz="1400" dirty="0">
                        <a:solidFill>
                          <a:schemeClr val="bg2"/>
                        </a:solidFill>
                        <a:latin typeface="Century Schoolbook"/>
                        <a:cs typeface="Century Schoolbook"/>
                      </a:endParaRPr>
                    </a:p>
                  </a:txBody>
                  <a:tcPr marL="0" marR="0" marT="89535" marB="0"/>
                </a:tc>
                <a:tc>
                  <a:txBody>
                    <a:bodyPr/>
                    <a:lstStyle/>
                    <a:p>
                      <a:pPr marR="90805" algn="r">
                        <a:lnSpc>
                          <a:spcPct val="100000"/>
                        </a:lnSpc>
                        <a:spcBef>
                          <a:spcPts val="705"/>
                        </a:spcBef>
                      </a:pPr>
                      <a:r>
                        <a:rPr sz="1400" dirty="0"/>
                        <a:t>2</a:t>
                      </a:r>
                      <a:r>
                        <a:rPr sz="1400" spc="-120" dirty="0"/>
                        <a:t> </a:t>
                      </a:r>
                      <a:r>
                        <a:rPr sz="1400" spc="-5" dirty="0"/>
                        <a:t>636</a:t>
                      </a:r>
                      <a:endParaRPr sz="1400" dirty="0">
                        <a:solidFill>
                          <a:schemeClr val="bg2"/>
                        </a:solidFill>
                        <a:latin typeface="Century Schoolbook"/>
                        <a:cs typeface="Century Schoolbook"/>
                      </a:endParaRPr>
                    </a:p>
                  </a:txBody>
                  <a:tcPr marL="0" marR="0" marT="89535" marB="0"/>
                </a:tc>
                <a:tc>
                  <a:txBody>
                    <a:bodyPr/>
                    <a:lstStyle/>
                    <a:p>
                      <a:pPr>
                        <a:lnSpc>
                          <a:spcPct val="100000"/>
                        </a:lnSpc>
                      </a:pPr>
                      <a:endParaRPr sz="1400" dirty="0">
                        <a:solidFill>
                          <a:schemeClr val="bg2"/>
                        </a:solidFill>
                        <a:latin typeface="Times New Roman"/>
                        <a:cs typeface="Times New Roman"/>
                      </a:endParaRPr>
                    </a:p>
                  </a:txBody>
                  <a:tcPr marL="0" marR="0" marT="0" marB="0"/>
                </a:tc>
                <a:tc>
                  <a:txBody>
                    <a:bodyPr/>
                    <a:lstStyle/>
                    <a:p>
                      <a:pPr>
                        <a:lnSpc>
                          <a:spcPct val="100000"/>
                        </a:lnSpc>
                      </a:pPr>
                      <a:endParaRPr sz="1400" dirty="0">
                        <a:solidFill>
                          <a:schemeClr val="bg2"/>
                        </a:solidFill>
                        <a:latin typeface="Times New Roman"/>
                        <a:cs typeface="Times New Roman"/>
                      </a:endParaRPr>
                    </a:p>
                  </a:txBody>
                  <a:tcPr marL="0" marR="0" marT="0" marB="0"/>
                </a:tc>
                <a:extLst>
                  <a:ext uri="{0D108BD9-81ED-4DB2-BD59-A6C34878D82A}">
                    <a16:rowId xmlns:a16="http://schemas.microsoft.com/office/drawing/2014/main" val="10008"/>
                  </a:ext>
                </a:extLst>
              </a:tr>
              <a:tr h="452343">
                <a:tc>
                  <a:txBody>
                    <a:bodyPr/>
                    <a:lstStyle/>
                    <a:p>
                      <a:pPr marL="44450">
                        <a:lnSpc>
                          <a:spcPct val="100000"/>
                        </a:lnSpc>
                        <a:spcBef>
                          <a:spcPts val="865"/>
                        </a:spcBef>
                      </a:pPr>
                      <a:r>
                        <a:rPr sz="1400" dirty="0"/>
                        <a:t>Impôts sur </a:t>
                      </a:r>
                      <a:r>
                        <a:rPr sz="1400" spc="-5" dirty="0"/>
                        <a:t>les</a:t>
                      </a:r>
                      <a:r>
                        <a:rPr sz="1400" spc="-85" dirty="0"/>
                        <a:t> </a:t>
                      </a:r>
                      <a:r>
                        <a:rPr sz="1400" dirty="0"/>
                        <a:t>bénéfices</a:t>
                      </a:r>
                      <a:endParaRPr sz="1400">
                        <a:latin typeface="Century Schoolbook"/>
                        <a:cs typeface="Century Schoolbook"/>
                      </a:endParaRPr>
                    </a:p>
                  </a:txBody>
                  <a:tcPr marL="0" marR="0" marT="109855" marB="0"/>
                </a:tc>
                <a:tc>
                  <a:txBody>
                    <a:bodyPr/>
                    <a:lstStyle/>
                    <a:p>
                      <a:pPr marR="38735" algn="r">
                        <a:lnSpc>
                          <a:spcPct val="100000"/>
                        </a:lnSpc>
                        <a:spcBef>
                          <a:spcPts val="865"/>
                        </a:spcBef>
                      </a:pPr>
                      <a:r>
                        <a:rPr sz="1400" spc="-5" dirty="0"/>
                        <a:t>109</a:t>
                      </a:r>
                      <a:r>
                        <a:rPr sz="1400" spc="-100" dirty="0"/>
                        <a:t> </a:t>
                      </a:r>
                      <a:r>
                        <a:rPr sz="1400" spc="-5" dirty="0"/>
                        <a:t>060</a:t>
                      </a:r>
                      <a:endParaRPr sz="1400">
                        <a:latin typeface="Century Schoolbook"/>
                        <a:cs typeface="Century Schoolbook"/>
                      </a:endParaRPr>
                    </a:p>
                  </a:txBody>
                  <a:tcPr marL="0" marR="0" marT="109855"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extLst>
                  <a:ext uri="{0D108BD9-81ED-4DB2-BD59-A6C34878D82A}">
                    <a16:rowId xmlns:a16="http://schemas.microsoft.com/office/drawing/2014/main" val="10009"/>
                  </a:ext>
                </a:extLst>
              </a:tr>
              <a:tr h="336558">
                <a:tc>
                  <a:txBody>
                    <a:bodyPr/>
                    <a:lstStyle/>
                    <a:p>
                      <a:pPr marL="44450">
                        <a:lnSpc>
                          <a:spcPts val="1600"/>
                        </a:lnSpc>
                        <a:spcBef>
                          <a:spcPts val="865"/>
                        </a:spcBef>
                      </a:pPr>
                      <a:r>
                        <a:rPr sz="1800" b="1" spc="-5" dirty="0">
                          <a:solidFill>
                            <a:srgbClr val="333333"/>
                          </a:solidFill>
                        </a:rPr>
                        <a:t>Résultat</a:t>
                      </a:r>
                      <a:endParaRPr sz="1800" b="1" dirty="0">
                        <a:solidFill>
                          <a:srgbClr val="333333"/>
                        </a:solidFill>
                        <a:latin typeface="Century Schoolbook"/>
                        <a:cs typeface="Century Schoolbook"/>
                      </a:endParaRPr>
                    </a:p>
                  </a:txBody>
                  <a:tcPr marL="0" marR="0" marT="109855" marB="0"/>
                </a:tc>
                <a:tc>
                  <a:txBody>
                    <a:bodyPr/>
                    <a:lstStyle/>
                    <a:p>
                      <a:pPr marR="39370" algn="r">
                        <a:lnSpc>
                          <a:spcPts val="1600"/>
                        </a:lnSpc>
                        <a:spcBef>
                          <a:spcPts val="865"/>
                        </a:spcBef>
                      </a:pPr>
                      <a:r>
                        <a:rPr sz="1800" b="1" spc="-5" dirty="0">
                          <a:solidFill>
                            <a:srgbClr val="333333"/>
                          </a:solidFill>
                        </a:rPr>
                        <a:t>149</a:t>
                      </a:r>
                      <a:r>
                        <a:rPr sz="1800" b="1" spc="-95" dirty="0">
                          <a:solidFill>
                            <a:srgbClr val="333333"/>
                          </a:solidFill>
                        </a:rPr>
                        <a:t> </a:t>
                      </a:r>
                      <a:r>
                        <a:rPr sz="1800" b="1" spc="-5" dirty="0">
                          <a:solidFill>
                            <a:srgbClr val="333333"/>
                          </a:solidFill>
                        </a:rPr>
                        <a:t>016</a:t>
                      </a:r>
                      <a:endParaRPr sz="1800" b="1" dirty="0">
                        <a:solidFill>
                          <a:srgbClr val="333333"/>
                        </a:solidFill>
                        <a:latin typeface="Century Schoolbook"/>
                        <a:cs typeface="Century Schoolbook"/>
                      </a:endParaRPr>
                    </a:p>
                  </a:txBody>
                  <a:tcPr marL="0" marR="0" marT="109855" marB="0"/>
                </a:tc>
                <a:tc>
                  <a:txBody>
                    <a:bodyPr/>
                    <a:lstStyle/>
                    <a:p>
                      <a:pPr>
                        <a:lnSpc>
                          <a:spcPct val="100000"/>
                        </a:lnSpc>
                      </a:pPr>
                      <a:endParaRPr sz="1400">
                        <a:latin typeface="Times New Roman"/>
                        <a:cs typeface="Times New Roman"/>
                      </a:endParaRPr>
                    </a:p>
                  </a:txBody>
                  <a:tcPr marL="0" marR="0" marT="0" marB="0"/>
                </a:tc>
                <a:tc>
                  <a:txBody>
                    <a:bodyPr/>
                    <a:lstStyle/>
                    <a:p>
                      <a:pPr>
                        <a:lnSpc>
                          <a:spcPct val="100000"/>
                        </a:lnSpc>
                      </a:pPr>
                      <a:endParaRPr sz="1400">
                        <a:latin typeface="Times New Roman"/>
                        <a:cs typeface="Times New Roman"/>
                      </a:endParaRPr>
                    </a:p>
                  </a:txBody>
                  <a:tcPr marL="0" marR="0" marT="0" marB="0"/>
                </a:tc>
                <a:extLst>
                  <a:ext uri="{0D108BD9-81ED-4DB2-BD59-A6C34878D82A}">
                    <a16:rowId xmlns:a16="http://schemas.microsoft.com/office/drawing/2014/main" val="10010"/>
                  </a:ext>
                </a:extLst>
              </a:tr>
              <a:tr h="463403">
                <a:tc>
                  <a:txBody>
                    <a:bodyPr/>
                    <a:lstStyle/>
                    <a:p>
                      <a:pPr>
                        <a:lnSpc>
                          <a:spcPct val="100000"/>
                        </a:lnSpc>
                        <a:spcBef>
                          <a:spcPts val="25"/>
                        </a:spcBef>
                      </a:pPr>
                      <a:endParaRPr sz="1500" dirty="0"/>
                    </a:p>
                    <a:p>
                      <a:pPr marL="93345">
                        <a:lnSpc>
                          <a:spcPts val="1600"/>
                        </a:lnSpc>
                      </a:pPr>
                      <a:r>
                        <a:rPr sz="1400" spc="-5" dirty="0"/>
                        <a:t>Total</a:t>
                      </a:r>
                      <a:r>
                        <a:rPr sz="1400" spc="-20" dirty="0"/>
                        <a:t> </a:t>
                      </a:r>
                      <a:r>
                        <a:rPr sz="1400" spc="-5" dirty="0"/>
                        <a:t>général</a:t>
                      </a:r>
                      <a:endParaRPr sz="1400" dirty="0">
                        <a:solidFill>
                          <a:srgbClr val="333333"/>
                        </a:solidFill>
                        <a:latin typeface="Century Schoolbook"/>
                        <a:cs typeface="Century Schoolbook"/>
                      </a:endParaRPr>
                    </a:p>
                  </a:txBody>
                  <a:tcPr marL="0" marR="0" marT="3175" marB="0"/>
                </a:tc>
                <a:tc>
                  <a:txBody>
                    <a:bodyPr/>
                    <a:lstStyle/>
                    <a:p>
                      <a:pPr>
                        <a:lnSpc>
                          <a:spcPct val="100000"/>
                        </a:lnSpc>
                        <a:spcBef>
                          <a:spcPts val="25"/>
                        </a:spcBef>
                      </a:pPr>
                      <a:endParaRPr sz="1500" dirty="0"/>
                    </a:p>
                    <a:p>
                      <a:pPr marR="38735" algn="r">
                        <a:lnSpc>
                          <a:spcPts val="1600"/>
                        </a:lnSpc>
                      </a:pPr>
                      <a:r>
                        <a:rPr sz="1400" dirty="0"/>
                        <a:t>7 </a:t>
                      </a:r>
                      <a:r>
                        <a:rPr sz="1400" spc="-5" dirty="0"/>
                        <a:t>823</a:t>
                      </a:r>
                      <a:r>
                        <a:rPr sz="1400" spc="-120" dirty="0"/>
                        <a:t> </a:t>
                      </a:r>
                      <a:r>
                        <a:rPr sz="1400" spc="-5" dirty="0"/>
                        <a:t>243</a:t>
                      </a:r>
                      <a:endParaRPr sz="1400" dirty="0">
                        <a:solidFill>
                          <a:srgbClr val="333333"/>
                        </a:solidFill>
                        <a:latin typeface="Century Schoolbook"/>
                        <a:cs typeface="Century Schoolbook"/>
                      </a:endParaRPr>
                    </a:p>
                  </a:txBody>
                  <a:tcPr marL="0" marR="0" marT="3175" marB="0"/>
                </a:tc>
                <a:tc>
                  <a:txBody>
                    <a:bodyPr/>
                    <a:lstStyle/>
                    <a:p>
                      <a:pPr>
                        <a:lnSpc>
                          <a:spcPct val="100000"/>
                        </a:lnSpc>
                        <a:spcBef>
                          <a:spcPts val="25"/>
                        </a:spcBef>
                      </a:pPr>
                      <a:endParaRPr sz="1500" dirty="0"/>
                    </a:p>
                    <a:p>
                      <a:pPr marL="93345">
                        <a:lnSpc>
                          <a:spcPts val="1600"/>
                        </a:lnSpc>
                      </a:pPr>
                      <a:r>
                        <a:rPr sz="1400" spc="-5" dirty="0"/>
                        <a:t>Total</a:t>
                      </a:r>
                      <a:r>
                        <a:rPr sz="1400" spc="-20" dirty="0"/>
                        <a:t> </a:t>
                      </a:r>
                      <a:r>
                        <a:rPr sz="1400" spc="-5" dirty="0"/>
                        <a:t>général</a:t>
                      </a:r>
                      <a:endParaRPr sz="1400" dirty="0">
                        <a:solidFill>
                          <a:srgbClr val="333333"/>
                        </a:solidFill>
                        <a:latin typeface="Century Schoolbook"/>
                        <a:cs typeface="Century Schoolbook"/>
                      </a:endParaRPr>
                    </a:p>
                  </a:txBody>
                  <a:tcPr marL="0" marR="0" marT="3175" marB="0"/>
                </a:tc>
                <a:tc>
                  <a:txBody>
                    <a:bodyPr/>
                    <a:lstStyle/>
                    <a:p>
                      <a:pPr>
                        <a:lnSpc>
                          <a:spcPct val="100000"/>
                        </a:lnSpc>
                        <a:spcBef>
                          <a:spcPts val="25"/>
                        </a:spcBef>
                      </a:pPr>
                      <a:endParaRPr sz="1500" dirty="0"/>
                    </a:p>
                    <a:p>
                      <a:pPr marR="38100" algn="r">
                        <a:lnSpc>
                          <a:spcPts val="1600"/>
                        </a:lnSpc>
                      </a:pPr>
                      <a:r>
                        <a:rPr sz="1400" dirty="0"/>
                        <a:t>7 </a:t>
                      </a:r>
                      <a:r>
                        <a:rPr sz="1400" spc="-5" dirty="0"/>
                        <a:t>823</a:t>
                      </a:r>
                      <a:r>
                        <a:rPr sz="1400" spc="-120" dirty="0"/>
                        <a:t> </a:t>
                      </a:r>
                      <a:r>
                        <a:rPr sz="1400" spc="-5" dirty="0"/>
                        <a:t>243</a:t>
                      </a:r>
                      <a:endParaRPr sz="1400" dirty="0">
                        <a:solidFill>
                          <a:srgbClr val="333333"/>
                        </a:solidFill>
                        <a:latin typeface="Century Schoolbook"/>
                        <a:cs typeface="Century Schoolbook"/>
                      </a:endParaRPr>
                    </a:p>
                  </a:txBody>
                  <a:tcPr marL="0" marR="0" marT="3175" marB="0"/>
                </a:tc>
                <a:extLst>
                  <a:ext uri="{0D108BD9-81ED-4DB2-BD59-A6C34878D82A}">
                    <a16:rowId xmlns:a16="http://schemas.microsoft.com/office/drawing/2014/main" val="10011"/>
                  </a:ext>
                </a:extLst>
              </a:tr>
            </a:tbl>
          </a:graphicData>
        </a:graphic>
      </p:graphicFrame>
      <p:sp>
        <p:nvSpPr>
          <p:cNvPr id="5"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FC42E4F5-798D-4871-909E-8F51802E0A2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a:t>
            </a:r>
          </a:p>
        </p:txBody>
      </p:sp>
    </p:spTree>
    <p:extLst>
      <p:ext uri="{BB962C8B-B14F-4D97-AF65-F5344CB8AC3E}">
        <p14:creationId xmlns:p14="http://schemas.microsoft.com/office/powerpoint/2010/main" val="23610558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r>
              <a:rPr lang="fr-FR" sz="1800" b="1" i="1" u="sng">
                <a:solidFill>
                  <a:schemeClr val="bg2"/>
                </a:solidFill>
                <a:latin typeface="Times New Roman"/>
                <a:cs typeface="Times New Roman"/>
              </a:rPr>
              <a:t>1. 3.</a:t>
            </a:r>
            <a:r>
              <a:rPr lang="fr-FR" sz="1800" b="1" i="1" u="sng">
                <a:latin typeface="Times New Roman"/>
                <a:cs typeface="Times New Roman"/>
              </a:rPr>
              <a:t> La composition du coût d’achat</a:t>
            </a:r>
          </a:p>
          <a:p>
            <a:pPr marL="0" indent="0">
              <a:buNone/>
            </a:pPr>
            <a:endParaRPr lang="fr-FR" sz="1800" b="1" i="1" u="sng">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coûts d’achat </a:t>
            </a:r>
          </a:p>
        </p:txBody>
      </p:sp>
      <p:sp>
        <p:nvSpPr>
          <p:cNvPr id="5" name="Rectangle à coins arrondis 4"/>
          <p:cNvSpPr/>
          <p:nvPr/>
        </p:nvSpPr>
        <p:spPr>
          <a:xfrm>
            <a:off x="3340100" y="2374900"/>
            <a:ext cx="2908300" cy="5080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Coût d’achat</a:t>
            </a:r>
          </a:p>
        </p:txBody>
      </p:sp>
      <p:sp>
        <p:nvSpPr>
          <p:cNvPr id="6" name="Rectangle à coins arrondis 5"/>
          <p:cNvSpPr/>
          <p:nvPr/>
        </p:nvSpPr>
        <p:spPr>
          <a:xfrm>
            <a:off x="1181100" y="3276600"/>
            <a:ext cx="2159000" cy="533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Charges directes</a:t>
            </a:r>
          </a:p>
        </p:txBody>
      </p:sp>
      <p:sp>
        <p:nvSpPr>
          <p:cNvPr id="7" name="Rectangle à coins arrondis 6"/>
          <p:cNvSpPr/>
          <p:nvPr/>
        </p:nvSpPr>
        <p:spPr>
          <a:xfrm>
            <a:off x="6203949" y="3276600"/>
            <a:ext cx="2159000" cy="533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Charges indirectes</a:t>
            </a:r>
          </a:p>
        </p:txBody>
      </p:sp>
      <p:sp>
        <p:nvSpPr>
          <p:cNvPr id="8" name="Rectangle à coins arrondis 7"/>
          <p:cNvSpPr/>
          <p:nvPr/>
        </p:nvSpPr>
        <p:spPr>
          <a:xfrm>
            <a:off x="1181100" y="4165600"/>
            <a:ext cx="2159000" cy="2032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600">
                <a:latin typeface="Times New Roman"/>
                <a:cs typeface="Times New Roman"/>
              </a:rPr>
              <a:t>Prix d’achat net hors taxes + Autres charges directes d’approvisionnement (transport, commissions, main-d’œuvre)</a:t>
            </a:r>
          </a:p>
        </p:txBody>
      </p:sp>
      <p:sp>
        <p:nvSpPr>
          <p:cNvPr id="9" name="Rectangle à coins arrondis 8"/>
          <p:cNvSpPr/>
          <p:nvPr/>
        </p:nvSpPr>
        <p:spPr>
          <a:xfrm>
            <a:off x="6203949" y="4165600"/>
            <a:ext cx="2159000" cy="2032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sz="1600">
              <a:latin typeface="Times New Roman"/>
              <a:cs typeface="Times New Roman"/>
            </a:endParaRPr>
          </a:p>
          <a:p>
            <a:pPr algn="ctr"/>
            <a:r>
              <a:rPr lang="fr-FR" sz="1600">
                <a:latin typeface="Times New Roman"/>
                <a:cs typeface="Times New Roman"/>
              </a:rPr>
              <a:t>Coût d’unité d’œuvre ou taux de frais de chaque centre d’approvisionnement x</a:t>
            </a:r>
          </a:p>
          <a:p>
            <a:pPr algn="ctr"/>
            <a:r>
              <a:rPr lang="fr-FR" sz="1600">
                <a:latin typeface="Times New Roman"/>
                <a:cs typeface="Times New Roman"/>
              </a:rPr>
              <a:t>NUO </a:t>
            </a:r>
            <a:r>
              <a:rPr lang="fr-FR" sz="1400">
                <a:latin typeface="Times New Roman"/>
                <a:cs typeface="Times New Roman"/>
              </a:rPr>
              <a:t>(pour chaque type d’approvisionnement</a:t>
            </a:r>
            <a:r>
              <a:rPr lang="fr-FR" sz="1600">
                <a:latin typeface="Times New Roman"/>
                <a:cs typeface="Times New Roman"/>
              </a:rPr>
              <a:t>)</a:t>
            </a:r>
          </a:p>
        </p:txBody>
      </p:sp>
      <p:sp>
        <p:nvSpPr>
          <p:cNvPr id="10" name="Rectangle à coins arrondis 9"/>
          <p:cNvSpPr/>
          <p:nvPr/>
        </p:nvSpPr>
        <p:spPr>
          <a:xfrm>
            <a:off x="3340100" y="6210300"/>
            <a:ext cx="2908300" cy="5080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FR">
                <a:latin typeface="Times New Roman"/>
                <a:cs typeface="Times New Roman"/>
              </a:rPr>
              <a:t>Coût d’achat des entrées dans le stock permanent</a:t>
            </a:r>
          </a:p>
        </p:txBody>
      </p:sp>
      <p:cxnSp>
        <p:nvCxnSpPr>
          <p:cNvPr id="12" name="Connecteur droit 11"/>
          <p:cNvCxnSpPr>
            <a:stCxn id="5" idx="1"/>
          </p:cNvCxnSpPr>
          <p:nvPr/>
        </p:nvCxnSpPr>
        <p:spPr>
          <a:xfrm flipH="1">
            <a:off x="1943100" y="2628900"/>
            <a:ext cx="1397000" cy="12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flipH="1" flipV="1">
            <a:off x="6248400" y="2616200"/>
            <a:ext cx="1397000" cy="25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7645400" y="2641600"/>
            <a:ext cx="0" cy="635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1943100" y="2628900"/>
            <a:ext cx="0" cy="635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1943100" y="3810000"/>
            <a:ext cx="0" cy="355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a:off x="7696200" y="3810000"/>
            <a:ext cx="0" cy="355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a:off x="1943100" y="6197600"/>
            <a:ext cx="0" cy="3683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flipH="1">
            <a:off x="1943100" y="6553200"/>
            <a:ext cx="1397000" cy="12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p:nvCxnSpPr>
        <p:spPr>
          <a:xfrm flipH="1">
            <a:off x="6248400" y="6540500"/>
            <a:ext cx="1397000" cy="127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7645400" y="6165850"/>
            <a:ext cx="0" cy="368300"/>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CC3CB1F0-50D1-4C9B-8B21-D9E45311B3D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80</a:t>
            </a:r>
          </a:p>
        </p:txBody>
      </p:sp>
    </p:spTree>
    <p:extLst>
      <p:ext uri="{BB962C8B-B14F-4D97-AF65-F5344CB8AC3E}">
        <p14:creationId xmlns:p14="http://schemas.microsoft.com/office/powerpoint/2010/main" val="39156608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225335" y="1389491"/>
            <a:ext cx="8687934" cy="5509199"/>
          </a:xfrm>
          <a:prstGeom prst="rect">
            <a:avLst/>
          </a:prstGeom>
          <a:noFill/>
        </p:spPr>
        <p:txBody>
          <a:bodyPr wrap="square" rtlCol="0">
            <a:spAutoFit/>
          </a:bodyPr>
          <a:lstStyle/>
          <a:p>
            <a:pPr marL="342900" indent="-342900">
              <a:buFont typeface="Arial"/>
              <a:buChar char="•"/>
            </a:pPr>
            <a:r>
              <a:rPr lang="fr-FR" sz="2200" b="1" i="1" u="sng">
                <a:solidFill>
                  <a:srgbClr val="333333"/>
                </a:solidFill>
                <a:latin typeface="Times New Roman"/>
                <a:cs typeface="Times New Roman"/>
              </a:rPr>
              <a:t>Exemple</a:t>
            </a:r>
          </a:p>
          <a:p>
            <a:endParaRPr lang="fr-FR" sz="2200">
              <a:solidFill>
                <a:srgbClr val="333333"/>
              </a:solidFill>
              <a:latin typeface="Times New Roman"/>
              <a:cs typeface="Times New Roman"/>
            </a:endParaRPr>
          </a:p>
          <a:p>
            <a:pPr algn="just"/>
            <a:r>
              <a:rPr lang="fr-FR" sz="2200">
                <a:solidFill>
                  <a:srgbClr val="333333"/>
                </a:solidFill>
                <a:latin typeface="Times New Roman"/>
                <a:cs typeface="Times New Roman"/>
              </a:rPr>
              <a:t>L’entreprise berger vous confie l’étude du produit plat cuisiné pour bébé </a:t>
            </a:r>
          </a:p>
          <a:p>
            <a:pPr algn="just"/>
            <a:r>
              <a:rPr lang="fr-FR" sz="2200">
                <a:solidFill>
                  <a:srgbClr val="333333"/>
                </a:solidFill>
                <a:latin typeface="Times New Roman"/>
                <a:cs typeface="Times New Roman"/>
              </a:rPr>
              <a:t>« Purée carottes-jambon » pour le mois de juin, selon la méthode des coûts complets. </a:t>
            </a:r>
            <a:r>
              <a:rPr lang="fr-FR" sz="2200" b="1" i="1" u="sng">
                <a:solidFill>
                  <a:srgbClr val="333333"/>
                </a:solidFill>
                <a:latin typeface="Times New Roman"/>
                <a:cs typeface="Times New Roman"/>
              </a:rPr>
              <a:t> </a:t>
            </a:r>
          </a:p>
          <a:p>
            <a:pPr algn="just"/>
            <a:r>
              <a:rPr lang="fr-FR" sz="2200">
                <a:solidFill>
                  <a:srgbClr val="333333"/>
                </a:solidFill>
                <a:latin typeface="Times New Roman"/>
                <a:cs typeface="Times New Roman"/>
              </a:rPr>
              <a:t>La fabrication de  ce plan nécessite les ingrédients suivants:  </a:t>
            </a:r>
          </a:p>
          <a:p>
            <a:pPr algn="just"/>
            <a:r>
              <a:rPr lang="fr-FR" sz="2200">
                <a:solidFill>
                  <a:srgbClr val="333333"/>
                </a:solidFill>
                <a:latin typeface="Times New Roman"/>
                <a:cs typeface="Times New Roman"/>
              </a:rPr>
              <a:t>	- Carottes </a:t>
            </a:r>
          </a:p>
          <a:p>
            <a:pPr algn="just"/>
            <a:r>
              <a:rPr lang="fr-FR" sz="2200">
                <a:solidFill>
                  <a:srgbClr val="333333"/>
                </a:solidFill>
                <a:latin typeface="Times New Roman"/>
                <a:cs typeface="Times New Roman"/>
              </a:rPr>
              <a:t>	- Tomates </a:t>
            </a:r>
          </a:p>
          <a:p>
            <a:pPr algn="just"/>
            <a:r>
              <a:rPr lang="fr-FR" sz="2200">
                <a:solidFill>
                  <a:srgbClr val="333333"/>
                </a:solidFill>
                <a:latin typeface="Times New Roman"/>
                <a:cs typeface="Times New Roman"/>
              </a:rPr>
              <a:t>	- Jambon </a:t>
            </a:r>
          </a:p>
          <a:p>
            <a:pPr algn="just"/>
            <a:r>
              <a:rPr lang="fr-FR" sz="2200">
                <a:solidFill>
                  <a:srgbClr val="333333"/>
                </a:solidFill>
                <a:latin typeface="Times New Roman"/>
                <a:cs typeface="Times New Roman"/>
              </a:rPr>
              <a:t>	- Sel </a:t>
            </a:r>
          </a:p>
          <a:p>
            <a:pPr algn="just"/>
            <a:r>
              <a:rPr lang="fr-FR" sz="2200">
                <a:solidFill>
                  <a:srgbClr val="333333"/>
                </a:solidFill>
                <a:latin typeface="Times New Roman"/>
                <a:cs typeface="Times New Roman"/>
              </a:rPr>
              <a:t>Et comporte plusieurs opérations : </a:t>
            </a:r>
          </a:p>
          <a:p>
            <a:pPr algn="just"/>
            <a:r>
              <a:rPr lang="fr-FR" sz="2200">
                <a:solidFill>
                  <a:srgbClr val="333333"/>
                </a:solidFill>
                <a:latin typeface="Times New Roman"/>
                <a:cs typeface="Times New Roman"/>
              </a:rPr>
              <a:t>	- Eplucher et laver les  légumes </a:t>
            </a:r>
          </a:p>
          <a:p>
            <a:pPr algn="just"/>
            <a:r>
              <a:rPr lang="fr-FR" sz="2200">
                <a:solidFill>
                  <a:srgbClr val="333333"/>
                </a:solidFill>
                <a:latin typeface="Times New Roman"/>
                <a:cs typeface="Times New Roman"/>
              </a:rPr>
              <a:t>	- Cuire les légumes à la vapeur </a:t>
            </a:r>
          </a:p>
          <a:p>
            <a:pPr algn="just"/>
            <a:r>
              <a:rPr lang="fr-FR" sz="2200">
                <a:solidFill>
                  <a:srgbClr val="333333"/>
                </a:solidFill>
                <a:latin typeface="Times New Roman"/>
                <a:cs typeface="Times New Roman"/>
              </a:rPr>
              <a:t>	- Couper le jambon en morceaux  </a:t>
            </a:r>
          </a:p>
          <a:p>
            <a:pPr algn="just"/>
            <a:r>
              <a:rPr lang="fr-FR" sz="2200">
                <a:solidFill>
                  <a:srgbClr val="333333"/>
                </a:solidFill>
                <a:latin typeface="Times New Roman"/>
                <a:cs typeface="Times New Roman"/>
              </a:rPr>
              <a:t>	- Mixer l’ensemble des ingrédients </a:t>
            </a:r>
          </a:p>
          <a:p>
            <a:pPr algn="just"/>
            <a:r>
              <a:rPr lang="fr-FR" sz="2200">
                <a:solidFill>
                  <a:srgbClr val="333333"/>
                </a:solidFill>
                <a:latin typeface="Times New Roman"/>
                <a:cs typeface="Times New Roman"/>
              </a:rPr>
              <a:t> </a:t>
            </a:r>
          </a:p>
        </p:txBody>
      </p:sp>
      <p:sp>
        <p:nvSpPr>
          <p:cNvPr id="3" name="Numero de page">
            <a:extLst>
              <a:ext uri="{FF2B5EF4-FFF2-40B4-BE49-F238E27FC236}">
                <a16:creationId xmlns:a16="http://schemas.microsoft.com/office/drawing/2014/main" id="{E95D34D9-E577-4E49-BA57-0B32DABD732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81</a:t>
            </a:r>
          </a:p>
        </p:txBody>
      </p:sp>
    </p:spTree>
    <p:extLst>
      <p:ext uri="{BB962C8B-B14F-4D97-AF65-F5344CB8AC3E}">
        <p14:creationId xmlns:p14="http://schemas.microsoft.com/office/powerpoint/2010/main" val="20915584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204850" y="1225690"/>
            <a:ext cx="8939149" cy="5755421"/>
          </a:xfrm>
          <a:prstGeom prst="rect">
            <a:avLst/>
          </a:prstGeom>
          <a:noFill/>
        </p:spPr>
        <p:txBody>
          <a:bodyPr wrap="square" rtlCol="0">
            <a:spAutoFit/>
          </a:bodyPr>
          <a:lstStyle/>
          <a:p>
            <a:pPr algn="just"/>
            <a:r>
              <a:rPr lang="fr-FR" sz="2400">
                <a:solidFill>
                  <a:srgbClr val="333333"/>
                </a:solidFill>
                <a:latin typeface="Times New Roman"/>
                <a:cs typeface="Times New Roman"/>
              </a:rPr>
              <a:t>Après fabrication, le plat est conditionné sous vide en pot individuel de </a:t>
            </a:r>
            <a:r>
              <a:rPr lang="fr-FR" sz="3200" b="1">
                <a:solidFill>
                  <a:srgbClr val="333333"/>
                </a:solidFill>
                <a:latin typeface="Times New Roman"/>
                <a:cs typeface="Times New Roman"/>
              </a:rPr>
              <a:t>200 g</a:t>
            </a:r>
            <a:r>
              <a:rPr lang="fr-FR" sz="2400">
                <a:solidFill>
                  <a:srgbClr val="333333"/>
                </a:solidFill>
                <a:latin typeface="Times New Roman"/>
                <a:cs typeface="Times New Roman"/>
              </a:rPr>
              <a:t>.  </a:t>
            </a:r>
          </a:p>
          <a:p>
            <a:pPr algn="just"/>
            <a:r>
              <a:rPr lang="fr-FR" sz="2400">
                <a:solidFill>
                  <a:srgbClr val="333333"/>
                </a:solidFill>
                <a:latin typeface="Times New Roman"/>
                <a:cs typeface="Times New Roman"/>
              </a:rPr>
              <a:t>La comptabilité générale fournit les renseignements suivants:  </a:t>
            </a:r>
          </a:p>
          <a:p>
            <a:pPr algn="just"/>
            <a:endParaRPr lang="fr-FR" sz="2400">
              <a:solidFill>
                <a:srgbClr val="333333"/>
              </a:solidFill>
              <a:latin typeface="Times New Roman"/>
              <a:cs typeface="Times New Roman"/>
            </a:endParaRPr>
          </a:p>
          <a:p>
            <a:pPr algn="just"/>
            <a:r>
              <a:rPr lang="fr-FR" sz="2400">
                <a:solidFill>
                  <a:srgbClr val="333333"/>
                </a:solidFill>
                <a:latin typeface="Times New Roman"/>
                <a:cs typeface="Times New Roman"/>
              </a:rPr>
              <a:t>Achats                   Carottes: 100 000 KG à 0,50 dhs le kg </a:t>
            </a:r>
          </a:p>
          <a:p>
            <a:pPr algn="just"/>
            <a:r>
              <a:rPr lang="fr-FR" sz="2400">
                <a:solidFill>
                  <a:srgbClr val="333333"/>
                </a:solidFill>
                <a:latin typeface="Times New Roman"/>
                <a:cs typeface="Times New Roman"/>
              </a:rPr>
              <a:t>                               Tomates:  15000 Kg à 0,80 DHS le kg  </a:t>
            </a:r>
          </a:p>
          <a:p>
            <a:pPr algn="just"/>
            <a:r>
              <a:rPr lang="fr-FR" sz="2400">
                <a:solidFill>
                  <a:srgbClr val="333333"/>
                </a:solidFill>
                <a:latin typeface="Times New Roman"/>
                <a:cs typeface="Times New Roman"/>
              </a:rPr>
              <a:t>                                Jambon: 33000 kg à 9 dhs le Kg </a:t>
            </a:r>
          </a:p>
          <a:p>
            <a:pPr algn="just"/>
            <a:r>
              <a:rPr lang="fr-FR" sz="2400">
                <a:solidFill>
                  <a:srgbClr val="333333"/>
                </a:solidFill>
                <a:latin typeface="Times New Roman"/>
                <a:cs typeface="Times New Roman"/>
              </a:rPr>
              <a:t>                                Sel: 200 sacs à 3 DHS le sac de 25 kg </a:t>
            </a:r>
          </a:p>
          <a:p>
            <a:pPr algn="just"/>
            <a:r>
              <a:rPr lang="fr-FR" sz="2400">
                <a:solidFill>
                  <a:srgbClr val="333333"/>
                </a:solidFill>
                <a:latin typeface="Times New Roman"/>
                <a:cs typeface="Times New Roman"/>
              </a:rPr>
              <a:t>                                Pots: 800000 pots à 31 dhs le mille </a:t>
            </a:r>
          </a:p>
          <a:p>
            <a:pPr algn="just"/>
            <a:endParaRPr lang="fr-FR" sz="2400">
              <a:solidFill>
                <a:srgbClr val="333333"/>
              </a:solidFill>
              <a:latin typeface="Times New Roman"/>
              <a:cs typeface="Times New Roman"/>
            </a:endParaRPr>
          </a:p>
          <a:p>
            <a:pPr algn="just"/>
            <a:r>
              <a:rPr lang="fr-FR" sz="2400">
                <a:solidFill>
                  <a:srgbClr val="333333"/>
                </a:solidFill>
                <a:latin typeface="Times New Roman"/>
                <a:cs typeface="Times New Roman"/>
              </a:rPr>
              <a:t>Consommation                Carottes : 105000 kg</a:t>
            </a:r>
          </a:p>
          <a:p>
            <a:pPr algn="just"/>
            <a:r>
              <a:rPr lang="fr-FR" sz="2400">
                <a:solidFill>
                  <a:srgbClr val="333333"/>
                </a:solidFill>
                <a:latin typeface="Times New Roman"/>
                <a:cs typeface="Times New Roman"/>
              </a:rPr>
              <a:t>                                        Tomates: 18000 kg</a:t>
            </a:r>
          </a:p>
          <a:p>
            <a:pPr algn="just"/>
            <a:r>
              <a:rPr lang="fr-FR" sz="2400">
                <a:solidFill>
                  <a:srgbClr val="333333"/>
                </a:solidFill>
                <a:latin typeface="Times New Roman"/>
                <a:cs typeface="Times New Roman"/>
              </a:rPr>
              <a:t>                                        Jambon: 30000 kg </a:t>
            </a:r>
          </a:p>
          <a:p>
            <a:pPr algn="just"/>
            <a:r>
              <a:rPr lang="fr-FR" sz="2400">
                <a:solidFill>
                  <a:srgbClr val="333333"/>
                </a:solidFill>
                <a:latin typeface="Times New Roman"/>
                <a:cs typeface="Times New Roman"/>
              </a:rPr>
              <a:t>						    Sel: 4500 Kg</a:t>
            </a:r>
          </a:p>
          <a:p>
            <a:pPr algn="just"/>
            <a:r>
              <a:rPr lang="fr-FR" sz="2400">
                <a:solidFill>
                  <a:srgbClr val="333333"/>
                </a:solidFill>
                <a:latin typeface="Times New Roman"/>
                <a:cs typeface="Times New Roman"/>
              </a:rPr>
              <a:t>						    Pots: à déterminer  </a:t>
            </a:r>
          </a:p>
        </p:txBody>
      </p:sp>
      <p:cxnSp>
        <p:nvCxnSpPr>
          <p:cNvPr id="4" name="Connecteur droit avec flèche 3"/>
          <p:cNvCxnSpPr/>
          <p:nvPr/>
        </p:nvCxnSpPr>
        <p:spPr>
          <a:xfrm>
            <a:off x="1290556" y="3195961"/>
            <a:ext cx="118813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2148451" y="5376567"/>
            <a:ext cx="118813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Numero de page">
            <a:extLst>
              <a:ext uri="{FF2B5EF4-FFF2-40B4-BE49-F238E27FC236}">
                <a16:creationId xmlns:a16="http://schemas.microsoft.com/office/drawing/2014/main" id="{BBC65E28-5759-4069-964C-E7E1C060F1E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82</a:t>
            </a:r>
          </a:p>
        </p:txBody>
      </p:sp>
    </p:spTree>
    <p:extLst>
      <p:ext uri="{BB962C8B-B14F-4D97-AF65-F5344CB8AC3E}">
        <p14:creationId xmlns:p14="http://schemas.microsoft.com/office/powerpoint/2010/main" val="41107544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1229101" y="2315023"/>
            <a:ext cx="6350356" cy="1323439"/>
          </a:xfrm>
          <a:prstGeom prst="rect">
            <a:avLst/>
          </a:prstGeom>
          <a:noFill/>
        </p:spPr>
        <p:txBody>
          <a:bodyPr wrap="square" rtlCol="0">
            <a:spAutoFit/>
          </a:bodyPr>
          <a:lstStyle/>
          <a:p>
            <a:pPr algn="just"/>
            <a:r>
              <a:rPr lang="fr-FR" sz="2000">
                <a:solidFill>
                  <a:srgbClr val="333333"/>
                </a:solidFill>
                <a:latin typeface="Times New Roman"/>
                <a:cs typeface="Times New Roman"/>
              </a:rPr>
              <a:t>Production                      150000 Kg de purée</a:t>
            </a:r>
          </a:p>
          <a:p>
            <a:pPr algn="just"/>
            <a:endParaRPr lang="fr-FR" sz="2000">
              <a:solidFill>
                <a:srgbClr val="333333"/>
              </a:solidFill>
              <a:latin typeface="Times New Roman"/>
              <a:cs typeface="Times New Roman"/>
            </a:endParaRPr>
          </a:p>
          <a:p>
            <a:pPr algn="just"/>
            <a:r>
              <a:rPr lang="fr-FR" sz="2000">
                <a:solidFill>
                  <a:srgbClr val="333333"/>
                </a:solidFill>
                <a:latin typeface="Times New Roman"/>
                <a:cs typeface="Times New Roman"/>
              </a:rPr>
              <a:t>Vente                              700 000 POTS à 2,20  dhs l’unité</a:t>
            </a:r>
          </a:p>
          <a:p>
            <a:pPr algn="just"/>
            <a:r>
              <a:rPr lang="fr-FR" sz="2000">
                <a:solidFill>
                  <a:srgbClr val="333333"/>
                </a:solidFill>
                <a:latin typeface="Times New Roman"/>
                <a:cs typeface="Times New Roman"/>
              </a:rPr>
              <a:t> </a:t>
            </a:r>
          </a:p>
        </p:txBody>
      </p:sp>
      <p:cxnSp>
        <p:nvCxnSpPr>
          <p:cNvPr id="4" name="Connecteur droit avec flèche 3"/>
          <p:cNvCxnSpPr/>
          <p:nvPr/>
        </p:nvCxnSpPr>
        <p:spPr>
          <a:xfrm flipV="1">
            <a:off x="2663052" y="2519892"/>
            <a:ext cx="1044736" cy="204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Connecteur droit avec flèche 5"/>
          <p:cNvCxnSpPr/>
          <p:nvPr/>
        </p:nvCxnSpPr>
        <p:spPr>
          <a:xfrm flipV="1">
            <a:off x="2663052" y="3143491"/>
            <a:ext cx="1044736" cy="204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 name="Numero de page">
            <a:extLst>
              <a:ext uri="{FF2B5EF4-FFF2-40B4-BE49-F238E27FC236}">
                <a16:creationId xmlns:a16="http://schemas.microsoft.com/office/drawing/2014/main" id="{56BEFD8E-E3E5-49A8-9F0E-4AEBCAE8E7E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83</a:t>
            </a:r>
          </a:p>
        </p:txBody>
      </p:sp>
    </p:spTree>
    <p:extLst>
      <p:ext uri="{BB962C8B-B14F-4D97-AF65-F5344CB8AC3E}">
        <p14:creationId xmlns:p14="http://schemas.microsoft.com/office/powerpoint/2010/main" val="15869988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2744993" y="1299644"/>
            <a:ext cx="3113723" cy="461665"/>
          </a:xfrm>
          <a:prstGeom prst="rect">
            <a:avLst/>
          </a:prstGeom>
          <a:noFill/>
        </p:spPr>
        <p:txBody>
          <a:bodyPr wrap="square" rtlCol="0">
            <a:spAutoFit/>
          </a:bodyPr>
          <a:lstStyle/>
          <a:p>
            <a:pPr algn="ctr"/>
            <a:r>
              <a:rPr lang="fr-FR" sz="2400" b="1" i="1">
                <a:solidFill>
                  <a:srgbClr val="333333"/>
                </a:solidFill>
                <a:latin typeface="Times New Roman"/>
                <a:cs typeface="Times New Roman"/>
              </a:rPr>
              <a:t>État des stocks </a:t>
            </a:r>
          </a:p>
        </p:txBody>
      </p:sp>
      <p:graphicFrame>
        <p:nvGraphicFramePr>
          <p:cNvPr id="3" name="Tableau 2"/>
          <p:cNvGraphicFramePr>
            <a:graphicFrameLocks noGrp="1"/>
          </p:cNvGraphicFramePr>
          <p:nvPr/>
        </p:nvGraphicFramePr>
        <p:xfrm>
          <a:off x="253929" y="1796354"/>
          <a:ext cx="8206383" cy="3235960"/>
        </p:xfrm>
        <a:graphic>
          <a:graphicData uri="http://schemas.openxmlformats.org/drawingml/2006/table">
            <a:tbl>
              <a:tblPr firstRow="1" bandRow="1">
                <a:tableStyleId>{5C22544A-7EE6-4342-B048-85BDC9FD1C3A}</a:tableStyleId>
              </a:tblPr>
              <a:tblGrid>
                <a:gridCol w="2735461">
                  <a:extLst>
                    <a:ext uri="{9D8B030D-6E8A-4147-A177-3AD203B41FA5}">
                      <a16:colId xmlns:a16="http://schemas.microsoft.com/office/drawing/2014/main" val="20000"/>
                    </a:ext>
                  </a:extLst>
                </a:gridCol>
                <a:gridCol w="2735461">
                  <a:extLst>
                    <a:ext uri="{9D8B030D-6E8A-4147-A177-3AD203B41FA5}">
                      <a16:colId xmlns:a16="http://schemas.microsoft.com/office/drawing/2014/main" val="20001"/>
                    </a:ext>
                  </a:extLst>
                </a:gridCol>
                <a:gridCol w="2735461">
                  <a:extLst>
                    <a:ext uri="{9D8B030D-6E8A-4147-A177-3AD203B41FA5}">
                      <a16:colId xmlns:a16="http://schemas.microsoft.com/office/drawing/2014/main" val="20002"/>
                    </a:ext>
                  </a:extLst>
                </a:gridCol>
              </a:tblGrid>
              <a:tr h="370840">
                <a:tc gridSpan="2">
                  <a:txBody>
                    <a:bodyPr/>
                    <a:lstStyle/>
                    <a:p>
                      <a:pPr algn="ctr"/>
                      <a:r>
                        <a:rPr lang="fr-FR">
                          <a:solidFill>
                            <a:srgbClr val="333333"/>
                          </a:solidFill>
                          <a:latin typeface="Times New Roman"/>
                          <a:cs typeface="Times New Roman"/>
                        </a:rPr>
                        <a:t>STOCK AU 1</a:t>
                      </a:r>
                      <a:r>
                        <a:rPr lang="fr-FR" baseline="30000">
                          <a:solidFill>
                            <a:srgbClr val="333333"/>
                          </a:solidFill>
                          <a:latin typeface="Times New Roman"/>
                          <a:cs typeface="Times New Roman"/>
                        </a:rPr>
                        <a:t>er</a:t>
                      </a:r>
                      <a:r>
                        <a:rPr lang="fr-FR">
                          <a:solidFill>
                            <a:srgbClr val="333333"/>
                          </a:solidFill>
                          <a:latin typeface="Times New Roman"/>
                          <a:cs typeface="Times New Roman"/>
                        </a:rPr>
                        <a:t>  JUIN</a:t>
                      </a:r>
                    </a:p>
                  </a:txBody>
                  <a:tcPr/>
                </a:tc>
                <a:tc hMerge="1">
                  <a:txBody>
                    <a:bodyPr/>
                    <a:lstStyle/>
                    <a:p>
                      <a:pPr algn="ctr"/>
                      <a:endParaRPr lang="fr-FR" dirty="0">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STOCK au 30 JUIN</a:t>
                      </a:r>
                    </a:p>
                  </a:txBody>
                  <a:tcPr/>
                </a:tc>
                <a:extLst>
                  <a:ext uri="{0D108BD9-81ED-4DB2-BD59-A6C34878D82A}">
                    <a16:rowId xmlns:a16="http://schemas.microsoft.com/office/drawing/2014/main" val="10000"/>
                  </a:ext>
                </a:extLst>
              </a:tr>
              <a:tr h="370840">
                <a:tc>
                  <a:txBody>
                    <a:bodyPr/>
                    <a:lstStyle/>
                    <a:p>
                      <a:pPr algn="just"/>
                      <a:r>
                        <a:rPr lang="fr-FR">
                          <a:solidFill>
                            <a:srgbClr val="333333"/>
                          </a:solidFill>
                          <a:latin typeface="Times New Roman"/>
                          <a:cs typeface="Times New Roman"/>
                        </a:rPr>
                        <a:t>Carottes </a:t>
                      </a:r>
                    </a:p>
                  </a:txBody>
                  <a:tcPr/>
                </a:tc>
                <a:tc>
                  <a:txBody>
                    <a:bodyPr/>
                    <a:lstStyle/>
                    <a:p>
                      <a:pPr algn="ctr"/>
                      <a:r>
                        <a:rPr lang="fr-FR">
                          <a:solidFill>
                            <a:srgbClr val="333333"/>
                          </a:solidFill>
                          <a:latin typeface="Times New Roman"/>
                          <a:cs typeface="Times New Roman"/>
                        </a:rPr>
                        <a:t>10000</a:t>
                      </a:r>
                      <a:r>
                        <a:rPr lang="fr-FR" baseline="0">
                          <a:solidFill>
                            <a:srgbClr val="333333"/>
                          </a:solidFill>
                          <a:latin typeface="Times New Roman"/>
                          <a:cs typeface="Times New Roman"/>
                        </a:rPr>
                        <a:t> kg à 0,50 dhs le kg</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5000 KG</a:t>
                      </a:r>
                    </a:p>
                  </a:txBody>
                  <a:tcPr/>
                </a:tc>
                <a:extLst>
                  <a:ext uri="{0D108BD9-81ED-4DB2-BD59-A6C34878D82A}">
                    <a16:rowId xmlns:a16="http://schemas.microsoft.com/office/drawing/2014/main" val="10001"/>
                  </a:ext>
                </a:extLst>
              </a:tr>
              <a:tr h="370840">
                <a:tc>
                  <a:txBody>
                    <a:bodyPr/>
                    <a:lstStyle/>
                    <a:p>
                      <a:pPr algn="just"/>
                      <a:r>
                        <a:rPr lang="fr-FR">
                          <a:solidFill>
                            <a:srgbClr val="333333"/>
                          </a:solidFill>
                          <a:latin typeface="Times New Roman"/>
                          <a:cs typeface="Times New Roman"/>
                        </a:rPr>
                        <a:t>Tomates </a:t>
                      </a:r>
                    </a:p>
                  </a:txBody>
                  <a:tcPr/>
                </a:tc>
                <a:tc>
                  <a:txBody>
                    <a:bodyPr/>
                    <a:lstStyle/>
                    <a:p>
                      <a:pPr algn="ctr"/>
                      <a:r>
                        <a:rPr lang="fr-FR">
                          <a:solidFill>
                            <a:srgbClr val="333333"/>
                          </a:solidFill>
                          <a:latin typeface="Times New Roman"/>
                          <a:cs typeface="Times New Roman"/>
                        </a:rPr>
                        <a:t>3500 KG à 0,78 dhs le kg</a:t>
                      </a:r>
                    </a:p>
                  </a:txBody>
                  <a:tcPr/>
                </a:tc>
                <a:tc>
                  <a:txBody>
                    <a:bodyPr/>
                    <a:lstStyle/>
                    <a:p>
                      <a:pPr algn="ctr"/>
                      <a:r>
                        <a:rPr lang="fr-FR">
                          <a:solidFill>
                            <a:srgbClr val="333333"/>
                          </a:solidFill>
                          <a:latin typeface="Times New Roman"/>
                          <a:cs typeface="Times New Roman"/>
                        </a:rPr>
                        <a:t>500 KG</a:t>
                      </a:r>
                    </a:p>
                  </a:txBody>
                  <a:tcPr/>
                </a:tc>
                <a:extLst>
                  <a:ext uri="{0D108BD9-81ED-4DB2-BD59-A6C34878D82A}">
                    <a16:rowId xmlns:a16="http://schemas.microsoft.com/office/drawing/2014/main" val="10002"/>
                  </a:ext>
                </a:extLst>
              </a:tr>
              <a:tr h="370840">
                <a:tc>
                  <a:txBody>
                    <a:bodyPr/>
                    <a:lstStyle/>
                    <a:p>
                      <a:pPr algn="just"/>
                      <a:r>
                        <a:rPr lang="fr-FR">
                          <a:solidFill>
                            <a:srgbClr val="333333"/>
                          </a:solidFill>
                          <a:latin typeface="Times New Roman"/>
                          <a:cs typeface="Times New Roman"/>
                        </a:rPr>
                        <a:t>Jambon </a:t>
                      </a:r>
                    </a:p>
                  </a:txBody>
                  <a:tcPr/>
                </a:tc>
                <a:tc>
                  <a:txBody>
                    <a:bodyPr/>
                    <a:lstStyle/>
                    <a:p>
                      <a:pPr algn="ctr"/>
                      <a:r>
                        <a:rPr lang="fr-FR">
                          <a:solidFill>
                            <a:srgbClr val="333333"/>
                          </a:solidFill>
                          <a:latin typeface="Times New Roman"/>
                          <a:cs typeface="Times New Roman"/>
                        </a:rPr>
                        <a:t>7000Kg à 9,20 le kg</a:t>
                      </a:r>
                    </a:p>
                  </a:txBody>
                  <a:tcPr/>
                </a:tc>
                <a:tc>
                  <a:txBody>
                    <a:bodyPr/>
                    <a:lstStyle/>
                    <a:p>
                      <a:pPr algn="ctr"/>
                      <a:r>
                        <a:rPr lang="fr-FR">
                          <a:solidFill>
                            <a:srgbClr val="333333"/>
                          </a:solidFill>
                          <a:latin typeface="Times New Roman"/>
                          <a:cs typeface="Times New Roman"/>
                        </a:rPr>
                        <a:t>10000 KG </a:t>
                      </a:r>
                    </a:p>
                  </a:txBody>
                  <a:tcPr/>
                </a:tc>
                <a:extLst>
                  <a:ext uri="{0D108BD9-81ED-4DB2-BD59-A6C34878D82A}">
                    <a16:rowId xmlns:a16="http://schemas.microsoft.com/office/drawing/2014/main" val="10003"/>
                  </a:ext>
                </a:extLst>
              </a:tr>
              <a:tr h="370840">
                <a:tc>
                  <a:txBody>
                    <a:bodyPr/>
                    <a:lstStyle/>
                    <a:p>
                      <a:pPr algn="just"/>
                      <a:r>
                        <a:rPr lang="fr-FR">
                          <a:solidFill>
                            <a:srgbClr val="333333"/>
                          </a:solidFill>
                          <a:latin typeface="Times New Roman"/>
                          <a:cs typeface="Times New Roman"/>
                        </a:rPr>
                        <a:t>Sel </a:t>
                      </a:r>
                    </a:p>
                  </a:txBody>
                  <a:tcPr/>
                </a:tc>
                <a:tc>
                  <a:txBody>
                    <a:bodyPr/>
                    <a:lstStyle/>
                    <a:p>
                      <a:pPr algn="ctr"/>
                      <a:r>
                        <a:rPr lang="fr-FR">
                          <a:solidFill>
                            <a:srgbClr val="333333"/>
                          </a:solidFill>
                          <a:latin typeface="Times New Roman"/>
                          <a:cs typeface="Times New Roman"/>
                        </a:rPr>
                        <a:t>40 Sacs à 3,80 LE sac</a:t>
                      </a:r>
                    </a:p>
                  </a:txBody>
                  <a:tcPr/>
                </a:tc>
                <a:tc>
                  <a:txBody>
                    <a:bodyPr/>
                    <a:lstStyle/>
                    <a:p>
                      <a:pPr algn="ctr"/>
                      <a:r>
                        <a:rPr lang="fr-FR">
                          <a:solidFill>
                            <a:srgbClr val="333333"/>
                          </a:solidFill>
                          <a:latin typeface="Times New Roman"/>
                          <a:cs typeface="Times New Roman"/>
                        </a:rPr>
                        <a:t>60 SACS</a:t>
                      </a:r>
                    </a:p>
                  </a:txBody>
                  <a:tcPr/>
                </a:tc>
                <a:extLst>
                  <a:ext uri="{0D108BD9-81ED-4DB2-BD59-A6C34878D82A}">
                    <a16:rowId xmlns:a16="http://schemas.microsoft.com/office/drawing/2014/main" val="10004"/>
                  </a:ext>
                </a:extLst>
              </a:tr>
              <a:tr h="370840">
                <a:tc>
                  <a:txBody>
                    <a:bodyPr/>
                    <a:lstStyle/>
                    <a:p>
                      <a:pPr algn="just"/>
                      <a:r>
                        <a:rPr lang="fr-FR">
                          <a:solidFill>
                            <a:srgbClr val="333333"/>
                          </a:solidFill>
                          <a:latin typeface="Times New Roman"/>
                          <a:cs typeface="Times New Roman"/>
                        </a:rPr>
                        <a:t>Pots vides</a:t>
                      </a:r>
                    </a:p>
                  </a:txBody>
                  <a:tcPr/>
                </a:tc>
                <a:tc>
                  <a:txBody>
                    <a:bodyPr/>
                    <a:lstStyle/>
                    <a:p>
                      <a:pPr algn="ctr"/>
                      <a:r>
                        <a:rPr lang="fr-FR">
                          <a:solidFill>
                            <a:srgbClr val="333333"/>
                          </a:solidFill>
                          <a:latin typeface="Times New Roman"/>
                          <a:cs typeface="Times New Roman"/>
                        </a:rPr>
                        <a:t>250 000 POTS à 30,70 dhs le mille </a:t>
                      </a:r>
                    </a:p>
                  </a:txBody>
                  <a:tcPr/>
                </a:tc>
                <a:tc>
                  <a:txBody>
                    <a:bodyPr/>
                    <a:lstStyle/>
                    <a:p>
                      <a:pPr algn="ctr"/>
                      <a:r>
                        <a:rPr lang="fr-FR">
                          <a:solidFill>
                            <a:srgbClr val="333333"/>
                          </a:solidFill>
                          <a:latin typeface="Times New Roman"/>
                          <a:cs typeface="Times New Roman"/>
                        </a:rPr>
                        <a:t>35000 POTS</a:t>
                      </a:r>
                    </a:p>
                  </a:txBody>
                  <a:tcPr/>
                </a:tc>
                <a:extLst>
                  <a:ext uri="{0D108BD9-81ED-4DB2-BD59-A6C34878D82A}">
                    <a16:rowId xmlns:a16="http://schemas.microsoft.com/office/drawing/2014/main" val="10005"/>
                  </a:ext>
                </a:extLst>
              </a:tr>
              <a:tr h="370840">
                <a:tc>
                  <a:txBody>
                    <a:bodyPr/>
                    <a:lstStyle/>
                    <a:p>
                      <a:pPr algn="just"/>
                      <a:r>
                        <a:rPr lang="fr-FR">
                          <a:solidFill>
                            <a:srgbClr val="333333"/>
                          </a:solidFill>
                          <a:latin typeface="Times New Roman"/>
                          <a:cs typeface="Times New Roman"/>
                        </a:rPr>
                        <a:t>Pots conditionnés </a:t>
                      </a:r>
                    </a:p>
                  </a:txBody>
                  <a:tcPr/>
                </a:tc>
                <a:tc>
                  <a:txBody>
                    <a:bodyPr/>
                    <a:lstStyle/>
                    <a:p>
                      <a:pPr algn="ctr"/>
                      <a:r>
                        <a:rPr lang="fr-FR">
                          <a:solidFill>
                            <a:srgbClr val="333333"/>
                          </a:solidFill>
                          <a:latin typeface="Times New Roman"/>
                          <a:cs typeface="Times New Roman"/>
                        </a:rPr>
                        <a:t>45000 Pots à </a:t>
                      </a:r>
                      <a:r>
                        <a:rPr lang="fr-FR" baseline="0">
                          <a:solidFill>
                            <a:srgbClr val="333333"/>
                          </a:solidFill>
                          <a:latin typeface="Times New Roman"/>
                          <a:cs typeface="Times New Roman"/>
                        </a:rPr>
                        <a:t> 0,52 </a:t>
                      </a:r>
                      <a:r>
                        <a:rPr lang="fr-FR">
                          <a:solidFill>
                            <a:srgbClr val="333333"/>
                          </a:solidFill>
                          <a:latin typeface="Times New Roman"/>
                          <a:cs typeface="Times New Roman"/>
                        </a:rPr>
                        <a:t>dhs  </a:t>
                      </a:r>
                    </a:p>
                  </a:txBody>
                  <a:tcPr/>
                </a:tc>
                <a:tc>
                  <a:txBody>
                    <a:bodyPr/>
                    <a:lstStyle/>
                    <a:p>
                      <a:pPr algn="ctr"/>
                      <a:r>
                        <a:rPr lang="fr-FR">
                          <a:solidFill>
                            <a:srgbClr val="333333"/>
                          </a:solidFill>
                          <a:latin typeface="Times New Roman"/>
                          <a:cs typeface="Times New Roman"/>
                        </a:rPr>
                        <a:t>75000 POTS</a:t>
                      </a:r>
                    </a:p>
                  </a:txBody>
                  <a:tcPr/>
                </a:tc>
                <a:extLst>
                  <a:ext uri="{0D108BD9-81ED-4DB2-BD59-A6C34878D82A}">
                    <a16:rowId xmlns:a16="http://schemas.microsoft.com/office/drawing/2014/main" val="10006"/>
                  </a:ext>
                </a:extLst>
              </a:tr>
              <a:tr h="370840">
                <a:tc>
                  <a:txBody>
                    <a:bodyPr/>
                    <a:lstStyle/>
                    <a:p>
                      <a:pPr algn="just"/>
                      <a:r>
                        <a:rPr lang="fr-FR">
                          <a:solidFill>
                            <a:srgbClr val="333333"/>
                          </a:solidFill>
                          <a:latin typeface="Times New Roman"/>
                          <a:cs typeface="Times New Roman"/>
                        </a:rPr>
                        <a:t>En-Cours de fabrication  </a:t>
                      </a:r>
                    </a:p>
                  </a:txBody>
                  <a:tcPr/>
                </a:tc>
                <a:tc>
                  <a:txBody>
                    <a:bodyPr/>
                    <a:lstStyle/>
                    <a:p>
                      <a:pPr algn="ctr"/>
                      <a:r>
                        <a:rPr lang="fr-FR">
                          <a:solidFill>
                            <a:srgbClr val="333333"/>
                          </a:solidFill>
                          <a:latin typeface="Times New Roman"/>
                          <a:cs typeface="Times New Roman"/>
                        </a:rPr>
                        <a:t>4000</a:t>
                      </a:r>
                      <a:r>
                        <a:rPr lang="fr-FR" baseline="0">
                          <a:solidFill>
                            <a:srgbClr val="333333"/>
                          </a:solidFill>
                          <a:latin typeface="Times New Roman"/>
                          <a:cs typeface="Times New Roman"/>
                        </a:rPr>
                        <a:t>  DHS  </a:t>
                      </a:r>
                      <a:endParaRPr lang="fr-FR">
                        <a:solidFill>
                          <a:srgbClr val="333333"/>
                        </a:solidFill>
                        <a:latin typeface="Times New Roman"/>
                        <a:cs typeface="Times New Roman"/>
                      </a:endParaRPr>
                    </a:p>
                  </a:txBody>
                  <a:tcPr/>
                </a:tc>
                <a:tc>
                  <a:txBody>
                    <a:bodyPr/>
                    <a:lstStyle/>
                    <a:p>
                      <a:pPr algn="ctr"/>
                      <a:endParaRPr lang="fr-FR">
                        <a:solidFill>
                          <a:srgbClr val="333333"/>
                        </a:solidFill>
                        <a:latin typeface="Times New Roman"/>
                        <a:cs typeface="Times New Roman"/>
                      </a:endParaRPr>
                    </a:p>
                  </a:txBody>
                  <a:tcPr/>
                </a:tc>
                <a:extLst>
                  <a:ext uri="{0D108BD9-81ED-4DB2-BD59-A6C34878D82A}">
                    <a16:rowId xmlns:a16="http://schemas.microsoft.com/office/drawing/2014/main" val="10007"/>
                  </a:ext>
                </a:extLst>
              </a:tr>
            </a:tbl>
          </a:graphicData>
        </a:graphic>
      </p:graphicFrame>
      <p:sp>
        <p:nvSpPr>
          <p:cNvPr id="4" name="ZoneTexte 3"/>
          <p:cNvSpPr txBox="1"/>
          <p:nvPr/>
        </p:nvSpPr>
        <p:spPr>
          <a:xfrm>
            <a:off x="792161" y="5510984"/>
            <a:ext cx="8159791" cy="646331"/>
          </a:xfrm>
          <a:prstGeom prst="rect">
            <a:avLst/>
          </a:prstGeom>
          <a:noFill/>
        </p:spPr>
        <p:txBody>
          <a:bodyPr wrap="square" rtlCol="0">
            <a:spAutoFit/>
          </a:bodyPr>
          <a:lstStyle/>
          <a:p>
            <a:pPr algn="just"/>
            <a:r>
              <a:rPr lang="fr-FR" b="1">
                <a:solidFill>
                  <a:srgbClr val="333333"/>
                </a:solidFill>
                <a:latin typeface="Times New Roman"/>
                <a:cs typeface="Times New Roman"/>
              </a:rPr>
              <a:t>Les sorties de stock sont évaluées au coût unitaire moyen pondérè en fin de période </a:t>
            </a:r>
          </a:p>
        </p:txBody>
      </p:sp>
      <p:sp>
        <p:nvSpPr>
          <p:cNvPr id="5" name="Numero de page">
            <a:extLst>
              <a:ext uri="{FF2B5EF4-FFF2-40B4-BE49-F238E27FC236}">
                <a16:creationId xmlns:a16="http://schemas.microsoft.com/office/drawing/2014/main" id="{3EC701E5-F1A5-4A0A-B902-7F9E0564C88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84</a:t>
            </a:r>
          </a:p>
        </p:txBody>
      </p:sp>
    </p:spTree>
    <p:extLst>
      <p:ext uri="{BB962C8B-B14F-4D97-AF65-F5344CB8AC3E}">
        <p14:creationId xmlns:p14="http://schemas.microsoft.com/office/powerpoint/2010/main" val="11675795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graphicFrame>
        <p:nvGraphicFramePr>
          <p:cNvPr id="2" name="Tableau 1"/>
          <p:cNvGraphicFramePr>
            <a:graphicFrameLocks noGrp="1"/>
          </p:cNvGraphicFramePr>
          <p:nvPr/>
        </p:nvGraphicFramePr>
        <p:xfrm>
          <a:off x="450668" y="2400860"/>
          <a:ext cx="8542254" cy="2926080"/>
        </p:xfrm>
        <a:graphic>
          <a:graphicData uri="http://schemas.openxmlformats.org/drawingml/2006/table">
            <a:tbl>
              <a:tblPr firstRow="1" bandRow="1">
                <a:tableStyleId>{5C22544A-7EE6-4342-B048-85BDC9FD1C3A}</a:tableStyleId>
              </a:tblPr>
              <a:tblGrid>
                <a:gridCol w="1423709">
                  <a:extLst>
                    <a:ext uri="{9D8B030D-6E8A-4147-A177-3AD203B41FA5}">
                      <a16:colId xmlns:a16="http://schemas.microsoft.com/office/drawing/2014/main" val="20000"/>
                    </a:ext>
                  </a:extLst>
                </a:gridCol>
                <a:gridCol w="1423709">
                  <a:extLst>
                    <a:ext uri="{9D8B030D-6E8A-4147-A177-3AD203B41FA5}">
                      <a16:colId xmlns:a16="http://schemas.microsoft.com/office/drawing/2014/main" val="20001"/>
                    </a:ext>
                  </a:extLst>
                </a:gridCol>
                <a:gridCol w="1423709">
                  <a:extLst>
                    <a:ext uri="{9D8B030D-6E8A-4147-A177-3AD203B41FA5}">
                      <a16:colId xmlns:a16="http://schemas.microsoft.com/office/drawing/2014/main" val="20002"/>
                    </a:ext>
                  </a:extLst>
                </a:gridCol>
                <a:gridCol w="1423709">
                  <a:extLst>
                    <a:ext uri="{9D8B030D-6E8A-4147-A177-3AD203B41FA5}">
                      <a16:colId xmlns:a16="http://schemas.microsoft.com/office/drawing/2014/main" val="20003"/>
                    </a:ext>
                  </a:extLst>
                </a:gridCol>
                <a:gridCol w="1423709">
                  <a:extLst>
                    <a:ext uri="{9D8B030D-6E8A-4147-A177-3AD203B41FA5}">
                      <a16:colId xmlns:a16="http://schemas.microsoft.com/office/drawing/2014/main" val="20004"/>
                    </a:ext>
                  </a:extLst>
                </a:gridCol>
                <a:gridCol w="1423709">
                  <a:extLst>
                    <a:ext uri="{9D8B030D-6E8A-4147-A177-3AD203B41FA5}">
                      <a16:colId xmlns:a16="http://schemas.microsoft.com/office/drawing/2014/main" val="20005"/>
                    </a:ext>
                  </a:extLst>
                </a:gridCol>
              </a:tblGrid>
              <a:tr h="370840">
                <a:tc>
                  <a:txBody>
                    <a:bodyPr/>
                    <a:lstStyle/>
                    <a:p>
                      <a:pPr algn="ctr"/>
                      <a:r>
                        <a:rPr lang="fr-FR">
                          <a:latin typeface="Times New Roman"/>
                          <a:cs typeface="Times New Roman"/>
                        </a:rPr>
                        <a:t>Charges </a:t>
                      </a:r>
                    </a:p>
                  </a:txBody>
                  <a:tcPr/>
                </a:tc>
                <a:tc>
                  <a:txBody>
                    <a:bodyPr/>
                    <a:lstStyle/>
                    <a:p>
                      <a:pPr algn="ctr"/>
                      <a:r>
                        <a:rPr lang="fr-FR">
                          <a:latin typeface="Times New Roman"/>
                          <a:cs typeface="Times New Roman"/>
                        </a:rPr>
                        <a:t>Total</a:t>
                      </a:r>
                    </a:p>
                  </a:txBody>
                  <a:tcPr/>
                </a:tc>
                <a:tc>
                  <a:txBody>
                    <a:bodyPr/>
                    <a:lstStyle/>
                    <a:p>
                      <a:pPr algn="ctr"/>
                      <a:r>
                        <a:rPr lang="fr-FR">
                          <a:latin typeface="Times New Roman"/>
                          <a:cs typeface="Times New Roman"/>
                        </a:rPr>
                        <a:t>Approvisionnement </a:t>
                      </a:r>
                    </a:p>
                  </a:txBody>
                  <a:tcPr/>
                </a:tc>
                <a:tc>
                  <a:txBody>
                    <a:bodyPr/>
                    <a:lstStyle/>
                    <a:p>
                      <a:pPr algn="ctr"/>
                      <a:r>
                        <a:rPr lang="fr-FR">
                          <a:latin typeface="Times New Roman"/>
                          <a:cs typeface="Times New Roman"/>
                        </a:rPr>
                        <a:t>Fabrication </a:t>
                      </a:r>
                    </a:p>
                  </a:txBody>
                  <a:tcPr/>
                </a:tc>
                <a:tc>
                  <a:txBody>
                    <a:bodyPr/>
                    <a:lstStyle/>
                    <a:p>
                      <a:pPr algn="ctr"/>
                      <a:r>
                        <a:rPr lang="fr-FR">
                          <a:latin typeface="Times New Roman"/>
                          <a:cs typeface="Times New Roman"/>
                        </a:rPr>
                        <a:t>conditionnement</a:t>
                      </a:r>
                    </a:p>
                  </a:txBody>
                  <a:tcPr/>
                </a:tc>
                <a:tc>
                  <a:txBody>
                    <a:bodyPr/>
                    <a:lstStyle/>
                    <a:p>
                      <a:pPr algn="ctr"/>
                      <a:r>
                        <a:rPr lang="fr-FR">
                          <a:latin typeface="Times New Roman"/>
                          <a:cs typeface="Times New Roman"/>
                        </a:rPr>
                        <a:t>Distribution </a:t>
                      </a:r>
                    </a:p>
                  </a:txBody>
                  <a:tcPr/>
                </a:tc>
                <a:extLst>
                  <a:ext uri="{0D108BD9-81ED-4DB2-BD59-A6C34878D82A}">
                    <a16:rowId xmlns:a16="http://schemas.microsoft.com/office/drawing/2014/main" val="10000"/>
                  </a:ext>
                </a:extLst>
              </a:tr>
              <a:tr h="370840">
                <a:tc>
                  <a:txBody>
                    <a:bodyPr/>
                    <a:lstStyle/>
                    <a:p>
                      <a:pPr algn="ctr"/>
                      <a:r>
                        <a:rPr lang="fr-FR">
                          <a:latin typeface="Times New Roman"/>
                          <a:cs typeface="Times New Roman"/>
                        </a:rPr>
                        <a:t>Répartition secondaire</a:t>
                      </a:r>
                    </a:p>
                    <a:p>
                      <a:pPr algn="ctr"/>
                      <a:endParaRPr lang="fr-FR" baseline="0">
                        <a:latin typeface="Times New Roman"/>
                        <a:cs typeface="Times New Roman"/>
                      </a:endParaRPr>
                    </a:p>
                    <a:p>
                      <a:pPr algn="ctr"/>
                      <a:r>
                        <a:rPr lang="fr-FR" baseline="0">
                          <a:latin typeface="Times New Roman"/>
                          <a:cs typeface="Times New Roman"/>
                        </a:rPr>
                        <a:t>Nature d’unité d’œuvre  </a:t>
                      </a:r>
                      <a:endParaRPr lang="fr-FR">
                        <a:latin typeface="Times New Roman"/>
                        <a:cs typeface="Times New Roman"/>
                      </a:endParaRPr>
                    </a:p>
                  </a:txBody>
                  <a:tcPr/>
                </a:tc>
                <a:tc>
                  <a:txBody>
                    <a:bodyPr/>
                    <a:lstStyle/>
                    <a:p>
                      <a:pPr algn="ctr"/>
                      <a:r>
                        <a:rPr lang="fr-FR">
                          <a:latin typeface="Times New Roman"/>
                          <a:cs typeface="Times New Roman"/>
                        </a:rPr>
                        <a:t>44238</a:t>
                      </a:r>
                    </a:p>
                  </a:txBody>
                  <a:tcPr/>
                </a:tc>
                <a:tc>
                  <a:txBody>
                    <a:bodyPr/>
                    <a:lstStyle/>
                    <a:p>
                      <a:pPr algn="ctr"/>
                      <a:r>
                        <a:rPr lang="fr-FR">
                          <a:latin typeface="Times New Roman"/>
                          <a:cs typeface="Times New Roman"/>
                        </a:rPr>
                        <a:t>4500</a:t>
                      </a:r>
                    </a:p>
                    <a:p>
                      <a:pPr algn="ctr"/>
                      <a:endParaRPr lang="fr-FR">
                        <a:latin typeface="Times New Roman"/>
                        <a:cs typeface="Times New Roman"/>
                      </a:endParaRPr>
                    </a:p>
                    <a:p>
                      <a:pPr algn="ctr"/>
                      <a:endParaRPr lang="fr-FR">
                        <a:latin typeface="Times New Roman"/>
                        <a:cs typeface="Times New Roman"/>
                      </a:endParaRPr>
                    </a:p>
                    <a:p>
                      <a:pPr algn="ctr"/>
                      <a:r>
                        <a:rPr lang="fr-FR">
                          <a:latin typeface="Times New Roman"/>
                          <a:cs typeface="Times New Roman"/>
                        </a:rPr>
                        <a:t>Kg de matière première </a:t>
                      </a:r>
                    </a:p>
                    <a:p>
                      <a:pPr algn="ctr"/>
                      <a:endParaRPr lang="fr-FR">
                        <a:latin typeface="Times New Roman"/>
                        <a:cs typeface="Times New Roman"/>
                      </a:endParaRPr>
                    </a:p>
                    <a:p>
                      <a:pPr algn="ctr"/>
                      <a:endParaRPr lang="fr-FR">
                        <a:latin typeface="Times New Roman"/>
                        <a:cs typeface="Times New Roman"/>
                      </a:endParaRPr>
                    </a:p>
                  </a:txBody>
                  <a:tcPr/>
                </a:tc>
                <a:tc>
                  <a:txBody>
                    <a:bodyPr/>
                    <a:lstStyle/>
                    <a:p>
                      <a:pPr algn="ctr"/>
                      <a:r>
                        <a:rPr lang="fr-FR">
                          <a:latin typeface="Times New Roman"/>
                          <a:cs typeface="Times New Roman"/>
                        </a:rPr>
                        <a:t>26526</a:t>
                      </a:r>
                    </a:p>
                    <a:p>
                      <a:pPr algn="ctr"/>
                      <a:endParaRPr lang="fr-FR">
                        <a:latin typeface="Times New Roman"/>
                        <a:cs typeface="Times New Roman"/>
                      </a:endParaRPr>
                    </a:p>
                    <a:p>
                      <a:pPr algn="ctr"/>
                      <a:endParaRPr lang="fr-FR">
                        <a:latin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a:latin typeface="Times New Roman"/>
                          <a:cs typeface="Times New Roman"/>
                        </a:rPr>
                        <a:t>Kg de purée</a:t>
                      </a:r>
                      <a:r>
                        <a:rPr lang="fr-FR" baseline="0">
                          <a:latin typeface="Times New Roman"/>
                          <a:cs typeface="Times New Roman"/>
                        </a:rPr>
                        <a:t> fabriquée  </a:t>
                      </a:r>
                      <a:endParaRPr lang="fr-FR">
                        <a:latin typeface="Times New Roman"/>
                        <a:cs typeface="Times New Roman"/>
                      </a:endParaRPr>
                    </a:p>
                    <a:p>
                      <a:pPr algn="ctr"/>
                      <a:endParaRPr lang="fr-FR">
                        <a:latin typeface="Times New Roman"/>
                        <a:cs typeface="Times New Roman"/>
                      </a:endParaRPr>
                    </a:p>
                    <a:p>
                      <a:pPr algn="ctr"/>
                      <a:endParaRPr lang="fr-FR">
                        <a:latin typeface="Times New Roman"/>
                        <a:cs typeface="Times New Roman"/>
                      </a:endParaRPr>
                    </a:p>
                  </a:txBody>
                  <a:tcPr/>
                </a:tc>
                <a:tc>
                  <a:txBody>
                    <a:bodyPr/>
                    <a:lstStyle/>
                    <a:p>
                      <a:pPr algn="ctr"/>
                      <a:r>
                        <a:rPr lang="fr-FR">
                          <a:latin typeface="Times New Roman"/>
                          <a:cs typeface="Times New Roman"/>
                        </a:rPr>
                        <a:t>7500 </a:t>
                      </a:r>
                    </a:p>
                    <a:p>
                      <a:pPr algn="ctr"/>
                      <a:endParaRPr lang="fr-FR">
                        <a:latin typeface="Times New Roman"/>
                        <a:cs typeface="Times New Roman"/>
                      </a:endParaRPr>
                    </a:p>
                    <a:p>
                      <a:pPr algn="ctr"/>
                      <a:endParaRPr lang="fr-FR">
                        <a:latin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a:latin typeface="Times New Roman"/>
                          <a:cs typeface="Times New Roman"/>
                        </a:rPr>
                        <a:t>Pot conditionné</a:t>
                      </a:r>
                    </a:p>
                    <a:p>
                      <a:pPr algn="ctr"/>
                      <a:endParaRPr lang="fr-FR">
                        <a:latin typeface="Times New Roman"/>
                        <a:cs typeface="Times New Roman"/>
                      </a:endParaRPr>
                    </a:p>
                  </a:txBody>
                  <a:tcPr/>
                </a:tc>
                <a:tc>
                  <a:txBody>
                    <a:bodyPr/>
                    <a:lstStyle/>
                    <a:p>
                      <a:pPr algn="ctr"/>
                      <a:r>
                        <a:rPr lang="fr-FR">
                          <a:latin typeface="Times New Roman"/>
                          <a:cs typeface="Times New Roman"/>
                        </a:rPr>
                        <a:t>6406</a:t>
                      </a:r>
                    </a:p>
                    <a:p>
                      <a:pPr algn="ctr"/>
                      <a:endParaRPr lang="fr-FR">
                        <a:latin typeface="Times New Roman"/>
                        <a:cs typeface="Times New Roman"/>
                      </a:endParaRPr>
                    </a:p>
                    <a:p>
                      <a:pPr algn="ctr"/>
                      <a:endParaRPr lang="fr-FR">
                        <a:latin typeface="Times New Roman"/>
                        <a:cs typeface="Times New Roman"/>
                      </a:endParaRPr>
                    </a:p>
                    <a:p>
                      <a:pPr algn="ctr"/>
                      <a:r>
                        <a:rPr lang="fr-FR">
                          <a:latin typeface="Times New Roman"/>
                          <a:cs typeface="Times New Roman"/>
                        </a:rPr>
                        <a:t>500dhs de CA HT</a:t>
                      </a:r>
                    </a:p>
                  </a:txBody>
                  <a:tcPr/>
                </a:tc>
                <a:extLst>
                  <a:ext uri="{0D108BD9-81ED-4DB2-BD59-A6C34878D82A}">
                    <a16:rowId xmlns:a16="http://schemas.microsoft.com/office/drawing/2014/main" val="10001"/>
                  </a:ext>
                </a:extLst>
              </a:tr>
            </a:tbl>
          </a:graphicData>
        </a:graphic>
      </p:graphicFrame>
      <p:sp>
        <p:nvSpPr>
          <p:cNvPr id="3" name="Numero de page">
            <a:extLst>
              <a:ext uri="{FF2B5EF4-FFF2-40B4-BE49-F238E27FC236}">
                <a16:creationId xmlns:a16="http://schemas.microsoft.com/office/drawing/2014/main" id="{B2993FB2-5F70-4F8B-8413-F8D0526F3856}"/>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85</a:t>
            </a:r>
          </a:p>
        </p:txBody>
      </p:sp>
    </p:spTree>
    <p:extLst>
      <p:ext uri="{BB962C8B-B14F-4D97-AF65-F5344CB8AC3E}">
        <p14:creationId xmlns:p14="http://schemas.microsoft.com/office/powerpoint/2010/main" val="7273561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395" y="1828800"/>
            <a:ext cx="8808558" cy="4297363"/>
          </a:xfrm>
        </p:spPr>
        <p:txBody>
          <a:bodyPr/>
          <a:lstStyle/>
          <a:p>
            <a:pPr marL="0" indent="0" algn="ctr">
              <a:buNone/>
            </a:pPr>
            <a:r>
              <a:rPr lang="fr-FR" b="1" i="1" u="sng">
                <a:latin typeface="Times New Roman"/>
                <a:cs typeface="Times New Roman"/>
              </a:rPr>
              <a:t>Charges directes : main d’œuvre  </a:t>
            </a:r>
          </a:p>
          <a:p>
            <a:pPr marL="0" indent="0" algn="just">
              <a:buNone/>
            </a:pPr>
            <a:endParaRPr lang="fr-FR" b="1" i="1" u="sng">
              <a:latin typeface="Times New Roman"/>
              <a:cs typeface="Times New Roman"/>
            </a:endParaRPr>
          </a:p>
          <a:p>
            <a:pPr marL="0" indent="0" algn="just">
              <a:buNone/>
            </a:pPr>
            <a:r>
              <a:rPr lang="fr-FR" b="1">
                <a:latin typeface="Times New Roman"/>
                <a:cs typeface="Times New Roman"/>
              </a:rPr>
              <a:t>Approvisionnement : 169 h à 9,5 dhs </a:t>
            </a:r>
          </a:p>
          <a:p>
            <a:pPr marL="0" indent="0" algn="just">
              <a:buNone/>
            </a:pPr>
            <a:r>
              <a:rPr lang="fr-FR" b="1">
                <a:latin typeface="Times New Roman"/>
                <a:cs typeface="Times New Roman"/>
              </a:rPr>
              <a:t>Fabrication: 507 h à 10,00 dhs </a:t>
            </a:r>
          </a:p>
          <a:p>
            <a:pPr marL="0" indent="0" algn="just">
              <a:buNone/>
            </a:pPr>
            <a:r>
              <a:rPr lang="fr-FR" b="1">
                <a:latin typeface="Times New Roman"/>
                <a:cs typeface="Times New Roman"/>
              </a:rPr>
              <a:t>Conditionnement: 33 H à 9,90 dhs </a:t>
            </a:r>
          </a:p>
          <a:p>
            <a:pPr marL="0" indent="0" algn="just">
              <a:buNone/>
            </a:pPr>
            <a:r>
              <a:rPr lang="fr-FR" b="1">
                <a:latin typeface="Times New Roman"/>
                <a:cs typeface="Times New Roman"/>
              </a:rPr>
              <a:t>La main d’œuvre directe pour l’approvisionnement est à répartir proportionnellement au nombre de kilos pour chaque matière première.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E403A296-BD91-443C-BC54-2DE584564C63}"/>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86</a:t>
            </a:r>
          </a:p>
        </p:txBody>
      </p:sp>
    </p:spTree>
    <p:extLst>
      <p:ext uri="{BB962C8B-B14F-4D97-AF65-F5344CB8AC3E}">
        <p14:creationId xmlns:p14="http://schemas.microsoft.com/office/powerpoint/2010/main" val="25007779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b="1" i="1" u="sng">
                <a:latin typeface="Times New Roman"/>
                <a:cs typeface="Times New Roman"/>
              </a:rPr>
              <a:t>Travail à faire </a:t>
            </a:r>
          </a:p>
          <a:p>
            <a:pPr marL="457200" indent="-457200" algn="just">
              <a:buFont typeface="+mj-lt"/>
              <a:buAutoNum type="arabicPeriod"/>
            </a:pPr>
            <a:r>
              <a:rPr lang="fr-FR" b="1">
                <a:latin typeface="Times New Roman"/>
                <a:cs typeface="Times New Roman"/>
              </a:rPr>
              <a:t>Calculer le coût d’unité d’œuvre des centres d’analyse  </a:t>
            </a:r>
          </a:p>
          <a:p>
            <a:pPr marL="457200" indent="-457200" algn="just">
              <a:buFont typeface="+mj-lt"/>
              <a:buAutoNum type="arabicPeriod"/>
            </a:pPr>
            <a:r>
              <a:rPr lang="fr-FR" b="1">
                <a:latin typeface="Times New Roman"/>
                <a:cs typeface="Times New Roman"/>
              </a:rPr>
              <a:t>Calculer le coût d’achat de chaque matière première  </a:t>
            </a:r>
          </a:p>
          <a:p>
            <a:pPr marL="457200" indent="-457200" algn="just">
              <a:buFont typeface="+mj-lt"/>
              <a:buAutoNum type="arabicPeriod"/>
            </a:pPr>
            <a:r>
              <a:rPr lang="fr-FR" b="1">
                <a:latin typeface="Times New Roman"/>
                <a:cs typeface="Times New Roman"/>
              </a:rPr>
              <a:t>Présenter l’inventaire permanent de chaque matière première pour les entrées uniquement (arrondir les nombres à deux chiffres après la virgule).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450BA43F-9E04-43F2-89E1-F0BAE368209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87</a:t>
            </a:r>
          </a:p>
        </p:txBody>
      </p:sp>
    </p:spTree>
    <p:extLst>
      <p:ext uri="{BB962C8B-B14F-4D97-AF65-F5344CB8AC3E}">
        <p14:creationId xmlns:p14="http://schemas.microsoft.com/office/powerpoint/2010/main" val="31363896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5" name="Espace réservé du contenu 4"/>
          <p:cNvSpPr txBox="1">
            <a:spLocks noGrp="1"/>
          </p:cNvSpPr>
          <p:nvPr>
            <p:ph idx="1"/>
          </p:nvPr>
        </p:nvSpPr>
        <p:spPr>
          <a:xfrm>
            <a:off x="779463" y="1828800"/>
            <a:ext cx="5480988" cy="1087477"/>
          </a:xfrm>
          <a:prstGeom prst="rect">
            <a:avLst/>
          </a:prstGeom>
          <a:noFill/>
        </p:spPr>
        <p:txBody>
          <a:bodyPr wrap="none" rtlCol="0">
            <a:spAutoFit/>
          </a:bodyPr>
          <a:lstStyle/>
          <a:p>
            <a:r>
              <a:rPr lang="fr-FR" b="1" i="1" u="sng">
                <a:solidFill>
                  <a:srgbClr val="333333"/>
                </a:solidFill>
                <a:latin typeface="Times New Roman"/>
                <a:cs typeface="Times New Roman"/>
              </a:rPr>
              <a:t>2. Les coûts de production, les en-cours  </a:t>
            </a:r>
          </a:p>
          <a:p>
            <a:pPr marL="0" indent="0">
              <a:buNone/>
            </a:pPr>
            <a:r>
              <a:rPr lang="fr-FR">
                <a:solidFill>
                  <a:srgbClr val="333333"/>
                </a:solidFill>
                <a:latin typeface="Times New Roman"/>
                <a:cs typeface="Times New Roman"/>
              </a:rPr>
              <a:t>	</a:t>
            </a:r>
            <a:r>
              <a:rPr lang="fr-FR" b="1" i="1" u="sng">
                <a:solidFill>
                  <a:srgbClr val="333333"/>
                </a:solidFill>
                <a:latin typeface="Times New Roman"/>
                <a:cs typeface="Times New Roman"/>
              </a:rPr>
              <a:t>2.1. Présentation </a:t>
            </a:r>
          </a:p>
        </p:txBody>
      </p:sp>
      <p:sp>
        <p:nvSpPr>
          <p:cNvPr id="2" name="ZoneTexte 1"/>
          <p:cNvSpPr txBox="1"/>
          <p:nvPr/>
        </p:nvSpPr>
        <p:spPr>
          <a:xfrm>
            <a:off x="595097" y="3371281"/>
            <a:ext cx="7908471" cy="769441"/>
          </a:xfrm>
          <a:prstGeom prst="rect">
            <a:avLst/>
          </a:prstGeom>
          <a:noFill/>
        </p:spPr>
        <p:txBody>
          <a:bodyPr wrap="square" rtlCol="0">
            <a:spAutoFit/>
          </a:bodyPr>
          <a:lstStyle/>
          <a:p>
            <a:pPr algn="just"/>
            <a:r>
              <a:rPr lang="fr-FR" sz="2200">
                <a:solidFill>
                  <a:srgbClr val="333333"/>
                </a:solidFill>
                <a:latin typeface="Times New Roman"/>
                <a:cs typeface="Times New Roman"/>
              </a:rPr>
              <a:t>Les coûts de production correspondent à la phase de fabrication  du cycle d’exploitation.  </a:t>
            </a:r>
          </a:p>
        </p:txBody>
      </p:sp>
      <p:sp>
        <p:nvSpPr>
          <p:cNvPr id="3" name="Numero de page">
            <a:extLst>
              <a:ext uri="{FF2B5EF4-FFF2-40B4-BE49-F238E27FC236}">
                <a16:creationId xmlns:a16="http://schemas.microsoft.com/office/drawing/2014/main" id="{0DDAC3B6-5159-4E3C-B831-2250AA9EDD0E}"/>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88</a:t>
            </a:r>
          </a:p>
        </p:txBody>
      </p:sp>
    </p:spTree>
    <p:extLst>
      <p:ext uri="{BB962C8B-B14F-4D97-AF65-F5344CB8AC3E}">
        <p14:creationId xmlns:p14="http://schemas.microsoft.com/office/powerpoint/2010/main" val="31176853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28800"/>
            <a:ext cx="8910983" cy="4297363"/>
          </a:xfrm>
        </p:spPr>
        <p:txBody>
          <a:bodyPr/>
          <a:lstStyle/>
          <a:p>
            <a:pPr marL="0" indent="0" algn="just">
              <a:buNone/>
            </a:pPr>
            <a:r>
              <a:rPr lang="fr-FR">
                <a:latin typeface="Times New Roman"/>
                <a:cs typeface="Times New Roman"/>
              </a:rPr>
              <a:t>Des différents stades d’élaboration du produit :</a:t>
            </a:r>
          </a:p>
          <a:p>
            <a:pPr marL="0" indent="0" algn="just">
              <a:buNone/>
            </a:pPr>
            <a:endParaRPr lang="fr-FR">
              <a:latin typeface="Times New Roman"/>
              <a:cs typeface="Times New Roman"/>
            </a:endParaRPr>
          </a:p>
          <a:p>
            <a:pPr lvl="2" algn="just">
              <a:buFont typeface="Wingdings" charset="2"/>
              <a:buChar char="ü"/>
            </a:pPr>
            <a:r>
              <a:rPr lang="fr-FR" sz="2300" b="1" i="1" u="sng">
                <a:latin typeface="Times New Roman"/>
                <a:cs typeface="Times New Roman"/>
              </a:rPr>
              <a:t>Produits  intermédiaires</a:t>
            </a:r>
            <a:r>
              <a:rPr lang="fr-FR" sz="2300" b="1" i="1">
                <a:latin typeface="Times New Roman"/>
                <a:cs typeface="Times New Roman"/>
              </a:rPr>
              <a:t>: </a:t>
            </a:r>
            <a:r>
              <a:rPr lang="fr-FR" sz="2300">
                <a:latin typeface="Times New Roman"/>
                <a:cs typeface="Times New Roman"/>
              </a:rPr>
              <a:t>Produits achevé destinés à entrer dans une nouvelle phase  de production. Ils font l’objet d’un calcul de coût et d’une tenue de stock. </a:t>
            </a:r>
          </a:p>
          <a:p>
            <a:pPr lvl="2" algn="just">
              <a:buFont typeface="Wingdings" charset="2"/>
              <a:buChar char="ü"/>
            </a:pPr>
            <a:r>
              <a:rPr lang="fr-FR" sz="2300" b="1" i="1" u="sng">
                <a:latin typeface="Times New Roman"/>
                <a:cs typeface="Times New Roman"/>
              </a:rPr>
              <a:t>Produits en-cours de production: </a:t>
            </a:r>
            <a:r>
              <a:rPr lang="fr-FR" sz="2300">
                <a:latin typeface="Times New Roman"/>
                <a:cs typeface="Times New Roman"/>
              </a:rPr>
              <a:t>Produits non achevé. Ils font l’objet d’un calcul de coût des produits achevés. </a:t>
            </a:r>
          </a:p>
          <a:p>
            <a:pPr lvl="2" algn="just">
              <a:buFont typeface="Wingdings" charset="2"/>
              <a:buChar char="ü"/>
            </a:pPr>
            <a:r>
              <a:rPr lang="fr-FR" sz="2300" b="1" i="1" u="sng">
                <a:latin typeface="Times New Roman"/>
                <a:cs typeface="Times New Roman"/>
              </a:rPr>
              <a:t>Prod</a:t>
            </a:r>
            <a:r>
              <a:rPr lang="fr-FR" sz="2300" b="1">
                <a:latin typeface="Times New Roman"/>
                <a:cs typeface="Times New Roman"/>
              </a:rPr>
              <a:t>uits finis</a:t>
            </a:r>
            <a:r>
              <a:rPr lang="fr-FR" sz="2300">
                <a:latin typeface="Times New Roman"/>
                <a:cs typeface="Times New Roman"/>
              </a:rPr>
              <a:t>: Produits prêts à la vente. </a:t>
            </a:r>
            <a:endParaRPr lang="fr-FR" sz="2300" b="1" i="1" u="sng">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C4706B7C-CE83-4B30-BD3F-29A94B233A75}"/>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89</a:t>
            </a:r>
          </a:p>
        </p:txBody>
      </p:sp>
    </p:spTree>
    <p:extLst>
      <p:ext uri="{BB962C8B-B14F-4D97-AF65-F5344CB8AC3E}">
        <p14:creationId xmlns:p14="http://schemas.microsoft.com/office/powerpoint/2010/main" val="120655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11684" y="1451349"/>
            <a:ext cx="8784893" cy="5140192"/>
          </a:xfrm>
          <a:prstGeom prst="rect">
            <a:avLst/>
          </a:prstGeom>
        </p:spPr>
      </p:pic>
      <p:sp>
        <p:nvSpPr>
          <p:cNvPr id="5" name="Titre 1"/>
          <p:cNvSpPr>
            <a:spLocks noGrp="1"/>
          </p:cNvSpPr>
          <p:nvPr>
            <p:ph type="title"/>
          </p:nvPr>
        </p:nvSpPr>
        <p:spPr>
          <a:xfrm>
            <a:off x="779463" y="62753"/>
            <a:ext cx="7583488" cy="1283167"/>
          </a:xfrm>
        </p:spPr>
        <p:txBody>
          <a:bodyPr/>
          <a:lstStyle/>
          <a:p>
            <a:r>
              <a:rPr lang="fr-FR" sz="3600" dirty="0">
                <a:latin typeface="Times New Roman"/>
                <a:cs typeface="Times New Roman"/>
              </a:rPr>
              <a:t>Introduction</a:t>
            </a:r>
            <a:r>
              <a:rPr lang="fr-FR" dirty="0"/>
              <a:t> </a:t>
            </a:r>
          </a:p>
        </p:txBody>
      </p:sp>
      <p:sp>
        <p:nvSpPr>
          <p:cNvPr id="2" name="Numero de page">
            <a:extLst>
              <a:ext uri="{FF2B5EF4-FFF2-40B4-BE49-F238E27FC236}">
                <a16:creationId xmlns:a16="http://schemas.microsoft.com/office/drawing/2014/main" id="{F40F1E16-2E31-401A-A73F-ED4FEDA9F83B}"/>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a:t>
            </a:r>
          </a:p>
        </p:txBody>
      </p:sp>
    </p:spTree>
    <p:extLst>
      <p:ext uri="{BB962C8B-B14F-4D97-AF65-F5344CB8AC3E}">
        <p14:creationId xmlns:p14="http://schemas.microsoft.com/office/powerpoint/2010/main" val="32877927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fr-FR"/>
              <a:t>Deux types de production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cxnSp>
        <p:nvCxnSpPr>
          <p:cNvPr id="5" name="Connecteur droit avec flèche 4"/>
          <p:cNvCxnSpPr/>
          <p:nvPr/>
        </p:nvCxnSpPr>
        <p:spPr>
          <a:xfrm flipH="1">
            <a:off x="1761712" y="2417458"/>
            <a:ext cx="2704022" cy="10038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p:nvPr/>
        </p:nvCxnSpPr>
        <p:spPr>
          <a:xfrm>
            <a:off x="4465734" y="2417458"/>
            <a:ext cx="3011298" cy="10038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327760" y="3605700"/>
            <a:ext cx="2724508" cy="707886"/>
          </a:xfrm>
          <a:prstGeom prst="rect">
            <a:avLst/>
          </a:prstGeom>
          <a:noFill/>
        </p:spPr>
        <p:txBody>
          <a:bodyPr wrap="square" rtlCol="0">
            <a:spAutoFit/>
          </a:bodyPr>
          <a:lstStyle/>
          <a:p>
            <a:pPr algn="ctr"/>
            <a:r>
              <a:rPr lang="fr-FR" sz="2000">
                <a:solidFill>
                  <a:srgbClr val="333333"/>
                </a:solidFill>
                <a:latin typeface="Times New Roman"/>
                <a:cs typeface="Times New Roman"/>
              </a:rPr>
              <a:t>Production de produits semblables </a:t>
            </a:r>
          </a:p>
        </p:txBody>
      </p:sp>
      <p:sp>
        <p:nvSpPr>
          <p:cNvPr id="9" name="ZoneTexte 8"/>
          <p:cNvSpPr txBox="1"/>
          <p:nvPr/>
        </p:nvSpPr>
        <p:spPr>
          <a:xfrm>
            <a:off x="5963426" y="3605700"/>
            <a:ext cx="2724508" cy="707886"/>
          </a:xfrm>
          <a:prstGeom prst="rect">
            <a:avLst/>
          </a:prstGeom>
          <a:noFill/>
        </p:spPr>
        <p:txBody>
          <a:bodyPr wrap="square" rtlCol="0">
            <a:spAutoFit/>
          </a:bodyPr>
          <a:lstStyle/>
          <a:p>
            <a:pPr algn="ctr"/>
            <a:r>
              <a:rPr lang="fr-FR" sz="2000">
                <a:solidFill>
                  <a:srgbClr val="333333"/>
                </a:solidFill>
                <a:latin typeface="Times New Roman"/>
                <a:cs typeface="Times New Roman"/>
              </a:rPr>
              <a:t>Production par commande</a:t>
            </a:r>
          </a:p>
        </p:txBody>
      </p:sp>
      <p:sp>
        <p:nvSpPr>
          <p:cNvPr id="2" name="Numero de page">
            <a:extLst>
              <a:ext uri="{FF2B5EF4-FFF2-40B4-BE49-F238E27FC236}">
                <a16:creationId xmlns:a16="http://schemas.microsoft.com/office/drawing/2014/main" id="{18084275-DF63-4B55-ADCB-4DDE2C81F47B}"/>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90</a:t>
            </a:r>
          </a:p>
        </p:txBody>
      </p:sp>
    </p:spTree>
    <p:extLst>
      <p:ext uri="{BB962C8B-B14F-4D97-AF65-F5344CB8AC3E}">
        <p14:creationId xmlns:p14="http://schemas.microsoft.com/office/powerpoint/2010/main" val="41753193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956" y="1452282"/>
            <a:ext cx="7583488" cy="629632"/>
          </a:xfrm>
        </p:spPr>
        <p:txBody>
          <a:bodyPr>
            <a:normAutofit/>
          </a:bodyPr>
          <a:lstStyle/>
          <a:p>
            <a:pPr marL="0" indent="0" algn="just">
              <a:buNone/>
            </a:pPr>
            <a:r>
              <a:rPr lang="fr-FR" b="1" i="1" u="sng">
                <a:latin typeface="Times New Roman"/>
                <a:cs typeface="Times New Roman"/>
              </a:rPr>
              <a:t>2.2. La composition du coût de production </a:t>
            </a:r>
          </a:p>
          <a:p>
            <a:pPr marL="0" indent="0" algn="just">
              <a:buNone/>
            </a:pPr>
            <a:endParaRPr lang="fr-FR" b="1" i="1" u="sng">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3134208" y="2145651"/>
            <a:ext cx="3523423" cy="461665"/>
          </a:xfrm>
          <a:prstGeom prst="rect">
            <a:avLst/>
          </a:prstGeom>
          <a:noFill/>
          <a:ln>
            <a:solidFill>
              <a:schemeClr val="bg2"/>
            </a:solidFill>
          </a:ln>
        </p:spPr>
        <p:txBody>
          <a:bodyPr wrap="square" rtlCol="0">
            <a:spAutoFit/>
          </a:bodyPr>
          <a:lstStyle/>
          <a:p>
            <a:pPr algn="ctr"/>
            <a:r>
              <a:rPr lang="fr-FR" sz="2400" b="1" i="1">
                <a:solidFill>
                  <a:srgbClr val="333333"/>
                </a:solidFill>
                <a:latin typeface="Times New Roman"/>
                <a:cs typeface="Times New Roman"/>
              </a:rPr>
              <a:t>Coût de production</a:t>
            </a:r>
          </a:p>
        </p:txBody>
      </p:sp>
      <p:sp>
        <p:nvSpPr>
          <p:cNvPr id="5" name="ZoneTexte 4"/>
          <p:cNvSpPr txBox="1"/>
          <p:nvPr/>
        </p:nvSpPr>
        <p:spPr>
          <a:xfrm>
            <a:off x="349277" y="2692779"/>
            <a:ext cx="3523423" cy="461665"/>
          </a:xfrm>
          <a:prstGeom prst="rect">
            <a:avLst/>
          </a:prstGeom>
          <a:noFill/>
          <a:ln>
            <a:solidFill>
              <a:schemeClr val="bg2"/>
            </a:solidFill>
          </a:ln>
        </p:spPr>
        <p:txBody>
          <a:bodyPr wrap="square" rtlCol="0">
            <a:spAutoFit/>
          </a:bodyPr>
          <a:lstStyle/>
          <a:p>
            <a:pPr algn="ctr"/>
            <a:r>
              <a:rPr lang="fr-FR" sz="2400" b="1" i="1">
                <a:solidFill>
                  <a:srgbClr val="333333"/>
                </a:solidFill>
                <a:latin typeface="Times New Roman"/>
                <a:cs typeface="Times New Roman"/>
              </a:rPr>
              <a:t>Charges directes</a:t>
            </a:r>
          </a:p>
        </p:txBody>
      </p:sp>
      <p:sp>
        <p:nvSpPr>
          <p:cNvPr id="6" name="ZoneTexte 5"/>
          <p:cNvSpPr txBox="1"/>
          <p:nvPr/>
        </p:nvSpPr>
        <p:spPr>
          <a:xfrm>
            <a:off x="5048319" y="2692779"/>
            <a:ext cx="3523423" cy="461665"/>
          </a:xfrm>
          <a:prstGeom prst="rect">
            <a:avLst/>
          </a:prstGeom>
          <a:noFill/>
          <a:ln>
            <a:solidFill>
              <a:schemeClr val="bg2"/>
            </a:solidFill>
          </a:ln>
        </p:spPr>
        <p:txBody>
          <a:bodyPr wrap="square" rtlCol="0">
            <a:spAutoFit/>
          </a:bodyPr>
          <a:lstStyle/>
          <a:p>
            <a:pPr algn="ctr"/>
            <a:r>
              <a:rPr lang="fr-FR" sz="2400" b="1" i="1">
                <a:solidFill>
                  <a:srgbClr val="333333"/>
                </a:solidFill>
                <a:latin typeface="Times New Roman"/>
                <a:cs typeface="Times New Roman"/>
              </a:rPr>
              <a:t>Charges indirectes </a:t>
            </a:r>
          </a:p>
        </p:txBody>
      </p:sp>
      <p:sp>
        <p:nvSpPr>
          <p:cNvPr id="7" name="ZoneTexte 6"/>
          <p:cNvSpPr txBox="1"/>
          <p:nvPr/>
        </p:nvSpPr>
        <p:spPr>
          <a:xfrm>
            <a:off x="349277" y="3177903"/>
            <a:ext cx="3523423" cy="3539430"/>
          </a:xfrm>
          <a:prstGeom prst="rect">
            <a:avLst/>
          </a:prstGeom>
          <a:noFill/>
          <a:ln>
            <a:solidFill>
              <a:schemeClr val="bg2"/>
            </a:solidFill>
          </a:ln>
        </p:spPr>
        <p:txBody>
          <a:bodyPr wrap="square" rtlCol="0">
            <a:spAutoFit/>
          </a:bodyPr>
          <a:lstStyle/>
          <a:p>
            <a:pPr algn="ctr"/>
            <a:r>
              <a:rPr lang="fr-FR" sz="2000" b="1" i="1">
                <a:solidFill>
                  <a:srgbClr val="333333"/>
                </a:solidFill>
                <a:latin typeface="Times New Roman"/>
                <a:cs typeface="Times New Roman"/>
              </a:rPr>
              <a:t>Coût d’achat des matières premières et fournitures consommées (sorties du stock permanent) </a:t>
            </a:r>
          </a:p>
          <a:p>
            <a:pPr algn="ctr"/>
            <a:r>
              <a:rPr lang="fr-FR" sz="2000" b="1" i="1">
                <a:solidFill>
                  <a:srgbClr val="333333"/>
                </a:solidFill>
                <a:latin typeface="Times New Roman"/>
                <a:cs typeface="Times New Roman"/>
              </a:rPr>
              <a:t>+</a:t>
            </a:r>
          </a:p>
          <a:p>
            <a:pPr algn="ctr"/>
            <a:r>
              <a:rPr lang="fr-FR" sz="2000" b="1" i="1">
                <a:solidFill>
                  <a:srgbClr val="333333"/>
                </a:solidFill>
                <a:latin typeface="Times New Roman"/>
                <a:cs typeface="Times New Roman"/>
              </a:rPr>
              <a:t>Coût de production des produits intermédiaires utilisés </a:t>
            </a:r>
          </a:p>
          <a:p>
            <a:pPr algn="ctr"/>
            <a:r>
              <a:rPr lang="fr-FR" sz="2000" b="1" i="1">
                <a:solidFill>
                  <a:srgbClr val="333333"/>
                </a:solidFill>
                <a:latin typeface="Times New Roman"/>
                <a:cs typeface="Times New Roman"/>
              </a:rPr>
              <a:t>+</a:t>
            </a:r>
          </a:p>
          <a:p>
            <a:pPr algn="ctr"/>
            <a:r>
              <a:rPr lang="fr-FR" sz="2000" b="1" i="1">
                <a:solidFill>
                  <a:srgbClr val="333333"/>
                </a:solidFill>
                <a:latin typeface="Times New Roman"/>
                <a:cs typeface="Times New Roman"/>
              </a:rPr>
              <a:t>Autres charges directes de production (Main d’œuvre…) </a:t>
            </a:r>
          </a:p>
          <a:p>
            <a:pPr algn="ctr"/>
            <a:endParaRPr lang="fr-FR" sz="2400" b="1" i="1">
              <a:solidFill>
                <a:srgbClr val="333333"/>
              </a:solidFill>
              <a:latin typeface="Times New Roman"/>
              <a:cs typeface="Times New Roman"/>
            </a:endParaRPr>
          </a:p>
        </p:txBody>
      </p:sp>
      <p:sp>
        <p:nvSpPr>
          <p:cNvPr id="8" name="ZoneTexte 7"/>
          <p:cNvSpPr txBox="1"/>
          <p:nvPr/>
        </p:nvSpPr>
        <p:spPr>
          <a:xfrm>
            <a:off x="5048319" y="3154444"/>
            <a:ext cx="3523423" cy="2923877"/>
          </a:xfrm>
          <a:prstGeom prst="rect">
            <a:avLst/>
          </a:prstGeom>
          <a:noFill/>
          <a:ln>
            <a:solidFill>
              <a:schemeClr val="bg2"/>
            </a:solidFill>
          </a:ln>
        </p:spPr>
        <p:txBody>
          <a:bodyPr wrap="square" rtlCol="0">
            <a:spAutoFit/>
          </a:bodyPr>
          <a:lstStyle/>
          <a:p>
            <a:pPr algn="ctr"/>
            <a:r>
              <a:rPr lang="fr-FR" sz="2000" b="1" i="1">
                <a:solidFill>
                  <a:srgbClr val="333333"/>
                </a:solidFill>
                <a:latin typeface="Times New Roman"/>
                <a:cs typeface="Times New Roman"/>
              </a:rPr>
              <a:t>Coût d’unité d’œuvre ou taux de frais de chaque centre de production </a:t>
            </a:r>
          </a:p>
          <a:p>
            <a:pPr algn="ctr"/>
            <a:r>
              <a:rPr lang="fr-FR" sz="2000" b="1" i="1">
                <a:solidFill>
                  <a:srgbClr val="333333"/>
                </a:solidFill>
                <a:latin typeface="Times New Roman"/>
                <a:cs typeface="Times New Roman"/>
              </a:rPr>
              <a:t>X</a:t>
            </a:r>
          </a:p>
          <a:p>
            <a:pPr algn="ctr"/>
            <a:r>
              <a:rPr lang="fr-FR" sz="2000" b="1" i="1">
                <a:solidFill>
                  <a:srgbClr val="333333"/>
                </a:solidFill>
                <a:latin typeface="Times New Roman"/>
                <a:cs typeface="Times New Roman"/>
              </a:rPr>
              <a:t>Nombre d’unités d’œuvre ou part de l’assiette de frais utilisés pour chaque produit ou service  </a:t>
            </a:r>
          </a:p>
          <a:p>
            <a:pPr algn="ctr"/>
            <a:endParaRPr lang="fr-FR" sz="2400" b="1" i="1">
              <a:solidFill>
                <a:srgbClr val="333333"/>
              </a:solidFill>
              <a:latin typeface="Times New Roman"/>
              <a:cs typeface="Times New Roman"/>
            </a:endParaRPr>
          </a:p>
        </p:txBody>
      </p:sp>
      <p:sp>
        <p:nvSpPr>
          <p:cNvPr id="9" name="ZoneTexte 8"/>
          <p:cNvSpPr txBox="1"/>
          <p:nvPr/>
        </p:nvSpPr>
        <p:spPr>
          <a:xfrm>
            <a:off x="4141021" y="6192949"/>
            <a:ext cx="3523423" cy="707886"/>
          </a:xfrm>
          <a:prstGeom prst="rect">
            <a:avLst/>
          </a:prstGeom>
          <a:noFill/>
          <a:ln>
            <a:solidFill>
              <a:schemeClr val="bg2"/>
            </a:solidFill>
          </a:ln>
        </p:spPr>
        <p:txBody>
          <a:bodyPr wrap="square" rtlCol="0">
            <a:spAutoFit/>
          </a:bodyPr>
          <a:lstStyle/>
          <a:p>
            <a:pPr algn="ctr"/>
            <a:r>
              <a:rPr lang="fr-FR" sz="2000" b="1" i="1">
                <a:solidFill>
                  <a:srgbClr val="333333"/>
                </a:solidFill>
                <a:latin typeface="Times New Roman"/>
                <a:cs typeface="Times New Roman"/>
              </a:rPr>
              <a:t>Coût de production des entrées dans le stock permanent</a:t>
            </a:r>
          </a:p>
        </p:txBody>
      </p:sp>
      <p:cxnSp>
        <p:nvCxnSpPr>
          <p:cNvPr id="11" name="Connecteur droit avec flèche 10"/>
          <p:cNvCxnSpPr>
            <a:endCxn id="9" idx="1"/>
          </p:cNvCxnSpPr>
          <p:nvPr/>
        </p:nvCxnSpPr>
        <p:spPr>
          <a:xfrm>
            <a:off x="3872700" y="6546892"/>
            <a:ext cx="26832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stCxn id="8" idx="2"/>
          </p:cNvCxnSpPr>
          <p:nvPr/>
        </p:nvCxnSpPr>
        <p:spPr>
          <a:xfrm>
            <a:off x="6810031" y="6078321"/>
            <a:ext cx="52450" cy="1146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Numero de page">
            <a:extLst>
              <a:ext uri="{FF2B5EF4-FFF2-40B4-BE49-F238E27FC236}">
                <a16:creationId xmlns:a16="http://schemas.microsoft.com/office/drawing/2014/main" id="{A4B4B258-EF2C-49AD-AABA-602A47303B3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91</a:t>
            </a:r>
          </a:p>
        </p:txBody>
      </p:sp>
    </p:spTree>
    <p:extLst>
      <p:ext uri="{BB962C8B-B14F-4D97-AF65-F5344CB8AC3E}">
        <p14:creationId xmlns:p14="http://schemas.microsoft.com/office/powerpoint/2010/main" val="16073195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7275" y="1828800"/>
            <a:ext cx="8603708" cy="4297363"/>
          </a:xfrm>
        </p:spPr>
        <p:txBody>
          <a:bodyPr>
            <a:normAutofit lnSpcReduction="10000"/>
          </a:bodyPr>
          <a:lstStyle/>
          <a:p>
            <a:pPr marL="0" indent="0">
              <a:buNone/>
            </a:pPr>
            <a:r>
              <a:rPr lang="fr-FR" b="1" i="1" u="sng">
                <a:latin typeface="Times New Roman"/>
                <a:cs typeface="Times New Roman"/>
              </a:rPr>
              <a:t>2.3. Les en-cours de production</a:t>
            </a:r>
          </a:p>
          <a:p>
            <a:pPr marL="0" indent="0">
              <a:buNone/>
            </a:pPr>
            <a:endParaRPr lang="fr-FR" b="1" i="1" u="sng">
              <a:latin typeface="Times New Roman"/>
              <a:cs typeface="Times New Roman"/>
            </a:endParaRPr>
          </a:p>
          <a:p>
            <a:pPr marL="0" indent="0" algn="just">
              <a:buNone/>
            </a:pPr>
            <a:r>
              <a:rPr lang="fr-FR">
                <a:latin typeface="Times New Roman"/>
                <a:cs typeface="Times New Roman"/>
              </a:rPr>
              <a:t>Pour chaque période, l’entreprise doit calculer le coût de production des produits ou services finis, prêts à être vendus. Or certains produits ou travaux peuvent ne pas être achevés en fin de période, en conséquence, une partie des charges de la période est consacrée aux produits ou travaux en-cours d’élaboration. </a:t>
            </a:r>
          </a:p>
          <a:p>
            <a:pPr marL="0" indent="0" algn="just">
              <a:buNone/>
            </a:pPr>
            <a:r>
              <a:rPr lang="fr-FR" b="1" i="1" u="sng">
                <a:latin typeface="Times New Roman"/>
                <a:cs typeface="Times New Roman"/>
              </a:rPr>
              <a:t> </a:t>
            </a:r>
          </a:p>
          <a:p>
            <a:pPr marL="0" indent="0">
              <a:buNone/>
            </a:pPr>
            <a:r>
              <a:rPr lang="fr-FR" b="1" i="1" u="sng">
                <a:latin typeface="Times New Roman"/>
                <a:cs typeface="Times New Roman"/>
              </a:rPr>
              <a:t>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D7C11EE8-E508-4BA0-BDA2-608DC45A0C3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92</a:t>
            </a:r>
          </a:p>
        </p:txBody>
      </p:sp>
    </p:spTree>
    <p:extLst>
      <p:ext uri="{BB962C8B-B14F-4D97-AF65-F5344CB8AC3E}">
        <p14:creationId xmlns:p14="http://schemas.microsoft.com/office/powerpoint/2010/main" val="29858642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6790" y="1828800"/>
            <a:ext cx="8857210" cy="4297363"/>
          </a:xfrm>
        </p:spPr>
        <p:txBody>
          <a:bodyPr/>
          <a:lstStyle/>
          <a:p>
            <a:pPr algn="just"/>
            <a:r>
              <a:rPr lang="fr-FR">
                <a:latin typeface="Times New Roman"/>
                <a:cs typeface="Times New Roman"/>
              </a:rPr>
              <a:t>Le coût de production de la période doit être ajusté par: </a:t>
            </a:r>
          </a:p>
          <a:p>
            <a:pPr marL="0" indent="0" algn="just">
              <a:buNone/>
            </a:pPr>
            <a:endParaRPr lang="fr-FR">
              <a:latin typeface="Times New Roman"/>
              <a:cs typeface="Times New Roman"/>
            </a:endParaRPr>
          </a:p>
          <a:p>
            <a:pPr lvl="3" algn="just">
              <a:buFont typeface="Wingdings" charset="2"/>
              <a:buChar char="ü"/>
            </a:pPr>
            <a:r>
              <a:rPr lang="fr-FR" sz="2400">
                <a:latin typeface="Times New Roman"/>
                <a:cs typeface="Times New Roman"/>
              </a:rPr>
              <a:t>Les en-cours de début de période  ou initiaux: ils sont achevés pendant la période considérée </a:t>
            </a:r>
          </a:p>
          <a:p>
            <a:pPr lvl="3" algn="just">
              <a:buFont typeface="Wingdings" charset="2"/>
              <a:buChar char="ü"/>
            </a:pPr>
            <a:r>
              <a:rPr lang="fr-FR" sz="2400">
                <a:latin typeface="Times New Roman"/>
                <a:cs typeface="Times New Roman"/>
              </a:rPr>
              <a:t>Les en-cours de fin de période ou finals: ils seront achevés lors de la période suivante. </a:t>
            </a: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Numero de page">
            <a:extLst>
              <a:ext uri="{FF2B5EF4-FFF2-40B4-BE49-F238E27FC236}">
                <a16:creationId xmlns:a16="http://schemas.microsoft.com/office/drawing/2014/main" id="{2D61073D-DF96-4A5D-B397-FA882102898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93</a:t>
            </a:r>
          </a:p>
        </p:txBody>
      </p:sp>
    </p:spTree>
    <p:extLst>
      <p:ext uri="{BB962C8B-B14F-4D97-AF65-F5344CB8AC3E}">
        <p14:creationId xmlns:p14="http://schemas.microsoft.com/office/powerpoint/2010/main" val="40698002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2" name="ZoneTexte 1"/>
          <p:cNvSpPr txBox="1"/>
          <p:nvPr/>
        </p:nvSpPr>
        <p:spPr>
          <a:xfrm>
            <a:off x="450669" y="1905285"/>
            <a:ext cx="2458203"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En-cours initial </a:t>
            </a:r>
          </a:p>
        </p:txBody>
      </p:sp>
      <p:sp>
        <p:nvSpPr>
          <p:cNvPr id="5" name="ZoneTexte 4"/>
          <p:cNvSpPr txBox="1"/>
          <p:nvPr/>
        </p:nvSpPr>
        <p:spPr>
          <a:xfrm>
            <a:off x="3061272" y="1905285"/>
            <a:ext cx="5849711"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Coût de production de la période  </a:t>
            </a:r>
          </a:p>
        </p:txBody>
      </p:sp>
      <p:sp>
        <p:nvSpPr>
          <p:cNvPr id="6" name="ZoneTexte 5"/>
          <p:cNvSpPr txBox="1"/>
          <p:nvPr/>
        </p:nvSpPr>
        <p:spPr>
          <a:xfrm>
            <a:off x="450669" y="3491228"/>
            <a:ext cx="4957377"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Coût de production des produits finis  </a:t>
            </a:r>
          </a:p>
        </p:txBody>
      </p:sp>
      <p:sp>
        <p:nvSpPr>
          <p:cNvPr id="7" name="ZoneTexte 6"/>
          <p:cNvSpPr txBox="1"/>
          <p:nvPr/>
        </p:nvSpPr>
        <p:spPr>
          <a:xfrm>
            <a:off x="5408046" y="2749640"/>
            <a:ext cx="3502938"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En-cours de fin de période </a:t>
            </a:r>
          </a:p>
        </p:txBody>
      </p:sp>
      <p:cxnSp>
        <p:nvCxnSpPr>
          <p:cNvPr id="9" name="Connecteur droit 8"/>
          <p:cNvCxnSpPr/>
          <p:nvPr/>
        </p:nvCxnSpPr>
        <p:spPr>
          <a:xfrm>
            <a:off x="450669" y="2366950"/>
            <a:ext cx="0" cy="112427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5408046" y="2366950"/>
            <a:ext cx="0" cy="1124278"/>
          </a:xfrm>
          <a:prstGeom prst="line">
            <a:avLst/>
          </a:prstGeom>
        </p:spPr>
        <p:style>
          <a:lnRef idx="2">
            <a:schemeClr val="accent1"/>
          </a:lnRef>
          <a:fillRef idx="0">
            <a:schemeClr val="accent1"/>
          </a:fillRef>
          <a:effectRef idx="1">
            <a:schemeClr val="accent1"/>
          </a:effectRef>
          <a:fontRef idx="minor">
            <a:schemeClr val="tx1"/>
          </a:fontRef>
        </p:style>
      </p:cxnSp>
      <p:sp>
        <p:nvSpPr>
          <p:cNvPr id="14" name="ZoneTexte 13"/>
          <p:cNvSpPr txBox="1"/>
          <p:nvPr/>
        </p:nvSpPr>
        <p:spPr>
          <a:xfrm>
            <a:off x="143395" y="4732481"/>
            <a:ext cx="8767589" cy="1200328"/>
          </a:xfrm>
          <a:prstGeom prst="rect">
            <a:avLst/>
          </a:prstGeom>
          <a:noFill/>
          <a:ln>
            <a:solidFill>
              <a:srgbClr val="333333"/>
            </a:solidFill>
          </a:ln>
        </p:spPr>
        <p:txBody>
          <a:bodyPr wrap="square" rtlCol="0">
            <a:spAutoFit/>
          </a:bodyPr>
          <a:lstStyle/>
          <a:p>
            <a:pPr algn="just"/>
            <a:r>
              <a:rPr lang="fr-FR" sz="2400" b="1">
                <a:solidFill>
                  <a:srgbClr val="333333"/>
                </a:solidFill>
                <a:latin typeface="Times New Roman"/>
                <a:cs typeface="Times New Roman"/>
              </a:rPr>
              <a:t>Coût de production des PF pour la période N </a:t>
            </a:r>
            <a:r>
              <a:rPr lang="fr-FR" sz="2400">
                <a:solidFill>
                  <a:srgbClr val="333333"/>
                </a:solidFill>
                <a:latin typeface="Times New Roman"/>
                <a:cs typeface="Times New Roman"/>
              </a:rPr>
              <a:t>= Charge de la période N + Coût de production de l’en-cours initial – Coût de production de l’en-cours final </a:t>
            </a:r>
          </a:p>
        </p:txBody>
      </p:sp>
      <p:sp>
        <p:nvSpPr>
          <p:cNvPr id="3" name="Numero de page">
            <a:extLst>
              <a:ext uri="{FF2B5EF4-FFF2-40B4-BE49-F238E27FC236}">
                <a16:creationId xmlns:a16="http://schemas.microsoft.com/office/drawing/2014/main" id="{E89A843C-0AD9-42F4-BD2F-23632DE7DCD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94</a:t>
            </a:r>
          </a:p>
        </p:txBody>
      </p:sp>
    </p:spTree>
    <p:extLst>
      <p:ext uri="{BB962C8B-B14F-4D97-AF65-F5344CB8AC3E}">
        <p14:creationId xmlns:p14="http://schemas.microsoft.com/office/powerpoint/2010/main" val="4206300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5820" y="1828800"/>
            <a:ext cx="8685648" cy="4297363"/>
          </a:xfrm>
        </p:spPr>
        <p:txBody>
          <a:bodyPr/>
          <a:lstStyle/>
          <a:p>
            <a:r>
              <a:rPr lang="fr-FR" b="1" i="1" u="sng">
                <a:solidFill>
                  <a:srgbClr val="333333"/>
                </a:solidFill>
                <a:latin typeface="Times New Roman"/>
                <a:cs typeface="Times New Roman"/>
              </a:rPr>
              <a:t>Exemple</a:t>
            </a:r>
          </a:p>
          <a:p>
            <a:pPr algn="just"/>
            <a:r>
              <a:rPr lang="fr-FR">
                <a:solidFill>
                  <a:srgbClr val="333333"/>
                </a:solidFill>
                <a:latin typeface="Times New Roman"/>
                <a:cs typeface="Times New Roman"/>
              </a:rPr>
              <a:t>L’entreprise Berger vous fournit, pour le mois de juin, les informations suivantes relatives à la production d’un pot de « Purée carottes-Jambon »: </a:t>
            </a:r>
          </a:p>
          <a:p>
            <a:pPr algn="just"/>
            <a:endParaRPr lang="fr-FR">
              <a:solidFill>
                <a:srgbClr val="333333"/>
              </a:solidFill>
              <a:latin typeface="Times New Roman"/>
              <a:cs typeface="Times New Roman"/>
            </a:endParaRPr>
          </a:p>
          <a:p>
            <a:pPr algn="just"/>
            <a:endParaRPr lang="fr-FR">
              <a:solidFill>
                <a:srgbClr val="333333"/>
              </a:solidFill>
              <a:latin typeface="Times New Roman"/>
              <a:cs typeface="Times New Roman"/>
            </a:endParaRPr>
          </a:p>
          <a:p>
            <a:pPr algn="just"/>
            <a:endParaRPr lang="fr-FR">
              <a:solidFill>
                <a:srgbClr val="333333"/>
              </a:solidFill>
              <a:latin typeface="Times New Roman"/>
              <a:cs typeface="Times New Roman"/>
            </a:endParaRPr>
          </a:p>
          <a:p>
            <a:endParaRPr lang="fr-FR">
              <a:latin typeface="Times New Roman"/>
              <a:cs typeface="Times New Roman"/>
            </a:endParaRPr>
          </a:p>
        </p:txBody>
      </p:sp>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5" name="ZoneTexte 4"/>
          <p:cNvSpPr txBox="1"/>
          <p:nvPr/>
        </p:nvSpPr>
        <p:spPr>
          <a:xfrm>
            <a:off x="450669" y="5060272"/>
            <a:ext cx="2458203"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Consommation  </a:t>
            </a:r>
          </a:p>
        </p:txBody>
      </p:sp>
      <p:sp>
        <p:nvSpPr>
          <p:cNvPr id="6" name="ZoneTexte 5"/>
          <p:cNvSpPr txBox="1"/>
          <p:nvPr/>
        </p:nvSpPr>
        <p:spPr>
          <a:xfrm>
            <a:off x="3737276" y="4024429"/>
            <a:ext cx="3944605" cy="2308324"/>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Carottes: 105000 Kg</a:t>
            </a:r>
          </a:p>
          <a:p>
            <a:pPr algn="ctr"/>
            <a:r>
              <a:rPr lang="fr-FR" sz="2400">
                <a:solidFill>
                  <a:srgbClr val="333333"/>
                </a:solidFill>
                <a:latin typeface="Times New Roman"/>
                <a:cs typeface="Times New Roman"/>
              </a:rPr>
              <a:t>Tomates: 18000 Kg   </a:t>
            </a:r>
          </a:p>
          <a:p>
            <a:pPr algn="ctr"/>
            <a:r>
              <a:rPr lang="fr-FR" sz="2400">
                <a:solidFill>
                  <a:srgbClr val="333333"/>
                </a:solidFill>
                <a:latin typeface="Times New Roman"/>
                <a:cs typeface="Times New Roman"/>
              </a:rPr>
              <a:t>Jambon: 30000 Kg</a:t>
            </a:r>
          </a:p>
          <a:p>
            <a:pPr algn="ctr"/>
            <a:r>
              <a:rPr lang="fr-FR" sz="2400">
                <a:solidFill>
                  <a:srgbClr val="333333"/>
                </a:solidFill>
                <a:latin typeface="Times New Roman"/>
                <a:cs typeface="Times New Roman"/>
              </a:rPr>
              <a:t>Sel: 4500 Kg le sac de 25 Kg</a:t>
            </a:r>
          </a:p>
          <a:p>
            <a:pPr algn="ctr"/>
            <a:r>
              <a:rPr lang="fr-FR" sz="2400">
                <a:solidFill>
                  <a:srgbClr val="333333"/>
                </a:solidFill>
                <a:latin typeface="Times New Roman"/>
                <a:cs typeface="Times New Roman"/>
              </a:rPr>
              <a:t>Pots: 750000 unités  </a:t>
            </a:r>
          </a:p>
          <a:p>
            <a:pPr algn="ctr"/>
            <a:r>
              <a:rPr lang="fr-FR" sz="2400">
                <a:solidFill>
                  <a:srgbClr val="333333"/>
                </a:solidFill>
                <a:latin typeface="Times New Roman"/>
                <a:cs typeface="Times New Roman"/>
              </a:rPr>
              <a:t>  </a:t>
            </a:r>
          </a:p>
        </p:txBody>
      </p:sp>
      <p:cxnSp>
        <p:nvCxnSpPr>
          <p:cNvPr id="7" name="Connecteur droit avec flèche 6"/>
          <p:cNvCxnSpPr>
            <a:stCxn id="5" idx="3"/>
          </p:cNvCxnSpPr>
          <p:nvPr/>
        </p:nvCxnSpPr>
        <p:spPr>
          <a:xfrm>
            <a:off x="2908872" y="5291105"/>
            <a:ext cx="82840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C155CF28-C1B3-4B4A-86CE-D4761CFD7BAD}"/>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95</a:t>
            </a:r>
          </a:p>
        </p:txBody>
      </p:sp>
    </p:spTree>
    <p:extLst>
      <p:ext uri="{BB962C8B-B14F-4D97-AF65-F5344CB8AC3E}">
        <p14:creationId xmlns:p14="http://schemas.microsoft.com/office/powerpoint/2010/main" val="19350960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sp>
        <p:nvSpPr>
          <p:cNvPr id="5" name="ZoneTexte 4"/>
          <p:cNvSpPr txBox="1"/>
          <p:nvPr/>
        </p:nvSpPr>
        <p:spPr>
          <a:xfrm>
            <a:off x="266304" y="1905285"/>
            <a:ext cx="2458203"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M.O.D  </a:t>
            </a:r>
          </a:p>
        </p:txBody>
      </p:sp>
      <p:sp>
        <p:nvSpPr>
          <p:cNvPr id="6" name="ZoneTexte 5"/>
          <p:cNvSpPr txBox="1"/>
          <p:nvPr/>
        </p:nvSpPr>
        <p:spPr>
          <a:xfrm>
            <a:off x="4290372" y="1683443"/>
            <a:ext cx="4108485" cy="830997"/>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Fabrication: 507 h à 10DHS</a:t>
            </a:r>
          </a:p>
          <a:p>
            <a:pPr algn="ctr"/>
            <a:r>
              <a:rPr lang="fr-FR" sz="2400">
                <a:solidFill>
                  <a:srgbClr val="333333"/>
                </a:solidFill>
                <a:latin typeface="Times New Roman"/>
                <a:cs typeface="Times New Roman"/>
              </a:rPr>
              <a:t>Conditionnement: 338H à 9,90   </a:t>
            </a:r>
          </a:p>
        </p:txBody>
      </p:sp>
      <p:cxnSp>
        <p:nvCxnSpPr>
          <p:cNvPr id="7" name="Connecteur droit avec flèche 6"/>
          <p:cNvCxnSpPr>
            <a:stCxn id="5" idx="3"/>
            <a:endCxn id="6" idx="1"/>
          </p:cNvCxnSpPr>
          <p:nvPr/>
        </p:nvCxnSpPr>
        <p:spPr>
          <a:xfrm flipV="1">
            <a:off x="2724507" y="2098942"/>
            <a:ext cx="1565865" cy="371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2876907" y="2819217"/>
            <a:ext cx="2458203"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Centres d’analyse  </a:t>
            </a:r>
          </a:p>
        </p:txBody>
      </p:sp>
      <p:sp>
        <p:nvSpPr>
          <p:cNvPr id="9" name="ZoneTexte 8"/>
          <p:cNvSpPr txBox="1"/>
          <p:nvPr/>
        </p:nvSpPr>
        <p:spPr>
          <a:xfrm>
            <a:off x="266304" y="3800553"/>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Centres de fabrication  </a:t>
            </a:r>
          </a:p>
        </p:txBody>
      </p:sp>
      <p:sp>
        <p:nvSpPr>
          <p:cNvPr id="10" name="ZoneTexte 9"/>
          <p:cNvSpPr txBox="1"/>
          <p:nvPr/>
        </p:nvSpPr>
        <p:spPr>
          <a:xfrm>
            <a:off x="4547674" y="3779585"/>
            <a:ext cx="3851183"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Centres de Conditionnement   </a:t>
            </a:r>
          </a:p>
        </p:txBody>
      </p:sp>
      <p:cxnSp>
        <p:nvCxnSpPr>
          <p:cNvPr id="12" name="Connecteur droit avec flèche 11"/>
          <p:cNvCxnSpPr>
            <a:stCxn id="8" idx="2"/>
            <a:endCxn id="9" idx="0"/>
          </p:cNvCxnSpPr>
          <p:nvPr/>
        </p:nvCxnSpPr>
        <p:spPr>
          <a:xfrm flipH="1">
            <a:off x="1915349" y="3280882"/>
            <a:ext cx="2190660" cy="5196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Connecteur droit avec flèche 13"/>
          <p:cNvCxnSpPr>
            <a:stCxn id="8" idx="2"/>
          </p:cNvCxnSpPr>
          <p:nvPr/>
        </p:nvCxnSpPr>
        <p:spPr>
          <a:xfrm>
            <a:off x="4106009" y="3280882"/>
            <a:ext cx="2408227" cy="4987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266304" y="4691507"/>
            <a:ext cx="8132553" cy="707886"/>
          </a:xfrm>
          <a:prstGeom prst="rect">
            <a:avLst/>
          </a:prstGeom>
          <a:noFill/>
          <a:ln>
            <a:solidFill>
              <a:srgbClr val="333333"/>
            </a:solidFill>
          </a:ln>
        </p:spPr>
        <p:txBody>
          <a:bodyPr wrap="square" rtlCol="0">
            <a:spAutoFit/>
          </a:bodyPr>
          <a:lstStyle/>
          <a:p>
            <a:r>
              <a:rPr lang="fr-FR" sz="2000">
                <a:solidFill>
                  <a:srgbClr val="333333"/>
                </a:solidFill>
                <a:latin typeface="Times New Roman"/>
                <a:cs typeface="Times New Roman"/>
              </a:rPr>
              <a:t>Nombre d’unités d’œuvre: 150 000.                      750 000</a:t>
            </a:r>
          </a:p>
          <a:p>
            <a:r>
              <a:rPr lang="fr-FR" sz="2000">
                <a:solidFill>
                  <a:srgbClr val="333333"/>
                </a:solidFill>
                <a:latin typeface="Times New Roman"/>
                <a:cs typeface="Times New Roman"/>
              </a:rPr>
              <a:t>Coût d’unité d’œuvre  :     0,18 DHS.                      0,01 DHS           </a:t>
            </a:r>
            <a:r>
              <a:rPr lang="fr-FR">
                <a:solidFill>
                  <a:srgbClr val="333333"/>
                </a:solidFill>
                <a:latin typeface="Times New Roman"/>
                <a:cs typeface="Times New Roman"/>
              </a:rPr>
              <a:t>            </a:t>
            </a:r>
          </a:p>
        </p:txBody>
      </p:sp>
      <p:sp>
        <p:nvSpPr>
          <p:cNvPr id="16" name="ZoneTexte 15"/>
          <p:cNvSpPr txBox="1"/>
          <p:nvPr/>
        </p:nvSpPr>
        <p:spPr>
          <a:xfrm>
            <a:off x="309525" y="5776289"/>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Production   </a:t>
            </a:r>
          </a:p>
        </p:txBody>
      </p:sp>
      <p:cxnSp>
        <p:nvCxnSpPr>
          <p:cNvPr id="17" name="Connecteur droit avec flèche 16"/>
          <p:cNvCxnSpPr/>
          <p:nvPr/>
        </p:nvCxnSpPr>
        <p:spPr>
          <a:xfrm>
            <a:off x="3607614" y="6020234"/>
            <a:ext cx="156586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ZoneTexte 18"/>
          <p:cNvSpPr txBox="1"/>
          <p:nvPr/>
        </p:nvSpPr>
        <p:spPr>
          <a:xfrm>
            <a:off x="5100768" y="5776289"/>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150000  Kg de purée    </a:t>
            </a:r>
          </a:p>
        </p:txBody>
      </p:sp>
      <p:sp>
        <p:nvSpPr>
          <p:cNvPr id="2" name="Numero de page">
            <a:extLst>
              <a:ext uri="{FF2B5EF4-FFF2-40B4-BE49-F238E27FC236}">
                <a16:creationId xmlns:a16="http://schemas.microsoft.com/office/drawing/2014/main" id="{9FEE55B4-646F-4571-BB2D-269005F8B852}"/>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96</a:t>
            </a:r>
          </a:p>
        </p:txBody>
      </p:sp>
    </p:spTree>
    <p:extLst>
      <p:ext uri="{BB962C8B-B14F-4D97-AF65-F5344CB8AC3E}">
        <p14:creationId xmlns:p14="http://schemas.microsoft.com/office/powerpoint/2010/main" val="15230511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80290"/>
            <a:ext cx="7895772" cy="1411941"/>
          </a:xfrm>
        </p:spPr>
        <p:txBody>
          <a:bodyPr/>
          <a:lstStyle/>
          <a:p>
            <a:r>
              <a:rPr lang="fr-FR" sz="2100" b="1">
                <a:latin typeface="Times New Roman"/>
                <a:cs typeface="Times New Roman"/>
              </a:rPr>
              <a:t>Les méthodes classiques des coûts complets</a:t>
            </a:r>
          </a:p>
        </p:txBody>
      </p:sp>
      <p:sp>
        <p:nvSpPr>
          <p:cNvPr id="5" name="ZoneTexte 4"/>
          <p:cNvSpPr txBox="1"/>
          <p:nvPr/>
        </p:nvSpPr>
        <p:spPr>
          <a:xfrm>
            <a:off x="3247887" y="1678902"/>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État des stocks    </a:t>
            </a:r>
          </a:p>
        </p:txBody>
      </p:sp>
      <p:sp>
        <p:nvSpPr>
          <p:cNvPr id="6" name="ZoneTexte 5"/>
          <p:cNvSpPr txBox="1"/>
          <p:nvPr/>
        </p:nvSpPr>
        <p:spPr>
          <a:xfrm>
            <a:off x="2295334" y="2740694"/>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Stocks au  1</a:t>
            </a:r>
            <a:r>
              <a:rPr lang="fr-FR" sz="2400" baseline="30000">
                <a:solidFill>
                  <a:srgbClr val="333333"/>
                </a:solidFill>
                <a:latin typeface="Times New Roman"/>
                <a:cs typeface="Times New Roman"/>
              </a:rPr>
              <a:t>er</a:t>
            </a:r>
            <a:r>
              <a:rPr lang="fr-FR" sz="2400">
                <a:solidFill>
                  <a:srgbClr val="333333"/>
                </a:solidFill>
                <a:latin typeface="Times New Roman"/>
                <a:cs typeface="Times New Roman"/>
              </a:rPr>
              <a:t>  Juin     </a:t>
            </a:r>
          </a:p>
        </p:txBody>
      </p:sp>
      <p:sp>
        <p:nvSpPr>
          <p:cNvPr id="7" name="ZoneTexte 6"/>
          <p:cNvSpPr txBox="1"/>
          <p:nvPr/>
        </p:nvSpPr>
        <p:spPr>
          <a:xfrm>
            <a:off x="5845911" y="2712241"/>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Stocks au 30 Juin     </a:t>
            </a:r>
          </a:p>
        </p:txBody>
      </p:sp>
      <p:sp>
        <p:nvSpPr>
          <p:cNvPr id="8" name="ZoneTexte 7"/>
          <p:cNvSpPr txBox="1"/>
          <p:nvPr/>
        </p:nvSpPr>
        <p:spPr>
          <a:xfrm>
            <a:off x="185376" y="3509271"/>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En-cours de fabrication     </a:t>
            </a:r>
          </a:p>
        </p:txBody>
      </p:sp>
      <p:sp>
        <p:nvSpPr>
          <p:cNvPr id="9" name="ZoneTexte 8"/>
          <p:cNvSpPr txBox="1"/>
          <p:nvPr/>
        </p:nvSpPr>
        <p:spPr>
          <a:xfrm>
            <a:off x="185376" y="4358226"/>
            <a:ext cx="3298089" cy="461665"/>
          </a:xfrm>
          <a:prstGeom prst="rect">
            <a:avLst/>
          </a:prstGeom>
          <a:noFill/>
          <a:ln>
            <a:solidFill>
              <a:srgbClr val="333333"/>
            </a:solidFill>
          </a:ln>
        </p:spPr>
        <p:txBody>
          <a:bodyPr wrap="square" rtlCol="0">
            <a:spAutoFit/>
          </a:bodyPr>
          <a:lstStyle/>
          <a:p>
            <a:pPr algn="ctr"/>
            <a:r>
              <a:rPr lang="fr-FR" sz="2400">
                <a:solidFill>
                  <a:srgbClr val="333333"/>
                </a:solidFill>
                <a:latin typeface="Times New Roman"/>
                <a:cs typeface="Times New Roman"/>
              </a:rPr>
              <a:t>Pots conditionnés      </a:t>
            </a:r>
          </a:p>
        </p:txBody>
      </p:sp>
      <p:sp>
        <p:nvSpPr>
          <p:cNvPr id="2" name="ZoneTexte 1"/>
          <p:cNvSpPr txBox="1"/>
          <p:nvPr/>
        </p:nvSpPr>
        <p:spPr>
          <a:xfrm>
            <a:off x="3810213" y="3523468"/>
            <a:ext cx="5333787" cy="1446550"/>
          </a:xfrm>
          <a:prstGeom prst="rect">
            <a:avLst/>
          </a:prstGeom>
          <a:noFill/>
          <a:ln>
            <a:solidFill>
              <a:srgbClr val="333333"/>
            </a:solidFill>
          </a:ln>
        </p:spPr>
        <p:txBody>
          <a:bodyPr wrap="square" rtlCol="0">
            <a:spAutoFit/>
          </a:bodyPr>
          <a:lstStyle/>
          <a:p>
            <a:r>
              <a:rPr lang="fr-FR" sz="2200">
                <a:solidFill>
                  <a:srgbClr val="333333"/>
                </a:solidFill>
                <a:latin typeface="Times New Roman"/>
                <a:cs typeface="Times New Roman"/>
              </a:rPr>
              <a:t>4000 DHS                                    8000</a:t>
            </a:r>
          </a:p>
          <a:p>
            <a:endParaRPr lang="fr-FR" sz="2200">
              <a:solidFill>
                <a:srgbClr val="333333"/>
              </a:solidFill>
              <a:latin typeface="Times New Roman"/>
              <a:cs typeface="Times New Roman"/>
            </a:endParaRPr>
          </a:p>
          <a:p>
            <a:endParaRPr lang="fr-FR" sz="2200">
              <a:solidFill>
                <a:srgbClr val="333333"/>
              </a:solidFill>
              <a:latin typeface="Times New Roman"/>
              <a:cs typeface="Times New Roman"/>
            </a:endParaRPr>
          </a:p>
          <a:p>
            <a:r>
              <a:rPr lang="fr-FR" sz="2200">
                <a:solidFill>
                  <a:srgbClr val="333333"/>
                </a:solidFill>
                <a:latin typeface="Times New Roman"/>
                <a:cs typeface="Times New Roman"/>
              </a:rPr>
              <a:t>45000 POTS à 0,52                     75000 POTS </a:t>
            </a:r>
          </a:p>
        </p:txBody>
      </p:sp>
      <p:sp>
        <p:nvSpPr>
          <p:cNvPr id="10" name="ZoneTexte 9"/>
          <p:cNvSpPr txBox="1"/>
          <p:nvPr/>
        </p:nvSpPr>
        <p:spPr>
          <a:xfrm>
            <a:off x="-32323" y="5828201"/>
            <a:ext cx="8751114" cy="400110"/>
          </a:xfrm>
          <a:prstGeom prst="rect">
            <a:avLst/>
          </a:prstGeom>
          <a:noFill/>
        </p:spPr>
        <p:txBody>
          <a:bodyPr wrap="none" rtlCol="0">
            <a:spAutoFit/>
          </a:bodyPr>
          <a:lstStyle/>
          <a:p>
            <a:pPr algn="just"/>
            <a:r>
              <a:rPr lang="fr-FR" sz="2000">
                <a:solidFill>
                  <a:srgbClr val="333333"/>
                </a:solidFill>
                <a:latin typeface="Times New Roman"/>
                <a:cs typeface="Times New Roman"/>
              </a:rPr>
              <a:t>Les sorties de stock sont évaluées au coût unitaire moyen pondéré en fin de période.     </a:t>
            </a:r>
          </a:p>
        </p:txBody>
      </p:sp>
      <p:sp>
        <p:nvSpPr>
          <p:cNvPr id="3" name="Numero de page">
            <a:extLst>
              <a:ext uri="{FF2B5EF4-FFF2-40B4-BE49-F238E27FC236}">
                <a16:creationId xmlns:a16="http://schemas.microsoft.com/office/drawing/2014/main" id="{702A0B50-4700-45B2-A678-FF7C489410CA}"/>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97</a:t>
            </a:r>
          </a:p>
        </p:txBody>
      </p:sp>
    </p:spTree>
    <p:extLst>
      <p:ext uri="{BB962C8B-B14F-4D97-AF65-F5344CB8AC3E}">
        <p14:creationId xmlns:p14="http://schemas.microsoft.com/office/powerpoint/2010/main" val="41995539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graphicFrame>
        <p:nvGraphicFramePr>
          <p:cNvPr id="2" name="Tableau 1"/>
          <p:cNvGraphicFramePr>
            <a:graphicFrameLocks noGrp="1"/>
          </p:cNvGraphicFramePr>
          <p:nvPr/>
        </p:nvGraphicFramePr>
        <p:xfrm>
          <a:off x="286790" y="1745277"/>
          <a:ext cx="8685648" cy="1285239"/>
        </p:xfrm>
        <a:graphic>
          <a:graphicData uri="http://schemas.openxmlformats.org/drawingml/2006/table">
            <a:tbl>
              <a:tblPr firstRow="1" bandRow="1">
                <a:tableStyleId>{5C22544A-7EE6-4342-B048-85BDC9FD1C3A}</a:tableStyleId>
              </a:tblPr>
              <a:tblGrid>
                <a:gridCol w="2171412">
                  <a:extLst>
                    <a:ext uri="{9D8B030D-6E8A-4147-A177-3AD203B41FA5}">
                      <a16:colId xmlns:a16="http://schemas.microsoft.com/office/drawing/2014/main" val="20000"/>
                    </a:ext>
                  </a:extLst>
                </a:gridCol>
                <a:gridCol w="2171412">
                  <a:extLst>
                    <a:ext uri="{9D8B030D-6E8A-4147-A177-3AD203B41FA5}">
                      <a16:colId xmlns:a16="http://schemas.microsoft.com/office/drawing/2014/main" val="20001"/>
                    </a:ext>
                  </a:extLst>
                </a:gridCol>
                <a:gridCol w="2171412">
                  <a:extLst>
                    <a:ext uri="{9D8B030D-6E8A-4147-A177-3AD203B41FA5}">
                      <a16:colId xmlns:a16="http://schemas.microsoft.com/office/drawing/2014/main" val="20002"/>
                    </a:ext>
                  </a:extLst>
                </a:gridCol>
                <a:gridCol w="217141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Carottes </a:t>
                      </a: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 Unitaire</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 Total </a:t>
                      </a:r>
                    </a:p>
                  </a:txBody>
                  <a:tcPr/>
                </a:tc>
                <a:extLst>
                  <a:ext uri="{0D108BD9-81ED-4DB2-BD59-A6C34878D82A}">
                    <a16:rowId xmlns:a16="http://schemas.microsoft.com/office/drawing/2014/main" val="10000"/>
                  </a:ext>
                </a:extLst>
              </a:tr>
              <a:tr h="370840">
                <a:tc>
                  <a:txBody>
                    <a:bodyPr/>
                    <a:lstStyle/>
                    <a:p>
                      <a:r>
                        <a:rPr lang="fr-FR">
                          <a:solidFill>
                            <a:srgbClr val="333333"/>
                          </a:solidFill>
                          <a:latin typeface="Times New Roman"/>
                          <a:cs typeface="Times New Roman"/>
                        </a:rPr>
                        <a:t>Stock initial</a:t>
                      </a:r>
                    </a:p>
                    <a:p>
                      <a:r>
                        <a:rPr lang="fr-FR">
                          <a:solidFill>
                            <a:srgbClr val="333333"/>
                          </a:solidFill>
                          <a:latin typeface="Times New Roman"/>
                          <a:cs typeface="Times New Roman"/>
                        </a:rPr>
                        <a:t>Achats </a:t>
                      </a:r>
                    </a:p>
                    <a:p>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10000</a:t>
                      </a:r>
                    </a:p>
                    <a:p>
                      <a:pPr algn="ctr"/>
                      <a:r>
                        <a:rPr lang="fr-FR">
                          <a:solidFill>
                            <a:srgbClr val="333333"/>
                          </a:solidFill>
                          <a:latin typeface="Times New Roman"/>
                          <a:cs typeface="Times New Roman"/>
                        </a:rPr>
                        <a:t>100000</a:t>
                      </a:r>
                    </a:p>
                    <a:p>
                      <a:pPr algn="ctr"/>
                      <a:r>
                        <a:rPr lang="fr-FR">
                          <a:solidFill>
                            <a:srgbClr val="333333"/>
                          </a:solidFill>
                          <a:latin typeface="Times New Roman"/>
                          <a:cs typeface="Times New Roman"/>
                        </a:rPr>
                        <a:t>110000</a:t>
                      </a:r>
                    </a:p>
                  </a:txBody>
                  <a:tcPr/>
                </a:tc>
                <a:tc>
                  <a:txBody>
                    <a:bodyPr/>
                    <a:lstStyle/>
                    <a:p>
                      <a:pPr algn="ctr"/>
                      <a:r>
                        <a:rPr lang="fr-FR">
                          <a:solidFill>
                            <a:srgbClr val="333333"/>
                          </a:solidFill>
                          <a:latin typeface="Times New Roman"/>
                          <a:cs typeface="Times New Roman"/>
                        </a:rPr>
                        <a:t>0,50</a:t>
                      </a:r>
                    </a:p>
                    <a:p>
                      <a:pPr algn="ctr"/>
                      <a:r>
                        <a:rPr lang="fr-FR">
                          <a:solidFill>
                            <a:srgbClr val="333333"/>
                          </a:solidFill>
                          <a:latin typeface="Times New Roman"/>
                          <a:cs typeface="Times New Roman"/>
                        </a:rPr>
                        <a:t>0,54</a:t>
                      </a:r>
                    </a:p>
                    <a:p>
                      <a:pPr algn="ctr"/>
                      <a:r>
                        <a:rPr lang="fr-FR">
                          <a:solidFill>
                            <a:srgbClr val="333333"/>
                          </a:solidFill>
                          <a:latin typeface="Times New Roman"/>
                          <a:cs typeface="Times New Roman"/>
                        </a:rPr>
                        <a:t>0,54</a:t>
                      </a:r>
                    </a:p>
                  </a:txBody>
                  <a:tcPr/>
                </a:tc>
                <a:tc>
                  <a:txBody>
                    <a:bodyPr/>
                    <a:lstStyle/>
                    <a:p>
                      <a:pPr algn="ctr"/>
                      <a:r>
                        <a:rPr lang="fr-FR">
                          <a:solidFill>
                            <a:srgbClr val="333333"/>
                          </a:solidFill>
                          <a:latin typeface="Times New Roman"/>
                          <a:cs typeface="Times New Roman"/>
                        </a:rPr>
                        <a:t>5000</a:t>
                      </a:r>
                    </a:p>
                    <a:p>
                      <a:pPr algn="ctr"/>
                      <a:r>
                        <a:rPr lang="fr-FR">
                          <a:solidFill>
                            <a:srgbClr val="333333"/>
                          </a:solidFill>
                          <a:latin typeface="Times New Roman"/>
                          <a:cs typeface="Times New Roman"/>
                        </a:rPr>
                        <a:t>54000</a:t>
                      </a:r>
                    </a:p>
                    <a:p>
                      <a:pPr algn="ctr"/>
                      <a:r>
                        <a:rPr lang="fr-FR">
                          <a:solidFill>
                            <a:srgbClr val="333333"/>
                          </a:solidFill>
                          <a:latin typeface="Times New Roman"/>
                          <a:cs typeface="Times New Roman"/>
                        </a:rPr>
                        <a:t>59000</a:t>
                      </a:r>
                    </a:p>
                  </a:txBody>
                  <a:tcPr/>
                </a:tc>
                <a:extLst>
                  <a:ext uri="{0D108BD9-81ED-4DB2-BD59-A6C34878D82A}">
                    <a16:rowId xmlns:a16="http://schemas.microsoft.com/office/drawing/2014/main" val="10001"/>
                  </a:ext>
                </a:extLst>
              </a:tr>
            </a:tbl>
          </a:graphicData>
        </a:graphic>
      </p:graphicFrame>
      <p:cxnSp>
        <p:nvCxnSpPr>
          <p:cNvPr id="6" name="Connecteur droit 5"/>
          <p:cNvCxnSpPr/>
          <p:nvPr/>
        </p:nvCxnSpPr>
        <p:spPr>
          <a:xfrm flipV="1">
            <a:off x="2376262" y="2683788"/>
            <a:ext cx="6596176" cy="20488"/>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7" name="Tableau 6"/>
          <p:cNvGraphicFramePr>
            <a:graphicFrameLocks noGrp="1"/>
          </p:cNvGraphicFramePr>
          <p:nvPr/>
        </p:nvGraphicFramePr>
        <p:xfrm>
          <a:off x="286790" y="3843935"/>
          <a:ext cx="8685648" cy="1285239"/>
        </p:xfrm>
        <a:graphic>
          <a:graphicData uri="http://schemas.openxmlformats.org/drawingml/2006/table">
            <a:tbl>
              <a:tblPr firstRow="1" bandRow="1">
                <a:tableStyleId>{5C22544A-7EE6-4342-B048-85BDC9FD1C3A}</a:tableStyleId>
              </a:tblPr>
              <a:tblGrid>
                <a:gridCol w="2171412">
                  <a:extLst>
                    <a:ext uri="{9D8B030D-6E8A-4147-A177-3AD203B41FA5}">
                      <a16:colId xmlns:a16="http://schemas.microsoft.com/office/drawing/2014/main" val="20000"/>
                    </a:ext>
                  </a:extLst>
                </a:gridCol>
                <a:gridCol w="2171412">
                  <a:extLst>
                    <a:ext uri="{9D8B030D-6E8A-4147-A177-3AD203B41FA5}">
                      <a16:colId xmlns:a16="http://schemas.microsoft.com/office/drawing/2014/main" val="20001"/>
                    </a:ext>
                  </a:extLst>
                </a:gridCol>
                <a:gridCol w="2171412">
                  <a:extLst>
                    <a:ext uri="{9D8B030D-6E8A-4147-A177-3AD203B41FA5}">
                      <a16:colId xmlns:a16="http://schemas.microsoft.com/office/drawing/2014/main" val="20002"/>
                    </a:ext>
                  </a:extLst>
                </a:gridCol>
                <a:gridCol w="217141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Tomates</a:t>
                      </a: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 Unitaire</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 Total </a:t>
                      </a:r>
                    </a:p>
                  </a:txBody>
                  <a:tcPr/>
                </a:tc>
                <a:extLst>
                  <a:ext uri="{0D108BD9-81ED-4DB2-BD59-A6C34878D82A}">
                    <a16:rowId xmlns:a16="http://schemas.microsoft.com/office/drawing/2014/main" val="10000"/>
                  </a:ext>
                </a:extLst>
              </a:tr>
              <a:tr h="370840">
                <a:tc>
                  <a:txBody>
                    <a:bodyPr/>
                    <a:lstStyle/>
                    <a:p>
                      <a:r>
                        <a:rPr lang="fr-FR">
                          <a:solidFill>
                            <a:srgbClr val="333333"/>
                          </a:solidFill>
                          <a:latin typeface="Times New Roman"/>
                          <a:cs typeface="Times New Roman"/>
                        </a:rPr>
                        <a:t>Stock initial</a:t>
                      </a:r>
                    </a:p>
                    <a:p>
                      <a:r>
                        <a:rPr lang="fr-FR">
                          <a:solidFill>
                            <a:srgbClr val="333333"/>
                          </a:solidFill>
                          <a:latin typeface="Times New Roman"/>
                          <a:cs typeface="Times New Roman"/>
                        </a:rPr>
                        <a:t>Achats </a:t>
                      </a:r>
                    </a:p>
                    <a:p>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3500</a:t>
                      </a:r>
                    </a:p>
                    <a:p>
                      <a:pPr algn="ctr"/>
                      <a:r>
                        <a:rPr lang="fr-FR">
                          <a:solidFill>
                            <a:srgbClr val="333333"/>
                          </a:solidFill>
                          <a:latin typeface="Times New Roman"/>
                          <a:cs typeface="Times New Roman"/>
                        </a:rPr>
                        <a:t>15000</a:t>
                      </a:r>
                    </a:p>
                    <a:p>
                      <a:pPr algn="ctr"/>
                      <a:r>
                        <a:rPr lang="fr-FR">
                          <a:solidFill>
                            <a:srgbClr val="333333"/>
                          </a:solidFill>
                          <a:latin typeface="Times New Roman"/>
                          <a:cs typeface="Times New Roman"/>
                        </a:rPr>
                        <a:t>18500</a:t>
                      </a:r>
                    </a:p>
                  </a:txBody>
                  <a:tcPr/>
                </a:tc>
                <a:tc>
                  <a:txBody>
                    <a:bodyPr/>
                    <a:lstStyle/>
                    <a:p>
                      <a:pPr algn="ctr"/>
                      <a:r>
                        <a:rPr lang="fr-FR">
                          <a:solidFill>
                            <a:srgbClr val="333333"/>
                          </a:solidFill>
                          <a:latin typeface="Times New Roman"/>
                          <a:cs typeface="Times New Roman"/>
                        </a:rPr>
                        <a:t>0,78</a:t>
                      </a:r>
                    </a:p>
                    <a:p>
                      <a:pPr algn="ctr"/>
                      <a:r>
                        <a:rPr lang="fr-FR">
                          <a:solidFill>
                            <a:srgbClr val="333333"/>
                          </a:solidFill>
                          <a:latin typeface="Times New Roman"/>
                          <a:cs typeface="Times New Roman"/>
                        </a:rPr>
                        <a:t>0,84</a:t>
                      </a:r>
                    </a:p>
                    <a:p>
                      <a:pPr algn="ctr"/>
                      <a:r>
                        <a:rPr lang="fr-FR">
                          <a:solidFill>
                            <a:srgbClr val="333333"/>
                          </a:solidFill>
                          <a:latin typeface="Times New Roman"/>
                          <a:cs typeface="Times New Roman"/>
                        </a:rPr>
                        <a:t>0,83</a:t>
                      </a:r>
                    </a:p>
                  </a:txBody>
                  <a:tcPr/>
                </a:tc>
                <a:tc>
                  <a:txBody>
                    <a:bodyPr/>
                    <a:lstStyle/>
                    <a:p>
                      <a:pPr algn="ctr"/>
                      <a:r>
                        <a:rPr lang="fr-FR">
                          <a:solidFill>
                            <a:srgbClr val="333333"/>
                          </a:solidFill>
                          <a:latin typeface="Times New Roman"/>
                          <a:cs typeface="Times New Roman"/>
                        </a:rPr>
                        <a:t>2730</a:t>
                      </a:r>
                    </a:p>
                    <a:p>
                      <a:pPr algn="ctr"/>
                      <a:r>
                        <a:rPr lang="fr-FR">
                          <a:solidFill>
                            <a:srgbClr val="333333"/>
                          </a:solidFill>
                          <a:latin typeface="Times New Roman"/>
                          <a:cs typeface="Times New Roman"/>
                        </a:rPr>
                        <a:t>12600</a:t>
                      </a:r>
                    </a:p>
                    <a:p>
                      <a:pPr algn="ctr"/>
                      <a:r>
                        <a:rPr lang="fr-FR">
                          <a:solidFill>
                            <a:srgbClr val="333333"/>
                          </a:solidFill>
                          <a:latin typeface="Times New Roman"/>
                          <a:cs typeface="Times New Roman"/>
                        </a:rPr>
                        <a:t>15330</a:t>
                      </a:r>
                    </a:p>
                  </a:txBody>
                  <a:tcPr/>
                </a:tc>
                <a:extLst>
                  <a:ext uri="{0D108BD9-81ED-4DB2-BD59-A6C34878D82A}">
                    <a16:rowId xmlns:a16="http://schemas.microsoft.com/office/drawing/2014/main" val="10001"/>
                  </a:ext>
                </a:extLst>
              </a:tr>
            </a:tbl>
          </a:graphicData>
        </a:graphic>
      </p:graphicFrame>
      <p:cxnSp>
        <p:nvCxnSpPr>
          <p:cNvPr id="8" name="Connecteur droit 7"/>
          <p:cNvCxnSpPr/>
          <p:nvPr/>
        </p:nvCxnSpPr>
        <p:spPr>
          <a:xfrm flipV="1">
            <a:off x="2528662" y="4782447"/>
            <a:ext cx="6443776" cy="20488"/>
          </a:xfrm>
          <a:prstGeom prst="line">
            <a:avLst/>
          </a:prstGeom>
        </p:spPr>
        <p:style>
          <a:lnRef idx="2">
            <a:schemeClr val="accent1"/>
          </a:lnRef>
          <a:fillRef idx="0">
            <a:schemeClr val="accent1"/>
          </a:fillRef>
          <a:effectRef idx="1">
            <a:schemeClr val="accent1"/>
          </a:effectRef>
          <a:fontRef idx="minor">
            <a:schemeClr val="tx1"/>
          </a:fontRef>
        </p:style>
      </p:cxnSp>
      <p:sp>
        <p:nvSpPr>
          <p:cNvPr id="3" name="Numero de page">
            <a:extLst>
              <a:ext uri="{FF2B5EF4-FFF2-40B4-BE49-F238E27FC236}">
                <a16:creationId xmlns:a16="http://schemas.microsoft.com/office/drawing/2014/main" id="{638736C3-8AF1-46DD-B2E2-07F6581C826C}"/>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98</a:t>
            </a:r>
          </a:p>
        </p:txBody>
      </p:sp>
    </p:spTree>
    <p:extLst>
      <p:ext uri="{BB962C8B-B14F-4D97-AF65-F5344CB8AC3E}">
        <p14:creationId xmlns:p14="http://schemas.microsoft.com/office/powerpoint/2010/main" val="8044595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439190" y="1856703"/>
          <a:ext cx="8533248" cy="1285239"/>
        </p:xfrm>
        <a:graphic>
          <a:graphicData uri="http://schemas.openxmlformats.org/drawingml/2006/table">
            <a:tbl>
              <a:tblPr firstRow="1" bandRow="1">
                <a:tableStyleId>{5C22544A-7EE6-4342-B048-85BDC9FD1C3A}</a:tableStyleId>
              </a:tblPr>
              <a:tblGrid>
                <a:gridCol w="2133312">
                  <a:extLst>
                    <a:ext uri="{9D8B030D-6E8A-4147-A177-3AD203B41FA5}">
                      <a16:colId xmlns:a16="http://schemas.microsoft.com/office/drawing/2014/main" val="20000"/>
                    </a:ext>
                  </a:extLst>
                </a:gridCol>
                <a:gridCol w="2133312">
                  <a:extLst>
                    <a:ext uri="{9D8B030D-6E8A-4147-A177-3AD203B41FA5}">
                      <a16:colId xmlns:a16="http://schemas.microsoft.com/office/drawing/2014/main" val="20001"/>
                    </a:ext>
                  </a:extLst>
                </a:gridCol>
                <a:gridCol w="2133312">
                  <a:extLst>
                    <a:ext uri="{9D8B030D-6E8A-4147-A177-3AD203B41FA5}">
                      <a16:colId xmlns:a16="http://schemas.microsoft.com/office/drawing/2014/main" val="20002"/>
                    </a:ext>
                  </a:extLst>
                </a:gridCol>
                <a:gridCol w="213331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JAMBON</a:t>
                      </a: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 Unitaire</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 Total </a:t>
                      </a:r>
                    </a:p>
                  </a:txBody>
                  <a:tcPr/>
                </a:tc>
                <a:extLst>
                  <a:ext uri="{0D108BD9-81ED-4DB2-BD59-A6C34878D82A}">
                    <a16:rowId xmlns:a16="http://schemas.microsoft.com/office/drawing/2014/main" val="10000"/>
                  </a:ext>
                </a:extLst>
              </a:tr>
              <a:tr h="370840">
                <a:tc>
                  <a:txBody>
                    <a:bodyPr/>
                    <a:lstStyle/>
                    <a:p>
                      <a:r>
                        <a:rPr lang="fr-FR">
                          <a:solidFill>
                            <a:srgbClr val="333333"/>
                          </a:solidFill>
                          <a:latin typeface="Times New Roman"/>
                          <a:cs typeface="Times New Roman"/>
                        </a:rPr>
                        <a:t>Stock initial</a:t>
                      </a:r>
                    </a:p>
                    <a:p>
                      <a:r>
                        <a:rPr lang="fr-FR">
                          <a:solidFill>
                            <a:srgbClr val="333333"/>
                          </a:solidFill>
                          <a:latin typeface="Times New Roman"/>
                          <a:cs typeface="Times New Roman"/>
                        </a:rPr>
                        <a:t>Achats </a:t>
                      </a:r>
                    </a:p>
                    <a:p>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7000</a:t>
                      </a:r>
                    </a:p>
                    <a:p>
                      <a:pPr algn="ctr"/>
                      <a:r>
                        <a:rPr lang="fr-FR">
                          <a:solidFill>
                            <a:srgbClr val="333333"/>
                          </a:solidFill>
                          <a:latin typeface="Times New Roman"/>
                          <a:cs typeface="Times New Roman"/>
                        </a:rPr>
                        <a:t>33000</a:t>
                      </a:r>
                    </a:p>
                    <a:p>
                      <a:pPr algn="ctr"/>
                      <a:r>
                        <a:rPr lang="fr-FR">
                          <a:solidFill>
                            <a:srgbClr val="333333"/>
                          </a:solidFill>
                          <a:latin typeface="Times New Roman"/>
                          <a:cs typeface="Times New Roman"/>
                        </a:rPr>
                        <a:t>40000</a:t>
                      </a:r>
                    </a:p>
                  </a:txBody>
                  <a:tcPr/>
                </a:tc>
                <a:tc>
                  <a:txBody>
                    <a:bodyPr/>
                    <a:lstStyle/>
                    <a:p>
                      <a:pPr algn="ctr"/>
                      <a:r>
                        <a:rPr lang="fr-FR">
                          <a:solidFill>
                            <a:srgbClr val="333333"/>
                          </a:solidFill>
                          <a:latin typeface="Times New Roman"/>
                          <a:cs typeface="Times New Roman"/>
                        </a:rPr>
                        <a:t>9,2</a:t>
                      </a:r>
                    </a:p>
                    <a:p>
                      <a:pPr algn="ctr"/>
                      <a:r>
                        <a:rPr lang="fr-FR">
                          <a:solidFill>
                            <a:srgbClr val="333333"/>
                          </a:solidFill>
                          <a:latin typeface="Times New Roman"/>
                          <a:cs typeface="Times New Roman"/>
                        </a:rPr>
                        <a:t>9,04</a:t>
                      </a:r>
                    </a:p>
                    <a:p>
                      <a:pPr algn="ctr"/>
                      <a:r>
                        <a:rPr lang="fr-FR">
                          <a:solidFill>
                            <a:srgbClr val="333333"/>
                          </a:solidFill>
                          <a:latin typeface="Times New Roman"/>
                          <a:cs typeface="Times New Roman"/>
                        </a:rPr>
                        <a:t>9,07</a:t>
                      </a:r>
                    </a:p>
                  </a:txBody>
                  <a:tcPr/>
                </a:tc>
                <a:tc>
                  <a:txBody>
                    <a:bodyPr/>
                    <a:lstStyle/>
                    <a:p>
                      <a:pPr algn="ctr"/>
                      <a:r>
                        <a:rPr lang="fr-FR">
                          <a:solidFill>
                            <a:srgbClr val="333333"/>
                          </a:solidFill>
                          <a:latin typeface="Times New Roman"/>
                          <a:cs typeface="Times New Roman"/>
                        </a:rPr>
                        <a:t>64400</a:t>
                      </a:r>
                    </a:p>
                    <a:p>
                      <a:pPr algn="ctr"/>
                      <a:r>
                        <a:rPr lang="fr-FR">
                          <a:solidFill>
                            <a:srgbClr val="333333"/>
                          </a:solidFill>
                          <a:latin typeface="Times New Roman"/>
                          <a:cs typeface="Times New Roman"/>
                        </a:rPr>
                        <a:t>298320</a:t>
                      </a:r>
                    </a:p>
                    <a:p>
                      <a:pPr algn="ctr"/>
                      <a:r>
                        <a:rPr lang="fr-FR">
                          <a:solidFill>
                            <a:srgbClr val="333333"/>
                          </a:solidFill>
                          <a:latin typeface="Times New Roman"/>
                          <a:cs typeface="Times New Roman"/>
                        </a:rPr>
                        <a:t>362720</a:t>
                      </a:r>
                    </a:p>
                  </a:txBody>
                  <a:tcPr/>
                </a:tc>
                <a:extLst>
                  <a:ext uri="{0D108BD9-81ED-4DB2-BD59-A6C34878D82A}">
                    <a16:rowId xmlns:a16="http://schemas.microsoft.com/office/drawing/2014/main" val="10001"/>
                  </a:ext>
                </a:extLst>
              </a:tr>
            </a:tbl>
          </a:graphicData>
        </a:graphic>
      </p:graphicFrame>
      <p:graphicFrame>
        <p:nvGraphicFramePr>
          <p:cNvPr id="5" name="Tableau 4"/>
          <p:cNvGraphicFramePr>
            <a:graphicFrameLocks noGrp="1"/>
          </p:cNvGraphicFramePr>
          <p:nvPr/>
        </p:nvGraphicFramePr>
        <p:xfrm>
          <a:off x="439190" y="3517695"/>
          <a:ext cx="8533248" cy="1285239"/>
        </p:xfrm>
        <a:graphic>
          <a:graphicData uri="http://schemas.openxmlformats.org/drawingml/2006/table">
            <a:tbl>
              <a:tblPr firstRow="1" bandRow="1">
                <a:tableStyleId>{5C22544A-7EE6-4342-B048-85BDC9FD1C3A}</a:tableStyleId>
              </a:tblPr>
              <a:tblGrid>
                <a:gridCol w="2133312">
                  <a:extLst>
                    <a:ext uri="{9D8B030D-6E8A-4147-A177-3AD203B41FA5}">
                      <a16:colId xmlns:a16="http://schemas.microsoft.com/office/drawing/2014/main" val="20000"/>
                    </a:ext>
                  </a:extLst>
                </a:gridCol>
                <a:gridCol w="2133312">
                  <a:extLst>
                    <a:ext uri="{9D8B030D-6E8A-4147-A177-3AD203B41FA5}">
                      <a16:colId xmlns:a16="http://schemas.microsoft.com/office/drawing/2014/main" val="20001"/>
                    </a:ext>
                  </a:extLst>
                </a:gridCol>
                <a:gridCol w="2133312">
                  <a:extLst>
                    <a:ext uri="{9D8B030D-6E8A-4147-A177-3AD203B41FA5}">
                      <a16:colId xmlns:a16="http://schemas.microsoft.com/office/drawing/2014/main" val="20002"/>
                    </a:ext>
                  </a:extLst>
                </a:gridCol>
                <a:gridCol w="213331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Sel</a:t>
                      </a: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 Unitaire</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 Total </a:t>
                      </a:r>
                    </a:p>
                  </a:txBody>
                  <a:tcPr/>
                </a:tc>
                <a:extLst>
                  <a:ext uri="{0D108BD9-81ED-4DB2-BD59-A6C34878D82A}">
                    <a16:rowId xmlns:a16="http://schemas.microsoft.com/office/drawing/2014/main" val="10000"/>
                  </a:ext>
                </a:extLst>
              </a:tr>
              <a:tr h="370840">
                <a:tc>
                  <a:txBody>
                    <a:bodyPr/>
                    <a:lstStyle/>
                    <a:p>
                      <a:r>
                        <a:rPr lang="fr-FR">
                          <a:solidFill>
                            <a:srgbClr val="333333"/>
                          </a:solidFill>
                          <a:latin typeface="Times New Roman"/>
                          <a:cs typeface="Times New Roman"/>
                        </a:rPr>
                        <a:t>Stock initial</a:t>
                      </a:r>
                    </a:p>
                    <a:p>
                      <a:r>
                        <a:rPr lang="fr-FR">
                          <a:solidFill>
                            <a:srgbClr val="333333"/>
                          </a:solidFill>
                          <a:latin typeface="Times New Roman"/>
                          <a:cs typeface="Times New Roman"/>
                        </a:rPr>
                        <a:t>Achats </a:t>
                      </a:r>
                    </a:p>
                    <a:p>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40</a:t>
                      </a:r>
                    </a:p>
                    <a:p>
                      <a:pPr algn="ctr"/>
                      <a:r>
                        <a:rPr lang="fr-FR">
                          <a:solidFill>
                            <a:srgbClr val="333333"/>
                          </a:solidFill>
                          <a:latin typeface="Times New Roman"/>
                          <a:cs typeface="Times New Roman"/>
                        </a:rPr>
                        <a:t>200</a:t>
                      </a:r>
                    </a:p>
                    <a:p>
                      <a:pPr algn="ctr"/>
                      <a:r>
                        <a:rPr lang="fr-FR">
                          <a:solidFill>
                            <a:srgbClr val="333333"/>
                          </a:solidFill>
                          <a:latin typeface="Times New Roman"/>
                          <a:cs typeface="Times New Roman"/>
                        </a:rPr>
                        <a:t>240</a:t>
                      </a:r>
                    </a:p>
                  </a:txBody>
                  <a:tcPr/>
                </a:tc>
                <a:tc>
                  <a:txBody>
                    <a:bodyPr/>
                    <a:lstStyle/>
                    <a:p>
                      <a:pPr algn="ctr"/>
                      <a:r>
                        <a:rPr lang="fr-FR">
                          <a:solidFill>
                            <a:srgbClr val="333333"/>
                          </a:solidFill>
                          <a:latin typeface="Times New Roman"/>
                          <a:cs typeface="Times New Roman"/>
                        </a:rPr>
                        <a:t>3,80</a:t>
                      </a:r>
                    </a:p>
                    <a:p>
                      <a:pPr algn="ctr"/>
                      <a:r>
                        <a:rPr lang="fr-FR">
                          <a:solidFill>
                            <a:srgbClr val="333333"/>
                          </a:solidFill>
                          <a:latin typeface="Times New Roman"/>
                          <a:cs typeface="Times New Roman"/>
                        </a:rPr>
                        <a:t>4,00</a:t>
                      </a:r>
                    </a:p>
                    <a:p>
                      <a:pPr algn="ctr"/>
                      <a:r>
                        <a:rPr lang="fr-FR">
                          <a:solidFill>
                            <a:srgbClr val="333333"/>
                          </a:solidFill>
                          <a:latin typeface="Times New Roman"/>
                          <a:cs typeface="Times New Roman"/>
                        </a:rPr>
                        <a:t>3,97</a:t>
                      </a:r>
                    </a:p>
                  </a:txBody>
                  <a:tcPr/>
                </a:tc>
                <a:tc>
                  <a:txBody>
                    <a:bodyPr/>
                    <a:lstStyle/>
                    <a:p>
                      <a:pPr algn="ctr"/>
                      <a:r>
                        <a:rPr lang="fr-FR">
                          <a:solidFill>
                            <a:srgbClr val="333333"/>
                          </a:solidFill>
                          <a:latin typeface="Times New Roman"/>
                          <a:cs typeface="Times New Roman"/>
                        </a:rPr>
                        <a:t>152</a:t>
                      </a:r>
                    </a:p>
                    <a:p>
                      <a:pPr algn="ctr"/>
                      <a:r>
                        <a:rPr lang="fr-FR">
                          <a:solidFill>
                            <a:srgbClr val="333333"/>
                          </a:solidFill>
                          <a:latin typeface="Times New Roman"/>
                          <a:cs typeface="Times New Roman"/>
                        </a:rPr>
                        <a:t>800</a:t>
                      </a:r>
                    </a:p>
                    <a:p>
                      <a:pPr algn="ctr"/>
                      <a:r>
                        <a:rPr lang="fr-FR">
                          <a:solidFill>
                            <a:srgbClr val="333333"/>
                          </a:solidFill>
                          <a:latin typeface="Times New Roman"/>
                          <a:cs typeface="Times New Roman"/>
                        </a:rPr>
                        <a:t>952</a:t>
                      </a:r>
                    </a:p>
                  </a:txBody>
                  <a:tcPr/>
                </a:tc>
                <a:extLst>
                  <a:ext uri="{0D108BD9-81ED-4DB2-BD59-A6C34878D82A}">
                    <a16:rowId xmlns:a16="http://schemas.microsoft.com/office/drawing/2014/main" val="10001"/>
                  </a:ext>
                </a:extLst>
              </a:tr>
            </a:tbl>
          </a:graphicData>
        </a:graphic>
      </p:graphicFrame>
      <p:cxnSp>
        <p:nvCxnSpPr>
          <p:cNvPr id="7" name="Connecteur droit 6"/>
          <p:cNvCxnSpPr/>
          <p:nvPr/>
        </p:nvCxnSpPr>
        <p:spPr>
          <a:xfrm flipV="1">
            <a:off x="2560627" y="2786223"/>
            <a:ext cx="6411811" cy="20487"/>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flipV="1">
            <a:off x="2560627" y="4454656"/>
            <a:ext cx="6411811" cy="20487"/>
          </a:xfrm>
          <a:prstGeom prst="line">
            <a:avLst/>
          </a:prstGeom>
        </p:spPr>
        <p:style>
          <a:lnRef idx="2">
            <a:schemeClr val="accent1"/>
          </a:lnRef>
          <a:fillRef idx="0">
            <a:schemeClr val="accent1"/>
          </a:fillRef>
          <a:effectRef idx="1">
            <a:schemeClr val="accent1"/>
          </a:effectRef>
          <a:fontRef idx="minor">
            <a:schemeClr val="tx1"/>
          </a:fontRef>
        </p:style>
      </p:cxnSp>
      <p:sp>
        <p:nvSpPr>
          <p:cNvPr id="9" name="Titre 1"/>
          <p:cNvSpPr>
            <a:spLocks noGrp="1"/>
          </p:cNvSpPr>
          <p:nvPr>
            <p:ph type="title"/>
          </p:nvPr>
        </p:nvSpPr>
        <p:spPr>
          <a:xfrm>
            <a:off x="792162" y="40341"/>
            <a:ext cx="7895772" cy="1411941"/>
          </a:xfrm>
        </p:spPr>
        <p:txBody>
          <a:bodyPr/>
          <a:lstStyle/>
          <a:p>
            <a:r>
              <a:rPr lang="fr-FR" sz="2100" b="1">
                <a:latin typeface="Times New Roman"/>
                <a:cs typeface="Times New Roman"/>
              </a:rPr>
              <a:t>Les méthodes classiques des coûts complets</a:t>
            </a:r>
          </a:p>
        </p:txBody>
      </p:sp>
      <p:graphicFrame>
        <p:nvGraphicFramePr>
          <p:cNvPr id="10" name="Tableau 9"/>
          <p:cNvGraphicFramePr>
            <a:graphicFrameLocks noGrp="1"/>
          </p:cNvGraphicFramePr>
          <p:nvPr/>
        </p:nvGraphicFramePr>
        <p:xfrm>
          <a:off x="439190" y="5122048"/>
          <a:ext cx="8533248" cy="1285239"/>
        </p:xfrm>
        <a:graphic>
          <a:graphicData uri="http://schemas.openxmlformats.org/drawingml/2006/table">
            <a:tbl>
              <a:tblPr firstRow="1" bandRow="1">
                <a:tableStyleId>{5C22544A-7EE6-4342-B048-85BDC9FD1C3A}</a:tableStyleId>
              </a:tblPr>
              <a:tblGrid>
                <a:gridCol w="2133312">
                  <a:extLst>
                    <a:ext uri="{9D8B030D-6E8A-4147-A177-3AD203B41FA5}">
                      <a16:colId xmlns:a16="http://schemas.microsoft.com/office/drawing/2014/main" val="20000"/>
                    </a:ext>
                  </a:extLst>
                </a:gridCol>
                <a:gridCol w="2133312">
                  <a:extLst>
                    <a:ext uri="{9D8B030D-6E8A-4147-A177-3AD203B41FA5}">
                      <a16:colId xmlns:a16="http://schemas.microsoft.com/office/drawing/2014/main" val="20001"/>
                    </a:ext>
                  </a:extLst>
                </a:gridCol>
                <a:gridCol w="2133312">
                  <a:extLst>
                    <a:ext uri="{9D8B030D-6E8A-4147-A177-3AD203B41FA5}">
                      <a16:colId xmlns:a16="http://schemas.microsoft.com/office/drawing/2014/main" val="20002"/>
                    </a:ext>
                  </a:extLst>
                </a:gridCol>
                <a:gridCol w="2133312">
                  <a:extLst>
                    <a:ext uri="{9D8B030D-6E8A-4147-A177-3AD203B41FA5}">
                      <a16:colId xmlns:a16="http://schemas.microsoft.com/office/drawing/2014/main" val="20003"/>
                    </a:ext>
                  </a:extLst>
                </a:gridCol>
              </a:tblGrid>
              <a:tr h="370840">
                <a:tc>
                  <a:txBody>
                    <a:bodyPr/>
                    <a:lstStyle/>
                    <a:p>
                      <a:pPr algn="ctr"/>
                      <a:r>
                        <a:rPr lang="fr-FR">
                          <a:solidFill>
                            <a:srgbClr val="333333"/>
                          </a:solidFill>
                          <a:latin typeface="Times New Roman"/>
                          <a:cs typeface="Times New Roman"/>
                        </a:rPr>
                        <a:t>Pots vides </a:t>
                      </a:r>
                    </a:p>
                  </a:txBody>
                  <a:tcPr/>
                </a:tc>
                <a:tc>
                  <a:txBody>
                    <a:bodyPr/>
                    <a:lstStyle/>
                    <a:p>
                      <a:pPr algn="ctr"/>
                      <a:r>
                        <a:rPr lang="fr-FR">
                          <a:solidFill>
                            <a:srgbClr val="333333"/>
                          </a:solidFill>
                          <a:latin typeface="Times New Roman"/>
                          <a:cs typeface="Times New Roman"/>
                        </a:rPr>
                        <a:t>Quantité </a:t>
                      </a:r>
                    </a:p>
                  </a:txBody>
                  <a:tcPr/>
                </a:tc>
                <a:tc>
                  <a:txBody>
                    <a:bodyPr/>
                    <a:lstStyle/>
                    <a:p>
                      <a:pPr algn="ctr"/>
                      <a:r>
                        <a:rPr lang="fr-FR">
                          <a:solidFill>
                            <a:srgbClr val="333333"/>
                          </a:solidFill>
                          <a:latin typeface="Times New Roman"/>
                          <a:cs typeface="Times New Roman"/>
                        </a:rPr>
                        <a:t>Prix Unitaire</a:t>
                      </a:r>
                      <a:r>
                        <a:rPr lang="fr-FR" baseline="0">
                          <a:solidFill>
                            <a:srgbClr val="333333"/>
                          </a:solidFill>
                          <a:latin typeface="Times New Roman"/>
                          <a:cs typeface="Times New Roman"/>
                        </a:rPr>
                        <a:t> </a:t>
                      </a:r>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 Total </a:t>
                      </a:r>
                    </a:p>
                  </a:txBody>
                  <a:tcPr/>
                </a:tc>
                <a:extLst>
                  <a:ext uri="{0D108BD9-81ED-4DB2-BD59-A6C34878D82A}">
                    <a16:rowId xmlns:a16="http://schemas.microsoft.com/office/drawing/2014/main" val="10000"/>
                  </a:ext>
                </a:extLst>
              </a:tr>
              <a:tr h="370840">
                <a:tc>
                  <a:txBody>
                    <a:bodyPr/>
                    <a:lstStyle/>
                    <a:p>
                      <a:r>
                        <a:rPr lang="fr-FR">
                          <a:solidFill>
                            <a:srgbClr val="333333"/>
                          </a:solidFill>
                          <a:latin typeface="Times New Roman"/>
                          <a:cs typeface="Times New Roman"/>
                        </a:rPr>
                        <a:t>Stock initial</a:t>
                      </a:r>
                    </a:p>
                    <a:p>
                      <a:r>
                        <a:rPr lang="fr-FR">
                          <a:solidFill>
                            <a:srgbClr val="333333"/>
                          </a:solidFill>
                          <a:latin typeface="Times New Roman"/>
                          <a:cs typeface="Times New Roman"/>
                        </a:rPr>
                        <a:t>Achats </a:t>
                      </a:r>
                    </a:p>
                    <a:p>
                      <a:endParaRPr lang="fr-FR">
                        <a:solidFill>
                          <a:srgbClr val="333333"/>
                        </a:solidFill>
                        <a:latin typeface="Times New Roman"/>
                        <a:cs typeface="Times New Roman"/>
                      </a:endParaRPr>
                    </a:p>
                  </a:txBody>
                  <a:tcPr/>
                </a:tc>
                <a:tc>
                  <a:txBody>
                    <a:bodyPr/>
                    <a:lstStyle/>
                    <a:p>
                      <a:pPr algn="ctr"/>
                      <a:r>
                        <a:rPr lang="fr-FR">
                          <a:solidFill>
                            <a:srgbClr val="333333"/>
                          </a:solidFill>
                          <a:latin typeface="Times New Roman"/>
                          <a:cs typeface="Times New Roman"/>
                        </a:rPr>
                        <a:t>250000</a:t>
                      </a:r>
                    </a:p>
                    <a:p>
                      <a:pPr algn="ctr"/>
                      <a:r>
                        <a:rPr lang="fr-FR">
                          <a:solidFill>
                            <a:srgbClr val="333333"/>
                          </a:solidFill>
                          <a:latin typeface="Times New Roman"/>
                          <a:cs typeface="Times New Roman"/>
                        </a:rPr>
                        <a:t>800000</a:t>
                      </a:r>
                    </a:p>
                    <a:p>
                      <a:pPr algn="ctr"/>
                      <a:r>
                        <a:rPr lang="fr-FR">
                          <a:solidFill>
                            <a:srgbClr val="333333"/>
                          </a:solidFill>
                          <a:latin typeface="Times New Roman"/>
                          <a:cs typeface="Times New Roman"/>
                        </a:rPr>
                        <a:t>1050000</a:t>
                      </a:r>
                    </a:p>
                  </a:txBody>
                  <a:tcPr/>
                </a:tc>
                <a:tc>
                  <a:txBody>
                    <a:bodyPr/>
                    <a:lstStyle/>
                    <a:p>
                      <a:pPr algn="ctr"/>
                      <a:r>
                        <a:rPr lang="fr-FR">
                          <a:solidFill>
                            <a:srgbClr val="333333"/>
                          </a:solidFill>
                          <a:latin typeface="Times New Roman"/>
                          <a:cs typeface="Times New Roman"/>
                        </a:rPr>
                        <a:t>0,03</a:t>
                      </a:r>
                    </a:p>
                    <a:p>
                      <a:pPr algn="ctr"/>
                      <a:r>
                        <a:rPr lang="fr-FR">
                          <a:solidFill>
                            <a:srgbClr val="333333"/>
                          </a:solidFill>
                          <a:latin typeface="Times New Roman"/>
                          <a:cs typeface="Times New Roman"/>
                        </a:rPr>
                        <a:t>0,03</a:t>
                      </a:r>
                    </a:p>
                    <a:p>
                      <a:pPr algn="ctr"/>
                      <a:r>
                        <a:rPr lang="fr-FR">
                          <a:solidFill>
                            <a:srgbClr val="333333"/>
                          </a:solidFill>
                          <a:latin typeface="Times New Roman"/>
                          <a:cs typeface="Times New Roman"/>
                        </a:rPr>
                        <a:t>0,03</a:t>
                      </a:r>
                    </a:p>
                  </a:txBody>
                  <a:tcPr/>
                </a:tc>
                <a:tc>
                  <a:txBody>
                    <a:bodyPr/>
                    <a:lstStyle/>
                    <a:p>
                      <a:pPr algn="ctr"/>
                      <a:r>
                        <a:rPr lang="fr-FR">
                          <a:solidFill>
                            <a:srgbClr val="333333"/>
                          </a:solidFill>
                          <a:latin typeface="Times New Roman"/>
                          <a:cs typeface="Times New Roman"/>
                        </a:rPr>
                        <a:t>7500</a:t>
                      </a:r>
                    </a:p>
                    <a:p>
                      <a:pPr algn="ctr"/>
                      <a:r>
                        <a:rPr lang="fr-FR">
                          <a:solidFill>
                            <a:srgbClr val="333333"/>
                          </a:solidFill>
                          <a:latin typeface="Times New Roman"/>
                          <a:cs typeface="Times New Roman"/>
                        </a:rPr>
                        <a:t>24000</a:t>
                      </a:r>
                    </a:p>
                    <a:p>
                      <a:pPr algn="ctr"/>
                      <a:r>
                        <a:rPr lang="fr-FR">
                          <a:solidFill>
                            <a:srgbClr val="333333"/>
                          </a:solidFill>
                          <a:latin typeface="Times New Roman"/>
                          <a:cs typeface="Times New Roman"/>
                        </a:rPr>
                        <a:t>31500</a:t>
                      </a:r>
                    </a:p>
                  </a:txBody>
                  <a:tcPr/>
                </a:tc>
                <a:extLst>
                  <a:ext uri="{0D108BD9-81ED-4DB2-BD59-A6C34878D82A}">
                    <a16:rowId xmlns:a16="http://schemas.microsoft.com/office/drawing/2014/main" val="10001"/>
                  </a:ext>
                </a:extLst>
              </a:tr>
            </a:tbl>
          </a:graphicData>
        </a:graphic>
      </p:graphicFrame>
      <p:cxnSp>
        <p:nvCxnSpPr>
          <p:cNvPr id="11" name="Connecteur droit 10"/>
          <p:cNvCxnSpPr/>
          <p:nvPr/>
        </p:nvCxnSpPr>
        <p:spPr>
          <a:xfrm flipV="1">
            <a:off x="2560627" y="6082115"/>
            <a:ext cx="6411811" cy="20487"/>
          </a:xfrm>
          <a:prstGeom prst="line">
            <a:avLst/>
          </a:prstGeom>
        </p:spPr>
        <p:style>
          <a:lnRef idx="2">
            <a:schemeClr val="accent1"/>
          </a:lnRef>
          <a:fillRef idx="0">
            <a:schemeClr val="accent1"/>
          </a:fillRef>
          <a:effectRef idx="1">
            <a:schemeClr val="accent1"/>
          </a:effectRef>
          <a:fontRef idx="minor">
            <a:schemeClr val="tx1"/>
          </a:fontRef>
        </p:style>
      </p:cxnSp>
      <p:sp>
        <p:nvSpPr>
          <p:cNvPr id="2" name="Numero de page">
            <a:extLst>
              <a:ext uri="{FF2B5EF4-FFF2-40B4-BE49-F238E27FC236}">
                <a16:creationId xmlns:a16="http://schemas.microsoft.com/office/drawing/2014/main" id="{A45AEE8B-F834-432B-828B-4A60ECA74CE7}"/>
              </a:ext>
            </a:extLst>
          </p:cNvPr>
          <p:cNvSpPr txBox="1"/>
          <p:nvPr/>
        </p:nvSpPr>
        <p:spPr>
          <a:xfrm>
            <a:off x="8128000" y="6350000"/>
            <a:ext cx="762000" cy="381000"/>
          </a:xfrm>
          <a:prstGeom prst="rect">
            <a:avLst/>
          </a:prstGeom>
          <a:solidFill>
            <a:srgbClr val="FFFFFF">
              <a:alpha val="85000"/>
            </a:srgbClr>
          </a:solidFill>
          <a:ln>
            <a:noFill/>
          </a:ln>
        </p:spPr>
        <p:txBody>
          <a:bodyPr vertOverflow="overflow" vert="horz" wrap="none" rtlCol="0" anchor="t">
            <a:spAutoFit/>
          </a:bodyPr>
          <a:lstStyle/>
          <a:p>
            <a:pPr algn="l"/>
            <a:r>
              <a:rPr lang="fr-FR" sz="1600"/>
              <a:t>99</a:t>
            </a:r>
          </a:p>
        </p:txBody>
      </p:sp>
    </p:spTree>
    <p:extLst>
      <p:ext uri="{BB962C8B-B14F-4D97-AF65-F5344CB8AC3E}">
        <p14:creationId xmlns:p14="http://schemas.microsoft.com/office/powerpoint/2010/main" val="181918186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écédent">
  <a:themeElements>
    <a:clrScheme name="Precedent">
      <a:dk1>
        <a:srgbClr val="921F07"/>
      </a:dk1>
      <a:lt1>
        <a:sysClr val="window" lastClr="FFFFFF"/>
      </a:lt1>
      <a:dk2>
        <a:srgbClr val="333333"/>
      </a:dk2>
      <a:lt2>
        <a:srgbClr val="E5E5D3"/>
      </a:lt2>
      <a:accent1>
        <a:srgbClr val="993232"/>
      </a:accent1>
      <a:accent2>
        <a:srgbClr val="9B6C34"/>
      </a:accent2>
      <a:accent3>
        <a:srgbClr val="736C5D"/>
      </a:accent3>
      <a:accent4>
        <a:srgbClr val="C9972B"/>
      </a:accent4>
      <a:accent5>
        <a:srgbClr val="C95F2B"/>
      </a:accent5>
      <a:accent6>
        <a:srgbClr val="8F7A05"/>
      </a:accent6>
      <a:hlink>
        <a:srgbClr val="933926"/>
      </a:hlink>
      <a:folHlink>
        <a:srgbClr val="916019"/>
      </a:folHlink>
    </a:clrScheme>
    <a:fontScheme name="Precedent">
      <a:majorFont>
        <a:latin typeface="Perpetua Titling MT"/>
        <a:ea typeface=""/>
        <a:cs typeface=""/>
        <a:font script="Jpan" typeface="ＭＳ Ｐ明朝"/>
      </a:majorFont>
      <a:minorFont>
        <a:latin typeface="Calisto MT"/>
        <a:ea typeface=""/>
        <a:cs typeface=""/>
        <a:font script="Jpan" typeface="ＭＳ Ｐ明朝"/>
      </a:minorFont>
    </a:fontScheme>
    <a:fmtScheme name="Precedent">
      <a:fillStyleLst>
        <a:solidFill>
          <a:schemeClr val="phClr"/>
        </a:solidFill>
        <a:gradFill rotWithShape="1">
          <a:gsLst>
            <a:gs pos="0">
              <a:schemeClr val="phClr">
                <a:tint val="100000"/>
                <a:shade val="90000"/>
                <a:satMod val="135000"/>
              </a:schemeClr>
            </a:gs>
            <a:gs pos="100000">
              <a:schemeClr val="phClr">
                <a:tint val="100000"/>
                <a:shade val="30000"/>
                <a:satMod val="135000"/>
              </a:schemeClr>
            </a:gs>
          </a:gsLst>
          <a:path path="circle">
            <a:fillToRect l="70000" t="10000" b="70000"/>
          </a:path>
        </a:gradFill>
        <a:blipFill rotWithShape="1">
          <a:blip xmlns:r="http://schemas.openxmlformats.org/officeDocument/2006/relationships" r:embed="rId1">
            <a:duotone>
              <a:schemeClr val="phClr">
                <a:shade val="10000"/>
                <a:satMod val="135000"/>
              </a:schemeClr>
              <a:schemeClr val="phClr">
                <a:satMod val="150000"/>
                <a:lumMod val="110000"/>
              </a:schemeClr>
            </a:duotone>
          </a:blip>
          <a:stretch/>
        </a:blip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25400" dir="4800000" sx="103000" sy="103000" rotWithShape="0">
              <a:srgbClr val="000000">
                <a:alpha val="45000"/>
              </a:srgbClr>
            </a:outerShdw>
          </a:effectLst>
          <a:scene3d>
            <a:camera prst="orthographicFront">
              <a:rot lat="0" lon="0" rev="0"/>
            </a:camera>
            <a:lightRig rig="balanced" dir="tl">
              <a:rot lat="0" lon="0" rev="3000000"/>
            </a:lightRig>
          </a:scene3d>
          <a:sp3d prstMaterial="softEdge">
            <a:bevelT w="0" h="0"/>
          </a:sp3d>
        </a:effectStyle>
        <a:effectStyle>
          <a:effectLst>
            <a:innerShdw blurRad="127000" dist="38100" dir="13200000">
              <a:srgbClr val="000000">
                <a:alpha val="75000"/>
              </a:srgbClr>
            </a:innerShdw>
            <a:outerShdw blurRad="38100" dist="12700" dir="1800000" sx="101000" sy="101000" rotWithShape="0">
              <a:srgbClr val="000000">
                <a:alpha val="40000"/>
              </a:srgbClr>
            </a:outerShdw>
            <a:reflection blurRad="127000" stA="25000" endPos="30000" dist="12700" dir="5400000" sy="-100000" rotWithShape="0"/>
          </a:effectLst>
          <a:scene3d>
            <a:camera prst="orthographicFront">
              <a:rot lat="0" lon="0" rev="0"/>
            </a:camera>
            <a:lightRig rig="twoPt" dir="t">
              <a:rot lat="0" lon="0" rev="1200000"/>
            </a:lightRig>
          </a:scene3d>
          <a:sp3d>
            <a:bevelT w="0" h="0"/>
          </a:sp3d>
        </a:effectStyle>
      </a:effectStyleLst>
      <a:bgFillStyleLst>
        <a:solidFill>
          <a:schemeClr val="phClr"/>
        </a:solidFill>
        <a:gradFill rotWithShape="1">
          <a:gsLst>
            <a:gs pos="0">
              <a:schemeClr val="phClr">
                <a:tint val="100000"/>
                <a:shade val="90000"/>
                <a:satMod val="135000"/>
              </a:schemeClr>
            </a:gs>
            <a:gs pos="100000">
              <a:schemeClr val="phClr">
                <a:shade val="30000"/>
                <a:satMod val="150000"/>
              </a:schemeClr>
            </a:gs>
          </a:gsLst>
          <a:path path="circle">
            <a:fillToRect t="10000" r="70000" b="70000"/>
          </a:path>
        </a:gradFill>
        <a:blipFill rotWithShape="1">
          <a:blip xmlns:r="http://schemas.openxmlformats.org/officeDocument/2006/relationships" r:embed="rId2">
            <a:duotone>
              <a:schemeClr val="phClr">
                <a:shade val="10000"/>
                <a:satMod val="130000"/>
                <a:lumMod val="80000"/>
              </a:schemeClr>
              <a:schemeClr val="phClr">
                <a:satMod val="15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82A6D78-2118-49FB-8E45-13610D33B168}">
  <we:reference id="wa200010001" version="1.0.0.1" store="fr-FR" storeType="OMEX"/>
  <we:alternateReferences>
    <we:reference id="wa200010001" version="1.0.0.1" store="wa200010001" storeType="OMEX"/>
  </we:alternateReferences>
  <we:properties>
    <we:property name="claude.fileId" value="&quot;0a47d2c3-4c3e-432d-ae53-8ca29893938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Précédent.thmx</Template>
  <TotalTime>3386</TotalTime>
  <Words>11028</Words>
  <Application>Microsoft Office PowerPoint</Application>
  <PresentationFormat>Affichage à l'écran (4:3)</PresentationFormat>
  <Paragraphs>1526</Paragraphs>
  <Slides>126</Slides>
  <Notes>54</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Liens</vt:lpstr>
      </vt:variant>
      <vt:variant>
        <vt:i4>1</vt:i4>
      </vt:variant>
      <vt:variant>
        <vt:lpstr>Titres des diapositives</vt:lpstr>
      </vt:variant>
      <vt:variant>
        <vt:i4>126</vt:i4>
      </vt:variant>
    </vt:vector>
  </HeadingPairs>
  <TitlesOfParts>
    <vt:vector size="137" baseType="lpstr">
      <vt:lpstr>Arial</vt:lpstr>
      <vt:lpstr>Calibri</vt:lpstr>
      <vt:lpstr>Calisto MT</vt:lpstr>
      <vt:lpstr>Century Schoolbook</vt:lpstr>
      <vt:lpstr>Perpetua Titling MT</vt:lpstr>
      <vt:lpstr>Times New Roman</vt:lpstr>
      <vt:lpstr>TimesNewRomanPSMT</vt:lpstr>
      <vt:lpstr>Wingdings</vt:lpstr>
      <vt:lpstr>Wingdings 2</vt:lpstr>
      <vt:lpstr>Précédent</vt:lpstr>
      <vt:lpstr>file:///\\localhost\Users\sarramranizentar\Desktop\Macintosh%20HD:Users:sarramranizentar:Desktop:Méthodes.docx!OLE_LINK1</vt:lpstr>
      <vt:lpstr>Comptabilité Analytique </vt:lpstr>
      <vt:lpstr>Plan</vt:lpstr>
      <vt:lpstr>Plan</vt:lpstr>
      <vt:lpstr>Introduction </vt:lpstr>
      <vt:lpstr>Introduction </vt:lpstr>
      <vt:lpstr>Introduction </vt:lpstr>
      <vt:lpstr>Introduction </vt:lpstr>
      <vt:lpstr>Introduction </vt:lpstr>
      <vt:lpstr>Introduction </vt:lpstr>
      <vt:lpstr>Introduction </vt:lpstr>
      <vt:lpstr>Introduction </vt:lpstr>
      <vt:lpstr>Introduction </vt:lpstr>
      <vt:lpstr>Introduction </vt:lpstr>
      <vt:lpstr>Introduction </vt:lpstr>
      <vt:lpstr>Introduction </vt:lpstr>
      <vt:lpstr>Figure 1: Le chaînage des deux systèmes d’information : comptabilité générale et comptabilité de gestion</vt:lpstr>
      <vt:lpstr>Les critères de comparaison entre la comptabilité générale et la comptabilité Analytique </vt:lpstr>
      <vt:lpstr>Comptabilité Analytique </vt:lpstr>
      <vt:lpstr>Présentation du comptabilité de gestion </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Présentation du comptabilité de gestion</vt:lpstr>
      <vt:lpstr>Comptabilité Analytique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L’inventaire permanent des stocks </vt:lpstr>
      <vt:lpstr>Comptabilité Analytique </vt:lpstr>
      <vt:lpstr>Les coûts complets, principes et fondements</vt:lpstr>
      <vt:lpstr>Les coûts complets, principes et fondements</vt:lpstr>
      <vt:lpstr>SCHÉMA : LES CHARGES DE LA COMPTABILITÉ DE  GESTION</vt:lpstr>
      <vt:lpstr>Les coûts complets, principes et fondements</vt:lpstr>
      <vt:lpstr>Les coûts complets, principes et fondements</vt:lpstr>
      <vt:lpstr>Les coûts complets, principes et fondements</vt:lpstr>
      <vt:lpstr>Les méthodes classiques des coûts complets et la méthode ABC</vt:lpstr>
      <vt:lpstr>Les coûts complets, principes et fondements</vt:lpstr>
      <vt:lpstr>Les méthodes classiques des coûts complets et la méthode ABC</vt:lpstr>
      <vt:lpstr>Les méthodes classiques des coûts complets et la méthode ABC</vt:lpstr>
      <vt:lpstr>Les méthodes classiques des coûts complets et la méthode ABC</vt:lpstr>
      <vt:lpstr>Les coûts complets, principes et fondements</vt:lpstr>
      <vt:lpstr>Présentation PowerPoint</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coûts complets, principes et fondements</vt:lpstr>
      <vt:lpstr>Les méthodes classiques des coûts complets</vt:lpstr>
      <vt:lpstr>Les méthodes classiques des coûts complets</vt:lpstr>
      <vt:lpstr>Les méthodes classiques des coûts complets</vt:lpstr>
      <vt:lpstr>Les coûts d’achat </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Les méthodes classiques des coûts complets</vt:lpstr>
      <vt:lpstr>Comptabilité Analytique </vt:lpstr>
      <vt:lpstr>La méthode ABC </vt:lpstr>
      <vt:lpstr>La méthode ABC </vt:lpstr>
      <vt:lpstr>La méthode ABC </vt:lpstr>
      <vt:lpstr>La méthode ABC </vt:lpstr>
      <vt:lpstr>La méthode ABC </vt:lpstr>
      <vt:lpstr>La méthode ABC </vt:lpstr>
      <vt:lpstr>La méthode ABC </vt:lpstr>
      <vt:lpstr>La méthode ABC </vt:lpstr>
      <vt:lpstr>La méthode ABC </vt:lpstr>
      <vt:lpstr>La méthode ABC </vt:lpstr>
      <vt:lpstr>La méthode ABC </vt:lpstr>
      <vt:lpstr>La méthode ABC </vt:lpstr>
      <vt:lpstr>Affectation des charges indirectes aux activités  </vt:lpstr>
      <vt:lpstr>La méthode ABC </vt:lpstr>
    </vt:vector>
  </TitlesOfParts>
  <Company>ISEM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Comptabilité Analytique </dc:title>
  <dc:creator>Sarra MRANI ZENTAR</dc:creator>
  <cp:lastModifiedBy>mouaad khalil</cp:lastModifiedBy>
  <cp:revision>62</cp:revision>
  <dcterms:created xsi:type="dcterms:W3CDTF">2019-07-14T11:06:30Z</dcterms:created>
  <dcterms:modified xsi:type="dcterms:W3CDTF">2026-07-23T14:14:41Z</dcterms:modified>
</cp:coreProperties>
</file>