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92"/>
  </p:notesMasterIdLst>
  <p:handoutMasterIdLst>
    <p:handoutMasterId r:id="rId93"/>
  </p:handoutMasterIdLst>
  <p:sldIdLst>
    <p:sldId id="256" r:id="rId2"/>
    <p:sldId id="257" r:id="rId3"/>
    <p:sldId id="258" r:id="rId4"/>
    <p:sldId id="259" r:id="rId5"/>
    <p:sldId id="261" r:id="rId6"/>
    <p:sldId id="260" r:id="rId7"/>
    <p:sldId id="267" r:id="rId8"/>
    <p:sldId id="289" r:id="rId9"/>
    <p:sldId id="290" r:id="rId10"/>
    <p:sldId id="302" r:id="rId11"/>
    <p:sldId id="291" r:id="rId12"/>
    <p:sldId id="292" r:id="rId13"/>
    <p:sldId id="294" r:id="rId14"/>
    <p:sldId id="293" r:id="rId15"/>
    <p:sldId id="297" r:id="rId16"/>
    <p:sldId id="298" r:id="rId17"/>
    <p:sldId id="299" r:id="rId18"/>
    <p:sldId id="300" r:id="rId19"/>
    <p:sldId id="301" r:id="rId20"/>
    <p:sldId id="303" r:id="rId21"/>
    <p:sldId id="304" r:id="rId22"/>
    <p:sldId id="305" r:id="rId23"/>
    <p:sldId id="316" r:id="rId24"/>
    <p:sldId id="317" r:id="rId25"/>
    <p:sldId id="306" r:id="rId26"/>
    <p:sldId id="307" r:id="rId27"/>
    <p:sldId id="308" r:id="rId28"/>
    <p:sldId id="309" r:id="rId29"/>
    <p:sldId id="310" r:id="rId30"/>
    <p:sldId id="311" r:id="rId31"/>
    <p:sldId id="312" r:id="rId32"/>
    <p:sldId id="313" r:id="rId33"/>
    <p:sldId id="314" r:id="rId34"/>
    <p:sldId id="315" r:id="rId35"/>
    <p:sldId id="318" r:id="rId36"/>
    <p:sldId id="325" r:id="rId37"/>
    <p:sldId id="319" r:id="rId38"/>
    <p:sldId id="321" r:id="rId39"/>
    <p:sldId id="322" r:id="rId40"/>
    <p:sldId id="323" r:id="rId41"/>
    <p:sldId id="327" r:id="rId42"/>
    <p:sldId id="347" r:id="rId43"/>
    <p:sldId id="348" r:id="rId44"/>
    <p:sldId id="328" r:id="rId45"/>
    <p:sldId id="329" r:id="rId46"/>
    <p:sldId id="332" r:id="rId47"/>
    <p:sldId id="333" r:id="rId48"/>
    <p:sldId id="334" r:id="rId49"/>
    <p:sldId id="335" r:id="rId50"/>
    <p:sldId id="336" r:id="rId51"/>
    <p:sldId id="337" r:id="rId52"/>
    <p:sldId id="338" r:id="rId53"/>
    <p:sldId id="339" r:id="rId54"/>
    <p:sldId id="340" r:id="rId55"/>
    <p:sldId id="346" r:id="rId56"/>
    <p:sldId id="397" r:id="rId57"/>
    <p:sldId id="394" r:id="rId58"/>
    <p:sldId id="395" r:id="rId59"/>
    <p:sldId id="396" r:id="rId60"/>
    <p:sldId id="349" r:id="rId61"/>
    <p:sldId id="374" r:id="rId62"/>
    <p:sldId id="375" r:id="rId63"/>
    <p:sldId id="376" r:id="rId64"/>
    <p:sldId id="399" r:id="rId65"/>
    <p:sldId id="404" r:id="rId66"/>
    <p:sldId id="400" r:id="rId67"/>
    <p:sldId id="377" r:id="rId68"/>
    <p:sldId id="378" r:id="rId69"/>
    <p:sldId id="379" r:id="rId70"/>
    <p:sldId id="401" r:id="rId71"/>
    <p:sldId id="402" r:id="rId72"/>
    <p:sldId id="382" r:id="rId73"/>
    <p:sldId id="383" r:id="rId74"/>
    <p:sldId id="384" r:id="rId75"/>
    <p:sldId id="385" r:id="rId76"/>
    <p:sldId id="386" r:id="rId77"/>
    <p:sldId id="387" r:id="rId78"/>
    <p:sldId id="388" r:id="rId79"/>
    <p:sldId id="389" r:id="rId80"/>
    <p:sldId id="390" r:id="rId81"/>
    <p:sldId id="391" r:id="rId82"/>
    <p:sldId id="393" r:id="rId83"/>
    <p:sldId id="373" r:id="rId84"/>
    <p:sldId id="408" r:id="rId85"/>
    <p:sldId id="405" r:id="rId86"/>
    <p:sldId id="406" r:id="rId87"/>
    <p:sldId id="407" r:id="rId88"/>
    <p:sldId id="409" r:id="rId89"/>
    <p:sldId id="410" r:id="rId90"/>
    <p:sldId id="411" r:id="rId91"/>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AF606853-7671-496A-8E4F-DF71F8EC918B}" styleName="Style foncé 1 - Accentuation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Style foncé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84507"/>
  </p:normalViewPr>
  <p:slideViewPr>
    <p:cSldViewPr snapToGrid="0" snapToObjects="1">
      <p:cViewPr varScale="1">
        <p:scale>
          <a:sx n="71" d="100"/>
          <a:sy n="71" d="100"/>
        </p:scale>
        <p:origin x="1714"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D532EDB-D978-4041-BDEF-87B1618678C6}" type="datetimeFigureOut">
              <a:rPr lang="fr-FR" smtClean="0"/>
              <a:t>22/07/2026</a:t>
            </a:fld>
            <a:endParaRPr lang="fr-FR" dirty="0"/>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D53BDF4-AE42-0944-8284-D68531D6D21D}" type="slidenum">
              <a:rPr lang="fr-FR" smtClean="0"/>
              <a:t>‹N°›</a:t>
            </a:fld>
            <a:endParaRPr lang="fr-FR" dirty="0"/>
          </a:p>
        </p:txBody>
      </p:sp>
    </p:spTree>
    <p:extLst>
      <p:ext uri="{BB962C8B-B14F-4D97-AF65-F5344CB8AC3E}">
        <p14:creationId xmlns:p14="http://schemas.microsoft.com/office/powerpoint/2010/main" val="3330238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2651AA-B819-8F4B-80BA-C1C75559743F}" type="datetimeFigureOut">
              <a:rPr lang="fr-FR" smtClean="0"/>
              <a:t>22/07/2026</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665443-FF85-D44D-9462-CE6F987B5D36}" type="slidenum">
              <a:rPr lang="fr-FR" smtClean="0"/>
              <a:t>‹N°›</a:t>
            </a:fld>
            <a:endParaRPr lang="fr-FR" dirty="0"/>
          </a:p>
        </p:txBody>
      </p:sp>
    </p:spTree>
    <p:extLst>
      <p:ext uri="{BB962C8B-B14F-4D97-AF65-F5344CB8AC3E}">
        <p14:creationId xmlns:p14="http://schemas.microsoft.com/office/powerpoint/2010/main" val="203457780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8665443-FF85-D44D-9462-CE6F987B5D36}" type="slidenum">
              <a:rPr lang="fr-FR" smtClean="0"/>
              <a:t>1</a:t>
            </a:fld>
            <a:endParaRPr lang="fr-FR" dirty="0"/>
          </a:p>
        </p:txBody>
      </p:sp>
    </p:spTree>
    <p:extLst>
      <p:ext uri="{BB962C8B-B14F-4D97-AF65-F5344CB8AC3E}">
        <p14:creationId xmlns:p14="http://schemas.microsoft.com/office/powerpoint/2010/main" val="378238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algn="just"/>
            <a:r>
              <a:rPr lang="fr-FR" baseline="0" dirty="0">
                <a:latin typeface="Times New Roman"/>
                <a:cs typeface="Times New Roman"/>
              </a:rPr>
              <a:t>PPT+ Seuls les deux premiers types d’apports sont destinés à former le capital de la société et on les appelle « </a:t>
            </a:r>
            <a:r>
              <a:rPr lang="fr-FR" b="1" baseline="0" dirty="0">
                <a:latin typeface="Times New Roman"/>
                <a:cs typeface="Times New Roman"/>
              </a:rPr>
              <a:t>Apport en capital</a:t>
            </a:r>
            <a:r>
              <a:rPr lang="fr-FR" baseline="0" dirty="0">
                <a:latin typeface="Times New Roman"/>
                <a:cs typeface="Times New Roman"/>
              </a:rPr>
              <a:t> ». La distinction entre les apports en capital, entre apports en numéraire et apport en nature est importante dans la mesure où elle a des conséquences sur leur libération.  </a:t>
            </a: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12</a:t>
            </a:fld>
            <a:endParaRPr lang="fr-FR" dirty="0"/>
          </a:p>
        </p:txBody>
      </p:sp>
    </p:spTree>
    <p:extLst>
      <p:ext uri="{BB962C8B-B14F-4D97-AF65-F5344CB8AC3E}">
        <p14:creationId xmlns:p14="http://schemas.microsoft.com/office/powerpoint/2010/main" val="2209660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algn="just"/>
            <a:r>
              <a:rPr lang="fr-FR" dirty="0">
                <a:latin typeface="Times New Roman"/>
                <a:cs typeface="Times New Roman"/>
              </a:rPr>
              <a:t>Toute</a:t>
            </a:r>
            <a:r>
              <a:rPr lang="fr-FR" baseline="0" dirty="0">
                <a:latin typeface="Times New Roman"/>
                <a:cs typeface="Times New Roman"/>
              </a:rPr>
              <a:t> constitution de société entraine la perception de droits d’enregistrement dont le taux varie en fonction de la valeur et la nature des apports en capital. Sur le plan fiscal, +PPT+</a:t>
            </a:r>
          </a:p>
          <a:p>
            <a:pPr algn="just"/>
            <a:r>
              <a:rPr lang="fr-FR" baseline="0" dirty="0">
                <a:latin typeface="Times New Roman"/>
                <a:cs typeface="Times New Roman"/>
              </a:rPr>
              <a:t>La distinction établie ci-dessus entre apports purs et simples, à titres onéreux est importante en droit fiscal. Le taux des droits d’enregistrement appliqué aux apports effectués lors de la constitution ou de l’augmentation du capital diffère selon leur nature et par conséquent selon l’équivalent remis en contrepartie de ces apports. </a:t>
            </a:r>
          </a:p>
          <a:p>
            <a:pPr algn="just"/>
            <a:endParaRPr lang="fr-FR" dirty="0">
              <a:latin typeface="Times New Roman"/>
              <a:cs typeface="Times New Roman"/>
            </a:endParaRPr>
          </a:p>
          <a:p>
            <a:endParaRPr lang="fr-FR" dirty="0"/>
          </a:p>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13</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algn="just"/>
            <a:r>
              <a:rPr lang="fr-FR" dirty="0">
                <a:latin typeface="Times New Roman"/>
                <a:cs typeface="Times New Roman"/>
              </a:rPr>
              <a:t>1/PPT </a:t>
            </a:r>
            <a:r>
              <a:rPr lang="fr-FR" baseline="0" dirty="0">
                <a:latin typeface="Times New Roman"/>
                <a:cs typeface="Times New Roman"/>
              </a:rPr>
              <a:t>Solution : les Droits d’enregistrements : 2200000 X 1%= 22000DHS. </a:t>
            </a:r>
            <a:r>
              <a:rPr lang="fr-FR" b="1" baseline="0" dirty="0">
                <a:latin typeface="Times New Roman"/>
                <a:cs typeface="Times New Roman"/>
              </a:rPr>
              <a:t>Toutefois, quelque soit la valeur des apports, il ne pourra pas être perçu moins de 1000 DHS de droit d’enregistrement pour les actes de constitution des sociétés. </a:t>
            </a:r>
          </a:p>
          <a:p>
            <a:pPr algn="just"/>
            <a:endParaRPr lang="fr-FR" b="1" dirty="0">
              <a:latin typeface="Times New Roman"/>
              <a:cs typeface="Times New Roman"/>
            </a:endParaRPr>
          </a:p>
          <a:p>
            <a:pPr algn="just"/>
            <a:r>
              <a:rPr lang="fr-FR" baseline="0" dirty="0">
                <a:latin typeface="Times New Roman"/>
                <a:cs typeface="Times New Roman"/>
              </a:rPr>
              <a:t>les Droits d’enregistrements : 20000 X1%= 200 DHS ( droit d’enregistrement minimum 1000 DHS). </a:t>
            </a:r>
            <a:endParaRPr lang="fr-FR"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14</a:t>
            </a:fld>
            <a:endParaRPr lang="fr-FR" dirty="0"/>
          </a:p>
        </p:txBody>
      </p:sp>
    </p:spTree>
    <p:extLst>
      <p:ext uri="{BB962C8B-B14F-4D97-AF65-F5344CB8AC3E}">
        <p14:creationId xmlns:p14="http://schemas.microsoft.com/office/powerpoint/2010/main" val="851599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15</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16</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fr-FR" dirty="0">
                <a:latin typeface="Times New Roman"/>
                <a:cs typeface="Times New Roman"/>
              </a:rPr>
              <a:t>PPT+ Aucun capital social minimal</a:t>
            </a:r>
            <a:r>
              <a:rPr lang="fr-FR" baseline="0" dirty="0">
                <a:latin typeface="Times New Roman"/>
                <a:cs typeface="Times New Roman"/>
              </a:rPr>
              <a:t> n’est fixé dans les sociétés de personnes et la SARL. </a:t>
            </a:r>
            <a:r>
              <a:rPr lang="fr-FR" sz="1200" dirty="0">
                <a:solidFill>
                  <a:srgbClr val="000000"/>
                </a:solidFill>
                <a:latin typeface="Times New Roman"/>
                <a:cs typeface="Times New Roman"/>
              </a:rPr>
              <a:t>Le capital social </a:t>
            </a:r>
            <a:r>
              <a:rPr lang="fr-FR" sz="1200" dirty="0">
                <a:latin typeface="Times New Roman"/>
                <a:cs typeface="Times New Roman"/>
              </a:rPr>
              <a:t>«</a:t>
            </a:r>
            <a:r>
              <a:rPr lang="fr-FR" sz="1200" b="1" dirty="0">
                <a:solidFill>
                  <a:srgbClr val="000000"/>
                </a:solidFill>
                <a:latin typeface="Times New Roman"/>
                <a:cs typeface="Times New Roman"/>
              </a:rPr>
              <a:t> ne peut être inférieur à trois millions de dirhams si la société fait publiquement appelle à l’épargne et à trois cent mille dirhams dans le cas contraire ».</a:t>
            </a:r>
            <a:r>
              <a:rPr lang="fr-FR" sz="1200" b="1" baseline="0" dirty="0">
                <a:solidFill>
                  <a:srgbClr val="000000"/>
                </a:solidFill>
                <a:latin typeface="Times New Roman"/>
                <a:cs typeface="Times New Roman"/>
              </a:rPr>
              <a:t>  +PPT LE CAPITAL SOCIAL NE PEUT=… + …. </a:t>
            </a:r>
          </a:p>
          <a:p>
            <a:pPr marL="0" marR="0" indent="0" algn="just" defTabSz="457200" rtl="0" eaLnBrk="1" fontAlgn="auto" latinLnBrk="0" hangingPunct="1">
              <a:lnSpc>
                <a:spcPct val="100000"/>
              </a:lnSpc>
              <a:spcBef>
                <a:spcPts val="0"/>
              </a:spcBef>
              <a:spcAft>
                <a:spcPts val="0"/>
              </a:spcAft>
              <a:buClrTx/>
              <a:buSzTx/>
              <a:buFontTx/>
              <a:buNone/>
              <a:tabLst/>
              <a:defRPr/>
            </a:pPr>
            <a:r>
              <a:rPr lang="fr-FR" sz="1200" b="1" baseline="0" dirty="0">
                <a:solidFill>
                  <a:srgbClr val="000000"/>
                </a:solidFill>
                <a:latin typeface="Times New Roman"/>
                <a:cs typeface="Times New Roman"/>
              </a:rPr>
              <a:t>La libération des titres sociaux (actions ou parts sociales) formant le capital sociale se fait par le versement des fonds (pour les apports en numéraire) et par le transfert de propriété (Pour les apports en nature).   La libération des titres sociaux diffère selon la nature des apports et en fonction  des besoins de la société. En effet, les titres représentant des apports en numéraire peuvent être libérés soit dans leur intégralité  à la constitution de la société, soit en plusieurs échéances. Cependant, les titres doivent être intégralement libérés lorsqu’ils représentent des apports en nature. </a:t>
            </a:r>
          </a:p>
          <a:p>
            <a:pPr marL="0" marR="0" indent="0" algn="just" defTabSz="457200" rtl="0" eaLnBrk="1" fontAlgn="auto" latinLnBrk="0" hangingPunct="1">
              <a:lnSpc>
                <a:spcPct val="100000"/>
              </a:lnSpc>
              <a:spcBef>
                <a:spcPts val="0"/>
              </a:spcBef>
              <a:spcAft>
                <a:spcPts val="0"/>
              </a:spcAft>
              <a:buClrTx/>
              <a:buSzTx/>
              <a:buFontTx/>
              <a:buNone/>
              <a:tabLst/>
              <a:defRPr/>
            </a:pPr>
            <a:endParaRPr lang="fr-FR" sz="1200" b="1" baseline="0" dirty="0">
              <a:solidFill>
                <a:srgbClr val="000000"/>
              </a:solidFill>
              <a:latin typeface="Times New Roman"/>
              <a:cs typeface="Times New Roman"/>
            </a:endParaRPr>
          </a:p>
          <a:p>
            <a:pPr marL="0" marR="0" indent="0" algn="just" defTabSz="457200" rtl="0" eaLnBrk="1" fontAlgn="auto" latinLnBrk="0" hangingPunct="1">
              <a:lnSpc>
                <a:spcPct val="100000"/>
              </a:lnSpc>
              <a:spcBef>
                <a:spcPts val="0"/>
              </a:spcBef>
              <a:spcAft>
                <a:spcPts val="0"/>
              </a:spcAft>
              <a:buClrTx/>
              <a:buSzTx/>
              <a:buFontTx/>
              <a:buNone/>
              <a:tabLst/>
              <a:defRPr/>
            </a:pPr>
            <a:endParaRPr lang="fr-FR" sz="1200" b="1" dirty="0">
              <a:solidFill>
                <a:srgbClr val="000000"/>
              </a:solidFill>
              <a:latin typeface="Times New Roman"/>
              <a:cs typeface="Times New Roman"/>
            </a:endParaRPr>
          </a:p>
          <a:p>
            <a:pPr algn="just"/>
            <a:endParaRPr lang="fr-FR"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17</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algn="just"/>
            <a:r>
              <a:rPr lang="fr-FR" dirty="0">
                <a:latin typeface="Times New Roman"/>
                <a:cs typeface="Times New Roman"/>
              </a:rPr>
              <a:t>Il est important avant</a:t>
            </a:r>
            <a:r>
              <a:rPr lang="fr-FR" baseline="0" dirty="0">
                <a:latin typeface="Times New Roman"/>
                <a:cs typeface="Times New Roman"/>
              </a:rPr>
              <a:t> tout de rappeler que selon le type de société, différents types d’apports sont possibles ( apports en numéraire, en nature ou en industrie) et que la libération (la mise à la disposition de la société) peut être immédiate ou répartie sur plusieurs années. Plusieurs phases sont donc à distinguer dans la constitution d’une société:  Promesse d’apports/ Réalisation des apports/ Appel et versement d’une fraction du capital. + PPT </a:t>
            </a:r>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18</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r>
              <a:rPr lang="fr-FR" dirty="0">
                <a:latin typeface="Times New Roman"/>
                <a:cs typeface="Times New Roman"/>
              </a:rPr>
              <a:t>PPT+ Le schéma</a:t>
            </a:r>
            <a:r>
              <a:rPr lang="fr-FR" baseline="0" dirty="0">
                <a:latin typeface="Times New Roman"/>
                <a:cs typeface="Times New Roman"/>
              </a:rPr>
              <a:t> d’écritures comptables diffère selon que les apports sont à libérer intégralement à la souscription ou partiellement.   </a:t>
            </a:r>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19</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algn="just"/>
            <a:r>
              <a:rPr lang="fr-FR" dirty="0">
                <a:latin typeface="Times New Roman"/>
                <a:cs typeface="Times New Roman"/>
              </a:rPr>
              <a:t>PPT TOTAL+ En outre, cette subdivision est particulièrement importante lorsque le capital est composé d’apports à libérer</a:t>
            </a:r>
            <a:r>
              <a:rPr lang="fr-FR" baseline="0" dirty="0">
                <a:latin typeface="Times New Roman"/>
                <a:cs typeface="Times New Roman"/>
              </a:rPr>
              <a:t> immédiatement à la constitution et d’apports à libérer immédiatement  à la constitution et d’apports dont la libération est échelonnée, car elle permet de suivre individuellement la réalisation des promesses d’apport. </a:t>
            </a:r>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20</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fr-FR" dirty="0">
                <a:latin typeface="Times New Roman"/>
                <a:cs typeface="Times New Roman"/>
              </a:rPr>
              <a:t>Les apports en nature sont à libérer immédiatement</a:t>
            </a:r>
            <a:r>
              <a:rPr lang="fr-FR" baseline="0" dirty="0">
                <a:latin typeface="Times New Roman"/>
                <a:cs typeface="Times New Roman"/>
              </a:rPr>
              <a:t>. Toutefois, les sociétés ont la possibilité de libérer les apports en numéraire  en plusieurs fois. Lorsque le capital social est composé d’apports à libérer immédiatement et d’apports à libérer ultérieurement, l’enregistrement comptable de la promesse se fait en deux étapes dans la même date :+ PPT </a:t>
            </a:r>
            <a:r>
              <a:rPr lang="fr-FR" sz="1200" b="1" i="1" dirty="0">
                <a:solidFill>
                  <a:srgbClr val="000000"/>
                </a:solidFill>
                <a:latin typeface="Times New Roman"/>
                <a:cs typeface="Times New Roman"/>
              </a:rPr>
              <a:t>compte 1111: « Capital   social ». +  En effet,</a:t>
            </a:r>
            <a:r>
              <a:rPr lang="fr-FR" sz="1200" b="1" i="1" baseline="0" dirty="0">
                <a:solidFill>
                  <a:srgbClr val="000000"/>
                </a:solidFill>
                <a:latin typeface="Times New Roman"/>
                <a:cs typeface="Times New Roman"/>
              </a:rPr>
              <a:t> même si le capital ne sera pas libéré en totalité à la constitution, il « doit être intégralement souscrit. A défaut, la société ne peut être constituée. Il en est de même des autres formes de sociétés dont les parts sociales doivent être souscrites en totalité par les associés. ++PPT Deuxième étape </a:t>
            </a:r>
            <a:endParaRPr lang="fr-FR" sz="1200" b="1" i="1" dirty="0">
              <a:solidFill>
                <a:srgbClr val="000000"/>
              </a:solidFill>
              <a:latin typeface="Times New Roman"/>
              <a:cs typeface="Times New Roman"/>
            </a:endParaRPr>
          </a:p>
          <a:p>
            <a:pPr algn="just"/>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21</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marL="0" indent="536575" algn="just">
              <a:buNone/>
            </a:pPr>
            <a:r>
              <a:rPr lang="fr-FR" sz="1200" b="1" dirty="0">
                <a:solidFill>
                  <a:srgbClr val="000000"/>
                </a:solidFill>
                <a:latin typeface="Times New Roman"/>
                <a:cs typeface="Times New Roman"/>
              </a:rPr>
              <a:t>La comptabilité des sociétés est l'ensemble des traitements comptables régissant les opérations spécifiques aux sociétés. Elle fait partie de intégrante de la comptabilité générale.	</a:t>
            </a:r>
          </a:p>
          <a:p>
            <a:pPr marL="0" indent="536575" algn="just">
              <a:buNone/>
            </a:pPr>
            <a:r>
              <a:rPr lang="fr-FR" sz="1200" b="1" dirty="0">
                <a:solidFill>
                  <a:srgbClr val="000000"/>
                </a:solidFill>
                <a:latin typeface="Times New Roman"/>
                <a:cs typeface="Times New Roman"/>
              </a:rPr>
              <a:t>En effet, les traitements de la comptabilité des sociétés utilisent les mêmes supports que ceux de la comptabilité générale. +PPT les principales..</a:t>
            </a:r>
          </a:p>
          <a:p>
            <a:pPr marL="0" marR="0" indent="0" algn="just" defTabSz="457200" rtl="0" eaLnBrk="1" fontAlgn="auto" latinLnBrk="0" hangingPunct="1">
              <a:lnSpc>
                <a:spcPct val="100000"/>
              </a:lnSpc>
              <a:spcBef>
                <a:spcPts val="0"/>
              </a:spcBef>
              <a:spcAft>
                <a:spcPts val="0"/>
              </a:spcAft>
              <a:buClrTx/>
              <a:buSzTx/>
              <a:buFontTx/>
              <a:buNone/>
              <a:tabLst/>
              <a:defRPr/>
            </a:pPr>
            <a:r>
              <a:rPr lang="fr-FR" dirty="0">
                <a:solidFill>
                  <a:srgbClr val="000000"/>
                </a:solidFill>
                <a:latin typeface="Times New Roman"/>
                <a:cs typeface="Times New Roman"/>
              </a:rPr>
              <a:t>Il est à souligner que d’autres aspects de la comptabilité des sociétés tels que l’emprunt obligataire, la fusion, la consolidation,</a:t>
            </a:r>
            <a:r>
              <a:rPr lang="fr-FR" baseline="0" dirty="0">
                <a:solidFill>
                  <a:srgbClr val="000000"/>
                </a:solidFill>
                <a:latin typeface="Times New Roman"/>
                <a:cs typeface="Times New Roman"/>
              </a:rPr>
              <a:t> ect.. Seront traités dans les prochains travaux.</a:t>
            </a:r>
            <a:endParaRPr lang="fr-FR" dirty="0">
              <a:solidFill>
                <a:srgbClr val="000000"/>
              </a:solidFill>
              <a:latin typeface="Times New Roman"/>
              <a:cs typeface="Times New Roman"/>
            </a:endParaRPr>
          </a:p>
          <a:p>
            <a:pPr marL="0" marR="0" indent="0" algn="just" defTabSz="457200" rtl="0" eaLnBrk="1" fontAlgn="auto" latinLnBrk="0" hangingPunct="1">
              <a:lnSpc>
                <a:spcPct val="100000"/>
              </a:lnSpc>
              <a:spcBef>
                <a:spcPts val="0"/>
              </a:spcBef>
              <a:spcAft>
                <a:spcPts val="0"/>
              </a:spcAft>
              <a:buClrTx/>
              <a:buSzTx/>
              <a:buFontTx/>
              <a:buNone/>
              <a:tabLst/>
              <a:defRPr/>
            </a:pPr>
            <a:r>
              <a:rPr lang="fr-FR" b="1" dirty="0">
                <a:solidFill>
                  <a:srgbClr val="000000"/>
                </a:solidFill>
                <a:latin typeface="Times New Roman"/>
                <a:cs typeface="Times New Roman"/>
              </a:rPr>
              <a:t>La comptabilité de société  est la traduction en langage chiffré des opérations juridiques et économiques effectué par la Sté au moment de constitution (création), au moment de la répartition des bénéfices ou au moment de changement d’associé ou de liquidation.</a:t>
            </a:r>
          </a:p>
          <a:p>
            <a:pPr algn="just"/>
            <a:endParaRPr lang="fr-FR" b="1" dirty="0"/>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3</a:t>
            </a:fld>
            <a:endParaRPr lang="fr-FR" dirty="0"/>
          </a:p>
        </p:txBody>
      </p:sp>
    </p:spTree>
    <p:extLst>
      <p:ext uri="{BB962C8B-B14F-4D97-AF65-F5344CB8AC3E}">
        <p14:creationId xmlns:p14="http://schemas.microsoft.com/office/powerpoint/2010/main" val="35488288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22</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r>
              <a:rPr lang="fr-FR" dirty="0"/>
              <a:t>LA SNC se distingue par la grande liberté</a:t>
            </a:r>
            <a:r>
              <a:rPr lang="fr-FR" baseline="0" dirty="0"/>
              <a:t> laissée aux associés pour rédiger les statuts et organiser le fonctionnement de la société. Ses associés, au nombre minimum de 2, ont tous la qualité de commerçant. Les associés peuvent être des personnes physiques (particuliers) ou des personnes morales (société). </a:t>
            </a:r>
            <a:endParaRPr lang="fr-FR" dirty="0"/>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23</a:t>
            </a:fld>
            <a:endParaRPr lang="fr-FR" dirty="0"/>
          </a:p>
        </p:txBody>
      </p:sp>
    </p:spTree>
    <p:extLst>
      <p:ext uri="{BB962C8B-B14F-4D97-AF65-F5344CB8AC3E}">
        <p14:creationId xmlns:p14="http://schemas.microsoft.com/office/powerpoint/2010/main" val="37235152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25</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algn="just"/>
            <a:r>
              <a:rPr lang="fr-FR" sz="1600" b="1" dirty="0">
                <a:latin typeface="Times New Roman"/>
                <a:cs typeface="Times New Roman"/>
              </a:rPr>
              <a:t>Selon les cas, les fonds sont soit déposés</a:t>
            </a:r>
            <a:r>
              <a:rPr lang="fr-FR" sz="1600" b="1" baseline="0" dirty="0">
                <a:latin typeface="Times New Roman"/>
                <a:cs typeface="Times New Roman"/>
              </a:rPr>
              <a:t> chez un notaire ou dans une banque, soit versés dans la caisse de la société.  + PPT </a:t>
            </a:r>
            <a:endParaRPr lang="fr-FR" sz="16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26</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algn="just"/>
            <a:r>
              <a:rPr lang="fr-FR" sz="1600" b="1" dirty="0">
                <a:latin typeface="Times New Roman"/>
                <a:cs typeface="Times New Roman"/>
              </a:rPr>
              <a:t>PPT+ Ainsi, selon les besoins</a:t>
            </a:r>
            <a:r>
              <a:rPr lang="fr-FR" sz="1600" b="1" baseline="0" dirty="0">
                <a:latin typeface="Times New Roman"/>
                <a:cs typeface="Times New Roman"/>
              </a:rPr>
              <a:t> de financement initial de la société, celle-ci peut se concentrer d’appeler une partie seulement des apports en numéraire promis. Dans ce cas, le capital social promis est en partie appelé à la constitution et donc libérer immédiatement. La partie du capital social non appelée à la constitution fera ultérieurement    l’objet d’appels successifs par la société; elle sera par conséquent libérée au fur et à mesure des appels lancés. + PPT la partie non appelée..; </a:t>
            </a:r>
          </a:p>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27</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28</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algn="just"/>
            <a:r>
              <a:rPr lang="fr-FR" dirty="0">
                <a:latin typeface="Times New Roman"/>
                <a:cs typeface="Times New Roman"/>
              </a:rPr>
              <a:t>Les titres</a:t>
            </a:r>
            <a:r>
              <a:rPr lang="fr-FR" baseline="0" dirty="0">
                <a:latin typeface="Times New Roman"/>
                <a:cs typeface="Times New Roman"/>
              </a:rPr>
              <a:t> représentatifs d’apports en nature sont libérés intégralement lors de leur émission. + PPT </a:t>
            </a:r>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29</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algn="just"/>
            <a:r>
              <a:rPr lang="fr-FR" sz="1600" b="1" dirty="0">
                <a:latin typeface="Times New Roman"/>
                <a:cs typeface="Times New Roman"/>
              </a:rPr>
              <a:t>Les formalités légales</a:t>
            </a:r>
            <a:r>
              <a:rPr lang="fr-FR" sz="1600" b="1" baseline="0" dirty="0">
                <a:latin typeface="Times New Roman"/>
                <a:cs typeface="Times New Roman"/>
              </a:rPr>
              <a:t> de constitution d’une société entrainent des frais importants tels que : les droits d’enregistrement sur les apports, les frais de publicité légale, les honoraires, les frais de greffe, les commissions bancaires..;). + PPT</a:t>
            </a:r>
            <a:endParaRPr lang="fr-FR" sz="16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30</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fr-FR" sz="1400" b="1" dirty="0">
                <a:solidFill>
                  <a:srgbClr val="000000"/>
                </a:solidFill>
                <a:latin typeface="Times New Roman"/>
                <a:cs typeface="Times New Roman"/>
              </a:rPr>
              <a:t>PPT+ Société à responsabilité</a:t>
            </a:r>
            <a:r>
              <a:rPr lang="fr-FR" sz="1400" b="1" baseline="0" dirty="0">
                <a:solidFill>
                  <a:srgbClr val="000000"/>
                </a:solidFill>
                <a:latin typeface="Times New Roman"/>
                <a:cs typeface="Times New Roman"/>
              </a:rPr>
              <a:t> limitée est une société commerciale où la </a:t>
            </a:r>
            <a:r>
              <a:rPr lang="fr-FR" sz="1400" b="1" baseline="0" dirty="0" err="1">
                <a:solidFill>
                  <a:srgbClr val="000000"/>
                </a:solidFill>
                <a:latin typeface="Times New Roman"/>
                <a:cs typeface="Times New Roman"/>
              </a:rPr>
              <a:t>responsabilitée</a:t>
            </a:r>
            <a:r>
              <a:rPr lang="fr-FR" sz="1400" b="1" baseline="0" dirty="0">
                <a:solidFill>
                  <a:srgbClr val="000000"/>
                </a:solidFill>
                <a:latin typeface="Times New Roman"/>
                <a:cs typeface="Times New Roman"/>
              </a:rPr>
              <a:t> est limitée au montant de leurs apports. Elle est constituée, au minimum , 2 associés, au maximum de 100 personnes physiques ou morales. </a:t>
            </a:r>
            <a:r>
              <a:rPr lang="fr-FR" sz="1400" b="1" dirty="0">
                <a:solidFill>
                  <a:srgbClr val="000000"/>
                </a:solidFill>
                <a:latin typeface="Times New Roman"/>
                <a:cs typeface="Times New Roman"/>
              </a:rPr>
              <a:t>Autrement dit, une seule personne, appelée associée unique, peut constituer une SARL, et le nombre des associés « ne peut être supérieur à cinquantaine  associés,</a:t>
            </a:r>
            <a:r>
              <a:rPr lang="fr-FR" sz="1400" b="1" baseline="0" dirty="0">
                <a:solidFill>
                  <a:srgbClr val="000000"/>
                </a:solidFill>
                <a:latin typeface="Times New Roman"/>
                <a:cs typeface="Times New Roman"/>
              </a:rPr>
              <a:t> elle doit, dans le délai de deux ans, être transformée en SA. À défaut elle dissoute, à moins que, pendant ledit délai, le nombre des associés n’atteigne le nombre autorisé légalement .</a:t>
            </a:r>
          </a:p>
          <a:p>
            <a:pPr algn="just"/>
            <a:r>
              <a:rPr lang="fr-FR" sz="1400" dirty="0">
                <a:solidFill>
                  <a:srgbClr val="000000"/>
                </a:solidFill>
                <a:latin typeface="Times New Roman"/>
                <a:cs typeface="Times New Roman"/>
              </a:rPr>
              <a:t>Le Capital de la Société à responsabilité limitée est librement fixé par les associés dans les statuts. + </a:t>
            </a:r>
            <a:r>
              <a:rPr lang="fr-FR" sz="1400" b="1" dirty="0">
                <a:solidFill>
                  <a:srgbClr val="000000"/>
                </a:solidFill>
                <a:latin typeface="Times New Roman"/>
                <a:cs typeface="Times New Roman"/>
              </a:rPr>
              <a:t>Aucun capital minimum n’est donc exigé.</a:t>
            </a:r>
            <a:r>
              <a:rPr lang="fr-FR" sz="1400" b="1" baseline="0" dirty="0">
                <a:solidFill>
                  <a:srgbClr val="000000"/>
                </a:solidFill>
                <a:latin typeface="Times New Roman"/>
                <a:cs typeface="Times New Roman"/>
              </a:rPr>
              <a:t> Le capital social est divisé en parts sociales à la valeur nominale égale. </a:t>
            </a:r>
            <a:endParaRPr lang="fr-FR" sz="1400" b="1" dirty="0">
              <a:solidFill>
                <a:srgbClr val="000000"/>
              </a:solidFill>
              <a:latin typeface="Times New Roman"/>
              <a:cs typeface="Times New Roman"/>
            </a:endParaRPr>
          </a:p>
          <a:p>
            <a:pPr algn="just">
              <a:buFont typeface="Arial"/>
              <a:buChar char="•"/>
            </a:pPr>
            <a:endParaRPr lang="fr-FR" sz="1400" b="1" dirty="0">
              <a:solidFill>
                <a:srgbClr val="000000"/>
              </a:solidFill>
              <a:latin typeface="Times New Roman"/>
              <a:cs typeface="Times New Roman"/>
            </a:endParaRPr>
          </a:p>
          <a:p>
            <a:pPr marL="0" marR="0" indent="0" algn="just" defTabSz="457200" rtl="0" eaLnBrk="1" fontAlgn="auto" latinLnBrk="0" hangingPunct="1">
              <a:lnSpc>
                <a:spcPct val="100000"/>
              </a:lnSpc>
              <a:spcBef>
                <a:spcPts val="0"/>
              </a:spcBef>
              <a:spcAft>
                <a:spcPts val="0"/>
              </a:spcAft>
              <a:buClrTx/>
              <a:buSzTx/>
              <a:buFontTx/>
              <a:buNone/>
              <a:tabLst/>
              <a:defRPr/>
            </a:pPr>
            <a:endParaRPr lang="fr-FR" sz="1400" b="1" dirty="0">
              <a:solidFill>
                <a:srgbClr val="000000"/>
              </a:solidFill>
              <a:latin typeface="Times New Roman"/>
              <a:cs typeface="Times New Roman"/>
            </a:endParaRPr>
          </a:p>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31</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32</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r>
              <a:rPr lang="fr-FR" dirty="0"/>
              <a:t>Avant de rentrer</a:t>
            </a:r>
            <a:r>
              <a:rPr lang="fr-FR" baseline="0" dirty="0"/>
              <a:t> dans le vif du sujet, il nous para</a:t>
            </a:r>
            <a:r>
              <a:rPr lang="ro-RO" baseline="0" dirty="0"/>
              <a:t>î</a:t>
            </a:r>
            <a:r>
              <a:rPr lang="fr-FR" baseline="0" dirty="0"/>
              <a:t>t nécessaire de rappeler certaine généralités et notions de base sur les sociétés au Maroc. Du point de vue juridique: une société est un contrat..+ PPT </a:t>
            </a:r>
          </a:p>
          <a:p>
            <a:pPr marL="457200" indent="-457200" algn="just">
              <a:buFont typeface="+mj-lt"/>
              <a:buAutoNum type="arabicPeriod"/>
            </a:pPr>
            <a:r>
              <a:rPr lang="fr-FR" sz="1200" dirty="0">
                <a:solidFill>
                  <a:srgbClr val="000000"/>
                </a:solidFill>
                <a:latin typeface="Times New Roman"/>
                <a:cs typeface="Times New Roman"/>
              </a:rPr>
              <a:t>Les apports en numéraire: somme d’argent (espèces, chèques, virement, …) </a:t>
            </a:r>
          </a:p>
          <a:p>
            <a:pPr marL="457200" indent="-457200" algn="just">
              <a:buFont typeface="+mj-lt"/>
              <a:buAutoNum type="arabicPeriod"/>
            </a:pPr>
            <a:r>
              <a:rPr lang="fr-FR" sz="1200" dirty="0">
                <a:solidFill>
                  <a:srgbClr val="000000"/>
                </a:solidFill>
                <a:latin typeface="Times New Roman"/>
                <a:cs typeface="Times New Roman"/>
              </a:rPr>
              <a:t>Les apports en nature: apport de tout bien autre qu’une somme d’argent.  </a:t>
            </a:r>
          </a:p>
          <a:p>
            <a:pPr marL="457200" indent="-457200" algn="just">
              <a:buFont typeface="+mj-lt"/>
              <a:buAutoNum type="arabicPeriod"/>
            </a:pPr>
            <a:r>
              <a:rPr lang="fr-FR" sz="1200" dirty="0">
                <a:solidFill>
                  <a:srgbClr val="000000"/>
                </a:solidFill>
                <a:latin typeface="Times New Roman"/>
                <a:cs typeface="Times New Roman"/>
              </a:rPr>
              <a:t>Les apports en industrie: apport de savoir-faire, de connaissances techniques ou professionnelles, d’expériences et de services,  </a:t>
            </a:r>
          </a:p>
          <a:p>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4</a:t>
            </a:fld>
            <a:endParaRPr lang="fr-FR" dirty="0"/>
          </a:p>
        </p:txBody>
      </p:sp>
    </p:spTree>
    <p:extLst>
      <p:ext uri="{BB962C8B-B14F-4D97-AF65-F5344CB8AC3E}">
        <p14:creationId xmlns:p14="http://schemas.microsoft.com/office/powerpoint/2010/main" val="14868500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33</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34</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r>
              <a:rPr lang="fr-FR" dirty="0">
                <a:latin typeface="Times New Roman"/>
                <a:cs typeface="Times New Roman"/>
              </a:rPr>
              <a:t>220000 X 50%=</a:t>
            </a:r>
            <a:r>
              <a:rPr lang="fr-FR" baseline="0" dirty="0">
                <a:latin typeface="Times New Roman"/>
                <a:cs typeface="Times New Roman"/>
              </a:rPr>
              <a:t>  110000</a:t>
            </a:r>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35</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36</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marL="0" indent="0" algn="just">
              <a:buNone/>
            </a:pPr>
            <a:r>
              <a:rPr lang="fr-FR" sz="1200" dirty="0">
                <a:solidFill>
                  <a:srgbClr val="000000"/>
                </a:solidFill>
                <a:latin typeface="Times New Roman"/>
                <a:cs typeface="Times New Roman"/>
              </a:rPr>
              <a:t>Définition : Une société fermée est une société de capitaux dont les actions détenues par un nombre limité d’actionnaires, ne sont pas inscrites à la côte d’une bourse sur un marché </a:t>
            </a:r>
            <a:r>
              <a:rPr lang="fr-FR" sz="1200" dirty="0" err="1">
                <a:solidFill>
                  <a:srgbClr val="000000"/>
                </a:solidFill>
                <a:latin typeface="Times New Roman"/>
                <a:cs typeface="Times New Roman"/>
              </a:rPr>
              <a:t>financié</a:t>
            </a:r>
            <a:r>
              <a:rPr lang="fr-FR" sz="1200" dirty="0">
                <a:solidFill>
                  <a:srgbClr val="000000"/>
                </a:solidFill>
                <a:latin typeface="Times New Roman"/>
                <a:cs typeface="Times New Roman"/>
              </a:rPr>
              <a:t> organisé, et qui prend des moyens autres que l’appel public à l’épargne pour obtenir des capitaux. </a:t>
            </a:r>
          </a:p>
          <a:p>
            <a:pPr marL="0" indent="0" algn="just">
              <a:buNone/>
            </a:pPr>
            <a:r>
              <a:rPr lang="fr-FR" sz="1200" dirty="0">
                <a:solidFill>
                  <a:srgbClr val="000000"/>
                </a:solidFill>
                <a:latin typeface="Times New Roman"/>
                <a:cs typeface="Times New Roman"/>
              </a:rPr>
              <a:t>PPT+  Le capital social doit être intégralement souscrit,</a:t>
            </a:r>
            <a:r>
              <a:rPr lang="fr-FR" sz="1200" baseline="0" dirty="0">
                <a:solidFill>
                  <a:srgbClr val="000000"/>
                </a:solidFill>
                <a:latin typeface="Times New Roman"/>
                <a:cs typeface="Times New Roman"/>
              </a:rPr>
              <a:t> c’est à dire que toutes les actions qui le composent doivent être réparties  entre les souscripteurs proportionnellement à leur part dans le capital. Les actions représentatifs d’apports en nature doivent être intégralement libérées à la souscription. Les actions représentatives d’apports en numéraire doivent être libérées  du quart de leur valeur nominale lors de la souscription. La libération du surplus intervient en une ou plusieurs fois dans un délai qui ne peut excéder trois ans à compter de l’immatriculation de la société au registre du commerce. </a:t>
            </a:r>
            <a:endParaRPr lang="fr-FR" sz="1200" dirty="0">
              <a:solidFill>
                <a:srgbClr val="000000"/>
              </a:solidFill>
              <a:latin typeface="Times New Roman"/>
              <a:cs typeface="Times New Roman"/>
            </a:endParaRPr>
          </a:p>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37</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38</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39</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40</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41</a:t>
            </a:fld>
            <a:endParaRPr lang="fr-FR" dirty="0"/>
          </a:p>
        </p:txBody>
      </p:sp>
    </p:spTree>
    <p:extLst>
      <p:ext uri="{BB962C8B-B14F-4D97-AF65-F5344CB8AC3E}">
        <p14:creationId xmlns:p14="http://schemas.microsoft.com/office/powerpoint/2010/main" val="24767707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r>
              <a:rPr lang="fr-FR" dirty="0"/>
              <a:t>Parfois,</a:t>
            </a:r>
            <a:r>
              <a:rPr lang="fr-FR" baseline="0" dirty="0"/>
              <a:t> les statuts de la société offrent aux actionnaires la possibilité de se libérer, par anticipation, de fractions de capital non appelées. Cette possibilité permet de faire face à des besoins de trésorerie. + PPT </a:t>
            </a:r>
            <a:endParaRPr lang="fr-FR" dirty="0"/>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42</a:t>
            </a:fld>
            <a:endParaRPr lang="fr-FR" dirty="0"/>
          </a:p>
        </p:txBody>
      </p:sp>
    </p:spTree>
    <p:extLst>
      <p:ext uri="{BB962C8B-B14F-4D97-AF65-F5344CB8AC3E}">
        <p14:creationId xmlns:p14="http://schemas.microsoft.com/office/powerpoint/2010/main" val="550504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r>
              <a:rPr lang="fr-FR" dirty="0"/>
              <a:t>Rebault</a:t>
            </a:r>
            <a:r>
              <a:rPr lang="fr-FR" baseline="0" dirty="0"/>
              <a:t> nissan ou menara préfa </a:t>
            </a:r>
            <a:endParaRPr lang="fr-FR" dirty="0"/>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5</a:t>
            </a:fld>
            <a:endParaRPr lang="fr-FR" dirty="0"/>
          </a:p>
        </p:txBody>
      </p:sp>
    </p:spTree>
    <p:extLst>
      <p:ext uri="{BB962C8B-B14F-4D97-AF65-F5344CB8AC3E}">
        <p14:creationId xmlns:p14="http://schemas.microsoft.com/office/powerpoint/2010/main" val="35343136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r>
              <a:rPr lang="fr-FR" dirty="0">
                <a:latin typeface="Times New Roman"/>
                <a:cs typeface="Times New Roman"/>
              </a:rPr>
              <a:t>PPT+ à ce niveau, deux cas peuvent se présenter:</a:t>
            </a:r>
            <a:r>
              <a:rPr lang="fr-FR" baseline="0" dirty="0">
                <a:latin typeface="Times New Roman"/>
                <a:cs typeface="Times New Roman"/>
              </a:rPr>
              <a:t> l’actionnaire se libère mais hors délais ( Actionnaire retardataire) ou l’actionnaire ne se libère pas dans les délais fixés et il est déclaré  défaillant (Actionnaire défaillant)</a:t>
            </a:r>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43</a:t>
            </a:fld>
            <a:endParaRPr lang="fr-FR" dirty="0"/>
          </a:p>
        </p:txBody>
      </p:sp>
    </p:spTree>
    <p:extLst>
      <p:ext uri="{BB962C8B-B14F-4D97-AF65-F5344CB8AC3E}">
        <p14:creationId xmlns:p14="http://schemas.microsoft.com/office/powerpoint/2010/main" val="41684176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46</a:t>
            </a:fld>
            <a:endParaRPr lang="fr-FR" dirty="0"/>
          </a:p>
        </p:txBody>
      </p:sp>
    </p:spTree>
    <p:extLst>
      <p:ext uri="{BB962C8B-B14F-4D97-AF65-F5344CB8AC3E}">
        <p14:creationId xmlns:p14="http://schemas.microsoft.com/office/powerpoint/2010/main" val="39948447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algn="just"/>
            <a:r>
              <a:rPr lang="fr-FR" b="1" dirty="0">
                <a:solidFill>
                  <a:srgbClr val="000000"/>
                </a:solidFill>
                <a:latin typeface="Times New Roman"/>
                <a:cs typeface="Times New Roman"/>
              </a:rPr>
              <a:t>PPT+ Les actionnaires qui règlent leurs apports en numéraire</a:t>
            </a:r>
            <a:r>
              <a:rPr lang="fr-FR" b="1" baseline="0" dirty="0">
                <a:solidFill>
                  <a:srgbClr val="000000"/>
                </a:solidFill>
                <a:latin typeface="Times New Roman"/>
                <a:cs typeface="Times New Roman"/>
              </a:rPr>
              <a:t> en retard doivent supporter, en plus de leurs apports: </a:t>
            </a:r>
          </a:p>
          <a:p>
            <a:pPr algn="just"/>
            <a:r>
              <a:rPr lang="fr-FR" b="1" baseline="0" dirty="0">
                <a:solidFill>
                  <a:srgbClr val="000000"/>
                </a:solidFill>
                <a:latin typeface="Times New Roman"/>
                <a:cs typeface="Times New Roman"/>
              </a:rPr>
              <a:t>	- Des intérêts calculés depuis la date limite de libération jusqu’à la date du versement </a:t>
            </a:r>
          </a:p>
          <a:p>
            <a:pPr algn="just"/>
            <a:r>
              <a:rPr lang="fr-FR" b="1" baseline="0" dirty="0">
                <a:solidFill>
                  <a:srgbClr val="000000"/>
                </a:solidFill>
                <a:latin typeface="Times New Roman"/>
                <a:cs typeface="Times New Roman"/>
              </a:rPr>
              <a:t>	- Les frais engagés par la société pour le recouvrement, il s’agit notamment des frais postaux et frais de télécommunication </a:t>
            </a:r>
            <a:endParaRPr lang="fr-FR" b="1" dirty="0">
              <a:solidFill>
                <a:srgbClr val="000000"/>
              </a:solidFill>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48</a:t>
            </a:fld>
            <a:endParaRPr lang="fr-FR" dirty="0"/>
          </a:p>
        </p:txBody>
      </p:sp>
    </p:spTree>
    <p:extLst>
      <p:ext uri="{BB962C8B-B14F-4D97-AF65-F5344CB8AC3E}">
        <p14:creationId xmlns:p14="http://schemas.microsoft.com/office/powerpoint/2010/main" val="33841858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algn="just"/>
            <a:r>
              <a:rPr lang="fr-FR" b="1" dirty="0">
                <a:latin typeface="Times New Roman"/>
                <a:cs typeface="Times New Roman"/>
              </a:rPr>
              <a:t>PPT+  Un actionnaire est « défaillant » s’il n’a pas honoré</a:t>
            </a:r>
            <a:r>
              <a:rPr lang="fr-FR" b="1" baseline="0" dirty="0">
                <a:latin typeface="Times New Roman"/>
                <a:cs typeface="Times New Roman"/>
              </a:rPr>
              <a:t> ses engagements et n’a pas payé les sommes restantes à verser sur le montant des actions souscrites et appelées.  La société lui adresse une mise en demeure par lettre recommandée avec accusé de réception.  Trente jours au moins après cette mise en demeure restée sans effet, la société peut vendre les actions non libérées. La vente des actions côtées est effectuée en bourse et celles non inscrites à la côte de la bourse des valeurs sont vendues aux enchères publiques. </a:t>
            </a:r>
          </a:p>
          <a:p>
            <a:pPr algn="just"/>
            <a:r>
              <a:rPr lang="fr-FR" b="1" baseline="0" dirty="0">
                <a:latin typeface="Times New Roman"/>
                <a:cs typeface="Times New Roman"/>
              </a:rPr>
              <a:t>Lors de la mise en demeure, le solde débiteur du compte 3462 Actionnaires- Capital souscrit et appelé non versé est viré au compte 3468: Actionnaire défaillant. Ce dernier compte est ensuite : </a:t>
            </a:r>
          </a:p>
          <a:p>
            <a:pPr algn="just"/>
            <a:r>
              <a:rPr lang="fr-FR" b="1" baseline="0" dirty="0">
                <a:latin typeface="Times New Roman"/>
                <a:cs typeface="Times New Roman"/>
              </a:rPr>
              <a:t>	- Débité des intérêts et des frais </a:t>
            </a:r>
          </a:p>
          <a:p>
            <a:pPr algn="just"/>
            <a:r>
              <a:rPr lang="fr-FR" b="1" baseline="0" dirty="0">
                <a:latin typeface="Times New Roman"/>
                <a:cs typeface="Times New Roman"/>
              </a:rPr>
              <a:t>	- Crédité du produit  net de la vente des actions </a:t>
            </a:r>
          </a:p>
          <a:p>
            <a:pPr algn="just"/>
            <a:r>
              <a:rPr lang="fr-FR" b="1" baseline="0" dirty="0">
                <a:latin typeface="Times New Roman"/>
                <a:cs typeface="Times New Roman"/>
              </a:rPr>
              <a:t>Si après la vente des actions, le compte « 3468: Actionnaire défaillant »  présente un solde créditeur, le montant en est remboursé à l’actionnaire. </a:t>
            </a:r>
            <a:endParaRPr lang="fr-FR"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52</a:t>
            </a:fld>
            <a:endParaRPr lang="fr-FR" dirty="0"/>
          </a:p>
        </p:txBody>
      </p:sp>
    </p:spTree>
    <p:extLst>
      <p:ext uri="{BB962C8B-B14F-4D97-AF65-F5344CB8AC3E}">
        <p14:creationId xmlns:p14="http://schemas.microsoft.com/office/powerpoint/2010/main" val="34833658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r>
              <a:rPr lang="fr-FR" dirty="0">
                <a:latin typeface="Times New Roman"/>
                <a:cs typeface="Times New Roman"/>
              </a:rPr>
              <a:t>Ce chapitre a pour</a:t>
            </a:r>
            <a:r>
              <a:rPr lang="fr-FR" baseline="0" dirty="0">
                <a:latin typeface="Times New Roman"/>
                <a:cs typeface="Times New Roman"/>
              </a:rPr>
              <a:t> objectif d’apporter un éclairage aux sociétés commerciales dans l’affectation et la distribution des résultats  sur les plans juridiques, comptables et fiscaux. </a:t>
            </a:r>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55</a:t>
            </a:fld>
            <a:endParaRPr lang="fr-FR" dirty="0"/>
          </a:p>
        </p:txBody>
      </p:sp>
    </p:spTree>
    <p:extLst>
      <p:ext uri="{BB962C8B-B14F-4D97-AF65-F5344CB8AC3E}">
        <p14:creationId xmlns:p14="http://schemas.microsoft.com/office/powerpoint/2010/main" val="12690442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algn="just"/>
            <a:r>
              <a:rPr lang="fr-FR" dirty="0">
                <a:latin typeface="Times New Roman"/>
                <a:cs typeface="Times New Roman"/>
              </a:rPr>
              <a:t>La réserve légale est destinée</a:t>
            </a:r>
            <a:r>
              <a:rPr lang="fr-FR" baseline="0" dirty="0">
                <a:latin typeface="Times New Roman"/>
                <a:cs typeface="Times New Roman"/>
              </a:rPr>
              <a:t> à donner plus de garantie aux créanciers de la société. +PPT</a:t>
            </a:r>
          </a:p>
          <a:p>
            <a:pPr algn="just"/>
            <a:r>
              <a:rPr lang="fr-FR" baseline="0" dirty="0">
                <a:latin typeface="Times New Roman"/>
                <a:cs typeface="Times New Roman"/>
              </a:rPr>
              <a:t>Les réserves sont en principe des bénéfices nets affectés durablement à l’entreprise jusqu’à la décision contraire des organes compétents. Dans les sociétés par actions, les sociétés à responsabilité limitée, une fraction de 5% du bénéfice net de l’exercice diminué, le cas échéant, des pertes antérieures, doit obligatoirement être prélevée pour être affectée à la formation d’un fonds de réserve appelé « Réserves légales ».   La réserve légale, à l’instar du capital social, assure que la société possède un patrimoine minimal qui constitue une sorte de garantie pour les tiers créanciers de la société. </a:t>
            </a:r>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56</a:t>
            </a:fld>
            <a:endParaRPr lang="fr-FR" dirty="0"/>
          </a:p>
        </p:txBody>
      </p:sp>
    </p:spTree>
    <p:extLst>
      <p:ext uri="{BB962C8B-B14F-4D97-AF65-F5344CB8AC3E}">
        <p14:creationId xmlns:p14="http://schemas.microsoft.com/office/powerpoint/2010/main" val="14653534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fr-FR" sz="2000" dirty="0">
                <a:solidFill>
                  <a:srgbClr val="000000"/>
                </a:solidFill>
                <a:latin typeface="Times New Roman"/>
                <a:cs typeface="Times New Roman"/>
              </a:rPr>
              <a:t>Les statuts prévoient généralement la constitution d’autres réserves telles que les réserves  statutaires (</a:t>
            </a:r>
            <a:r>
              <a:rPr lang="fr-FR" sz="2000" b="1" dirty="0">
                <a:solidFill>
                  <a:srgbClr val="000000"/>
                </a:solidFill>
                <a:latin typeface="Times New Roman"/>
                <a:cs typeface="Times New Roman"/>
              </a:rPr>
              <a:t>sont des fonds mis de côté par une entreprise, selon les dispositions établies dans ses statuts</a:t>
            </a:r>
            <a:r>
              <a:rPr lang="fr-FR" sz="2000" dirty="0">
                <a:solidFill>
                  <a:srgbClr val="000000"/>
                </a:solidFill>
                <a:latin typeface="Times New Roman"/>
                <a:cs typeface="Times New Roman"/>
              </a:rPr>
              <a:t>) et facultatives (</a:t>
            </a:r>
            <a:r>
              <a:rPr lang="fr-FR" sz="2000" b="1" dirty="0">
                <a:solidFill>
                  <a:srgbClr val="000000"/>
                </a:solidFill>
                <a:latin typeface="Times New Roman"/>
                <a:cs typeface="Times New Roman"/>
              </a:rPr>
              <a:t>ces réserves peuvent être crées lors de l’AG des actionnaires, ou associés avec le solde restant de l’affectation des résultats</a:t>
            </a:r>
            <a:r>
              <a:rPr lang="fr-FR" sz="2000" dirty="0">
                <a:solidFill>
                  <a:srgbClr val="000000"/>
                </a:solidFill>
                <a:latin typeface="Times New Roman"/>
                <a:cs typeface="Times New Roman"/>
              </a:rPr>
              <a:t>) . PPT + Ces réserves sont destinées</a:t>
            </a:r>
            <a:r>
              <a:rPr lang="fr-FR" sz="2000" baseline="0" dirty="0">
                <a:solidFill>
                  <a:srgbClr val="000000"/>
                </a:solidFill>
                <a:latin typeface="Times New Roman"/>
                <a:cs typeface="Times New Roman"/>
              </a:rPr>
              <a:t> à constituer et développer les fonds de roulement de la société, à accroître ses immobilisations et à faire face à des pertes éventuelles.  </a:t>
            </a:r>
            <a:endParaRPr lang="fr-FR" sz="2000" dirty="0">
              <a:solidFill>
                <a:srgbClr val="000000"/>
              </a:solidFill>
              <a:latin typeface="Times New Roman"/>
              <a:cs typeface="Times New Roman"/>
            </a:endParaRPr>
          </a:p>
          <a:p>
            <a:endParaRPr lang="fr-FR" dirty="0"/>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57</a:t>
            </a:fld>
            <a:endParaRPr lang="fr-FR" dirty="0"/>
          </a:p>
        </p:txBody>
      </p:sp>
    </p:spTree>
    <p:extLst>
      <p:ext uri="{BB962C8B-B14F-4D97-AF65-F5344CB8AC3E}">
        <p14:creationId xmlns:p14="http://schemas.microsoft.com/office/powerpoint/2010/main" val="3652082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r>
              <a:rPr lang="fr-FR" b="1" dirty="0">
                <a:latin typeface="Times New Roman"/>
                <a:cs typeface="Times New Roman"/>
              </a:rPr>
              <a:t>PPT+  Le report à nouveau bénéficiaire se distingue des réserves par son caractère temporaire. +</a:t>
            </a:r>
            <a:r>
              <a:rPr lang="fr-FR" b="1" baseline="0" dirty="0">
                <a:latin typeface="Times New Roman"/>
                <a:cs typeface="Times New Roman"/>
              </a:rPr>
              <a:t> Report à nouveau déficitaire… </a:t>
            </a:r>
            <a:r>
              <a:rPr lang="fr-FR" b="1" dirty="0">
                <a:latin typeface="Times New Roman"/>
                <a:cs typeface="Times New Roman"/>
              </a:rPr>
              <a:t> </a:t>
            </a: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58</a:t>
            </a:fld>
            <a:endParaRPr lang="fr-FR" dirty="0"/>
          </a:p>
        </p:txBody>
      </p:sp>
    </p:spTree>
    <p:extLst>
      <p:ext uri="{BB962C8B-B14F-4D97-AF65-F5344CB8AC3E}">
        <p14:creationId xmlns:p14="http://schemas.microsoft.com/office/powerpoint/2010/main" val="337786128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59</a:t>
            </a:fld>
            <a:endParaRPr lang="fr-FR" dirty="0"/>
          </a:p>
        </p:txBody>
      </p:sp>
    </p:spTree>
    <p:extLst>
      <p:ext uri="{BB962C8B-B14F-4D97-AF65-F5344CB8AC3E}">
        <p14:creationId xmlns:p14="http://schemas.microsoft.com/office/powerpoint/2010/main" val="42339390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marL="0" indent="449263" algn="just">
              <a:buNone/>
            </a:pPr>
            <a:r>
              <a:rPr lang="fr-FR" sz="1400" dirty="0">
                <a:latin typeface="Times New Roman"/>
                <a:cs typeface="Times New Roman"/>
              </a:rPr>
              <a:t>La réalisation et le partage des bénéfices sont le but de tout contrat de société. Toutefois,</a:t>
            </a:r>
            <a:r>
              <a:rPr lang="fr-FR" sz="1400" baseline="0" dirty="0">
                <a:latin typeface="Times New Roman"/>
                <a:cs typeface="Times New Roman"/>
              </a:rPr>
              <a:t> avant l’opération de répartition, le bénéfice réalisé doit faire l’objet d’une imposition.  </a:t>
            </a:r>
          </a:p>
          <a:p>
            <a:pPr marL="400050" indent="-400050" algn="just">
              <a:buAutoNum type="romanUcPeriod"/>
            </a:pPr>
            <a:r>
              <a:rPr lang="fr-FR" sz="1400" b="1" i="1" u="sng" baseline="0" dirty="0">
                <a:latin typeface="Times New Roman"/>
                <a:cs typeface="Times New Roman"/>
              </a:rPr>
              <a:t>Détermination…</a:t>
            </a:r>
            <a:endParaRPr lang="fr-FR" sz="1400" b="1" i="1" u="sng" dirty="0">
              <a:latin typeface="Times New Roman"/>
              <a:cs typeface="Times New Roman"/>
            </a:endParaRPr>
          </a:p>
          <a:p>
            <a:pPr marL="400050" indent="-400050" algn="just">
              <a:buAutoNum type="romanUcPeriod"/>
            </a:pPr>
            <a:r>
              <a:rPr lang="fr-FR" sz="1400" dirty="0">
                <a:latin typeface="Times New Roman"/>
                <a:cs typeface="Times New Roman"/>
              </a:rPr>
              <a:t>Le résultat des SA est obligatoirement déterminé selon le régime du résultat net réel. Il doit être calculé à partir du CPC de l’exercice au 31 Décembre de chaque année . + PPT 1. </a:t>
            </a:r>
          </a:p>
          <a:p>
            <a:pPr algn="just"/>
            <a:endParaRPr lang="fr-FR" sz="1400"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60</a:t>
            </a:fld>
            <a:endParaRPr lang="fr-FR" dirty="0"/>
          </a:p>
        </p:txBody>
      </p:sp>
    </p:spTree>
    <p:extLst>
      <p:ext uri="{BB962C8B-B14F-4D97-AF65-F5344CB8AC3E}">
        <p14:creationId xmlns:p14="http://schemas.microsoft.com/office/powerpoint/2010/main" val="2182491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algn="just"/>
            <a:r>
              <a:rPr lang="fr-FR" dirty="0">
                <a:latin typeface="Times New Roman"/>
                <a:cs typeface="Times New Roman"/>
              </a:rPr>
              <a:t>Pour constituer une société commerciale, il est</a:t>
            </a:r>
            <a:r>
              <a:rPr lang="fr-FR" baseline="0" dirty="0">
                <a:latin typeface="Times New Roman"/>
                <a:cs typeface="Times New Roman"/>
              </a:rPr>
              <a:t> nécessaire d’accomplir certaines démarches administratives. Des documents justificatifs sont exigés pour compléter le dossier d’immatriculation au registre de commerce. Ces documents doivent être déposés au centre régional d’investissement ou bien directement au Greffe du Tribunal de commerce. +PPT</a:t>
            </a:r>
          </a:p>
          <a:p>
            <a:pPr algn="just"/>
            <a:r>
              <a:rPr lang="fr-FR" b="1" u="sng" dirty="0">
                <a:latin typeface="Times New Roman"/>
                <a:cs typeface="Times New Roman"/>
              </a:rPr>
              <a:t>La SNC se distingue par la grande liberté laissée aux associés pour rédiger les statuts et organiser le fonctionnement de la société. Le minimum d’associé est en nombre de 2 (personnes physiques: particulier) ou des personnes morales (sociétés)</a:t>
            </a:r>
          </a:p>
          <a:p>
            <a:pPr algn="just"/>
            <a:r>
              <a:rPr lang="fr-FR" b="1" u="sng" dirty="0">
                <a:latin typeface="Times New Roman"/>
                <a:cs typeface="Times New Roman"/>
              </a:rPr>
              <a:t>Sociétés en commandite simple </a:t>
            </a:r>
            <a:r>
              <a:rPr lang="fr-FR" dirty="0">
                <a:latin typeface="Times New Roman"/>
                <a:cs typeface="Times New Roman"/>
              </a:rPr>
              <a:t>est une société de personne constituée d’associés commandités qui ont la qualité de commerçants et répondent indéfiniment et solidairement des dettes sociales, d’associés commanditaires qui ne sont tenus des dettes qu’à concurrence du montant de leurs apports. </a:t>
            </a:r>
          </a:p>
          <a:p>
            <a:pPr algn="just"/>
            <a:r>
              <a:rPr lang="fr-FR" b="1" u="sng" dirty="0">
                <a:latin typeface="Times New Roman"/>
                <a:cs typeface="Times New Roman"/>
              </a:rPr>
              <a:t>La sociétés de participation: </a:t>
            </a:r>
            <a:r>
              <a:rPr lang="fr-FR" b="1" dirty="0">
                <a:latin typeface="Times New Roman"/>
                <a:cs typeface="Times New Roman"/>
              </a:rPr>
              <a:t>est une société que les associés ont convenu de ne pas immatriculer. Elle n’a pas de la personnalité morale et n’est soumise à aucune formalité de publication. </a:t>
            </a:r>
          </a:p>
          <a:p>
            <a:pPr algn="just"/>
            <a:r>
              <a:rPr lang="fr-FR" sz="1400" b="1" i="1" u="sng" dirty="0">
                <a:latin typeface="Times New Roman"/>
                <a:cs typeface="Times New Roman"/>
              </a:rPr>
              <a:t>Société</a:t>
            </a:r>
            <a:r>
              <a:rPr lang="fr-FR" sz="1400" b="1" i="1" u="sng" baseline="0" dirty="0">
                <a:latin typeface="Times New Roman"/>
                <a:cs typeface="Times New Roman"/>
              </a:rPr>
              <a:t> Anonyme:  </a:t>
            </a:r>
            <a:r>
              <a:rPr lang="fr-FR" sz="1400" b="0" i="1" u="none" baseline="0" dirty="0">
                <a:latin typeface="Times New Roman"/>
                <a:cs typeface="Times New Roman"/>
              </a:rPr>
              <a:t>Structure juridique adaptée aux grandes entreprises nécessitant des capitaux importants, la société anonyme dont le capital est divisé en actions librement cessibles, voit sa constitution précisément organisée par les textes légaux. </a:t>
            </a:r>
          </a:p>
          <a:p>
            <a:pPr algn="just"/>
            <a:r>
              <a:rPr lang="fr-FR" sz="1400" b="1" i="1" u="sng" baseline="0" dirty="0">
                <a:latin typeface="Times New Roman"/>
                <a:cs typeface="Times New Roman"/>
              </a:rPr>
              <a:t>SCA </a:t>
            </a:r>
            <a:r>
              <a:rPr lang="fr-FR" sz="1400" b="1" i="1" u="none" baseline="0" dirty="0">
                <a:latin typeface="Times New Roman"/>
                <a:cs typeface="Times New Roman"/>
              </a:rPr>
              <a:t>est une société commerciale qui se distingue par son mode de fonctionnement. LA SCA comprend 2 types d’associés : associés commandités : c à d associés « actifs » qui gèrent la société, ils ont la qualité de commerçant.</a:t>
            </a:r>
            <a:endParaRPr lang="fr-FR" sz="1400" b="1" i="1" u="none" dirty="0">
              <a:latin typeface="Times New Roman"/>
              <a:cs typeface="Times New Roman"/>
            </a:endParaRPr>
          </a:p>
          <a:p>
            <a:pPr algn="just"/>
            <a:r>
              <a:rPr lang="fr-FR" sz="1400" b="1" i="1" u="sng" dirty="0">
                <a:latin typeface="Times New Roman"/>
                <a:cs typeface="Times New Roman"/>
              </a:rPr>
              <a:t>Société à responsabilité limitée : </a:t>
            </a:r>
            <a:r>
              <a:rPr lang="fr-FR" sz="1400" b="0" i="0" u="none" dirty="0">
                <a:latin typeface="Times New Roman"/>
                <a:cs typeface="Times New Roman"/>
              </a:rPr>
              <a:t> Tous</a:t>
            </a:r>
            <a:r>
              <a:rPr lang="fr-FR" sz="1400" b="0" i="0" u="none" baseline="0" dirty="0">
                <a:latin typeface="Times New Roman"/>
                <a:cs typeface="Times New Roman"/>
              </a:rPr>
              <a:t> les apports doivent être libérés dés la constitution. En général, le nombre d’associés est faible ( LA SARL organise souvent des petites et moyennes entreprises). Aussi, la constitution ne présente pas de difficultés particulières. On utilisera plutôt des comptes individuels d’associés. </a:t>
            </a:r>
            <a:endParaRPr lang="fr-FR" sz="1400" b="1" i="1" u="sng"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6</a:t>
            </a:fld>
            <a:endParaRPr lang="fr-FR" dirty="0"/>
          </a:p>
        </p:txBody>
      </p:sp>
    </p:spTree>
    <p:extLst>
      <p:ext uri="{BB962C8B-B14F-4D97-AF65-F5344CB8AC3E}">
        <p14:creationId xmlns:p14="http://schemas.microsoft.com/office/powerpoint/2010/main" val="40910455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algn="just"/>
            <a:r>
              <a:rPr lang="fr-FR" dirty="0">
                <a:solidFill>
                  <a:srgbClr val="000000"/>
                </a:solidFill>
                <a:latin typeface="Times New Roman"/>
                <a:cs typeface="Times New Roman"/>
              </a:rPr>
              <a:t>Le calcul</a:t>
            </a:r>
            <a:r>
              <a:rPr lang="fr-FR" baseline="0" dirty="0">
                <a:solidFill>
                  <a:srgbClr val="000000"/>
                </a:solidFill>
                <a:latin typeface="Times New Roman"/>
                <a:cs typeface="Times New Roman"/>
              </a:rPr>
              <a:t> de l’IS se fait en appliquant au résultat fiscal le taux de l’IS en vigueur (Actuellement il est fixé de 35%) </a:t>
            </a:r>
            <a:endParaRPr lang="fr-FR" dirty="0">
              <a:solidFill>
                <a:srgbClr val="000000"/>
              </a:solidFill>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61</a:t>
            </a:fld>
            <a:endParaRPr lang="fr-FR" dirty="0"/>
          </a:p>
        </p:txBody>
      </p:sp>
    </p:spTree>
    <p:extLst>
      <p:ext uri="{BB962C8B-B14F-4D97-AF65-F5344CB8AC3E}">
        <p14:creationId xmlns:p14="http://schemas.microsoft.com/office/powerpoint/2010/main" val="57632811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r>
              <a:rPr lang="fr-FR" dirty="0"/>
              <a:t>C’est un minimum d’impôt à payer par la société dans deux cas: </a:t>
            </a:r>
          </a:p>
          <a:p>
            <a:r>
              <a:rPr lang="fr-FR" dirty="0"/>
              <a:t>	- Résultat déficitaire;</a:t>
            </a:r>
            <a:r>
              <a:rPr lang="fr-FR" baseline="0" dirty="0"/>
              <a:t> IS calculé &lt; CM.</a:t>
            </a:r>
          </a:p>
          <a:p>
            <a:r>
              <a:rPr lang="fr-FR" baseline="0" dirty="0"/>
              <a:t>Les sociétés sont exonérées de la CM pendant les 36 premiers mois d’activité sans que cette exonération puisse dépasser 60 mois à compter de la date de constitution.  </a:t>
            </a:r>
            <a:endParaRPr lang="fr-FR" dirty="0"/>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62</a:t>
            </a:fld>
            <a:endParaRPr lang="fr-FR" dirty="0"/>
          </a:p>
        </p:txBody>
      </p:sp>
    </p:spTree>
    <p:extLst>
      <p:ext uri="{BB962C8B-B14F-4D97-AF65-F5344CB8AC3E}">
        <p14:creationId xmlns:p14="http://schemas.microsoft.com/office/powerpoint/2010/main" val="238347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fr-FR" sz="1200" b="1" kern="1200" dirty="0">
                <a:solidFill>
                  <a:srgbClr val="000000"/>
                </a:solidFill>
                <a:effectLst/>
                <a:latin typeface="Times New Roman"/>
                <a:ea typeface="+mn-ea"/>
                <a:cs typeface="Times New Roman"/>
              </a:rPr>
              <a:t>Le bénéfice non distribué est affecté aux réserves et au report à nouveau. Tandis que Le bénéfice distribué est réparti entre les associés/actionnaires sous forme de dividendes.</a:t>
            </a:r>
          </a:p>
          <a:p>
            <a:pPr algn="just"/>
            <a:endParaRPr lang="fr-FR" sz="105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68</a:t>
            </a:fld>
            <a:endParaRPr lang="fr-FR" dirty="0"/>
          </a:p>
        </p:txBody>
      </p:sp>
    </p:spTree>
    <p:extLst>
      <p:ext uri="{BB962C8B-B14F-4D97-AF65-F5344CB8AC3E}">
        <p14:creationId xmlns:p14="http://schemas.microsoft.com/office/powerpoint/2010/main" val="30980255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r>
              <a:rPr lang="fr-FR" sz="1200" b="1" kern="1200" dirty="0">
                <a:solidFill>
                  <a:schemeClr val="tx1"/>
                </a:solidFill>
                <a:effectLst/>
                <a:latin typeface="+mn-lt"/>
                <a:ea typeface="+mn-ea"/>
                <a:cs typeface="+mn-cs"/>
              </a:rPr>
              <a:t>1. Les réserves </a:t>
            </a:r>
            <a:endParaRPr lang="fr-FR" sz="105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Ces réserves sont selon le CGNC des bénéfices affectés durablement à la société jusqu'à décision contraire des organes compétents.</a:t>
            </a:r>
            <a:endParaRPr lang="fr-FR" sz="105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Elles sont constituées de :</a:t>
            </a:r>
            <a:endParaRPr lang="fr-FR" sz="105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La réserve légale qui est obligatoire, elle est constituée d’une dotation annuelle de 5% du bénéfice net diminué des pertes antérieures, elle cesse d’être obligatoire, lorsqu’elle atteint 10% du capital social de la SA et 20% du capital de la SARL de la SNC.</a:t>
            </a:r>
            <a:endParaRPr lang="fr-FR" sz="105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Les réserves statutaires ou contractuelles sont constituées en fonction de clauses statutaires ou contractuelles.</a:t>
            </a:r>
            <a:endParaRPr lang="fr-FR" sz="105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70</a:t>
            </a:fld>
            <a:endParaRPr lang="fr-FR" dirty="0"/>
          </a:p>
        </p:txBody>
      </p:sp>
    </p:spTree>
    <p:extLst>
      <p:ext uri="{BB962C8B-B14F-4D97-AF65-F5344CB8AC3E}">
        <p14:creationId xmlns:p14="http://schemas.microsoft.com/office/powerpoint/2010/main" val="12305993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lvl="1"/>
            <a:r>
              <a:rPr lang="fr-FR" sz="1200" kern="1200" dirty="0">
                <a:solidFill>
                  <a:schemeClr val="tx1"/>
                </a:solidFill>
                <a:effectLst/>
                <a:latin typeface="+mn-lt"/>
                <a:ea typeface="+mn-ea"/>
                <a:cs typeface="+mn-cs"/>
              </a:rPr>
              <a:t>Les réserves facultatives sont constituées suivant la décision de l’assemblée générale ordinaire des actionnaires ou le consentement de tous les associés.</a:t>
            </a:r>
            <a:endParaRPr lang="fr-FR" sz="1200" kern="1200" dirty="0">
              <a:solidFill>
                <a:schemeClr val="tx1"/>
              </a:solidFill>
              <a:effectLst/>
              <a:latin typeface="Times New Roman"/>
              <a:ea typeface="+mn-ea"/>
              <a:cs typeface="Times New Roman"/>
            </a:endParaRPr>
          </a:p>
          <a:p>
            <a:pPr marL="0" marR="0" indent="0" algn="just" defTabSz="4572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Times New Roman"/>
                <a:ea typeface="+mn-ea"/>
                <a:cs typeface="Times New Roman"/>
              </a:rPr>
              <a:t>Le</a:t>
            </a:r>
            <a:r>
              <a:rPr lang="fr-FR" sz="1200" kern="1200" baseline="0" dirty="0">
                <a:solidFill>
                  <a:schemeClr val="tx1"/>
                </a:solidFill>
                <a:effectLst/>
                <a:latin typeface="Times New Roman"/>
                <a:ea typeface="+mn-ea"/>
                <a:cs typeface="Times New Roman"/>
              </a:rPr>
              <a:t> report à nouveau </a:t>
            </a:r>
            <a:r>
              <a:rPr lang="fr-FR" sz="1200" kern="1200" dirty="0">
                <a:solidFill>
                  <a:schemeClr val="tx1"/>
                </a:solidFill>
                <a:effectLst/>
                <a:latin typeface="Times New Roman"/>
                <a:ea typeface="+mn-ea"/>
                <a:cs typeface="Times New Roman"/>
              </a:rPr>
              <a:t>est constitué du bénéfice (reliquat) non affecté aux différentes réserves, non distribué aux associés/actionnaires sous forme de dividendes et aux gérants/conseil d’administration sous forme de tantièmes. </a:t>
            </a:r>
          </a:p>
          <a:p>
            <a:endParaRPr lang="fr-FR" dirty="0">
              <a:latin typeface="Times New Roman"/>
              <a:cs typeface="Times New Roman"/>
            </a:endParaRPr>
          </a:p>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71</a:t>
            </a:fld>
            <a:endParaRPr lang="fr-FR" dirty="0"/>
          </a:p>
        </p:txBody>
      </p:sp>
    </p:spTree>
    <p:extLst>
      <p:ext uri="{BB962C8B-B14F-4D97-AF65-F5344CB8AC3E}">
        <p14:creationId xmlns:p14="http://schemas.microsoft.com/office/powerpoint/2010/main" val="296019307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Times New Roman"/>
                <a:ea typeface="+mn-ea"/>
                <a:cs typeface="Times New Roman"/>
              </a:rPr>
              <a:t>Le bénéfice distribué est réparti entre les associés/actionnaires sous forme de dividendes.+ PPT </a:t>
            </a:r>
          </a:p>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72</a:t>
            </a:fld>
            <a:endParaRPr lang="fr-FR" dirty="0"/>
          </a:p>
        </p:txBody>
      </p:sp>
    </p:spTree>
    <p:extLst>
      <p:ext uri="{BB962C8B-B14F-4D97-AF65-F5344CB8AC3E}">
        <p14:creationId xmlns:p14="http://schemas.microsoft.com/office/powerpoint/2010/main" val="122998138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lvl="0" algn="just"/>
            <a:r>
              <a:rPr lang="fr-FR" sz="1400" b="1" kern="1200" dirty="0">
                <a:solidFill>
                  <a:srgbClr val="000000"/>
                </a:solidFill>
                <a:effectLst/>
                <a:latin typeface="Times New Roman"/>
                <a:ea typeface="+mn-ea"/>
                <a:cs typeface="Times New Roman"/>
              </a:rPr>
              <a:t>Le dividende</a:t>
            </a:r>
            <a:endParaRPr lang="fr-FR" sz="1400" kern="1200" dirty="0">
              <a:solidFill>
                <a:srgbClr val="000000"/>
              </a:solidFill>
              <a:effectLst/>
              <a:latin typeface="Times New Roman"/>
              <a:ea typeface="+mn-ea"/>
              <a:cs typeface="Times New Roman"/>
            </a:endParaRPr>
          </a:p>
          <a:p>
            <a:pPr algn="just"/>
            <a:r>
              <a:rPr lang="fr-FR" sz="1400" kern="1200" dirty="0">
                <a:solidFill>
                  <a:srgbClr val="000000"/>
                </a:solidFill>
                <a:effectLst/>
                <a:latin typeface="Times New Roman"/>
                <a:ea typeface="+mn-ea"/>
                <a:cs typeface="Times New Roman"/>
              </a:rPr>
              <a:t>Le dividende est la fraction du bénéfice affecté à chaque part sociale/action.</a:t>
            </a:r>
          </a:p>
          <a:p>
            <a:pPr algn="just"/>
            <a:r>
              <a:rPr lang="fr-FR" sz="1400" kern="1200" dirty="0">
                <a:solidFill>
                  <a:srgbClr val="000000"/>
                </a:solidFill>
                <a:effectLst/>
                <a:latin typeface="Times New Roman"/>
                <a:ea typeface="+mn-ea"/>
                <a:cs typeface="Times New Roman"/>
              </a:rPr>
              <a:t>Les statuts de la société peuvent prévoir :</a:t>
            </a:r>
          </a:p>
          <a:p>
            <a:pPr algn="just"/>
            <a:r>
              <a:rPr lang="fr-FR" sz="1400" kern="1200" dirty="0">
                <a:solidFill>
                  <a:srgbClr val="000000"/>
                </a:solidFill>
                <a:effectLst/>
                <a:latin typeface="Times New Roman"/>
                <a:ea typeface="+mn-ea"/>
                <a:cs typeface="Times New Roman"/>
              </a:rPr>
              <a:t>1.1. Les intérêts statutaires (1</a:t>
            </a:r>
            <a:r>
              <a:rPr lang="fr-FR" sz="1400" kern="1200" baseline="30000" dirty="0">
                <a:solidFill>
                  <a:srgbClr val="000000"/>
                </a:solidFill>
                <a:effectLst/>
                <a:latin typeface="Times New Roman"/>
                <a:ea typeface="+mn-ea"/>
                <a:cs typeface="Times New Roman"/>
              </a:rPr>
              <a:t>er </a:t>
            </a:r>
            <a:r>
              <a:rPr lang="fr-FR" sz="1400" kern="1200" dirty="0">
                <a:solidFill>
                  <a:srgbClr val="000000"/>
                </a:solidFill>
                <a:effectLst/>
                <a:latin typeface="Times New Roman"/>
                <a:ea typeface="+mn-ea"/>
                <a:cs typeface="Times New Roman"/>
              </a:rPr>
              <a:t>dividende)</a:t>
            </a:r>
          </a:p>
          <a:p>
            <a:pPr algn="just"/>
            <a:r>
              <a:rPr lang="fr-FR" sz="1400" kern="1200" dirty="0">
                <a:solidFill>
                  <a:srgbClr val="000000"/>
                </a:solidFill>
                <a:effectLst/>
                <a:latin typeface="Times New Roman"/>
                <a:ea typeface="+mn-ea"/>
                <a:cs typeface="Times New Roman"/>
              </a:rPr>
              <a:t>Ils sont calculés par application d’un taux d’intérêt fixé par les statuts au capital libéré et non amorti.</a:t>
            </a:r>
          </a:p>
          <a:p>
            <a:pPr algn="just"/>
            <a:r>
              <a:rPr lang="fr-FR" sz="1400" kern="1200" dirty="0">
                <a:solidFill>
                  <a:srgbClr val="000000"/>
                </a:solidFill>
                <a:effectLst/>
                <a:latin typeface="Times New Roman"/>
                <a:ea typeface="+mn-ea"/>
                <a:cs typeface="Times New Roman"/>
              </a:rPr>
              <a:t>Ces intérêts sont à calculer à compter de la date de la libération du capital jusqu'à la fin de l’exercice ou la libération a eu lieu.</a:t>
            </a:r>
          </a:p>
          <a:p>
            <a:pPr algn="just"/>
            <a:r>
              <a:rPr lang="fr-FR" sz="1400" kern="1200" dirty="0">
                <a:solidFill>
                  <a:srgbClr val="000000"/>
                </a:solidFill>
                <a:effectLst/>
                <a:latin typeface="Times New Roman"/>
                <a:ea typeface="+mn-ea"/>
                <a:cs typeface="Times New Roman"/>
              </a:rPr>
              <a:t>1.2. Le superdividende </a:t>
            </a:r>
          </a:p>
          <a:p>
            <a:pPr algn="just"/>
            <a:r>
              <a:rPr lang="fr-FR" sz="1400" kern="1200" dirty="0">
                <a:solidFill>
                  <a:srgbClr val="000000"/>
                </a:solidFill>
                <a:effectLst/>
                <a:latin typeface="Times New Roman"/>
                <a:ea typeface="+mn-ea"/>
                <a:cs typeface="Times New Roman"/>
              </a:rPr>
              <a:t>Sa valeur est déterminée par l’assemblée générale ordinaire des actionnaires (AGO) pour la SA ou le consentement de tous les associés pour le cas de la SNC et la SARL.</a:t>
            </a:r>
          </a:p>
          <a:p>
            <a:pPr algn="just"/>
            <a:r>
              <a:rPr lang="fr-FR" sz="1400" b="1" kern="1200" dirty="0">
                <a:solidFill>
                  <a:srgbClr val="000000"/>
                </a:solidFill>
                <a:effectLst/>
                <a:latin typeface="Times New Roman"/>
                <a:ea typeface="+mn-ea"/>
                <a:cs typeface="Times New Roman"/>
              </a:rPr>
              <a:t>2. La taxe sur le produit des actions, parts sociales et revenus assimilés (TPA)</a:t>
            </a:r>
            <a:endParaRPr lang="fr-FR" sz="1400" kern="1200" dirty="0">
              <a:solidFill>
                <a:srgbClr val="000000"/>
              </a:solidFill>
              <a:effectLst/>
              <a:latin typeface="Times New Roman"/>
              <a:ea typeface="+mn-ea"/>
              <a:cs typeface="Times New Roman"/>
            </a:endParaRPr>
          </a:p>
          <a:p>
            <a:pPr algn="just"/>
            <a:r>
              <a:rPr lang="fr-FR" sz="1400" kern="1200" dirty="0">
                <a:solidFill>
                  <a:srgbClr val="000000"/>
                </a:solidFill>
                <a:effectLst/>
                <a:latin typeface="Times New Roman"/>
                <a:ea typeface="+mn-ea"/>
                <a:cs typeface="Times New Roman"/>
              </a:rPr>
              <a:t>Cette taxe représente 15% des dividendes bruts à verser à l’Etat.</a:t>
            </a:r>
          </a:p>
          <a:p>
            <a:pPr algn="just"/>
            <a:endParaRPr lang="fr-FR" sz="1400" dirty="0">
              <a:solidFill>
                <a:srgbClr val="000000"/>
              </a:solidFill>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73</a:t>
            </a:fld>
            <a:endParaRPr lang="fr-FR" dirty="0"/>
          </a:p>
        </p:txBody>
      </p:sp>
    </p:spTree>
    <p:extLst>
      <p:ext uri="{BB962C8B-B14F-4D97-AF65-F5344CB8AC3E}">
        <p14:creationId xmlns:p14="http://schemas.microsoft.com/office/powerpoint/2010/main" val="307669105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Times New Roman" panose="02020603050405020304" pitchFamily="18" charset="0"/>
                <a:ea typeface="+mn-ea"/>
                <a:cs typeface="Times New Roman" panose="02020603050405020304" pitchFamily="18" charset="0"/>
              </a:rPr>
              <a:t>PPT+ Les frais d’augmentation du capital sont composés des droits d’enregistrement et de timbre, de la taxe notariale et des frais divers (honoraire du notaire, rémunération des commissaires aux apports, inscription modificative au registre de commerce, frais de publicité légale …), ces frais sont amortis sur 5 ans au maximum.</a:t>
            </a:r>
          </a:p>
          <a:p>
            <a:endParaRPr lang="fr-FR" dirty="0"/>
          </a:p>
        </p:txBody>
      </p:sp>
      <p:sp>
        <p:nvSpPr>
          <p:cNvPr id="4" name="Espace réservé du numéro de diapositive 3"/>
          <p:cNvSpPr>
            <a:spLocks noGrp="1"/>
          </p:cNvSpPr>
          <p:nvPr>
            <p:ph type="sldNum" sz="quarter" idx="5"/>
          </p:nvPr>
        </p:nvSpPr>
        <p:spPr/>
        <p:txBody>
          <a:bodyPr/>
          <a:lstStyle/>
          <a:p>
            <a:fld id="{28665443-FF85-D44D-9462-CE6F987B5D36}" type="slidenum">
              <a:rPr lang="fr-FR" smtClean="0"/>
              <a:t>85</a:t>
            </a:fld>
            <a:endParaRPr lang="fr-FR" dirty="0"/>
          </a:p>
        </p:txBody>
      </p:sp>
    </p:spTree>
    <p:extLst>
      <p:ext uri="{BB962C8B-B14F-4D97-AF65-F5344CB8AC3E}">
        <p14:creationId xmlns:p14="http://schemas.microsoft.com/office/powerpoint/2010/main" val="3016268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fr-FR" b="1" dirty="0">
                <a:latin typeface="Times New Roman"/>
                <a:cs typeface="Times New Roman"/>
              </a:rPr>
              <a:t>Pour constituer une société commerciale, il est</a:t>
            </a:r>
            <a:r>
              <a:rPr lang="fr-FR" b="1" baseline="0" dirty="0">
                <a:latin typeface="Times New Roman"/>
                <a:cs typeface="Times New Roman"/>
              </a:rPr>
              <a:t> nécessaire d’accomplir certaines démarches administratives. Des documents justificatifs sont exigés pour compléter le dossier d’immatriculation au registre de commerce. Ces documents doivent être déposés au centre régional d’investissement ou bien directement au Greffe du Tribunal de commerce. +PPT</a:t>
            </a:r>
          </a:p>
          <a:p>
            <a:pPr marL="0" marR="0" indent="0" algn="just" defTabSz="457200" rtl="0" eaLnBrk="1" fontAlgn="auto" latinLnBrk="0" hangingPunct="1">
              <a:lnSpc>
                <a:spcPct val="100000"/>
              </a:lnSpc>
              <a:spcBef>
                <a:spcPts val="0"/>
              </a:spcBef>
              <a:spcAft>
                <a:spcPts val="0"/>
              </a:spcAft>
              <a:buClrTx/>
              <a:buSzTx/>
              <a:buFontTx/>
              <a:buNone/>
              <a:tabLst/>
              <a:defRPr/>
            </a:pPr>
            <a:r>
              <a:rPr lang="fr-FR" b="1" baseline="0" dirty="0">
                <a:latin typeface="Times New Roman"/>
                <a:cs typeface="Times New Roman"/>
              </a:rPr>
              <a:t>À la fin du PPT+ La société est réputée constituée à compter de la signature du contrat de société. Toutefois, elle n’acquière la personnalité morale qu’après  son immatriculation au registre de commerce.  </a:t>
            </a:r>
          </a:p>
          <a:p>
            <a:pPr algn="just"/>
            <a:endParaRPr lang="fr-FR" b="1" dirty="0"/>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8</a:t>
            </a:fld>
            <a:endParaRPr lang="fr-FR" dirty="0"/>
          </a:p>
        </p:txBody>
      </p:sp>
    </p:spTree>
    <p:extLst>
      <p:ext uri="{BB962C8B-B14F-4D97-AF65-F5344CB8AC3E}">
        <p14:creationId xmlns:p14="http://schemas.microsoft.com/office/powerpoint/2010/main" val="1225520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algn="just"/>
            <a:r>
              <a:rPr lang="fr-FR" dirty="0">
                <a:latin typeface="Times New Roman"/>
                <a:cs typeface="Times New Roman"/>
              </a:rPr>
              <a:t>PPT+ </a:t>
            </a:r>
            <a:r>
              <a:rPr lang="fr-FR" b="1" dirty="0">
                <a:latin typeface="Times New Roman"/>
                <a:cs typeface="Times New Roman"/>
              </a:rPr>
              <a:t>cependant  les différentes déclarations et les pièces justificatives relatives à la création de la société peuvent faire l’objet d’un dossier unique déposé au centre</a:t>
            </a:r>
            <a:r>
              <a:rPr lang="fr-FR" b="1" baseline="0" dirty="0">
                <a:latin typeface="Times New Roman"/>
                <a:cs typeface="Times New Roman"/>
              </a:rPr>
              <a:t> régional d’investissement dont dépend la société. </a:t>
            </a:r>
            <a:endParaRPr lang="fr-FR"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9</a:t>
            </a:fld>
            <a:endParaRPr lang="fr-FR" dirty="0"/>
          </a:p>
        </p:txBody>
      </p:sp>
    </p:spTree>
    <p:extLst>
      <p:ext uri="{BB962C8B-B14F-4D97-AF65-F5344CB8AC3E}">
        <p14:creationId xmlns:p14="http://schemas.microsoft.com/office/powerpoint/2010/main" val="467993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algn="just"/>
            <a:r>
              <a:rPr lang="fr-FR" dirty="0">
                <a:latin typeface="Times New Roman"/>
                <a:cs typeface="Times New Roman"/>
              </a:rPr>
              <a:t>PPT+ </a:t>
            </a:r>
            <a:r>
              <a:rPr lang="fr-FR" sz="1400" b="1" dirty="0">
                <a:latin typeface="Times New Roman"/>
                <a:cs typeface="Times New Roman"/>
              </a:rPr>
              <a:t>Promesses d’apports: ce sont des promesses faites par les associés en vue de</a:t>
            </a:r>
            <a:r>
              <a:rPr lang="fr-FR" sz="1400" b="1" baseline="0" dirty="0">
                <a:latin typeface="Times New Roman"/>
                <a:cs typeface="Times New Roman"/>
              </a:rPr>
              <a:t> mettre en commun certains biens constituant les apports. Du point de vue comptable, ces biens peuvent prendre les formes suivantes: </a:t>
            </a:r>
          </a:p>
          <a:p>
            <a:pPr marL="171450" indent="-171450" algn="just">
              <a:buFontTx/>
              <a:buChar char="-"/>
            </a:pPr>
            <a:r>
              <a:rPr lang="fr-FR" baseline="0" dirty="0">
                <a:latin typeface="Times New Roman"/>
                <a:cs typeface="Times New Roman"/>
              </a:rPr>
              <a:t>Apports en numéraire ou en espèce </a:t>
            </a:r>
          </a:p>
          <a:p>
            <a:pPr marL="171450" indent="-171450" algn="just">
              <a:buFontTx/>
              <a:buChar char="-"/>
            </a:pPr>
            <a:r>
              <a:rPr lang="fr-FR" baseline="0" dirty="0">
                <a:latin typeface="Times New Roman"/>
                <a:cs typeface="Times New Roman"/>
              </a:rPr>
              <a:t>Apports en nature: Immeuble, stock de marchandises </a:t>
            </a:r>
          </a:p>
          <a:p>
            <a:pPr marL="171450" indent="-171450" algn="just">
              <a:buFontTx/>
              <a:buChar char="-"/>
            </a:pPr>
            <a:r>
              <a:rPr lang="fr-FR" baseline="0" dirty="0">
                <a:latin typeface="Times New Roman"/>
                <a:cs typeface="Times New Roman"/>
              </a:rPr>
              <a:t>Apport en industrie: l’associé apporte son travail, ses compétences ou ses connaissances. Ce type d’apport  est difficilement évaluable et ne fait jamais partie du capital de la société Anonyme et n’est possible que pour ceux de la SARL que s’il est lié à l’apport du fonds de commerce ou d’exploitation artisanale (c’est le seul cas où il peut être rémunéré par des parts sociales). </a:t>
            </a:r>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10</a:t>
            </a:fld>
            <a:endParaRPr lang="fr-FR" dirty="0"/>
          </a:p>
        </p:txBody>
      </p:sp>
    </p:spTree>
    <p:extLst>
      <p:ext uri="{BB962C8B-B14F-4D97-AF65-F5344CB8AC3E}">
        <p14:creationId xmlns:p14="http://schemas.microsoft.com/office/powerpoint/2010/main" val="851599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pPr algn="just"/>
            <a:r>
              <a:rPr lang="fr-FR" b="1" i="1" u="sng" dirty="0">
                <a:latin typeface="Times New Roman"/>
                <a:cs typeface="Times New Roman"/>
              </a:rPr>
              <a:t>PPT</a:t>
            </a:r>
            <a:r>
              <a:rPr lang="fr-FR" b="1" i="1" u="sng" baseline="0" dirty="0">
                <a:latin typeface="Times New Roman"/>
                <a:cs typeface="Times New Roman"/>
              </a:rPr>
              <a:t> </a:t>
            </a:r>
            <a:r>
              <a:rPr lang="fr-FR" b="1" i="1" u="none" baseline="0" dirty="0">
                <a:latin typeface="Times New Roman"/>
                <a:cs typeface="Times New Roman"/>
              </a:rPr>
              <a:t>+ </a:t>
            </a:r>
            <a:r>
              <a:rPr lang="fr-FR" baseline="0" dirty="0">
                <a:latin typeface="Times New Roman"/>
                <a:cs typeface="Times New Roman"/>
              </a:rPr>
              <a:t>La libération doit être immédiate ou intégrale pour le type de société et intégrale aussi pour les SARL quel que soit le type d’apports.  </a:t>
            </a:r>
          </a:p>
          <a:p>
            <a:pPr algn="just"/>
            <a:r>
              <a:rPr lang="fr-FR" baseline="0" dirty="0">
                <a:latin typeface="Times New Roman"/>
                <a:cs typeface="Times New Roman"/>
              </a:rPr>
              <a:t> - Seuls les apports en numéraire peuvent être partiellement libérés, le reste étant apporté dans un délai de trois ans maximum pour les SA et sans précision de délai pour les SNC.   </a:t>
            </a:r>
          </a:p>
          <a:p>
            <a:pPr algn="just"/>
            <a:r>
              <a:rPr lang="fr-FR" baseline="0" dirty="0">
                <a:latin typeface="Times New Roman"/>
                <a:cs typeface="Times New Roman"/>
              </a:rPr>
              <a:t> - Les actionnaires des SA doivent libérer au moins le quart de leurs apports en numéraire lors de la constitution.  </a:t>
            </a:r>
            <a:endParaRPr lang="fr-FR" dirty="0">
              <a:latin typeface="Times New Roman"/>
              <a:cs typeface="Times New Roman"/>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fr-FR" b="1" i="1" u="sng" baseline="0" dirty="0">
              <a:latin typeface="Times New Roman"/>
              <a:cs typeface="Times New Roman"/>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b="1" i="1" u="sng" baseline="0" dirty="0">
                <a:latin typeface="Times New Roman"/>
                <a:cs typeface="Times New Roman"/>
              </a:rPr>
              <a:t> </a:t>
            </a:r>
            <a:r>
              <a:rPr lang="fr-FR" sz="1200" dirty="0">
                <a:solidFill>
                  <a:srgbClr val="000000"/>
                </a:solidFill>
                <a:latin typeface="Times New Roman"/>
                <a:cs typeface="Times New Roman"/>
              </a:rPr>
              <a:t>Il s’agit de la réalisation des apports promis par les associés. Elle peut être soit totale, dans ce cas les associés apportent immédiatement la totalité des biens promis, soit partielle et dans ce cas les associés réalisent une partie de leurs promesses, le reste étant ultérieurement apporté. </a:t>
            </a:r>
          </a:p>
          <a:p>
            <a:endParaRPr lang="fr-FR" b="1" i="1" u="sng" baseline="0" dirty="0">
              <a:latin typeface="Times New Roman"/>
              <a:cs typeface="Times New Roman"/>
            </a:endParaRPr>
          </a:p>
          <a:p>
            <a:r>
              <a:rPr lang="fr-FR" b="1" i="1" u="sng" baseline="0" dirty="0">
                <a:latin typeface="Times New Roman"/>
                <a:cs typeface="Times New Roman"/>
              </a:rPr>
              <a:t>Selon la nature de l’apport et la forme de la société, la loi exige un capital  minimum ou non et les apports peuvent faire l’objet d’une libération immédiate ou non.  </a:t>
            </a:r>
          </a:p>
          <a:p>
            <a:r>
              <a:rPr lang="fr-FR" baseline="0" dirty="0">
                <a:latin typeface="Times New Roman"/>
                <a:cs typeface="Times New Roman"/>
              </a:rPr>
              <a:t> </a:t>
            </a:r>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8665443-FF85-D44D-9462-CE6F987B5D36}" type="slidenum">
              <a:rPr lang="fr-FR" smtClean="0"/>
              <a:t>11</a:t>
            </a:fld>
            <a:endParaRPr lang="fr-FR" dirty="0"/>
          </a:p>
        </p:txBody>
      </p:sp>
    </p:spTree>
    <p:extLst>
      <p:ext uri="{BB962C8B-B14F-4D97-AF65-F5344CB8AC3E}">
        <p14:creationId xmlns:p14="http://schemas.microsoft.com/office/powerpoint/2010/main" val="3188255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fr-FR"/>
              <a:t>Cliquez et modifiez le titre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en-US" dirty="0"/>
          </a:p>
        </p:txBody>
      </p:sp>
      <p:sp>
        <p:nvSpPr>
          <p:cNvPr id="7" name="Date Placeholder 6"/>
          <p:cNvSpPr>
            <a:spLocks noGrp="1"/>
          </p:cNvSpPr>
          <p:nvPr>
            <p:ph type="dt" sz="half" idx="10"/>
          </p:nvPr>
        </p:nvSpPr>
        <p:spPr/>
        <p:txBody>
          <a:bodyPr/>
          <a:lstStyle/>
          <a:p>
            <a:fld id="{C5CD07AC-32CB-D748-BC72-78461CEBFE2B}" type="datetimeFigureOut">
              <a:rPr lang="fr-FR" smtClean="0"/>
              <a:t>22/07/2026</a:t>
            </a:fld>
            <a:endParaRPr lang="fr-FR" dirty="0"/>
          </a:p>
        </p:txBody>
      </p:sp>
      <p:sp>
        <p:nvSpPr>
          <p:cNvPr id="8" name="Slide Number Placeholder 7"/>
          <p:cNvSpPr>
            <a:spLocks noGrp="1"/>
          </p:cNvSpPr>
          <p:nvPr>
            <p:ph type="sldNum" sz="quarter" idx="11"/>
          </p:nvPr>
        </p:nvSpPr>
        <p:spPr/>
        <p:txBody>
          <a:bodyPr/>
          <a:lstStyle/>
          <a:p>
            <a:fld id="{4D9227D1-83A0-E246-8B73-C8CE3D3E6477}" type="slidenum">
              <a:rPr lang="fr-FR" smtClean="0"/>
              <a:t>‹N°›</a:t>
            </a:fld>
            <a:endParaRPr lang="fr-FR" dirty="0"/>
          </a:p>
        </p:txBody>
      </p:sp>
      <p:sp>
        <p:nvSpPr>
          <p:cNvPr id="9" name="Footer Placeholder 8"/>
          <p:cNvSpPr>
            <a:spLocks noGrp="1"/>
          </p:cNvSpPr>
          <p:nvPr>
            <p:ph type="ftr" sz="quarter" idx="12"/>
          </p:nvPr>
        </p:nvSpPr>
        <p:spPr/>
        <p:txBody>
          <a:bodyPr/>
          <a:lstStyle/>
          <a:p>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C5CD07AC-32CB-D748-BC72-78461CEBFE2B}" type="datetimeFigureOut">
              <a:rPr lang="fr-FR" smtClean="0"/>
              <a:t>22/07/2026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4D9227D1-83A0-E246-8B73-C8CE3D3E6477}" type="slidenum">
              <a:rPr lang="fr-FR" smtClean="0"/>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fr-FR"/>
              <a:t>Cliquez et modifiez le titre</a:t>
            </a:r>
            <a:endParaRPr lang="en-US" dirty="0"/>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C5CD07AC-32CB-D748-BC72-78461CEBFE2B}" type="datetimeFigureOut">
              <a:rPr lang="fr-FR" smtClean="0"/>
              <a:t>22/07/2026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4D9227D1-83A0-E246-8B73-C8CE3D3E6477}" type="slidenum">
              <a:rPr lang="fr-FR" smtClean="0"/>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5CD07AC-32CB-D748-BC72-78461CEBFE2B}" type="datetimeFigureOut">
              <a:rPr lang="fr-FR" smtClean="0"/>
              <a:t>22/07/2026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4D9227D1-83A0-E246-8B73-C8CE3D3E6477}" type="slidenum">
              <a:rPr lang="fr-FR" smtClean="0"/>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2"/>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fr-FR"/>
              <a:t>Cliquez et modifiez le titre</a:t>
            </a:r>
            <a:endParaRPr lang="en-US" dirty="0"/>
          </a:p>
        </p:txBody>
      </p:sp>
      <p:sp>
        <p:nvSpPr>
          <p:cNvPr id="3" name="Text Placeholder 2"/>
          <p:cNvSpPr>
            <a:spLocks noGrp="1"/>
          </p:cNvSpPr>
          <p:nvPr>
            <p:ph type="body" idx="1"/>
          </p:nvPr>
        </p:nvSpPr>
        <p:spPr>
          <a:xfrm>
            <a:off x="722313" y="4068765"/>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5CD07AC-32CB-D748-BC72-78461CEBFE2B}" type="datetimeFigureOut">
              <a:rPr lang="fr-FR" smtClean="0"/>
              <a:t>22/07/2026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4D9227D1-83A0-E246-8B73-C8CE3D3E6477}" type="slidenum">
              <a:rPr lang="fr-FR" smtClean="0"/>
              <a:t>‹N°›</a:t>
            </a:fld>
            <a:endParaRPr lang="fr-FR" dirty="0"/>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Oval 8"/>
          <p:cNvSpPr/>
          <p:nvPr/>
        </p:nvSpPr>
        <p:spPr>
          <a:xfrm>
            <a:off x="4296729"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a:p>
        </p:txBody>
      </p:sp>
      <p:sp>
        <p:nvSpPr>
          <p:cNvPr id="4" name="Content Placeholder 3"/>
          <p:cNvSpPr>
            <a:spLocks noGrp="1"/>
          </p:cNvSpPr>
          <p:nvPr>
            <p:ph sz="half" idx="2"/>
          </p:nvPr>
        </p:nvSpPr>
        <p:spPr>
          <a:xfrm>
            <a:off x="4648200" y="1600202"/>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5CD07AC-32CB-D748-BC72-78461CEBFE2B}" type="datetimeFigureOut">
              <a:rPr lang="fr-FR" smtClean="0"/>
              <a:t>22/07/2026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4D9227D1-83A0-E246-8B73-C8CE3D3E6477}" type="slidenum">
              <a:rPr lang="fr-FR" smtClean="0"/>
              <a:t>‹N°›</a:t>
            </a:fld>
            <a:endParaRPr lang="fr-FR" dirty="0"/>
          </a:p>
        </p:txBody>
      </p:sp>
      <p:sp>
        <p:nvSpPr>
          <p:cNvPr id="9" name="Content Placeholder 8"/>
          <p:cNvSpPr>
            <a:spLocks noGrp="1"/>
          </p:cNvSpPr>
          <p:nvPr>
            <p:ph sz="quarter" idx="13"/>
          </p:nvPr>
        </p:nvSpPr>
        <p:spPr>
          <a:xfrm>
            <a:off x="365760" y="1600200"/>
            <a:ext cx="4041648" cy="452628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Cliquez et modifiez le titre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5" name="Text Placeholder 4"/>
          <p:cNvSpPr>
            <a:spLocks noGrp="1"/>
          </p:cNvSpPr>
          <p:nvPr>
            <p:ph type="body" sz="quarter" idx="3"/>
          </p:nvPr>
        </p:nvSpPr>
        <p:spPr>
          <a:xfrm>
            <a:off x="4648201"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7" name="Date Placeholder 6"/>
          <p:cNvSpPr>
            <a:spLocks noGrp="1"/>
          </p:cNvSpPr>
          <p:nvPr>
            <p:ph type="dt" sz="half" idx="10"/>
          </p:nvPr>
        </p:nvSpPr>
        <p:spPr/>
        <p:txBody>
          <a:bodyPr/>
          <a:lstStyle/>
          <a:p>
            <a:fld id="{C5CD07AC-32CB-D748-BC72-78461CEBFE2B}" type="datetimeFigureOut">
              <a:rPr lang="fr-FR" smtClean="0"/>
              <a:t>22/07/2026</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4D9227D1-83A0-E246-8B73-C8CE3D3E6477}" type="slidenum">
              <a:rPr lang="fr-FR" smtClean="0"/>
              <a:t>‹N°›</a:t>
            </a:fld>
            <a:endParaRPr lang="fr-FR" dirty="0"/>
          </a:p>
        </p:txBody>
      </p:sp>
      <p:sp>
        <p:nvSpPr>
          <p:cNvPr id="11" name="Content Placeholder 10"/>
          <p:cNvSpPr>
            <a:spLocks noGrp="1"/>
          </p:cNvSpPr>
          <p:nvPr>
            <p:ph sz="quarter" idx="13"/>
          </p:nvPr>
        </p:nvSpPr>
        <p:spPr>
          <a:xfrm>
            <a:off x="457200" y="2212848"/>
            <a:ext cx="4041648" cy="391363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3" name="Content Placeholder 12"/>
          <p:cNvSpPr>
            <a:spLocks noGrp="1"/>
          </p:cNvSpPr>
          <p:nvPr>
            <p:ph sz="quarter" idx="14"/>
          </p:nvPr>
        </p:nvSpPr>
        <p:spPr>
          <a:xfrm>
            <a:off x="4672584" y="2212850"/>
            <a:ext cx="4041648" cy="391318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dirty="0"/>
          </a:p>
        </p:txBody>
      </p:sp>
      <p:sp>
        <p:nvSpPr>
          <p:cNvPr id="3" name="Date Placeholder 2"/>
          <p:cNvSpPr>
            <a:spLocks noGrp="1"/>
          </p:cNvSpPr>
          <p:nvPr>
            <p:ph type="dt" sz="half" idx="10"/>
          </p:nvPr>
        </p:nvSpPr>
        <p:spPr/>
        <p:txBody>
          <a:bodyPr/>
          <a:lstStyle/>
          <a:p>
            <a:fld id="{C5CD07AC-32CB-D748-BC72-78461CEBFE2B}" type="datetimeFigureOut">
              <a:rPr lang="fr-FR" smtClean="0"/>
              <a:t>22/07/2026</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4D9227D1-83A0-E246-8B73-C8CE3D3E6477}" type="slidenum">
              <a:rPr lang="fr-FR" smtClean="0"/>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CD07AC-32CB-D748-BC72-78461CEBFE2B}" type="datetimeFigureOut">
              <a:rPr lang="fr-FR" smtClean="0"/>
              <a:t>22/07/2026</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4D9227D1-83A0-E246-8B73-C8CE3D3E6477}" type="slidenum">
              <a:rPr lang="fr-FR" smtClean="0"/>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07088"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fr-FR"/>
              <a:t>Cliquez et modifiez le titre</a:t>
            </a:r>
            <a:endParaRPr lang="en-US" dirty="0"/>
          </a:p>
        </p:txBody>
      </p:sp>
      <p:sp>
        <p:nvSpPr>
          <p:cNvPr id="3" name="Content Placeholder 2"/>
          <p:cNvSpPr>
            <a:spLocks noGrp="1"/>
          </p:cNvSpPr>
          <p:nvPr>
            <p:ph idx="1"/>
          </p:nvPr>
        </p:nvSpPr>
        <p:spPr>
          <a:xfrm>
            <a:off x="719138" y="273052"/>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907088" y="2438402"/>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5CD07AC-32CB-D748-BC72-78461CEBFE2B}" type="datetimeFigureOut">
              <a:rPr lang="fr-FR" smtClean="0"/>
              <a:t>22/07/2026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4D9227D1-83A0-E246-8B73-C8CE3D3E6477}" type="slidenum">
              <a:rPr lang="fr-FR" smtClean="0"/>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7" y="228600"/>
            <a:ext cx="5711824" cy="895350"/>
          </a:xfrm>
        </p:spPr>
        <p:txBody>
          <a:bodyPr anchor="b"/>
          <a:lstStyle>
            <a:lvl1pPr algn="ctr">
              <a:lnSpc>
                <a:spcPct val="100000"/>
              </a:lnSpc>
              <a:defRPr sz="2800" b="0"/>
            </a:lvl1pPr>
          </a:lstStyle>
          <a:p>
            <a:r>
              <a:rPr lang="fr-FR"/>
              <a:t>Cliquez et modifiez le titre</a:t>
            </a:r>
            <a:endParaRPr lang="en-US" dirty="0"/>
          </a:p>
        </p:txBody>
      </p:sp>
      <p:sp>
        <p:nvSpPr>
          <p:cNvPr id="3" name="Picture Placeholder 2"/>
          <p:cNvSpPr>
            <a:spLocks noGrp="1"/>
          </p:cNvSpPr>
          <p:nvPr>
            <p:ph type="pic" idx="1"/>
          </p:nvPr>
        </p:nvSpPr>
        <p:spPr>
          <a:xfrm>
            <a:off x="1508127"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Faire glisser l'image vers l'espace réservé ou cliquer sur l'icône pour l'ajouter</a:t>
            </a:r>
            <a:endParaRPr lang="en-US" dirty="0"/>
          </a:p>
        </p:txBody>
      </p:sp>
      <p:sp>
        <p:nvSpPr>
          <p:cNvPr id="4" name="Text Placeholder 3"/>
          <p:cNvSpPr>
            <a:spLocks noGrp="1"/>
          </p:cNvSpPr>
          <p:nvPr>
            <p:ph type="body" sz="half" idx="2"/>
          </p:nvPr>
        </p:nvSpPr>
        <p:spPr>
          <a:xfrm>
            <a:off x="1679577"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5CD07AC-32CB-D748-BC72-78461CEBFE2B}" type="datetimeFigureOut">
              <a:rPr lang="fr-FR" smtClean="0"/>
              <a:t>22/07/2026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4D9227D1-83A0-E246-8B73-C8CE3D3E6477}" type="slidenum">
              <a:rPr lang="fr-FR" smtClean="0"/>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fr-FR"/>
              <a:t>Cliquez et modifiez le titre</a:t>
            </a:r>
            <a:endParaRPr lang="en-US"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363347" y="6356352"/>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C5CD07AC-32CB-D748-BC72-78461CEBFE2B}" type="datetimeFigureOut">
              <a:rPr lang="fr-FR" smtClean="0"/>
              <a:t>22/07/2026</a:t>
            </a:fld>
            <a:endParaRPr lang="fr-FR" dirty="0"/>
          </a:p>
        </p:txBody>
      </p:sp>
      <p:sp>
        <p:nvSpPr>
          <p:cNvPr id="5" name="Footer Placeholder 4"/>
          <p:cNvSpPr>
            <a:spLocks noGrp="1"/>
          </p:cNvSpPr>
          <p:nvPr>
            <p:ph type="ftr" sz="quarter" idx="3"/>
          </p:nvPr>
        </p:nvSpPr>
        <p:spPr>
          <a:xfrm>
            <a:off x="659165" y="6356352"/>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fr-FR" dirty="0"/>
          </a:p>
        </p:txBody>
      </p:sp>
      <p:sp>
        <p:nvSpPr>
          <p:cNvPr id="6" name="Slide Number Placeholder 5"/>
          <p:cNvSpPr>
            <a:spLocks noGrp="1"/>
          </p:cNvSpPr>
          <p:nvPr>
            <p:ph type="sldNum" sz="quarter" idx="4"/>
          </p:nvPr>
        </p:nvSpPr>
        <p:spPr>
          <a:xfrm>
            <a:off x="8543279" y="6356352"/>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4D9227D1-83A0-E246-8B73-C8CE3D3E6477}" type="slidenum">
              <a:rPr lang="fr-FR" smtClean="0"/>
              <a:t>‹N°›</a:t>
            </a:fld>
            <a:endParaRPr lang="fr-FR" dirty="0"/>
          </a:p>
        </p:txBody>
      </p:sp>
      <p:sp>
        <p:nvSpPr>
          <p:cNvPr id="7" name="Oval 6"/>
          <p:cNvSpPr/>
          <p:nvPr/>
        </p:nvSpPr>
        <p:spPr>
          <a:xfrm>
            <a:off x="8457761"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8" name="Oval 7"/>
          <p:cNvSpPr/>
          <p:nvPr/>
        </p:nvSpPr>
        <p:spPr>
          <a:xfrm>
            <a:off x="56912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77044" y="1305403"/>
            <a:ext cx="8220097" cy="3373866"/>
          </a:xfrm>
        </p:spPr>
        <p:txBody>
          <a:bodyPr/>
          <a:lstStyle/>
          <a:p>
            <a:r>
              <a:rPr lang="fr-FR" sz="6600" dirty="0">
                <a:latin typeface="Times New Roman"/>
                <a:cs typeface="Times New Roman"/>
              </a:rPr>
              <a:t>Comptabilité Des Sociétés </a:t>
            </a:r>
          </a:p>
        </p:txBody>
      </p:sp>
      <p:sp>
        <p:nvSpPr>
          <p:cNvPr id="3" name="Sous-titre 2"/>
          <p:cNvSpPr>
            <a:spLocks noGrp="1"/>
          </p:cNvSpPr>
          <p:nvPr>
            <p:ph type="subTitle" idx="1"/>
          </p:nvPr>
        </p:nvSpPr>
        <p:spPr/>
        <p:txBody>
          <a:bodyPr/>
          <a:lstStyle/>
          <a:p>
            <a:r>
              <a:rPr lang="fr-FR" b="1" i="1" u="sng" dirty="0">
                <a:solidFill>
                  <a:schemeClr val="tx2">
                    <a:lumMod val="60000"/>
                    <a:lumOff val="40000"/>
                  </a:schemeClr>
                </a:solidFill>
                <a:latin typeface="Times New Roman"/>
                <a:cs typeface="Times New Roman"/>
              </a:rPr>
              <a:t>Préparé Par</a:t>
            </a:r>
            <a:r>
              <a:rPr lang="fr-FR" dirty="0">
                <a:solidFill>
                  <a:schemeClr val="tx2">
                    <a:lumMod val="60000"/>
                    <a:lumOff val="40000"/>
                  </a:schemeClr>
                </a:solidFill>
                <a:latin typeface="Times New Roman"/>
                <a:cs typeface="Times New Roman"/>
              </a:rPr>
              <a:t>: Pr. SARRA MRANI ZENTAR</a:t>
            </a:r>
          </a:p>
        </p:txBody>
      </p:sp>
      <p:sp>
        <p:nvSpPr>
          <p:cNvPr id="4" name="SlideNumberChip">
            <a:extLst>
              <a:ext uri="{FF2B5EF4-FFF2-40B4-BE49-F238E27FC236}">
                <a16:creationId xmlns:a16="http://schemas.microsoft.com/office/drawing/2014/main" id="{C9A0FEB8-0342-4D84-AC7D-0E9A487EFD50}"/>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ctr"/>
            <a:r>
              <a:rPr lang="fr-FR" sz="1600" b="1" dirty="0">
                <a:solidFill>
                  <a:srgbClr val="000000"/>
                </a:solidFill>
              </a:rPr>
              <a:t>1</a:t>
            </a:r>
          </a:p>
        </p:txBody>
      </p:sp>
    </p:spTree>
    <p:extLst>
      <p:ext uri="{BB962C8B-B14F-4D97-AF65-F5344CB8AC3E}">
        <p14:creationId xmlns:p14="http://schemas.microsoft.com/office/powerpoint/2010/main" val="3477015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buFont typeface="Arial"/>
              <a:buChar char="•"/>
            </a:pPr>
            <a:r>
              <a:rPr lang="fr-FR" sz="2000" b="1" i="1" u="sng" dirty="0">
                <a:solidFill>
                  <a:srgbClr val="000000"/>
                </a:solidFill>
                <a:latin typeface="Times New Roman"/>
                <a:cs typeface="Times New Roman"/>
              </a:rPr>
              <a:t>Aspect comptable </a:t>
            </a:r>
          </a:p>
          <a:p>
            <a:pPr marL="0" indent="0" algn="just">
              <a:buNone/>
            </a:pPr>
            <a:endParaRPr lang="fr-FR" sz="2000" b="1" i="1" u="sng"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La comptabilité doit constater les promesses d’apports en capital faites par les associés, la réalisation de ces promesses ainsi que les frais de constitution qu’on a présenté dans l’aspect juridique et qu’on va expliciter dans l’aspect fiscal. </a:t>
            </a: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80CBA5D8-CF70-48D0-AD60-B5BE71EBFB67}"/>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10</a:t>
            </a:r>
          </a:p>
        </p:txBody>
      </p:sp>
    </p:spTree>
    <p:extLst>
      <p:ext uri="{BB962C8B-B14F-4D97-AF65-F5344CB8AC3E}">
        <p14:creationId xmlns:p14="http://schemas.microsoft.com/office/powerpoint/2010/main" val="1987478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just">
              <a:buNone/>
            </a:pPr>
            <a:r>
              <a:rPr lang="fr-FR" b="1" i="1" u="sng" dirty="0">
                <a:solidFill>
                  <a:schemeClr val="tx2"/>
                </a:solidFill>
                <a:latin typeface="Times New Roman"/>
                <a:cs typeface="Times New Roman"/>
              </a:rPr>
              <a:t>II. Les Apports et leur libération </a:t>
            </a:r>
          </a:p>
          <a:p>
            <a:pPr marL="0" indent="0" algn="just">
              <a:buNone/>
            </a:pPr>
            <a:endParaRPr lang="fr-FR"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D’après les articles 988 et 989 du Dahir des obligations et des contrats, « </a:t>
            </a:r>
            <a:r>
              <a:rPr lang="fr-FR" sz="2000" b="1" i="1" dirty="0">
                <a:solidFill>
                  <a:srgbClr val="000000"/>
                </a:solidFill>
                <a:latin typeface="Times New Roman"/>
                <a:cs typeface="Times New Roman"/>
              </a:rPr>
              <a:t>L’apport peut consister en numéraire, en objets mobiliers ou immobiliers, en droits incorporels, … en industrie d’un associé ou même de tous… L’apport peut consister dans le crédit commercial d’une personne</a:t>
            </a:r>
            <a:r>
              <a:rPr lang="fr-FR" sz="2000" dirty="0">
                <a:solidFill>
                  <a:srgbClr val="000000"/>
                </a:solidFill>
                <a:latin typeface="Times New Roman"/>
                <a:cs typeface="Times New Roman"/>
              </a:rPr>
              <a:t> » </a:t>
            </a: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80F954AA-991E-40C0-A817-125D1475F288}"/>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11</a:t>
            </a:r>
          </a:p>
        </p:txBody>
      </p:sp>
    </p:spTree>
    <p:extLst>
      <p:ext uri="{BB962C8B-B14F-4D97-AF65-F5344CB8AC3E}">
        <p14:creationId xmlns:p14="http://schemas.microsoft.com/office/powerpoint/2010/main" val="3227130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p:cTn id="1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3964" y="1600202"/>
            <a:ext cx="8512836" cy="4525963"/>
          </a:xfrm>
        </p:spPr>
        <p:txBody>
          <a:bodyPr>
            <a:normAutofit lnSpcReduction="10000"/>
          </a:bodyPr>
          <a:lstStyle/>
          <a:p>
            <a:pPr marL="0" indent="0">
              <a:buNone/>
            </a:pPr>
            <a:r>
              <a:rPr lang="fr-FR" sz="2000" dirty="0">
                <a:latin typeface="Times New Roman"/>
                <a:cs typeface="Times New Roman"/>
              </a:rPr>
              <a:t>	</a:t>
            </a:r>
            <a:r>
              <a:rPr lang="fr-FR" sz="2000" b="1" i="1" u="sng" dirty="0">
                <a:solidFill>
                  <a:srgbClr val="000000"/>
                </a:solidFill>
                <a:latin typeface="Times New Roman"/>
                <a:cs typeface="Times New Roman"/>
              </a:rPr>
              <a:t>1.  Les différentes catégories d’apports</a:t>
            </a:r>
          </a:p>
          <a:p>
            <a:pPr marL="0" indent="0">
              <a:buNone/>
            </a:pPr>
            <a:r>
              <a:rPr lang="fr-FR" b="1" i="1" u="sng" dirty="0">
                <a:solidFill>
                  <a:srgbClr val="000000"/>
                </a:solidFill>
                <a:latin typeface="Times New Roman"/>
                <a:cs typeface="Times New Roman"/>
              </a:rPr>
              <a:t> </a:t>
            </a:r>
          </a:p>
          <a:p>
            <a:pPr marL="0" indent="0" algn="just">
              <a:buNone/>
            </a:pPr>
            <a:r>
              <a:rPr lang="fr-FR" sz="2000" dirty="0">
                <a:solidFill>
                  <a:srgbClr val="000000"/>
                </a:solidFill>
                <a:latin typeface="Times New Roman"/>
                <a:cs typeface="Times New Roman"/>
              </a:rPr>
              <a:t>Pour constituer une société, les associés mettent en commun des biens appelés apports qui sont destinés à assurer le fonctionnement de la société nouvelle et dont la propriété est transférée à la personne morale constituée. En contre partie de son apport, chaque associé acquiert un droit sur la société sous forme de part dans le capital social.  </a:t>
            </a:r>
          </a:p>
          <a:p>
            <a:pPr marL="0" indent="0" algn="just">
              <a:buNone/>
            </a:pPr>
            <a:endParaRPr lang="fr-FR" sz="2000"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Il existe trois types d’apports: </a:t>
            </a:r>
          </a:p>
          <a:p>
            <a:pPr marL="457200" indent="-457200" algn="just">
              <a:buFont typeface="+mj-lt"/>
              <a:buAutoNum type="arabicPeriod"/>
            </a:pPr>
            <a:r>
              <a:rPr lang="fr-FR" sz="2000" dirty="0">
                <a:solidFill>
                  <a:srgbClr val="000000"/>
                </a:solidFill>
                <a:latin typeface="Times New Roman"/>
                <a:cs typeface="Times New Roman"/>
              </a:rPr>
              <a:t>Les apports en numéraire: somme d’argent (espèces, chèques, virement, …) </a:t>
            </a:r>
          </a:p>
          <a:p>
            <a:pPr marL="457200" indent="-457200" algn="just">
              <a:buFont typeface="+mj-lt"/>
              <a:buAutoNum type="arabicPeriod"/>
            </a:pPr>
            <a:r>
              <a:rPr lang="fr-FR" sz="2000" dirty="0">
                <a:solidFill>
                  <a:srgbClr val="000000"/>
                </a:solidFill>
                <a:latin typeface="Times New Roman"/>
                <a:cs typeface="Times New Roman"/>
              </a:rPr>
              <a:t>Les apports en nature: apport de tout bien autre qu’une somme d’argent.  </a:t>
            </a:r>
          </a:p>
          <a:p>
            <a:pPr marL="457200" indent="-457200" algn="just">
              <a:buFont typeface="+mj-lt"/>
              <a:buAutoNum type="arabicPeriod"/>
            </a:pPr>
            <a:r>
              <a:rPr lang="fr-FR" sz="2000" dirty="0">
                <a:solidFill>
                  <a:srgbClr val="000000"/>
                </a:solidFill>
                <a:latin typeface="Times New Roman"/>
                <a:cs typeface="Times New Roman"/>
              </a:rPr>
              <a:t>Les apports en industrie: apport de savoir-faire, de connaissances techniques ou professionnelles, d’expériences et de services,  </a:t>
            </a:r>
          </a:p>
          <a:p>
            <a:pPr marL="0" indent="0" algn="just">
              <a:buNone/>
            </a:pPr>
            <a:endParaRPr lang="fr-FR" sz="2000" dirty="0">
              <a:solidFill>
                <a:srgbClr val="000000"/>
              </a:solidFill>
              <a:latin typeface="Times New Roman"/>
              <a:cs typeface="Times New Roman"/>
            </a:endParaRP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594E5DF6-07D9-4D52-8C3F-1CED691EF3C6}"/>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12</a:t>
            </a:r>
          </a:p>
        </p:txBody>
      </p:sp>
    </p:spTree>
    <p:extLst>
      <p:ext uri="{BB962C8B-B14F-4D97-AF65-F5344CB8AC3E}">
        <p14:creationId xmlns:p14="http://schemas.microsoft.com/office/powerpoint/2010/main" val="3227130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p:cTn id="2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p:cTn id="31"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p:cTn id="3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6" end="6"/>
                                            </p:txEl>
                                          </p:spTgt>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p:cTn id="43"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7" end="7"/>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pPr marL="0" indent="0">
              <a:buNone/>
            </a:pPr>
            <a:r>
              <a:rPr lang="fr-FR" b="1" i="1" u="sng" dirty="0">
                <a:solidFill>
                  <a:srgbClr val="000000"/>
                </a:solidFill>
                <a:latin typeface="Times New Roman"/>
                <a:cs typeface="Times New Roman"/>
              </a:rPr>
              <a:t>2. Aspect Fiscal </a:t>
            </a:r>
          </a:p>
          <a:p>
            <a:pPr marL="0" indent="0">
              <a:buNone/>
            </a:pPr>
            <a:endParaRPr lang="fr-FR"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Trois types d’apports: </a:t>
            </a:r>
          </a:p>
          <a:p>
            <a:pPr marL="0" lvl="2" indent="0" algn="just">
              <a:buNone/>
            </a:pPr>
            <a:endParaRPr lang="fr-FR" sz="2000" b="1" i="1" u="sng" dirty="0">
              <a:solidFill>
                <a:srgbClr val="000000"/>
              </a:solidFill>
              <a:latin typeface="Times New Roman"/>
              <a:cs typeface="Times New Roman"/>
            </a:endParaRPr>
          </a:p>
          <a:p>
            <a:pPr marL="342900" lvl="2" indent="-342900" algn="just"/>
            <a:r>
              <a:rPr lang="fr-FR" sz="2000" b="1" i="1" u="sng" dirty="0">
                <a:solidFill>
                  <a:srgbClr val="000000"/>
                </a:solidFill>
                <a:latin typeface="Times New Roman"/>
                <a:cs typeface="Times New Roman"/>
              </a:rPr>
              <a:t>Les apports Purs et Simples </a:t>
            </a:r>
            <a:r>
              <a:rPr lang="fr-FR" sz="1800" dirty="0">
                <a:solidFill>
                  <a:srgbClr val="000000"/>
                </a:solidFill>
                <a:latin typeface="Times New Roman"/>
                <a:cs typeface="Times New Roman"/>
              </a:rPr>
              <a:t>: Ce sont des apports rémunérés par actions ou uniquement  par l’inscription dans les statuts de la société. Il peuvent être sous forme d’argent, de marchandises, de créances, de clients, de meubles de bureau, de matériel, d’immeubles, ou de fonds commercial.  </a:t>
            </a:r>
            <a:endParaRPr lang="fr-FR" sz="2000" dirty="0">
              <a:solidFill>
                <a:srgbClr val="000000"/>
              </a:solidFill>
              <a:latin typeface="Times New Roman"/>
              <a:cs typeface="Times New Roman"/>
            </a:endParaRPr>
          </a:p>
          <a:p>
            <a:pPr marL="342900" lvl="2" indent="-342900" algn="just"/>
            <a:r>
              <a:rPr lang="fr-FR" sz="2000" b="1" i="1" u="sng" dirty="0">
                <a:solidFill>
                  <a:srgbClr val="000000"/>
                </a:solidFill>
                <a:latin typeface="Times New Roman"/>
                <a:cs typeface="Times New Roman"/>
              </a:rPr>
              <a:t>Les apports à titre onéreux:</a:t>
            </a:r>
            <a:r>
              <a:rPr lang="fr-FR" sz="2000" dirty="0">
                <a:solidFill>
                  <a:srgbClr val="000000"/>
                </a:solidFill>
                <a:latin typeface="Times New Roman"/>
                <a:cs typeface="Times New Roman"/>
              </a:rPr>
              <a:t> Ce sont des apports grevés de dettes prises en charges par la société crée. </a:t>
            </a:r>
          </a:p>
          <a:p>
            <a:pPr marL="342900" lvl="2" indent="-342900" algn="just"/>
            <a:r>
              <a:rPr lang="fr-FR" sz="2000" b="1" i="1" u="sng" dirty="0">
                <a:solidFill>
                  <a:srgbClr val="000000"/>
                </a:solidFill>
                <a:latin typeface="Times New Roman"/>
                <a:cs typeface="Times New Roman"/>
              </a:rPr>
              <a:t>Les apports mixtes</a:t>
            </a:r>
            <a:r>
              <a:rPr lang="fr-FR" sz="2000" b="1" i="1" dirty="0">
                <a:solidFill>
                  <a:srgbClr val="000000"/>
                </a:solidFill>
                <a:latin typeface="Times New Roman"/>
                <a:cs typeface="Times New Roman"/>
              </a:rPr>
              <a:t>:  </a:t>
            </a:r>
            <a:r>
              <a:rPr lang="fr-FR" sz="2000" dirty="0">
                <a:solidFill>
                  <a:srgbClr val="000000"/>
                </a:solidFill>
                <a:latin typeface="Times New Roman"/>
                <a:cs typeface="Times New Roman"/>
              </a:rPr>
              <a:t>Ce sont des apports dont une partie est à titre pur et simple et l’autre partie est à titre onéreux. Le droit d’enregistrement a pour effet d’assurer la conversation des actes et de donner date certaine à l’égard des tiers, aux conventions sous seing privé qui en font l’objet. </a:t>
            </a:r>
          </a:p>
          <a:p>
            <a:pPr marL="342900" lvl="2" indent="-342900" algn="just"/>
            <a:endParaRPr lang="fr-FR" sz="2000" dirty="0">
              <a:solidFill>
                <a:srgbClr val="000000"/>
              </a:solidFill>
              <a:latin typeface="Times New Roman"/>
              <a:cs typeface="Times New Roman"/>
            </a:endParaRP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B2A496DA-8558-4EA4-B361-758E55379C6C}"/>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13</a:t>
            </a:r>
          </a:p>
        </p:txBody>
      </p:sp>
    </p:spTree>
    <p:extLst>
      <p:ext uri="{BB962C8B-B14F-4D97-AF65-F5344CB8AC3E}">
        <p14:creationId xmlns:p14="http://schemas.microsoft.com/office/powerpoint/2010/main" val="1544270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2" end="2"/>
                                            </p:txEl>
                                          </p:spTgt>
                                        </p:tgtEl>
                                      </p:cBhvr>
                                    </p:animEffect>
                                  </p:childTnLst>
                                </p:cTn>
                              </p:par>
                              <p:par>
                                <p:cTn id="27" presetID="25" presetClass="entr" presetSubtype="0"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32"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3">
                                            <p:txEl>
                                              <p:pRg st="4" end="4"/>
                                            </p:txEl>
                                          </p:spTgt>
                                        </p:tgtEl>
                                      </p:cBhvr>
                                    </p:animEffect>
                                  </p:childTnLst>
                                </p:cTn>
                              </p:par>
                              <p:par>
                                <p:cTn id="37" presetID="25" presetClass="entr" presetSubtype="0" fill="hold" grpId="0"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p:cTn id="39" dur="500" decel="50000" fill="hold">
                                          <p:stCondLst>
                                            <p:cond delay="0"/>
                                          </p:stCondLst>
                                        </p:cTn>
                                        <p:tgtEl>
                                          <p:spTgt spid="3">
                                            <p:txEl>
                                              <p:pRg st="5" end="5"/>
                                            </p:txEl>
                                          </p:spTgt>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3">
                                            <p:txEl>
                                              <p:pRg st="5" end="5"/>
                                            </p:txEl>
                                          </p:spTgt>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3">
                                            <p:txEl>
                                              <p:pRg st="5" end="5"/>
                                            </p:txEl>
                                          </p:spTgt>
                                        </p:tgtEl>
                                        <p:attrNameLst>
                                          <p:attrName>ppt_w</p:attrName>
                                        </p:attrNameLst>
                                      </p:cBhvr>
                                      <p:tavLst>
                                        <p:tav tm="0">
                                          <p:val>
                                            <p:strVal val="#ppt_w*.05"/>
                                          </p:val>
                                        </p:tav>
                                        <p:tav tm="100000">
                                          <p:val>
                                            <p:strVal val="#ppt_w"/>
                                          </p:val>
                                        </p:tav>
                                      </p:tavLst>
                                    </p:anim>
                                    <p:anim calcmode="lin" valueType="num">
                                      <p:cBhvr>
                                        <p:cTn id="42" dur="10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3">
                                            <p:txEl>
                                              <p:pRg st="5" end="5"/>
                                            </p:txEl>
                                          </p:spTgt>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3">
                                            <p:txEl>
                                              <p:pRg st="5" end="5"/>
                                            </p:txEl>
                                          </p:spTgt>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3">
                                            <p:txEl>
                                              <p:pRg st="5" end="5"/>
                                            </p:txEl>
                                          </p:spTgt>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3">
                                            <p:txEl>
                                              <p:pRg st="5" end="5"/>
                                            </p:txEl>
                                          </p:spTgt>
                                        </p:tgtEl>
                                      </p:cBhvr>
                                    </p:animEffect>
                                  </p:childTnLst>
                                </p:cTn>
                              </p:par>
                              <p:par>
                                <p:cTn id="47" presetID="25" presetClass="entr" presetSubtype="0" fill="hold" grpId="0" nodeType="with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decel="50000" fill="hold">
                                          <p:stCondLst>
                                            <p:cond delay="0"/>
                                          </p:stCondLst>
                                        </p:cTn>
                                        <p:tgtEl>
                                          <p:spTgt spid="3">
                                            <p:txEl>
                                              <p:pRg st="6" end="6"/>
                                            </p:txEl>
                                          </p:spTgt>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3">
                                            <p:txEl>
                                              <p:pRg st="6" end="6"/>
                                            </p:txEl>
                                          </p:spTgt>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3">
                                            <p:txEl>
                                              <p:pRg st="6" end="6"/>
                                            </p:txEl>
                                          </p:spTgt>
                                        </p:tgtEl>
                                        <p:attrNameLst>
                                          <p:attrName>ppt_w</p:attrName>
                                        </p:attrNameLst>
                                      </p:cBhvr>
                                      <p:tavLst>
                                        <p:tav tm="0">
                                          <p:val>
                                            <p:strVal val="#ppt_w*.05"/>
                                          </p:val>
                                        </p:tav>
                                        <p:tav tm="100000">
                                          <p:val>
                                            <p:strVal val="#ppt_w"/>
                                          </p:val>
                                        </p:tav>
                                      </p:tavLst>
                                    </p:anim>
                                    <p:anim calcmode="lin" valueType="num">
                                      <p:cBhvr>
                                        <p:cTn id="52" dur="1000" fill="hold"/>
                                        <p:tgtEl>
                                          <p:spTgt spid="3">
                                            <p:txEl>
                                              <p:pRg st="6" end="6"/>
                                            </p:txEl>
                                          </p:spTgt>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3">
                                            <p:txEl>
                                              <p:pRg st="6" end="6"/>
                                            </p:txEl>
                                          </p:spTgt>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3">
                                            <p:txEl>
                                              <p:pRg st="6" end="6"/>
                                            </p:txEl>
                                          </p:spTgt>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3">
                                            <p:txEl>
                                              <p:pRg st="6" end="6"/>
                                            </p:txEl>
                                          </p:spTgt>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2"/>
            <a:ext cx="8229600" cy="5072207"/>
          </a:xfrm>
        </p:spPr>
        <p:txBody>
          <a:bodyPr>
            <a:normAutofit/>
          </a:bodyPr>
          <a:lstStyle/>
          <a:p>
            <a:pPr marL="0" indent="0" algn="just">
              <a:buNone/>
            </a:pPr>
            <a:endParaRPr lang="fr-FR" sz="2000" dirty="0">
              <a:solidFill>
                <a:srgbClr val="000000"/>
              </a:solidFill>
              <a:latin typeface="Times New Roman"/>
              <a:cs typeface="Times New Roman"/>
            </a:endParaRPr>
          </a:p>
          <a:p>
            <a:pPr marL="0" indent="0" algn="just">
              <a:buNone/>
            </a:pPr>
            <a:r>
              <a:rPr lang="fr-FR" sz="2000" b="1" i="1" u="sng" dirty="0">
                <a:solidFill>
                  <a:srgbClr val="000000"/>
                </a:solidFill>
                <a:latin typeface="Times New Roman"/>
                <a:cs typeface="Times New Roman"/>
              </a:rPr>
              <a:t>2.1 Imposition des apports Purs et Simples</a:t>
            </a:r>
            <a:r>
              <a:rPr lang="fr-FR" sz="2000" dirty="0">
                <a:solidFill>
                  <a:srgbClr val="000000"/>
                </a:solidFill>
                <a:latin typeface="Times New Roman"/>
                <a:cs typeface="Times New Roman"/>
              </a:rPr>
              <a:t>: Les apports en numéraire , les apports en nature: marchandises, meubles et objets mobiliers, créances clients, immeubles sont soumis au droit fixe de 1%.</a:t>
            </a:r>
          </a:p>
          <a:p>
            <a:pPr marL="0" indent="0" algn="just">
              <a:buNone/>
            </a:pPr>
            <a:r>
              <a:rPr lang="fr-FR" sz="2000" dirty="0">
                <a:solidFill>
                  <a:srgbClr val="000000"/>
                </a:solidFill>
                <a:latin typeface="Times New Roman"/>
                <a:cs typeface="Times New Roman"/>
              </a:rPr>
              <a:t> </a:t>
            </a:r>
            <a:r>
              <a:rPr lang="fr-FR" sz="2000" b="1" i="1" u="sng" dirty="0">
                <a:solidFill>
                  <a:srgbClr val="000000"/>
                </a:solidFill>
                <a:latin typeface="Times New Roman"/>
                <a:cs typeface="Times New Roman"/>
              </a:rPr>
              <a:t>Exemple 1:</a:t>
            </a:r>
          </a:p>
          <a:p>
            <a:pPr marL="0" indent="0" algn="just">
              <a:buNone/>
            </a:pPr>
            <a:endParaRPr lang="fr-FR" sz="2000" b="1" i="1" u="sng"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Lors de la création de leur société GAMA, les associés ont apporté en numéraire une somme de 2200000 DHS formant le capital social.  </a:t>
            </a:r>
            <a:endParaRPr lang="fr-FR" sz="2000" b="1" i="1" u="sng" dirty="0">
              <a:solidFill>
                <a:srgbClr val="000000"/>
              </a:solidFill>
              <a:latin typeface="Times New Roman"/>
              <a:cs typeface="Times New Roman"/>
            </a:endParaRPr>
          </a:p>
          <a:p>
            <a:pPr marL="0" indent="0" algn="just">
              <a:buNone/>
            </a:pPr>
            <a:r>
              <a:rPr lang="fr-FR" sz="2000" b="1" i="1" dirty="0">
                <a:solidFill>
                  <a:srgbClr val="000000"/>
                </a:solidFill>
                <a:latin typeface="Times New Roman"/>
                <a:cs typeface="Times New Roman"/>
              </a:rPr>
              <a:t>	</a:t>
            </a:r>
            <a:r>
              <a:rPr lang="fr-FR" sz="2000" b="1" i="1" u="sng" dirty="0">
                <a:solidFill>
                  <a:srgbClr val="000000"/>
                </a:solidFill>
                <a:latin typeface="Times New Roman"/>
                <a:cs typeface="Times New Roman"/>
              </a:rPr>
              <a:t>Travail à faire</a:t>
            </a:r>
            <a:r>
              <a:rPr lang="fr-FR" sz="2000" dirty="0">
                <a:solidFill>
                  <a:srgbClr val="000000"/>
                </a:solidFill>
                <a:latin typeface="Times New Roman"/>
                <a:cs typeface="Times New Roman"/>
              </a:rPr>
              <a:t>: </a:t>
            </a:r>
            <a:r>
              <a:rPr lang="fr-FR" sz="2000" b="1" dirty="0">
                <a:solidFill>
                  <a:srgbClr val="000000"/>
                </a:solidFill>
                <a:latin typeface="Times New Roman"/>
                <a:cs typeface="Times New Roman"/>
              </a:rPr>
              <a:t>Calculez les droits d’enregistrement</a:t>
            </a:r>
          </a:p>
          <a:p>
            <a:pPr marL="0" indent="0" algn="just">
              <a:buNone/>
            </a:pPr>
            <a:endParaRPr lang="fr-FR" sz="2000" b="1"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 </a:t>
            </a:r>
            <a:r>
              <a:rPr lang="fr-FR" sz="2000" b="1" i="1" u="sng" dirty="0">
                <a:solidFill>
                  <a:srgbClr val="000000"/>
                </a:solidFill>
                <a:latin typeface="Times New Roman"/>
                <a:cs typeface="Times New Roman"/>
              </a:rPr>
              <a:t>Exemple 2:</a:t>
            </a:r>
          </a:p>
          <a:p>
            <a:pPr marL="0" indent="0" algn="just">
              <a:buNone/>
            </a:pPr>
            <a:r>
              <a:rPr lang="fr-FR" sz="2000" b="1" dirty="0">
                <a:solidFill>
                  <a:srgbClr val="000000"/>
                </a:solidFill>
                <a:latin typeface="Times New Roman"/>
                <a:cs typeface="Times New Roman"/>
              </a:rPr>
              <a:t> </a:t>
            </a:r>
            <a:r>
              <a:rPr lang="fr-FR" sz="2000" dirty="0">
                <a:solidFill>
                  <a:srgbClr val="000000"/>
                </a:solidFill>
                <a:latin typeface="Times New Roman"/>
                <a:cs typeface="Times New Roman"/>
              </a:rPr>
              <a:t>Lors de la création de leur société DIJA, les associés ont apporté en numéraire une somme de 20000 DHS formant le capital social.</a:t>
            </a:r>
          </a:p>
          <a:p>
            <a:pPr marL="0" indent="0" algn="just">
              <a:buNone/>
            </a:pPr>
            <a:r>
              <a:rPr lang="fr-FR" sz="2000" dirty="0">
                <a:solidFill>
                  <a:srgbClr val="000000"/>
                </a:solidFill>
                <a:latin typeface="Times New Roman"/>
                <a:cs typeface="Times New Roman"/>
              </a:rPr>
              <a:t> </a:t>
            </a:r>
            <a:r>
              <a:rPr lang="fr-FR" sz="2000" b="1" i="1" u="sng" dirty="0">
                <a:solidFill>
                  <a:srgbClr val="000000"/>
                </a:solidFill>
                <a:latin typeface="Times New Roman"/>
                <a:cs typeface="Times New Roman"/>
              </a:rPr>
              <a:t>Travail à faire</a:t>
            </a:r>
            <a:r>
              <a:rPr lang="fr-FR" sz="2000" dirty="0">
                <a:solidFill>
                  <a:srgbClr val="000000"/>
                </a:solidFill>
                <a:latin typeface="Times New Roman"/>
                <a:cs typeface="Times New Roman"/>
              </a:rPr>
              <a:t>: </a:t>
            </a:r>
            <a:r>
              <a:rPr lang="fr-FR" sz="2000" b="1" dirty="0">
                <a:solidFill>
                  <a:srgbClr val="000000"/>
                </a:solidFill>
                <a:latin typeface="Times New Roman"/>
                <a:cs typeface="Times New Roman"/>
              </a:rPr>
              <a:t>Calculez les droits d’enregistrement</a:t>
            </a:r>
          </a:p>
          <a:p>
            <a:pPr marL="0" indent="0" algn="just">
              <a:buNone/>
            </a:pPr>
            <a:endParaRPr lang="fr-FR" sz="2000" b="1" dirty="0">
              <a:solidFill>
                <a:srgbClr val="000000"/>
              </a:solidFill>
              <a:latin typeface="Times New Roman"/>
              <a:cs typeface="Times New Roman"/>
            </a:endParaRP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209A7C36-7316-4D88-A58F-EA0EC8C664DF}"/>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14</a:t>
            </a:r>
          </a:p>
        </p:txBody>
      </p:sp>
    </p:spTree>
    <p:extLst>
      <p:ext uri="{BB962C8B-B14F-4D97-AF65-F5344CB8AC3E}">
        <p14:creationId xmlns:p14="http://schemas.microsoft.com/office/powerpoint/2010/main" val="3227130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34"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3">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p:cTn id="43" dur="500" decel="50000" fill="hold">
                                          <p:stCondLst>
                                            <p:cond delay="0"/>
                                          </p:stCondLst>
                                        </p:cTn>
                                        <p:tgtEl>
                                          <p:spTgt spid="3">
                                            <p:txEl>
                                              <p:pRg st="5" end="5"/>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3">
                                            <p:txEl>
                                              <p:pRg st="5" end="5"/>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3">
                                            <p:txEl>
                                              <p:pRg st="5" end="5"/>
                                            </p:txEl>
                                          </p:spTgt>
                                        </p:tgtEl>
                                        <p:attrNameLst>
                                          <p:attrName>ppt_w</p:attrName>
                                        </p:attrNameLst>
                                      </p:cBhvr>
                                      <p:tavLst>
                                        <p:tav tm="0">
                                          <p:val>
                                            <p:strVal val="#ppt_w*.05"/>
                                          </p:val>
                                        </p:tav>
                                        <p:tav tm="100000">
                                          <p:val>
                                            <p:strVal val="#ppt_w"/>
                                          </p:val>
                                        </p:tav>
                                      </p:tavLst>
                                    </p:anim>
                                    <p:anim calcmode="lin" valueType="num">
                                      <p:cBhvr>
                                        <p:cTn id="46" dur="10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3">
                                            <p:txEl>
                                              <p:pRg st="5" end="5"/>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3">
                                            <p:txEl>
                                              <p:pRg st="5" end="5"/>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3">
                                            <p:txEl>
                                              <p:pRg st="5" end="5"/>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5" presetClass="entr" presetSubtype="0"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p:cTn id="55" dur="500" decel="50000" fill="hold">
                                          <p:stCondLst>
                                            <p:cond delay="0"/>
                                          </p:stCondLst>
                                        </p:cTn>
                                        <p:tgtEl>
                                          <p:spTgt spid="3">
                                            <p:txEl>
                                              <p:pRg st="7" end="7"/>
                                            </p:txEl>
                                          </p:spTgt>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3">
                                            <p:txEl>
                                              <p:pRg st="7" end="7"/>
                                            </p:txEl>
                                          </p:spTgt>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3">
                                            <p:txEl>
                                              <p:pRg st="7" end="7"/>
                                            </p:txEl>
                                          </p:spTgt>
                                        </p:tgtEl>
                                        <p:attrNameLst>
                                          <p:attrName>ppt_w</p:attrName>
                                        </p:attrNameLst>
                                      </p:cBhvr>
                                      <p:tavLst>
                                        <p:tav tm="0">
                                          <p:val>
                                            <p:strVal val="#ppt_w*.05"/>
                                          </p:val>
                                        </p:tav>
                                        <p:tav tm="100000">
                                          <p:val>
                                            <p:strVal val="#ppt_w"/>
                                          </p:val>
                                        </p:tav>
                                      </p:tavLst>
                                    </p:anim>
                                    <p:anim calcmode="lin" valueType="num">
                                      <p:cBhvr>
                                        <p:cTn id="58" dur="1000" fill="hold"/>
                                        <p:tgtEl>
                                          <p:spTgt spid="3">
                                            <p:txEl>
                                              <p:pRg st="7" end="7"/>
                                            </p:txEl>
                                          </p:spTgt>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3">
                                            <p:txEl>
                                              <p:pRg st="7" end="7"/>
                                            </p:txEl>
                                          </p:spTgt>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3">
                                            <p:txEl>
                                              <p:pRg st="7" end="7"/>
                                            </p:txEl>
                                          </p:spTgt>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3">
                                            <p:txEl>
                                              <p:pRg st="7" end="7"/>
                                            </p:txEl>
                                          </p:spTgt>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3">
                                            <p:txEl>
                                              <p:pRg st="7" end="7"/>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5" presetClass="entr" presetSubtype="0" fill="hold" grpId="0" nodeType="clickEffect">
                                  <p:stCondLst>
                                    <p:cond delay="0"/>
                                  </p:stCondLst>
                                  <p:childTnLst>
                                    <p:set>
                                      <p:cBhvr>
                                        <p:cTn id="66" dur="1" fill="hold">
                                          <p:stCondLst>
                                            <p:cond delay="0"/>
                                          </p:stCondLst>
                                        </p:cTn>
                                        <p:tgtEl>
                                          <p:spTgt spid="3">
                                            <p:txEl>
                                              <p:pRg st="8" end="8"/>
                                            </p:txEl>
                                          </p:spTgt>
                                        </p:tgtEl>
                                        <p:attrNameLst>
                                          <p:attrName>style.visibility</p:attrName>
                                        </p:attrNameLst>
                                      </p:cBhvr>
                                      <p:to>
                                        <p:strVal val="visible"/>
                                      </p:to>
                                    </p:set>
                                    <p:anim calcmode="lin" valueType="num">
                                      <p:cBhvr>
                                        <p:cTn id="67" dur="500" decel="50000" fill="hold">
                                          <p:stCondLst>
                                            <p:cond delay="0"/>
                                          </p:stCondLst>
                                        </p:cTn>
                                        <p:tgtEl>
                                          <p:spTgt spid="3">
                                            <p:txEl>
                                              <p:pRg st="8" end="8"/>
                                            </p:txEl>
                                          </p:spTgt>
                                        </p:tgtEl>
                                        <p:attrNameLst>
                                          <p:attrName>style.rotation</p:attrName>
                                        </p:attrNameLst>
                                      </p:cBhvr>
                                      <p:tavLst>
                                        <p:tav tm="0">
                                          <p:val>
                                            <p:fltVal val="-90"/>
                                          </p:val>
                                        </p:tav>
                                        <p:tav tm="100000">
                                          <p:val>
                                            <p:fltVal val="0"/>
                                          </p:val>
                                        </p:tav>
                                      </p:tavLst>
                                    </p:anim>
                                    <p:anim calcmode="lin" valueType="num">
                                      <p:cBhvr>
                                        <p:cTn id="68" dur="500" decel="50000" fill="hold">
                                          <p:stCondLst>
                                            <p:cond delay="0"/>
                                          </p:stCondLst>
                                        </p:cTn>
                                        <p:tgtEl>
                                          <p:spTgt spid="3">
                                            <p:txEl>
                                              <p:pRg st="8" end="8"/>
                                            </p:txEl>
                                          </p:spTgt>
                                        </p:tgtEl>
                                        <p:attrNameLst>
                                          <p:attrName>ppt_w</p:attrName>
                                        </p:attrNameLst>
                                      </p:cBhvr>
                                      <p:tavLst>
                                        <p:tav tm="0">
                                          <p:val>
                                            <p:strVal val="#ppt_w"/>
                                          </p:val>
                                        </p:tav>
                                        <p:tav tm="100000">
                                          <p:val>
                                            <p:strVal val="#ppt_w*.05"/>
                                          </p:val>
                                        </p:tav>
                                      </p:tavLst>
                                    </p:anim>
                                    <p:anim calcmode="lin" valueType="num">
                                      <p:cBhvr>
                                        <p:cTn id="69" dur="500" accel="50000" fill="hold">
                                          <p:stCondLst>
                                            <p:cond delay="500"/>
                                          </p:stCondLst>
                                        </p:cTn>
                                        <p:tgtEl>
                                          <p:spTgt spid="3">
                                            <p:txEl>
                                              <p:pRg st="8" end="8"/>
                                            </p:txEl>
                                          </p:spTgt>
                                        </p:tgtEl>
                                        <p:attrNameLst>
                                          <p:attrName>ppt_w</p:attrName>
                                        </p:attrNameLst>
                                      </p:cBhvr>
                                      <p:tavLst>
                                        <p:tav tm="0">
                                          <p:val>
                                            <p:strVal val="#ppt_w*.05"/>
                                          </p:val>
                                        </p:tav>
                                        <p:tav tm="100000">
                                          <p:val>
                                            <p:strVal val="#ppt_w"/>
                                          </p:val>
                                        </p:tav>
                                      </p:tavLst>
                                    </p:anim>
                                    <p:anim calcmode="lin" valueType="num">
                                      <p:cBhvr>
                                        <p:cTn id="70" dur="1000" fill="hold"/>
                                        <p:tgtEl>
                                          <p:spTgt spid="3">
                                            <p:txEl>
                                              <p:pRg st="8" end="8"/>
                                            </p:txEl>
                                          </p:spTgt>
                                        </p:tgtEl>
                                        <p:attrNameLst>
                                          <p:attrName>ppt_h</p:attrName>
                                        </p:attrNameLst>
                                      </p:cBhvr>
                                      <p:tavLst>
                                        <p:tav tm="0">
                                          <p:val>
                                            <p:strVal val="#ppt_h"/>
                                          </p:val>
                                        </p:tav>
                                        <p:tav tm="100000">
                                          <p:val>
                                            <p:strVal val="#ppt_h"/>
                                          </p:val>
                                        </p:tav>
                                      </p:tavLst>
                                    </p:anim>
                                    <p:anim calcmode="lin" valueType="num">
                                      <p:cBhvr>
                                        <p:cTn id="71" dur="500" decel="50000" fill="hold">
                                          <p:stCondLst>
                                            <p:cond delay="0"/>
                                          </p:stCondLst>
                                        </p:cTn>
                                        <p:tgtEl>
                                          <p:spTgt spid="3">
                                            <p:txEl>
                                              <p:pRg st="8" end="8"/>
                                            </p:txEl>
                                          </p:spTgt>
                                        </p:tgtEl>
                                        <p:attrNameLst>
                                          <p:attrName>ppt_x</p:attrName>
                                        </p:attrNameLst>
                                      </p:cBhvr>
                                      <p:tavLst>
                                        <p:tav tm="0">
                                          <p:val>
                                            <p:strVal val="#ppt_x+.4"/>
                                          </p:val>
                                        </p:tav>
                                        <p:tav tm="100000">
                                          <p:val>
                                            <p:strVal val="#ppt_x"/>
                                          </p:val>
                                        </p:tav>
                                      </p:tavLst>
                                    </p:anim>
                                    <p:anim calcmode="lin" valueType="num">
                                      <p:cBhvr>
                                        <p:cTn id="72" dur="500" decel="50000" fill="hold">
                                          <p:stCondLst>
                                            <p:cond delay="0"/>
                                          </p:stCondLst>
                                        </p:cTn>
                                        <p:tgtEl>
                                          <p:spTgt spid="3">
                                            <p:txEl>
                                              <p:pRg st="8" end="8"/>
                                            </p:txEl>
                                          </p:spTgt>
                                        </p:tgtEl>
                                        <p:attrNameLst>
                                          <p:attrName>ppt_y</p:attrName>
                                        </p:attrNameLst>
                                      </p:cBhvr>
                                      <p:tavLst>
                                        <p:tav tm="0">
                                          <p:val>
                                            <p:strVal val="#ppt_y-.2"/>
                                          </p:val>
                                        </p:tav>
                                        <p:tav tm="100000">
                                          <p:val>
                                            <p:strVal val="#ppt_y+.1"/>
                                          </p:val>
                                        </p:tav>
                                      </p:tavLst>
                                    </p:anim>
                                    <p:anim calcmode="lin" valueType="num">
                                      <p:cBhvr>
                                        <p:cTn id="73" dur="500" accel="50000" fill="hold">
                                          <p:stCondLst>
                                            <p:cond delay="500"/>
                                          </p:stCondLst>
                                        </p:cTn>
                                        <p:tgtEl>
                                          <p:spTgt spid="3">
                                            <p:txEl>
                                              <p:pRg st="8" end="8"/>
                                            </p:txEl>
                                          </p:spTgt>
                                        </p:tgtEl>
                                        <p:attrNameLst>
                                          <p:attrName>ppt_y</p:attrName>
                                        </p:attrNameLst>
                                      </p:cBhvr>
                                      <p:tavLst>
                                        <p:tav tm="0">
                                          <p:val>
                                            <p:strVal val="#ppt_y+.1"/>
                                          </p:val>
                                        </p:tav>
                                        <p:tav tm="100000">
                                          <p:val>
                                            <p:strVal val="#ppt_y"/>
                                          </p:val>
                                        </p:tav>
                                      </p:tavLst>
                                    </p:anim>
                                    <p:animEffect transition="in" filter="fade">
                                      <p:cBhvr>
                                        <p:cTn id="74" dur="1000" decel="50000">
                                          <p:stCondLst>
                                            <p:cond delay="0"/>
                                          </p:stCondLst>
                                        </p:cTn>
                                        <p:tgtEl>
                                          <p:spTgt spid="3">
                                            <p:txEl>
                                              <p:pRg st="8" end="8"/>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25" presetClass="entr" presetSubtype="0" fill="hold" grpId="0" nodeType="clickEffect">
                                  <p:stCondLst>
                                    <p:cond delay="0"/>
                                  </p:stCondLst>
                                  <p:childTnLst>
                                    <p:set>
                                      <p:cBhvr>
                                        <p:cTn id="78" dur="1" fill="hold">
                                          <p:stCondLst>
                                            <p:cond delay="0"/>
                                          </p:stCondLst>
                                        </p:cTn>
                                        <p:tgtEl>
                                          <p:spTgt spid="3">
                                            <p:txEl>
                                              <p:pRg st="9" end="9"/>
                                            </p:txEl>
                                          </p:spTgt>
                                        </p:tgtEl>
                                        <p:attrNameLst>
                                          <p:attrName>style.visibility</p:attrName>
                                        </p:attrNameLst>
                                      </p:cBhvr>
                                      <p:to>
                                        <p:strVal val="visible"/>
                                      </p:to>
                                    </p:set>
                                    <p:anim calcmode="lin" valueType="num">
                                      <p:cBhvr>
                                        <p:cTn id="79" dur="500" decel="50000" fill="hold">
                                          <p:stCondLst>
                                            <p:cond delay="0"/>
                                          </p:stCondLst>
                                        </p:cTn>
                                        <p:tgtEl>
                                          <p:spTgt spid="3">
                                            <p:txEl>
                                              <p:pRg st="9" end="9"/>
                                            </p:txEl>
                                          </p:spTgt>
                                        </p:tgtEl>
                                        <p:attrNameLst>
                                          <p:attrName>style.rotation</p:attrName>
                                        </p:attrNameLst>
                                      </p:cBhvr>
                                      <p:tavLst>
                                        <p:tav tm="0">
                                          <p:val>
                                            <p:fltVal val="-90"/>
                                          </p:val>
                                        </p:tav>
                                        <p:tav tm="100000">
                                          <p:val>
                                            <p:fltVal val="0"/>
                                          </p:val>
                                        </p:tav>
                                      </p:tavLst>
                                    </p:anim>
                                    <p:anim calcmode="lin" valueType="num">
                                      <p:cBhvr>
                                        <p:cTn id="80" dur="500" decel="50000" fill="hold">
                                          <p:stCondLst>
                                            <p:cond delay="0"/>
                                          </p:stCondLst>
                                        </p:cTn>
                                        <p:tgtEl>
                                          <p:spTgt spid="3">
                                            <p:txEl>
                                              <p:pRg st="9" end="9"/>
                                            </p:txEl>
                                          </p:spTgt>
                                        </p:tgtEl>
                                        <p:attrNameLst>
                                          <p:attrName>ppt_w</p:attrName>
                                        </p:attrNameLst>
                                      </p:cBhvr>
                                      <p:tavLst>
                                        <p:tav tm="0">
                                          <p:val>
                                            <p:strVal val="#ppt_w"/>
                                          </p:val>
                                        </p:tav>
                                        <p:tav tm="100000">
                                          <p:val>
                                            <p:strVal val="#ppt_w*.05"/>
                                          </p:val>
                                        </p:tav>
                                      </p:tavLst>
                                    </p:anim>
                                    <p:anim calcmode="lin" valueType="num">
                                      <p:cBhvr>
                                        <p:cTn id="81" dur="500" accel="50000" fill="hold">
                                          <p:stCondLst>
                                            <p:cond delay="500"/>
                                          </p:stCondLst>
                                        </p:cTn>
                                        <p:tgtEl>
                                          <p:spTgt spid="3">
                                            <p:txEl>
                                              <p:pRg st="9" end="9"/>
                                            </p:txEl>
                                          </p:spTgt>
                                        </p:tgtEl>
                                        <p:attrNameLst>
                                          <p:attrName>ppt_w</p:attrName>
                                        </p:attrNameLst>
                                      </p:cBhvr>
                                      <p:tavLst>
                                        <p:tav tm="0">
                                          <p:val>
                                            <p:strVal val="#ppt_w*.05"/>
                                          </p:val>
                                        </p:tav>
                                        <p:tav tm="100000">
                                          <p:val>
                                            <p:strVal val="#ppt_w"/>
                                          </p:val>
                                        </p:tav>
                                      </p:tavLst>
                                    </p:anim>
                                    <p:anim calcmode="lin" valueType="num">
                                      <p:cBhvr>
                                        <p:cTn id="82" dur="1000" fill="hold"/>
                                        <p:tgtEl>
                                          <p:spTgt spid="3">
                                            <p:txEl>
                                              <p:pRg st="9" end="9"/>
                                            </p:txEl>
                                          </p:spTgt>
                                        </p:tgtEl>
                                        <p:attrNameLst>
                                          <p:attrName>ppt_h</p:attrName>
                                        </p:attrNameLst>
                                      </p:cBhvr>
                                      <p:tavLst>
                                        <p:tav tm="0">
                                          <p:val>
                                            <p:strVal val="#ppt_h"/>
                                          </p:val>
                                        </p:tav>
                                        <p:tav tm="100000">
                                          <p:val>
                                            <p:strVal val="#ppt_h"/>
                                          </p:val>
                                        </p:tav>
                                      </p:tavLst>
                                    </p:anim>
                                    <p:anim calcmode="lin" valueType="num">
                                      <p:cBhvr>
                                        <p:cTn id="83" dur="500" decel="50000" fill="hold">
                                          <p:stCondLst>
                                            <p:cond delay="0"/>
                                          </p:stCondLst>
                                        </p:cTn>
                                        <p:tgtEl>
                                          <p:spTgt spid="3">
                                            <p:txEl>
                                              <p:pRg st="9" end="9"/>
                                            </p:txEl>
                                          </p:spTgt>
                                        </p:tgtEl>
                                        <p:attrNameLst>
                                          <p:attrName>ppt_x</p:attrName>
                                        </p:attrNameLst>
                                      </p:cBhvr>
                                      <p:tavLst>
                                        <p:tav tm="0">
                                          <p:val>
                                            <p:strVal val="#ppt_x+.4"/>
                                          </p:val>
                                        </p:tav>
                                        <p:tav tm="100000">
                                          <p:val>
                                            <p:strVal val="#ppt_x"/>
                                          </p:val>
                                        </p:tav>
                                      </p:tavLst>
                                    </p:anim>
                                    <p:anim calcmode="lin" valueType="num">
                                      <p:cBhvr>
                                        <p:cTn id="84" dur="500" decel="50000" fill="hold">
                                          <p:stCondLst>
                                            <p:cond delay="0"/>
                                          </p:stCondLst>
                                        </p:cTn>
                                        <p:tgtEl>
                                          <p:spTgt spid="3">
                                            <p:txEl>
                                              <p:pRg st="9" end="9"/>
                                            </p:txEl>
                                          </p:spTgt>
                                        </p:tgtEl>
                                        <p:attrNameLst>
                                          <p:attrName>ppt_y</p:attrName>
                                        </p:attrNameLst>
                                      </p:cBhvr>
                                      <p:tavLst>
                                        <p:tav tm="0">
                                          <p:val>
                                            <p:strVal val="#ppt_y-.2"/>
                                          </p:val>
                                        </p:tav>
                                        <p:tav tm="100000">
                                          <p:val>
                                            <p:strVal val="#ppt_y+.1"/>
                                          </p:val>
                                        </p:tav>
                                      </p:tavLst>
                                    </p:anim>
                                    <p:anim calcmode="lin" valueType="num">
                                      <p:cBhvr>
                                        <p:cTn id="85" dur="500" accel="50000" fill="hold">
                                          <p:stCondLst>
                                            <p:cond delay="500"/>
                                          </p:stCondLst>
                                        </p:cTn>
                                        <p:tgtEl>
                                          <p:spTgt spid="3">
                                            <p:txEl>
                                              <p:pRg st="9" end="9"/>
                                            </p:txEl>
                                          </p:spTgt>
                                        </p:tgtEl>
                                        <p:attrNameLst>
                                          <p:attrName>ppt_y</p:attrName>
                                        </p:attrNameLst>
                                      </p:cBhvr>
                                      <p:tavLst>
                                        <p:tav tm="0">
                                          <p:val>
                                            <p:strVal val="#ppt_y+.1"/>
                                          </p:val>
                                        </p:tav>
                                        <p:tav tm="100000">
                                          <p:val>
                                            <p:strVal val="#ppt_y"/>
                                          </p:val>
                                        </p:tav>
                                      </p:tavLst>
                                    </p:anim>
                                    <p:animEffect transition="in" filter="fade">
                                      <p:cBhvr>
                                        <p:cTn id="86" dur="1000" decel="50000">
                                          <p:stCondLst>
                                            <p:cond delay="0"/>
                                          </p:stCondLst>
                                        </p:cTn>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2"/>
            <a:ext cx="8484566" cy="4525963"/>
          </a:xfrm>
        </p:spPr>
        <p:txBody>
          <a:bodyPr>
            <a:normAutofit/>
          </a:bodyPr>
          <a:lstStyle/>
          <a:p>
            <a:pPr marL="800100" lvl="2" indent="0" algn="just">
              <a:buNone/>
            </a:pPr>
            <a:r>
              <a:rPr lang="fr-FR" sz="1900" b="1" i="1" u="sng" dirty="0">
                <a:solidFill>
                  <a:srgbClr val="000000"/>
                </a:solidFill>
                <a:latin typeface="Times New Roman"/>
                <a:cs typeface="Times New Roman"/>
              </a:rPr>
              <a:t>2.2. Imposition des apports à titre onéreux</a:t>
            </a:r>
            <a:r>
              <a:rPr lang="fr-FR" sz="1800" dirty="0">
                <a:solidFill>
                  <a:srgbClr val="000000"/>
                </a:solidFill>
                <a:latin typeface="Times New Roman"/>
                <a:cs typeface="Times New Roman"/>
              </a:rPr>
              <a:t>: </a:t>
            </a:r>
            <a:r>
              <a:rPr lang="fr-FR" sz="1900" dirty="0">
                <a:solidFill>
                  <a:srgbClr val="000000"/>
                </a:solidFill>
                <a:latin typeface="Times New Roman"/>
                <a:cs typeface="Times New Roman"/>
              </a:rPr>
              <a:t>Ces apports sont imposés aux droits de mutation suivant la nature des bien apportés. En cas d’apports grevés de passif, les droits de mutation à payer dépendent de l’imputation donnée à ce passif dans les statuts de la société, il est intéressant d’imputer le passif, pris en charge par la société, sur les apports imposés aux taux les plus faibles dans l’ordre suivant:  </a:t>
            </a:r>
          </a:p>
          <a:p>
            <a:pPr marL="800100" lvl="2" indent="0" algn="just">
              <a:buNone/>
            </a:pPr>
            <a:endParaRPr lang="fr-FR" sz="1900" dirty="0">
              <a:solidFill>
                <a:srgbClr val="000000"/>
              </a:solidFill>
              <a:latin typeface="Times New Roman"/>
              <a:cs typeface="Times New Roman"/>
            </a:endParaRPr>
          </a:p>
          <a:p>
            <a:pPr marL="1543050" lvl="3" indent="-285750" algn="just">
              <a:buFont typeface="Arial"/>
              <a:buChar char="•"/>
            </a:pPr>
            <a:r>
              <a:rPr lang="fr-FR" sz="1800" dirty="0">
                <a:solidFill>
                  <a:srgbClr val="000000"/>
                </a:solidFill>
                <a:latin typeface="Times New Roman"/>
                <a:cs typeface="Times New Roman"/>
              </a:rPr>
              <a:t>Les marchandises  garnissant le fond de commerce : 1,5% </a:t>
            </a:r>
          </a:p>
          <a:p>
            <a:pPr marL="1543050" lvl="3" indent="-285750" algn="just">
              <a:buFont typeface="Arial"/>
              <a:buChar char="•"/>
            </a:pPr>
            <a:r>
              <a:rPr lang="fr-FR" sz="1800" dirty="0">
                <a:solidFill>
                  <a:srgbClr val="000000"/>
                </a:solidFill>
                <a:latin typeface="Times New Roman"/>
                <a:cs typeface="Times New Roman"/>
              </a:rPr>
              <a:t>Immeubles et droits immobiliers: 6%. </a:t>
            </a:r>
          </a:p>
          <a:p>
            <a:pPr marL="1543050" lvl="3" indent="-285750" algn="just">
              <a:buFont typeface="Arial"/>
              <a:buChar char="•"/>
            </a:pPr>
            <a:r>
              <a:rPr lang="fr-FR" sz="1800" dirty="0">
                <a:solidFill>
                  <a:srgbClr val="000000"/>
                </a:solidFill>
                <a:latin typeface="Times New Roman"/>
                <a:cs typeface="Times New Roman"/>
              </a:rPr>
              <a:t>Le fond commercial en général, les  clientèles ( à l’exception des marchandises): 6% </a:t>
            </a:r>
          </a:p>
          <a:p>
            <a:pPr marL="1543050" lvl="3" indent="-285750" algn="just">
              <a:buFont typeface="Arial"/>
              <a:buChar char="•"/>
            </a:pPr>
            <a:r>
              <a:rPr lang="fr-FR" sz="1800" dirty="0">
                <a:solidFill>
                  <a:srgbClr val="000000"/>
                </a:solidFill>
                <a:latin typeface="Times New Roman"/>
                <a:cs typeface="Times New Roman"/>
              </a:rPr>
              <a:t>Les autres fonds commerciaux ( Hôtel, restaurant, cinéma, ect..): 10%</a:t>
            </a:r>
          </a:p>
          <a:p>
            <a:pPr marL="1257300" lvl="3" indent="0" algn="just">
              <a:buNone/>
            </a:pPr>
            <a:endParaRPr lang="fr-FR" sz="1800" dirty="0">
              <a:solidFill>
                <a:srgbClr val="000000"/>
              </a:solidFill>
              <a:latin typeface="Times New Roman"/>
              <a:cs typeface="Times New Roman"/>
            </a:endParaRPr>
          </a:p>
          <a:p>
            <a:pPr lvl="1" algn="just">
              <a:buFont typeface="Arial"/>
              <a:buChar char="•"/>
            </a:pPr>
            <a:endParaRPr lang="fr-FR" sz="1200" dirty="0">
              <a:solidFill>
                <a:srgbClr val="000000"/>
              </a:solidFill>
              <a:latin typeface="Times New Roman"/>
              <a:cs typeface="Times New Roman"/>
            </a:endParaRP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5B1A6661-4F72-436D-AF82-671F8316A446}"/>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15</a:t>
            </a:r>
          </a:p>
        </p:txBody>
      </p:sp>
    </p:spTree>
    <p:extLst>
      <p:ext uri="{BB962C8B-B14F-4D97-AF65-F5344CB8AC3E}">
        <p14:creationId xmlns:p14="http://schemas.microsoft.com/office/powerpoint/2010/main" val="365336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par>
                                <p:cTn id="15" presetID="25"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20"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3">
                                            <p:txEl>
                                              <p:pRg st="2" end="2"/>
                                            </p:txEl>
                                          </p:spTgt>
                                        </p:tgtEl>
                                      </p:cBhvr>
                                    </p:animEffect>
                                  </p:childTnLst>
                                </p:cTn>
                              </p:par>
                              <p:par>
                                <p:cTn id="25" presetID="25" presetClass="entr" presetSubtype="0"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500" decel="50000" fill="hold">
                                          <p:stCondLst>
                                            <p:cond delay="0"/>
                                          </p:stCondLst>
                                        </p:cTn>
                                        <p:tgtEl>
                                          <p:spTgt spid="3">
                                            <p:txEl>
                                              <p:pRg st="3" end="3"/>
                                            </p:txEl>
                                          </p:spTgt>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3">
                                            <p:txEl>
                                              <p:pRg st="3" end="3"/>
                                            </p:txEl>
                                          </p:spTgt>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3">
                                            <p:txEl>
                                              <p:pRg st="3" end="3"/>
                                            </p:txEl>
                                          </p:spTgt>
                                        </p:tgtEl>
                                        <p:attrNameLst>
                                          <p:attrName>ppt_w</p:attrName>
                                        </p:attrNameLst>
                                      </p:cBhvr>
                                      <p:tavLst>
                                        <p:tav tm="0">
                                          <p:val>
                                            <p:strVal val="#ppt_w*.05"/>
                                          </p:val>
                                        </p:tav>
                                        <p:tav tm="100000">
                                          <p:val>
                                            <p:strVal val="#ppt_w"/>
                                          </p:val>
                                        </p:tav>
                                      </p:tavLst>
                                    </p:anim>
                                    <p:anim calcmode="lin" valueType="num">
                                      <p:cBhvr>
                                        <p:cTn id="30" dur="10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3">
                                            <p:txEl>
                                              <p:pRg st="3" end="3"/>
                                            </p:txEl>
                                          </p:spTgt>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3">
                                            <p:txEl>
                                              <p:pRg st="3" end="3"/>
                                            </p:txEl>
                                          </p:spTgt>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3">
                                            <p:txEl>
                                              <p:pRg st="3" end="3"/>
                                            </p:txEl>
                                          </p:spTgt>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3">
                                            <p:txEl>
                                              <p:pRg st="3" end="3"/>
                                            </p:txEl>
                                          </p:spTgt>
                                        </p:tgtEl>
                                      </p:cBhvr>
                                    </p:animEffect>
                                  </p:childTnLst>
                                </p:cTn>
                              </p:par>
                              <p:par>
                                <p:cTn id="35" presetID="25" presetClass="entr" presetSubtype="0" fill="hold" grpId="0"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p:cTn id="37" dur="500"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40"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3">
                                            <p:txEl>
                                              <p:pRg st="4" end="4"/>
                                            </p:txEl>
                                          </p:spTgt>
                                        </p:tgtEl>
                                      </p:cBhvr>
                                    </p:animEffect>
                                  </p:childTnLst>
                                </p:cTn>
                              </p:par>
                              <p:par>
                                <p:cTn id="45" presetID="25" presetClass="entr" presetSubtype="0" fill="hold" grpId="0" nodeType="with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500" decel="50000" fill="hold">
                                          <p:stCondLst>
                                            <p:cond delay="0"/>
                                          </p:stCondLst>
                                        </p:cTn>
                                        <p:tgtEl>
                                          <p:spTgt spid="3">
                                            <p:txEl>
                                              <p:pRg st="5" end="5"/>
                                            </p:txEl>
                                          </p:spTgt>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3">
                                            <p:txEl>
                                              <p:pRg st="5" end="5"/>
                                            </p:txEl>
                                          </p:spTgt>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3">
                                            <p:txEl>
                                              <p:pRg st="5" end="5"/>
                                            </p:txEl>
                                          </p:spTgt>
                                        </p:tgtEl>
                                        <p:attrNameLst>
                                          <p:attrName>ppt_w</p:attrName>
                                        </p:attrNameLst>
                                      </p:cBhvr>
                                      <p:tavLst>
                                        <p:tav tm="0">
                                          <p:val>
                                            <p:strVal val="#ppt_w*.05"/>
                                          </p:val>
                                        </p:tav>
                                        <p:tav tm="100000">
                                          <p:val>
                                            <p:strVal val="#ppt_w"/>
                                          </p:val>
                                        </p:tav>
                                      </p:tavLst>
                                    </p:anim>
                                    <p:anim calcmode="lin" valueType="num">
                                      <p:cBhvr>
                                        <p:cTn id="50" dur="10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3">
                                            <p:txEl>
                                              <p:pRg st="5" end="5"/>
                                            </p:txEl>
                                          </p:spTgt>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3">
                                            <p:txEl>
                                              <p:pRg st="5" end="5"/>
                                            </p:txEl>
                                          </p:spTgt>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3">
                                            <p:txEl>
                                              <p:pRg st="5" end="5"/>
                                            </p:txEl>
                                          </p:spTgt>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lvl="2" indent="0" algn="just">
              <a:buNone/>
            </a:pPr>
            <a:endParaRPr lang="fr-FR" sz="1900" b="1" i="1" u="sng" dirty="0">
              <a:solidFill>
                <a:srgbClr val="000000"/>
              </a:solidFill>
              <a:latin typeface="Times New Roman"/>
              <a:cs typeface="Times New Roman"/>
            </a:endParaRPr>
          </a:p>
          <a:p>
            <a:pPr marL="0" lvl="2" indent="0" algn="just">
              <a:buNone/>
            </a:pPr>
            <a:r>
              <a:rPr lang="fr-FR" sz="1900" b="1" i="1" u="sng" dirty="0">
                <a:solidFill>
                  <a:srgbClr val="000000"/>
                </a:solidFill>
                <a:latin typeface="Times New Roman"/>
                <a:cs typeface="Times New Roman"/>
              </a:rPr>
              <a:t>2.3. Les apports mixtes :</a:t>
            </a:r>
            <a:r>
              <a:rPr lang="fr-FR" sz="1900" dirty="0">
                <a:solidFill>
                  <a:srgbClr val="000000"/>
                </a:solidFill>
                <a:latin typeface="Times New Roman"/>
                <a:cs typeface="Times New Roman"/>
              </a:rPr>
              <a:t>  Ces apports sont considérés comme effectués à titre onéreux en proportion du repris par la société créée et supportent les droits de mutation correspondants, le reste est considéré comme effectué à titre pur et simple. </a:t>
            </a:r>
          </a:p>
          <a:p>
            <a:pPr marL="0" lvl="2" indent="0" algn="just">
              <a:buNone/>
            </a:pPr>
            <a:endParaRPr lang="fr-FR" sz="1900" b="1" i="1" u="sng" dirty="0">
              <a:solidFill>
                <a:srgbClr val="000000"/>
              </a:solidFill>
              <a:latin typeface="Times New Roman"/>
              <a:cs typeface="Times New Roman"/>
            </a:endParaRP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E6AADBC7-A8B4-4E93-8199-8098CFBFBEF1}"/>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16</a:t>
            </a:r>
          </a:p>
        </p:txBody>
      </p:sp>
    </p:spTree>
    <p:extLst>
      <p:ext uri="{BB962C8B-B14F-4D97-AF65-F5344CB8AC3E}">
        <p14:creationId xmlns:p14="http://schemas.microsoft.com/office/powerpoint/2010/main" val="365336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just">
              <a:buNone/>
            </a:pPr>
            <a:r>
              <a:rPr lang="fr-FR" sz="2000" b="1" i="1" u="sng" dirty="0">
                <a:solidFill>
                  <a:srgbClr val="000000"/>
                </a:solidFill>
                <a:latin typeface="Times New Roman"/>
                <a:cs typeface="Times New Roman"/>
              </a:rPr>
              <a:t>3. Le Capital Social   </a:t>
            </a:r>
          </a:p>
          <a:p>
            <a:pPr marL="0" indent="0" algn="just">
              <a:buNone/>
            </a:pPr>
            <a:endParaRPr lang="fr-FR" sz="2000"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Selon l’article du DOC, «  L’ensemble des apports des associés et des choses acquises moyennant ces apports, en vue des opérations sociales, constitue le fonds commun des associés ou capital social … Le capital ou fonds social constitue la propriété commune  comme des associés, qui ont chacun une part indivise proportionnelle à la valeur de </a:t>
            </a:r>
            <a:r>
              <a:rPr lang="fr-FR" sz="2000">
                <a:solidFill>
                  <a:srgbClr val="000000"/>
                </a:solidFill>
                <a:latin typeface="Times New Roman"/>
                <a:cs typeface="Times New Roman"/>
              </a:rPr>
              <a:t>leur apport»; </a:t>
            </a:r>
            <a:r>
              <a:rPr lang="fr-FR" sz="2000" dirty="0">
                <a:solidFill>
                  <a:srgbClr val="000000"/>
                </a:solidFill>
                <a:latin typeface="Times New Roman"/>
                <a:cs typeface="Times New Roman"/>
              </a:rPr>
              <a:t>. </a:t>
            </a:r>
            <a:br>
              <a:rPr lang="fr-FR" sz="2000" dirty="0">
                <a:solidFill>
                  <a:srgbClr val="000000"/>
                </a:solidFill>
                <a:latin typeface="Times New Roman"/>
                <a:cs typeface="Times New Roman"/>
              </a:rPr>
            </a:br>
            <a:endParaRPr lang="fr-FR" sz="2000" dirty="0">
              <a:solidFill>
                <a:srgbClr val="000000"/>
              </a:solidFill>
              <a:latin typeface="Times New Roman"/>
              <a:cs typeface="Times New Roman"/>
            </a:endParaRPr>
          </a:p>
          <a:p>
            <a:pPr marL="0" indent="0" algn="just">
              <a:buNone/>
            </a:pPr>
            <a:endParaRPr lang="fr-FR" sz="2000"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Le capital social </a:t>
            </a:r>
            <a:r>
              <a:rPr lang="fr-FR" sz="2000" dirty="0">
                <a:latin typeface="Times New Roman"/>
                <a:cs typeface="Times New Roman"/>
              </a:rPr>
              <a:t>«</a:t>
            </a:r>
            <a:r>
              <a:rPr lang="fr-FR" sz="2000" dirty="0">
                <a:solidFill>
                  <a:srgbClr val="000000"/>
                </a:solidFill>
                <a:latin typeface="Times New Roman"/>
                <a:cs typeface="Times New Roman"/>
              </a:rPr>
              <a:t> ne peut être inférieur à trois millions de dirhams si la société fait publiquement appelle à l’épargne et à trois cent mille dirhams dans le cas contraire » ( Article 6 de la loi sur la SA)</a:t>
            </a:r>
          </a:p>
          <a:p>
            <a:pPr marL="0" indent="0" algn="just">
              <a:buNone/>
            </a:pPr>
            <a:r>
              <a:rPr lang="fr-FR" sz="2000" dirty="0">
                <a:solidFill>
                  <a:srgbClr val="000000"/>
                </a:solidFill>
                <a:latin typeface="Times New Roman"/>
                <a:cs typeface="Times New Roman"/>
              </a:rPr>
              <a:t> </a:t>
            </a: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E30C5C97-EEA2-47B5-8648-B7424EC72881}"/>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17</a:t>
            </a:r>
          </a:p>
        </p:txBody>
      </p:sp>
    </p:spTree>
    <p:extLst>
      <p:ext uri="{BB962C8B-B14F-4D97-AF65-F5344CB8AC3E}">
        <p14:creationId xmlns:p14="http://schemas.microsoft.com/office/powerpoint/2010/main" val="365336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
                                        <p:tgtEl>
                                          <p:spTgt spid="3">
                                            <p:txEl>
                                              <p:pRg st="4" end="4"/>
                                            </p:txEl>
                                          </p:spTgt>
                                        </p:tgtEl>
                                      </p:cBhvr>
                                    </p:animEffect>
                                    <p:anim calcmode="lin" valueType="num">
                                      <p:cBhvr>
                                        <p:cTn id="26"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
                                        <p:tgtEl>
                                          <p:spTgt spid="3">
                                            <p:txEl>
                                              <p:pRg st="5" end="5"/>
                                            </p:txEl>
                                          </p:spTgt>
                                        </p:tgtEl>
                                      </p:cBhvr>
                                    </p:animEffect>
                                    <p:anim calcmode="lin" valueType="num">
                                      <p:cBhvr>
                                        <p:cTn id="35"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just">
              <a:buNone/>
            </a:pPr>
            <a:r>
              <a:rPr lang="fr-FR" sz="2000" b="1" i="1" u="sng" dirty="0">
                <a:solidFill>
                  <a:srgbClr val="000000"/>
                </a:solidFill>
                <a:latin typeface="Times New Roman"/>
                <a:cs typeface="Times New Roman"/>
              </a:rPr>
              <a:t>4. Traitement Comptable de la Constitution </a:t>
            </a:r>
          </a:p>
          <a:p>
            <a:pPr marL="0" indent="0" algn="just">
              <a:buNone/>
            </a:pPr>
            <a:endParaRPr lang="fr-FR" sz="2000" b="1" i="1" u="sng"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	</a:t>
            </a:r>
            <a:r>
              <a:rPr lang="fr-FR" sz="2000">
                <a:solidFill>
                  <a:srgbClr val="000000"/>
                </a:solidFill>
                <a:latin typeface="Times New Roman"/>
                <a:cs typeface="Times New Roman"/>
              </a:rPr>
              <a:t>Le traitement </a:t>
            </a:r>
            <a:r>
              <a:rPr lang="fr-FR" sz="2000" dirty="0">
                <a:solidFill>
                  <a:srgbClr val="000000"/>
                </a:solidFill>
                <a:latin typeface="Times New Roman"/>
                <a:cs typeface="Times New Roman"/>
              </a:rPr>
              <a:t>comptable de la constitution des sociétés commerciales consiste à enregistrer distinctement et successivement les promesses d’apport faites par les associés et la réalisation des apports même dans les cas où ces opérations ( promesse et réalisation) sont effectuées simultanément.  En outre, la constitution d’une société engendre des frais qu’il est nécessaire d’enregistrer. </a:t>
            </a: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A9525850-8FE8-4948-B346-8A63A022F69C}"/>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18</a:t>
            </a:r>
          </a:p>
        </p:txBody>
      </p:sp>
    </p:spTree>
    <p:extLst>
      <p:ext uri="{BB962C8B-B14F-4D97-AF65-F5344CB8AC3E}">
        <p14:creationId xmlns:p14="http://schemas.microsoft.com/office/powerpoint/2010/main" val="365336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60503" y="1600202"/>
            <a:ext cx="8743073" cy="4525963"/>
          </a:xfrm>
        </p:spPr>
        <p:txBody>
          <a:bodyPr>
            <a:normAutofit/>
          </a:bodyPr>
          <a:lstStyle/>
          <a:p>
            <a:pPr marL="0" indent="0" algn="just">
              <a:buNone/>
            </a:pPr>
            <a:r>
              <a:rPr lang="fr-FR" sz="2000" b="1" i="1" u="sng" dirty="0">
                <a:solidFill>
                  <a:srgbClr val="000000"/>
                </a:solidFill>
                <a:latin typeface="Times New Roman"/>
                <a:cs typeface="Times New Roman"/>
              </a:rPr>
              <a:t>4.1. Les promesses d’apport </a:t>
            </a:r>
          </a:p>
          <a:p>
            <a:pPr marL="0" indent="0" algn="just">
              <a:buNone/>
            </a:pPr>
            <a:endParaRPr lang="fr-FR" sz="2000" b="1" i="1" u="sng"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	Il s’agit des promesses faites par les associés d’apporter certains biens à mettre en commun  pour la constitution de la société.  </a:t>
            </a:r>
          </a:p>
          <a:p>
            <a:pPr marL="0" indent="0" algn="just">
              <a:buNone/>
            </a:pPr>
            <a:r>
              <a:rPr lang="fr-FR" sz="2000" dirty="0">
                <a:solidFill>
                  <a:srgbClr val="000000"/>
                </a:solidFill>
                <a:latin typeface="Times New Roman"/>
                <a:cs typeface="Times New Roman"/>
              </a:rPr>
              <a:t>	</a:t>
            </a:r>
          </a:p>
          <a:p>
            <a:pPr marL="0" indent="0" algn="just">
              <a:buNone/>
            </a:pPr>
            <a:r>
              <a:rPr lang="fr-FR" sz="2000" dirty="0">
                <a:solidFill>
                  <a:srgbClr val="000000"/>
                </a:solidFill>
                <a:latin typeface="Times New Roman"/>
                <a:cs typeface="Times New Roman"/>
              </a:rPr>
              <a:t>	</a:t>
            </a:r>
            <a:r>
              <a:rPr lang="fr-FR" sz="2000" b="1" i="1" u="sng" dirty="0">
                <a:solidFill>
                  <a:srgbClr val="000000"/>
                </a:solidFill>
                <a:latin typeface="Times New Roman"/>
                <a:cs typeface="Times New Roman"/>
              </a:rPr>
              <a:t>4.1.1. Comptabilisation des promesses d’apport en cas de libération totale </a:t>
            </a:r>
          </a:p>
          <a:p>
            <a:pPr marL="0" indent="0" algn="just">
              <a:buNone/>
            </a:pPr>
            <a:endParaRPr lang="fr-FR" sz="2000" b="1" i="1" u="sng"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Les promesses d’apports faites par les associés représentent une créance de la société sur ses associés pour le total du nominal prévu. «  Chaque associé est débiteur envers les autres de tout ce qu’il a promis d’apporter à la société (Article 995 du DOC) ».  </a:t>
            </a: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BF1C3790-2BDC-42FE-97DB-80BD80132D5D}"/>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19</a:t>
            </a:r>
          </a:p>
        </p:txBody>
      </p:sp>
    </p:spTree>
    <p:extLst>
      <p:ext uri="{BB962C8B-B14F-4D97-AF65-F5344CB8AC3E}">
        <p14:creationId xmlns:p14="http://schemas.microsoft.com/office/powerpoint/2010/main" val="365336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
                                        <p:tgtEl>
                                          <p:spTgt spid="3">
                                            <p:txEl>
                                              <p:pRg st="3" end="3"/>
                                            </p:txEl>
                                          </p:spTgt>
                                        </p:tgtEl>
                                      </p:cBhvr>
                                    </p:animEffect>
                                    <p:anim calcmode="lin" valueType="num">
                                      <p:cBhvr>
                                        <p:cTn id="26"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
                                        <p:tgtEl>
                                          <p:spTgt spid="3">
                                            <p:txEl>
                                              <p:pRg st="4" end="4"/>
                                            </p:txEl>
                                          </p:spTgt>
                                        </p:tgtEl>
                                      </p:cBhvr>
                                    </p:animEffect>
                                    <p:anim calcmode="lin" valueType="num">
                                      <p:cBhvr>
                                        <p:cTn id="35"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
                                        <p:tgtEl>
                                          <p:spTgt spid="3">
                                            <p:txEl>
                                              <p:pRg st="6" end="6"/>
                                            </p:txEl>
                                          </p:spTgt>
                                        </p:tgtEl>
                                      </p:cBhvr>
                                    </p:animEffect>
                                    <p:anim calcmode="lin" valueType="num">
                                      <p:cBhvr>
                                        <p:cTn id="44"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dirty="0">
                <a:latin typeface="Times New Roman"/>
                <a:cs typeface="Times New Roman"/>
              </a:rPr>
              <a:t>Plan du cours </a:t>
            </a:r>
            <a:br>
              <a:rPr lang="fr-FR" sz="3600" dirty="0">
                <a:latin typeface="Times New Roman"/>
                <a:cs typeface="Times New Roman"/>
              </a:rPr>
            </a:br>
            <a:endParaRPr lang="fr-FR" sz="3600" dirty="0">
              <a:latin typeface="Times New Roman"/>
              <a:cs typeface="Times New Roman"/>
            </a:endParaRPr>
          </a:p>
        </p:txBody>
      </p:sp>
      <p:sp>
        <p:nvSpPr>
          <p:cNvPr id="3" name="Espace réservé du contenu 2"/>
          <p:cNvSpPr>
            <a:spLocks noGrp="1"/>
          </p:cNvSpPr>
          <p:nvPr>
            <p:ph idx="1"/>
          </p:nvPr>
        </p:nvSpPr>
        <p:spPr/>
        <p:txBody>
          <a:bodyPr/>
          <a:lstStyle/>
          <a:p>
            <a:pPr marL="0" indent="0">
              <a:buNone/>
            </a:pPr>
            <a:endParaRPr lang="fr-FR" b="1" dirty="0">
              <a:solidFill>
                <a:schemeClr val="tx1"/>
              </a:solidFill>
              <a:latin typeface="Times New Roman"/>
              <a:cs typeface="Times New Roman"/>
            </a:endParaRPr>
          </a:p>
          <a:p>
            <a:pPr marL="0" indent="0" algn="just">
              <a:buNone/>
            </a:pPr>
            <a:r>
              <a:rPr lang="fr-FR" b="1" i="1" dirty="0">
                <a:solidFill>
                  <a:schemeClr val="tx1"/>
                </a:solidFill>
                <a:latin typeface="Times New Roman"/>
                <a:cs typeface="Times New Roman"/>
              </a:rPr>
              <a:t>Chapitre Introductif </a:t>
            </a:r>
          </a:p>
          <a:p>
            <a:pPr marL="0" indent="0" algn="just">
              <a:buNone/>
            </a:pPr>
            <a:r>
              <a:rPr lang="fr-FR" b="1" i="1" u="sng" dirty="0">
                <a:solidFill>
                  <a:schemeClr val="tx1"/>
                </a:solidFill>
                <a:latin typeface="Times New Roman"/>
                <a:cs typeface="Times New Roman"/>
              </a:rPr>
              <a:t>Chapitre I</a:t>
            </a:r>
            <a:r>
              <a:rPr lang="fr-FR" b="1" dirty="0">
                <a:solidFill>
                  <a:schemeClr val="tx1"/>
                </a:solidFill>
                <a:latin typeface="Times New Roman"/>
                <a:cs typeface="Times New Roman"/>
              </a:rPr>
              <a:t>: Opérations de constitutions </a:t>
            </a:r>
          </a:p>
          <a:p>
            <a:pPr marL="0" indent="0" algn="just">
              <a:buNone/>
            </a:pPr>
            <a:r>
              <a:rPr lang="fr-FR" b="1" i="1" u="sng" dirty="0">
                <a:solidFill>
                  <a:schemeClr val="tx1"/>
                </a:solidFill>
                <a:latin typeface="Times New Roman"/>
                <a:cs typeface="Times New Roman"/>
              </a:rPr>
              <a:t>Chapitre II</a:t>
            </a:r>
            <a:r>
              <a:rPr lang="fr-FR" b="1" dirty="0">
                <a:solidFill>
                  <a:schemeClr val="tx1"/>
                </a:solidFill>
                <a:latin typeface="Times New Roman"/>
                <a:cs typeface="Times New Roman"/>
              </a:rPr>
              <a:t>: Opérations de répartition des bénéficies </a:t>
            </a:r>
          </a:p>
          <a:p>
            <a:pPr marL="0" indent="0" algn="just">
              <a:buNone/>
            </a:pPr>
            <a:r>
              <a:rPr lang="fr-FR" b="1" i="1" u="sng" dirty="0">
                <a:solidFill>
                  <a:schemeClr val="tx1"/>
                </a:solidFill>
                <a:latin typeface="Times New Roman"/>
                <a:cs typeface="Times New Roman"/>
              </a:rPr>
              <a:t>Chapitre III</a:t>
            </a:r>
            <a:r>
              <a:rPr lang="fr-FR" b="1" dirty="0">
                <a:solidFill>
                  <a:schemeClr val="tx1"/>
                </a:solidFill>
                <a:latin typeface="Times New Roman"/>
                <a:cs typeface="Times New Roman"/>
              </a:rPr>
              <a:t>:  Opérations de modification du capital </a:t>
            </a:r>
          </a:p>
          <a:p>
            <a:pPr marL="0" indent="0" algn="just">
              <a:buNone/>
            </a:pPr>
            <a:r>
              <a:rPr lang="fr-FR" b="1" i="1" u="sng" dirty="0">
                <a:solidFill>
                  <a:schemeClr val="tx1"/>
                </a:solidFill>
                <a:latin typeface="Times New Roman"/>
                <a:cs typeface="Times New Roman"/>
              </a:rPr>
              <a:t>Chapitre IV</a:t>
            </a:r>
            <a:r>
              <a:rPr lang="fr-FR" b="1" dirty="0">
                <a:solidFill>
                  <a:schemeClr val="tx1"/>
                </a:solidFill>
                <a:latin typeface="Times New Roman"/>
                <a:cs typeface="Times New Roman"/>
              </a:rPr>
              <a:t>: Opérations de dissolution et liquidation </a:t>
            </a:r>
          </a:p>
          <a:p>
            <a:pPr marL="0" indent="0" algn="just">
              <a:buNone/>
            </a:pPr>
            <a:r>
              <a:rPr lang="fr-FR" b="1" i="1" dirty="0">
                <a:solidFill>
                  <a:schemeClr val="tx1"/>
                </a:solidFill>
                <a:latin typeface="Times New Roman"/>
                <a:cs typeface="Times New Roman"/>
              </a:rPr>
              <a:t>Conclusion </a:t>
            </a:r>
          </a:p>
        </p:txBody>
      </p:sp>
      <p:sp>
        <p:nvSpPr>
          <p:cNvPr id="4" name="SlideNumberChip">
            <a:extLst>
              <a:ext uri="{FF2B5EF4-FFF2-40B4-BE49-F238E27FC236}">
                <a16:creationId xmlns:a16="http://schemas.microsoft.com/office/drawing/2014/main" id="{B190EC9E-5C16-4703-958F-69A10E9A713B}"/>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2</a:t>
            </a:r>
          </a:p>
        </p:txBody>
      </p:sp>
    </p:spTree>
    <p:extLst>
      <p:ext uri="{BB962C8B-B14F-4D97-AF65-F5344CB8AC3E}">
        <p14:creationId xmlns:p14="http://schemas.microsoft.com/office/powerpoint/2010/main" val="1196568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500" decel="50000" fill="hold">
                                          <p:stCondLst>
                                            <p:cond delay="0"/>
                                          </p:stCondLst>
                                        </p:cTn>
                                        <p:tgtEl>
                                          <p:spTgt spid="3">
                                            <p:txEl>
                                              <p:pRg st="3" end="3"/>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3">
                                            <p:txEl>
                                              <p:pRg st="3" end="3"/>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3">
                                            <p:txEl>
                                              <p:pRg st="3" end="3"/>
                                            </p:txEl>
                                          </p:spTgt>
                                        </p:tgtEl>
                                        <p:attrNameLst>
                                          <p:attrName>ppt_w</p:attrName>
                                        </p:attrNameLst>
                                      </p:cBhvr>
                                      <p:tavLst>
                                        <p:tav tm="0">
                                          <p:val>
                                            <p:strVal val="#ppt_w*.05"/>
                                          </p:val>
                                        </p:tav>
                                        <p:tav tm="100000">
                                          <p:val>
                                            <p:strVal val="#ppt_w"/>
                                          </p:val>
                                        </p:tav>
                                      </p:tavLst>
                                    </p:anim>
                                    <p:anim calcmode="lin" valueType="num">
                                      <p:cBhvr>
                                        <p:cTn id="34" dur="10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3">
                                            <p:txEl>
                                              <p:pRg st="3" end="3"/>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3">
                                            <p:txEl>
                                              <p:pRg st="3" end="3"/>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3">
                                            <p:txEl>
                                              <p:pRg st="3" end="3"/>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46"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3">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5" presetClass="entr" presetSubtype="0" fill="hold" grpId="0"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 calcmode="lin" valueType="num">
                                      <p:cBhvr>
                                        <p:cTn id="55" dur="500" decel="50000" fill="hold">
                                          <p:stCondLst>
                                            <p:cond delay="0"/>
                                          </p:stCondLst>
                                        </p:cTn>
                                        <p:tgtEl>
                                          <p:spTgt spid="3">
                                            <p:txEl>
                                              <p:pRg st="5" end="5"/>
                                            </p:txEl>
                                          </p:spTgt>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3">
                                            <p:txEl>
                                              <p:pRg st="5" end="5"/>
                                            </p:txEl>
                                          </p:spTgt>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3">
                                            <p:txEl>
                                              <p:pRg st="5" end="5"/>
                                            </p:txEl>
                                          </p:spTgt>
                                        </p:tgtEl>
                                        <p:attrNameLst>
                                          <p:attrName>ppt_w</p:attrName>
                                        </p:attrNameLst>
                                      </p:cBhvr>
                                      <p:tavLst>
                                        <p:tav tm="0">
                                          <p:val>
                                            <p:strVal val="#ppt_w*.05"/>
                                          </p:val>
                                        </p:tav>
                                        <p:tav tm="100000">
                                          <p:val>
                                            <p:strVal val="#ppt_w"/>
                                          </p:val>
                                        </p:tav>
                                      </p:tavLst>
                                    </p:anim>
                                    <p:anim calcmode="lin" valueType="num">
                                      <p:cBhvr>
                                        <p:cTn id="58" dur="10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3">
                                            <p:txEl>
                                              <p:pRg st="5" end="5"/>
                                            </p:txEl>
                                          </p:spTgt>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3">
                                            <p:txEl>
                                              <p:pRg st="5" end="5"/>
                                            </p:txEl>
                                          </p:spTgt>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3">
                                            <p:txEl>
                                              <p:pRg st="5" end="5"/>
                                            </p:txEl>
                                          </p:spTgt>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3">
                                            <p:txEl>
                                              <p:pRg st="5" end="5"/>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5" presetClass="entr" presetSubtype="0" fill="hold" grpId="0" nodeType="clickEffect">
                                  <p:stCondLst>
                                    <p:cond delay="0"/>
                                  </p:stCondLst>
                                  <p:childTnLst>
                                    <p:set>
                                      <p:cBhvr>
                                        <p:cTn id="66" dur="1" fill="hold">
                                          <p:stCondLst>
                                            <p:cond delay="0"/>
                                          </p:stCondLst>
                                        </p:cTn>
                                        <p:tgtEl>
                                          <p:spTgt spid="3">
                                            <p:txEl>
                                              <p:pRg st="6" end="6"/>
                                            </p:txEl>
                                          </p:spTgt>
                                        </p:tgtEl>
                                        <p:attrNameLst>
                                          <p:attrName>style.visibility</p:attrName>
                                        </p:attrNameLst>
                                      </p:cBhvr>
                                      <p:to>
                                        <p:strVal val="visible"/>
                                      </p:to>
                                    </p:set>
                                    <p:anim calcmode="lin" valueType="num">
                                      <p:cBhvr>
                                        <p:cTn id="67" dur="500" decel="50000" fill="hold">
                                          <p:stCondLst>
                                            <p:cond delay="0"/>
                                          </p:stCondLst>
                                        </p:cTn>
                                        <p:tgtEl>
                                          <p:spTgt spid="3">
                                            <p:txEl>
                                              <p:pRg st="6" end="6"/>
                                            </p:txEl>
                                          </p:spTgt>
                                        </p:tgtEl>
                                        <p:attrNameLst>
                                          <p:attrName>style.rotation</p:attrName>
                                        </p:attrNameLst>
                                      </p:cBhvr>
                                      <p:tavLst>
                                        <p:tav tm="0">
                                          <p:val>
                                            <p:fltVal val="-90"/>
                                          </p:val>
                                        </p:tav>
                                        <p:tav tm="100000">
                                          <p:val>
                                            <p:fltVal val="0"/>
                                          </p:val>
                                        </p:tav>
                                      </p:tavLst>
                                    </p:anim>
                                    <p:anim calcmode="lin" valueType="num">
                                      <p:cBhvr>
                                        <p:cTn id="68" dur="500" decel="50000" fill="hold">
                                          <p:stCondLst>
                                            <p:cond delay="0"/>
                                          </p:stCondLst>
                                        </p:cTn>
                                        <p:tgtEl>
                                          <p:spTgt spid="3">
                                            <p:txEl>
                                              <p:pRg st="6" end="6"/>
                                            </p:txEl>
                                          </p:spTgt>
                                        </p:tgtEl>
                                        <p:attrNameLst>
                                          <p:attrName>ppt_w</p:attrName>
                                        </p:attrNameLst>
                                      </p:cBhvr>
                                      <p:tavLst>
                                        <p:tav tm="0">
                                          <p:val>
                                            <p:strVal val="#ppt_w"/>
                                          </p:val>
                                        </p:tav>
                                        <p:tav tm="100000">
                                          <p:val>
                                            <p:strVal val="#ppt_w*.05"/>
                                          </p:val>
                                        </p:tav>
                                      </p:tavLst>
                                    </p:anim>
                                    <p:anim calcmode="lin" valueType="num">
                                      <p:cBhvr>
                                        <p:cTn id="69" dur="500" accel="50000" fill="hold">
                                          <p:stCondLst>
                                            <p:cond delay="500"/>
                                          </p:stCondLst>
                                        </p:cTn>
                                        <p:tgtEl>
                                          <p:spTgt spid="3">
                                            <p:txEl>
                                              <p:pRg st="6" end="6"/>
                                            </p:txEl>
                                          </p:spTgt>
                                        </p:tgtEl>
                                        <p:attrNameLst>
                                          <p:attrName>ppt_w</p:attrName>
                                        </p:attrNameLst>
                                      </p:cBhvr>
                                      <p:tavLst>
                                        <p:tav tm="0">
                                          <p:val>
                                            <p:strVal val="#ppt_w*.05"/>
                                          </p:val>
                                        </p:tav>
                                        <p:tav tm="100000">
                                          <p:val>
                                            <p:strVal val="#ppt_w"/>
                                          </p:val>
                                        </p:tav>
                                      </p:tavLst>
                                    </p:anim>
                                    <p:anim calcmode="lin" valueType="num">
                                      <p:cBhvr>
                                        <p:cTn id="70" dur="1000" fill="hold"/>
                                        <p:tgtEl>
                                          <p:spTgt spid="3">
                                            <p:txEl>
                                              <p:pRg st="6" end="6"/>
                                            </p:txEl>
                                          </p:spTgt>
                                        </p:tgtEl>
                                        <p:attrNameLst>
                                          <p:attrName>ppt_h</p:attrName>
                                        </p:attrNameLst>
                                      </p:cBhvr>
                                      <p:tavLst>
                                        <p:tav tm="0">
                                          <p:val>
                                            <p:strVal val="#ppt_h"/>
                                          </p:val>
                                        </p:tav>
                                        <p:tav tm="100000">
                                          <p:val>
                                            <p:strVal val="#ppt_h"/>
                                          </p:val>
                                        </p:tav>
                                      </p:tavLst>
                                    </p:anim>
                                    <p:anim calcmode="lin" valueType="num">
                                      <p:cBhvr>
                                        <p:cTn id="71" dur="500" decel="50000" fill="hold">
                                          <p:stCondLst>
                                            <p:cond delay="0"/>
                                          </p:stCondLst>
                                        </p:cTn>
                                        <p:tgtEl>
                                          <p:spTgt spid="3">
                                            <p:txEl>
                                              <p:pRg st="6" end="6"/>
                                            </p:txEl>
                                          </p:spTgt>
                                        </p:tgtEl>
                                        <p:attrNameLst>
                                          <p:attrName>ppt_x</p:attrName>
                                        </p:attrNameLst>
                                      </p:cBhvr>
                                      <p:tavLst>
                                        <p:tav tm="0">
                                          <p:val>
                                            <p:strVal val="#ppt_x+.4"/>
                                          </p:val>
                                        </p:tav>
                                        <p:tav tm="100000">
                                          <p:val>
                                            <p:strVal val="#ppt_x"/>
                                          </p:val>
                                        </p:tav>
                                      </p:tavLst>
                                    </p:anim>
                                    <p:anim calcmode="lin" valueType="num">
                                      <p:cBhvr>
                                        <p:cTn id="72" dur="500" decel="50000" fill="hold">
                                          <p:stCondLst>
                                            <p:cond delay="0"/>
                                          </p:stCondLst>
                                        </p:cTn>
                                        <p:tgtEl>
                                          <p:spTgt spid="3">
                                            <p:txEl>
                                              <p:pRg st="6" end="6"/>
                                            </p:txEl>
                                          </p:spTgt>
                                        </p:tgtEl>
                                        <p:attrNameLst>
                                          <p:attrName>ppt_y</p:attrName>
                                        </p:attrNameLst>
                                      </p:cBhvr>
                                      <p:tavLst>
                                        <p:tav tm="0">
                                          <p:val>
                                            <p:strVal val="#ppt_y-.2"/>
                                          </p:val>
                                        </p:tav>
                                        <p:tav tm="100000">
                                          <p:val>
                                            <p:strVal val="#ppt_y+.1"/>
                                          </p:val>
                                        </p:tav>
                                      </p:tavLst>
                                    </p:anim>
                                    <p:anim calcmode="lin" valueType="num">
                                      <p:cBhvr>
                                        <p:cTn id="73" dur="500" accel="50000" fill="hold">
                                          <p:stCondLst>
                                            <p:cond delay="500"/>
                                          </p:stCondLst>
                                        </p:cTn>
                                        <p:tgtEl>
                                          <p:spTgt spid="3">
                                            <p:txEl>
                                              <p:pRg st="6" end="6"/>
                                            </p:txEl>
                                          </p:spTgt>
                                        </p:tgtEl>
                                        <p:attrNameLst>
                                          <p:attrName>ppt_y</p:attrName>
                                        </p:attrNameLst>
                                      </p:cBhvr>
                                      <p:tavLst>
                                        <p:tav tm="0">
                                          <p:val>
                                            <p:strVal val="#ppt_y+.1"/>
                                          </p:val>
                                        </p:tav>
                                        <p:tav tm="100000">
                                          <p:val>
                                            <p:strVal val="#ppt_y"/>
                                          </p:val>
                                        </p:tav>
                                      </p:tavLst>
                                    </p:anim>
                                    <p:animEffect transition="in" filter="fade">
                                      <p:cBhvr>
                                        <p:cTn id="74" dur="1000" decel="50000">
                                          <p:stCondLst>
                                            <p:cond delay="0"/>
                                          </p:stCondLst>
                                        </p:cTn>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endParaRPr lang="fr-FR" sz="2000" dirty="0">
              <a:solidFill>
                <a:srgbClr val="000000"/>
              </a:solidFill>
              <a:latin typeface="Times New Roman"/>
              <a:cs typeface="Times New Roman"/>
            </a:endParaRPr>
          </a:p>
          <a:p>
            <a:pPr algn="just"/>
            <a:r>
              <a:rPr lang="fr-FR" sz="2000" dirty="0">
                <a:solidFill>
                  <a:srgbClr val="000000"/>
                </a:solidFill>
                <a:latin typeface="Times New Roman"/>
                <a:cs typeface="Times New Roman"/>
              </a:rPr>
              <a:t>Cette créance est portée au débit de compte: </a:t>
            </a:r>
            <a:r>
              <a:rPr lang="fr-FR" sz="2000" b="1" i="1" dirty="0">
                <a:solidFill>
                  <a:srgbClr val="000000"/>
                </a:solidFill>
                <a:latin typeface="Times New Roman"/>
                <a:cs typeface="Times New Roman"/>
              </a:rPr>
              <a:t>3461: «  Associés- Comptes d’apport en société ».  En contrepartie, le compte 1111 : « Capital social » est crédité. </a:t>
            </a:r>
          </a:p>
          <a:p>
            <a:pPr algn="just"/>
            <a:r>
              <a:rPr lang="fr-FR" sz="2000" dirty="0">
                <a:solidFill>
                  <a:srgbClr val="000000"/>
                </a:solidFill>
                <a:latin typeface="Times New Roman"/>
                <a:cs typeface="Times New Roman"/>
              </a:rPr>
              <a:t>Afin de distinguer la valeur des apports en nature et celle des apports en numéraire, il est possible de créer une subdivision du compte 3461 en deux comptes divisionnaires: </a:t>
            </a:r>
          </a:p>
          <a:p>
            <a:pPr marL="0" indent="0" algn="just">
              <a:buNone/>
            </a:pPr>
            <a:r>
              <a:rPr lang="fr-FR" sz="2000" dirty="0">
                <a:solidFill>
                  <a:srgbClr val="000000"/>
                </a:solidFill>
                <a:latin typeface="Times New Roman"/>
                <a:cs typeface="Times New Roman"/>
              </a:rPr>
              <a:t>	- 34611: « Associés-comptes d’apport en numéraire »</a:t>
            </a:r>
          </a:p>
          <a:p>
            <a:pPr marL="0" indent="0" algn="just">
              <a:buNone/>
            </a:pPr>
            <a:r>
              <a:rPr lang="fr-FR" sz="2000" dirty="0">
                <a:solidFill>
                  <a:srgbClr val="000000"/>
                </a:solidFill>
                <a:latin typeface="Times New Roman"/>
                <a:cs typeface="Times New Roman"/>
              </a:rPr>
              <a:t>	- 34612: «  Associés- comptes d’apport en nature»</a:t>
            </a: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CB6D9B9E-0757-4E07-8E6A-52BD48BB789E}"/>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20</a:t>
            </a:r>
          </a:p>
        </p:txBody>
      </p:sp>
    </p:spTree>
    <p:extLst>
      <p:ext uri="{BB962C8B-B14F-4D97-AF65-F5344CB8AC3E}">
        <p14:creationId xmlns:p14="http://schemas.microsoft.com/office/powerpoint/2010/main" val="21913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just">
              <a:buNone/>
            </a:pPr>
            <a:r>
              <a:rPr lang="fr-FR" sz="2000" b="1" i="1" u="sng" dirty="0">
                <a:solidFill>
                  <a:srgbClr val="000000"/>
                </a:solidFill>
                <a:latin typeface="Times New Roman"/>
                <a:cs typeface="Times New Roman"/>
              </a:rPr>
              <a:t>4.1.2.  Comptabilisation des promesses d’apport dans le cas où la libération d’une fraction du capital est différée  </a:t>
            </a:r>
          </a:p>
          <a:p>
            <a:pPr marL="0" indent="0" algn="just">
              <a:buNone/>
            </a:pPr>
            <a:endParaRPr lang="fr-FR" sz="2000" b="1" i="1" u="sng"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La première étape consiste à constater dans les comptes de la société la souscription de l’intégralité du capital par </a:t>
            </a:r>
            <a:r>
              <a:rPr lang="fr-FR" sz="2000" b="1" i="1" dirty="0">
                <a:solidFill>
                  <a:srgbClr val="000000"/>
                </a:solidFill>
                <a:latin typeface="Times New Roman"/>
                <a:cs typeface="Times New Roman"/>
              </a:rPr>
              <a:t>le débit du compte 3461: «   Associés-comptes d’apports en société </a:t>
            </a:r>
            <a:r>
              <a:rPr lang="fr-FR" sz="2000" dirty="0">
                <a:solidFill>
                  <a:srgbClr val="000000"/>
                </a:solidFill>
                <a:latin typeface="Times New Roman"/>
                <a:cs typeface="Times New Roman"/>
              </a:rPr>
              <a:t>» et </a:t>
            </a:r>
            <a:r>
              <a:rPr lang="fr-FR" sz="2000" b="1" i="1" dirty="0">
                <a:solidFill>
                  <a:srgbClr val="000000"/>
                </a:solidFill>
                <a:latin typeface="Times New Roman"/>
                <a:cs typeface="Times New Roman"/>
              </a:rPr>
              <a:t>le crédit du compte 1111: « Capital   social ». </a:t>
            </a:r>
          </a:p>
          <a:p>
            <a:pPr marL="0" indent="0" algn="just">
              <a:buNone/>
            </a:pPr>
            <a:endParaRPr lang="fr-FR" sz="2000" b="1" i="1"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Dans la deuxième étape, la fraction du capital non appelée est porté</a:t>
            </a:r>
            <a:r>
              <a:rPr lang="fr-FR" sz="2000" b="1" i="1" dirty="0">
                <a:solidFill>
                  <a:srgbClr val="000000"/>
                </a:solidFill>
                <a:latin typeface="Times New Roman"/>
                <a:cs typeface="Times New Roman"/>
              </a:rPr>
              <a:t>e au débit du compte 1119 « Actionnaires, Capital souscrit non appelé »</a:t>
            </a:r>
            <a:r>
              <a:rPr lang="fr-FR" sz="2000" dirty="0">
                <a:solidFill>
                  <a:srgbClr val="000000"/>
                </a:solidFill>
                <a:latin typeface="Times New Roman"/>
                <a:cs typeface="Times New Roman"/>
              </a:rPr>
              <a:t> par </a:t>
            </a:r>
            <a:r>
              <a:rPr lang="fr-FR" sz="2000" b="1" i="1" dirty="0">
                <a:solidFill>
                  <a:srgbClr val="000000"/>
                </a:solidFill>
                <a:latin typeface="Times New Roman"/>
                <a:cs typeface="Times New Roman"/>
              </a:rPr>
              <a:t>le crédit du compte 3461: «  Associés-comptes d’apport en société ».  </a:t>
            </a:r>
          </a:p>
          <a:p>
            <a:pPr marL="0" indent="0" algn="just">
              <a:buNone/>
            </a:pPr>
            <a:endParaRPr lang="fr-FR" sz="2000" dirty="0">
              <a:solidFill>
                <a:srgbClr val="000000"/>
              </a:solidFill>
              <a:latin typeface="Times New Roman"/>
              <a:cs typeface="Times New Roman"/>
            </a:endParaRP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7BD94B8D-D15A-4F74-835D-58390FF285B7}"/>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21</a:t>
            </a:r>
          </a:p>
        </p:txBody>
      </p:sp>
    </p:spTree>
    <p:extLst>
      <p:ext uri="{BB962C8B-B14F-4D97-AF65-F5344CB8AC3E}">
        <p14:creationId xmlns:p14="http://schemas.microsoft.com/office/powerpoint/2010/main" val="21913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r>
              <a:rPr lang="fr-FR" sz="2000" dirty="0">
                <a:solidFill>
                  <a:srgbClr val="000000"/>
                </a:solidFill>
                <a:latin typeface="Times New Roman"/>
                <a:cs typeface="Times New Roman"/>
              </a:rPr>
              <a:t>Le solde du compte 1119 «  </a:t>
            </a:r>
            <a:r>
              <a:rPr lang="fr-FR" sz="2000" b="1" i="1" dirty="0">
                <a:solidFill>
                  <a:srgbClr val="000000"/>
                </a:solidFill>
                <a:latin typeface="Times New Roman"/>
                <a:cs typeface="Times New Roman"/>
              </a:rPr>
              <a:t>Actionnaires, capital souscrit non appelé » représente la fraction du capital non exigible à la souscription, il apparaît distinctement au passif du bilan en soustraction du montant du capital social ( Compte 1111).  </a:t>
            </a: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F2F3BBE1-7CF3-4FB7-B41A-5B73EF091C39}"/>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22</a:t>
            </a:r>
          </a:p>
        </p:txBody>
      </p:sp>
    </p:spTree>
    <p:extLst>
      <p:ext uri="{BB962C8B-B14F-4D97-AF65-F5344CB8AC3E}">
        <p14:creationId xmlns:p14="http://schemas.microsoft.com/office/powerpoint/2010/main" val="21913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449263">
              <a:buNone/>
            </a:pPr>
            <a:r>
              <a:rPr lang="fr-FR" b="1" i="1" u="sng" dirty="0">
                <a:solidFill>
                  <a:srgbClr val="000000"/>
                </a:solidFill>
                <a:latin typeface="Times New Roman"/>
                <a:cs typeface="Times New Roman"/>
              </a:rPr>
              <a:t>Exemple 1</a:t>
            </a:r>
          </a:p>
          <a:p>
            <a:pPr marL="0" indent="449263">
              <a:buNone/>
            </a:pPr>
            <a:endParaRPr lang="fr-FR" b="1" i="1" u="sng" dirty="0">
              <a:solidFill>
                <a:srgbClr val="000000"/>
              </a:solidFill>
              <a:latin typeface="Times New Roman"/>
              <a:cs typeface="Times New Roman"/>
            </a:endParaRPr>
          </a:p>
          <a:p>
            <a:pPr marL="0" indent="449263" algn="just">
              <a:buNone/>
            </a:pPr>
            <a:r>
              <a:rPr lang="fr-FR" sz="2000" i="1" dirty="0">
                <a:solidFill>
                  <a:srgbClr val="000000"/>
                </a:solidFill>
                <a:latin typeface="Times New Roman"/>
                <a:cs typeface="Times New Roman"/>
              </a:rPr>
              <a:t> Le 15/04/N  M. ALI et KHALID fondent une Société en Nom Collectif (SNC) chacun promet d’apport (numéraire et nature) le 02/05/N, 150000 DH.</a:t>
            </a:r>
            <a:endParaRPr lang="fr-FR" sz="2000" dirty="0">
              <a:latin typeface="Times New Roman"/>
              <a:cs typeface="Times New Roman"/>
            </a:endParaRP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CC615E39-2B3B-436C-AAF6-CC6FA5C6EB36}"/>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23</a:t>
            </a:r>
          </a:p>
        </p:txBody>
      </p:sp>
    </p:spTree>
    <p:extLst>
      <p:ext uri="{BB962C8B-B14F-4D97-AF65-F5344CB8AC3E}">
        <p14:creationId xmlns:p14="http://schemas.microsoft.com/office/powerpoint/2010/main" val="29536409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185570795"/>
              </p:ext>
            </p:extLst>
          </p:nvPr>
        </p:nvGraphicFramePr>
        <p:xfrm>
          <a:off x="1000148" y="1275577"/>
          <a:ext cx="7514987" cy="2468880"/>
        </p:xfrm>
        <a:graphic>
          <a:graphicData uri="http://schemas.openxmlformats.org/drawingml/2006/table">
            <a:tbl>
              <a:tblPr/>
              <a:tblGrid>
                <a:gridCol w="768889">
                  <a:extLst>
                    <a:ext uri="{9D8B030D-6E8A-4147-A177-3AD203B41FA5}">
                      <a16:colId xmlns:a16="http://schemas.microsoft.com/office/drawing/2014/main" val="20000"/>
                    </a:ext>
                  </a:extLst>
                </a:gridCol>
                <a:gridCol w="779025">
                  <a:extLst>
                    <a:ext uri="{9D8B030D-6E8A-4147-A177-3AD203B41FA5}">
                      <a16:colId xmlns:a16="http://schemas.microsoft.com/office/drawing/2014/main" val="20001"/>
                    </a:ext>
                  </a:extLst>
                </a:gridCol>
                <a:gridCol w="1598601">
                  <a:extLst>
                    <a:ext uri="{9D8B030D-6E8A-4147-A177-3AD203B41FA5}">
                      <a16:colId xmlns:a16="http://schemas.microsoft.com/office/drawing/2014/main" val="20002"/>
                    </a:ext>
                  </a:extLst>
                </a:gridCol>
                <a:gridCol w="972418">
                  <a:extLst>
                    <a:ext uri="{9D8B030D-6E8A-4147-A177-3AD203B41FA5}">
                      <a16:colId xmlns:a16="http://schemas.microsoft.com/office/drawing/2014/main" val="20003"/>
                    </a:ext>
                  </a:extLst>
                </a:gridCol>
                <a:gridCol w="1752224">
                  <a:extLst>
                    <a:ext uri="{9D8B030D-6E8A-4147-A177-3AD203B41FA5}">
                      <a16:colId xmlns:a16="http://schemas.microsoft.com/office/drawing/2014/main" val="20004"/>
                    </a:ext>
                  </a:extLst>
                </a:gridCol>
                <a:gridCol w="766549">
                  <a:extLst>
                    <a:ext uri="{9D8B030D-6E8A-4147-A177-3AD203B41FA5}">
                      <a16:colId xmlns:a16="http://schemas.microsoft.com/office/drawing/2014/main" val="20005"/>
                    </a:ext>
                  </a:extLst>
                </a:gridCol>
                <a:gridCol w="877281">
                  <a:extLst>
                    <a:ext uri="{9D8B030D-6E8A-4147-A177-3AD203B41FA5}">
                      <a16:colId xmlns:a16="http://schemas.microsoft.com/office/drawing/2014/main" val="20006"/>
                    </a:ext>
                  </a:extLst>
                </a:gridCol>
              </a:tblGrid>
              <a:tr h="244601">
                <a:tc>
                  <a:txBody>
                    <a:bodyPr/>
                    <a:lstStyle/>
                    <a:p>
                      <a:pPr>
                        <a:spcAft>
                          <a:spcPts val="0"/>
                        </a:spcAft>
                      </a:pPr>
                      <a:endParaRPr lang="fr-FR" sz="1800" dirty="0">
                        <a:latin typeface="Times New Roman"/>
                        <a:ea typeface="Times New Roman"/>
                      </a:endParaRPr>
                    </a:p>
                  </a:txBody>
                  <a:tcPr marL="33209" marR="332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fr-FR" sz="1800" dirty="0">
                        <a:latin typeface="Times New Roman"/>
                        <a:ea typeface="Times New Roman"/>
                      </a:endParaRPr>
                    </a:p>
                  </a:txBody>
                  <a:tcPr marL="33209" marR="332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fr-FR" sz="1800" dirty="0">
                        <a:latin typeface="Times New Roman"/>
                        <a:ea typeface="Times New Roman"/>
                      </a:endParaRPr>
                    </a:p>
                  </a:txBody>
                  <a:tcPr marL="33209" marR="3320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fr-FR" sz="1800" dirty="0">
                          <a:latin typeface="Times New Roman"/>
                          <a:ea typeface="Times New Roman"/>
                        </a:rPr>
                        <a:t>15/04/N</a:t>
                      </a:r>
                    </a:p>
                  </a:txBody>
                  <a:tcPr marL="33209" marR="33209" marT="0" marB="0">
                    <a:lnL>
                      <a:noFill/>
                    </a:lnL>
                    <a:lnR>
                      <a:noFill/>
                    </a:lnR>
                    <a:lnT>
                      <a:noFill/>
                    </a:lnT>
                    <a:lnB>
                      <a:noFill/>
                    </a:lnB>
                  </a:tcPr>
                </a:tc>
                <a:tc>
                  <a:txBody>
                    <a:bodyPr/>
                    <a:lstStyle/>
                    <a:p>
                      <a:pPr>
                        <a:spcAft>
                          <a:spcPts val="0"/>
                        </a:spcAft>
                      </a:pPr>
                      <a:endParaRPr lang="fr-FR" sz="1800" dirty="0">
                        <a:latin typeface="Times New Roman"/>
                        <a:ea typeface="Times New Roman"/>
                      </a:endParaRPr>
                    </a:p>
                  </a:txBody>
                  <a:tcPr marL="33209" marR="3320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fr-FR" sz="1800" dirty="0">
                        <a:latin typeface="Times New Roman"/>
                        <a:ea typeface="Times New Roman"/>
                      </a:endParaRPr>
                    </a:p>
                  </a:txBody>
                  <a:tcPr marL="33209" marR="332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fr-FR" sz="1800" dirty="0">
                        <a:latin typeface="Times New Roman"/>
                        <a:ea typeface="Times New Roman"/>
                      </a:endParaRPr>
                    </a:p>
                  </a:txBody>
                  <a:tcPr marL="33209" marR="332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0"/>
                  </a:ext>
                </a:extLst>
              </a:tr>
              <a:tr h="1223006">
                <a:tc>
                  <a:txBody>
                    <a:bodyPr/>
                    <a:lstStyle/>
                    <a:p>
                      <a:pPr>
                        <a:spcAft>
                          <a:spcPts val="0"/>
                        </a:spcAft>
                      </a:pPr>
                      <a:r>
                        <a:rPr lang="fr-FR" sz="1800" dirty="0">
                          <a:latin typeface="Times New Roman"/>
                          <a:ea typeface="Times New Roman"/>
                        </a:rPr>
                        <a:t>34611</a:t>
                      </a:r>
                    </a:p>
                    <a:p>
                      <a:pPr>
                        <a:spcAft>
                          <a:spcPts val="0"/>
                        </a:spcAft>
                      </a:pPr>
                      <a:r>
                        <a:rPr lang="fr-FR" sz="1800" dirty="0">
                          <a:latin typeface="Times New Roman"/>
                          <a:ea typeface="Times New Roman"/>
                        </a:rPr>
                        <a:t>34612</a:t>
                      </a:r>
                    </a:p>
                  </a:txBody>
                  <a:tcPr marL="33209" marR="332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fr-FR" sz="1800" dirty="0">
                        <a:latin typeface="Times New Roman"/>
                        <a:ea typeface="Times New Roman"/>
                      </a:endParaRPr>
                    </a:p>
                    <a:p>
                      <a:pPr>
                        <a:spcAft>
                          <a:spcPts val="0"/>
                        </a:spcAft>
                      </a:pPr>
                      <a:endParaRPr lang="fr-FR" sz="1800" dirty="0">
                        <a:latin typeface="Times New Roman"/>
                        <a:ea typeface="Times New Roman"/>
                      </a:endParaRPr>
                    </a:p>
                    <a:p>
                      <a:pPr>
                        <a:spcAft>
                          <a:spcPts val="0"/>
                        </a:spcAft>
                      </a:pPr>
                      <a:endParaRPr lang="fr-FR" sz="1800" dirty="0">
                        <a:latin typeface="Times New Roman"/>
                        <a:ea typeface="Times New Roman"/>
                      </a:endParaRPr>
                    </a:p>
                    <a:p>
                      <a:pPr>
                        <a:spcAft>
                          <a:spcPts val="0"/>
                        </a:spcAft>
                      </a:pPr>
                      <a:r>
                        <a:rPr lang="fr-FR" sz="1800" dirty="0">
                          <a:latin typeface="Times New Roman"/>
                          <a:ea typeface="Times New Roman"/>
                        </a:rPr>
                        <a:t>1111</a:t>
                      </a:r>
                    </a:p>
                  </a:txBody>
                  <a:tcPr marL="33209" marR="332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3">
                  <a:txBody>
                    <a:bodyPr/>
                    <a:lstStyle/>
                    <a:p>
                      <a:pPr>
                        <a:spcAft>
                          <a:spcPts val="0"/>
                        </a:spcAft>
                      </a:pPr>
                      <a:r>
                        <a:rPr lang="fr-FR" sz="1800" dirty="0">
                          <a:latin typeface="Times New Roman"/>
                          <a:ea typeface="Times New Roman"/>
                        </a:rPr>
                        <a:t>Ali Associés - Comptes d’apport en Société</a:t>
                      </a:r>
                    </a:p>
                    <a:p>
                      <a:pPr>
                        <a:spcAft>
                          <a:spcPts val="0"/>
                        </a:spcAft>
                      </a:pPr>
                      <a:r>
                        <a:rPr lang="fr-FR" sz="1800" dirty="0">
                          <a:latin typeface="Times New Roman"/>
                          <a:ea typeface="Times New Roman"/>
                        </a:rPr>
                        <a:t>Khalid Associés - Comptes d’apport en Société</a:t>
                      </a:r>
                    </a:p>
                    <a:p>
                      <a:pPr algn="ctr">
                        <a:spcAft>
                          <a:spcPts val="0"/>
                        </a:spcAft>
                      </a:pPr>
                      <a:endParaRPr lang="fr-FR" sz="1800" dirty="0">
                        <a:latin typeface="Times New Roman"/>
                        <a:ea typeface="Times New Roman"/>
                      </a:endParaRPr>
                    </a:p>
                    <a:p>
                      <a:pPr algn="ctr">
                        <a:spcAft>
                          <a:spcPts val="0"/>
                        </a:spcAft>
                      </a:pPr>
                      <a:r>
                        <a:rPr lang="fr-FR" sz="1800" dirty="0">
                          <a:latin typeface="Times New Roman"/>
                          <a:ea typeface="Times New Roman"/>
                        </a:rPr>
                        <a:t>Capital Social</a:t>
                      </a:r>
                    </a:p>
                    <a:p>
                      <a:pPr>
                        <a:spcAft>
                          <a:spcPts val="0"/>
                        </a:spcAft>
                      </a:pPr>
                      <a:endParaRPr lang="fr-FR" sz="1800" dirty="0">
                        <a:latin typeface="Times New Roman"/>
                        <a:ea typeface="Times New Roman"/>
                      </a:endParaRPr>
                    </a:p>
                    <a:p>
                      <a:pPr>
                        <a:spcAft>
                          <a:spcPts val="0"/>
                        </a:spcAft>
                      </a:pPr>
                      <a:r>
                        <a:rPr lang="fr-FR" sz="1800" dirty="0">
                          <a:latin typeface="Times New Roman"/>
                          <a:ea typeface="Times New Roman"/>
                        </a:rPr>
                        <a:t>Promesse d’apport</a:t>
                      </a:r>
                    </a:p>
                  </a:txBody>
                  <a:tcPr marL="33209" marR="332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fr-FR"/>
                    </a:p>
                  </a:txBody>
                  <a:tcPr/>
                </a:tc>
                <a:tc hMerge="1">
                  <a:txBody>
                    <a:bodyPr/>
                    <a:lstStyle/>
                    <a:p>
                      <a:endParaRPr lang="fr-FR"/>
                    </a:p>
                  </a:txBody>
                  <a:tcPr/>
                </a:tc>
                <a:tc>
                  <a:txBody>
                    <a:bodyPr/>
                    <a:lstStyle/>
                    <a:p>
                      <a:pPr>
                        <a:spcAft>
                          <a:spcPts val="0"/>
                        </a:spcAft>
                      </a:pPr>
                      <a:r>
                        <a:rPr lang="fr-FR" sz="1800" dirty="0">
                          <a:latin typeface="Times New Roman"/>
                          <a:ea typeface="Times New Roman"/>
                        </a:rPr>
                        <a:t>150000</a:t>
                      </a:r>
                    </a:p>
                    <a:p>
                      <a:pPr>
                        <a:spcAft>
                          <a:spcPts val="0"/>
                        </a:spcAft>
                      </a:pPr>
                      <a:r>
                        <a:rPr lang="fr-FR" sz="1800" dirty="0">
                          <a:latin typeface="Times New Roman"/>
                          <a:ea typeface="Times New Roman"/>
                        </a:rPr>
                        <a:t>150000</a:t>
                      </a:r>
                    </a:p>
                  </a:txBody>
                  <a:tcPr marL="33209" marR="332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fr-FR" sz="1800" dirty="0">
                        <a:latin typeface="Times New Roman"/>
                        <a:ea typeface="Times New Roman"/>
                      </a:endParaRPr>
                    </a:p>
                    <a:p>
                      <a:pPr>
                        <a:spcAft>
                          <a:spcPts val="0"/>
                        </a:spcAft>
                      </a:pPr>
                      <a:endParaRPr lang="fr-FR" sz="1800" dirty="0">
                        <a:latin typeface="Times New Roman"/>
                        <a:ea typeface="Times New Roman"/>
                      </a:endParaRPr>
                    </a:p>
                    <a:p>
                      <a:pPr>
                        <a:spcAft>
                          <a:spcPts val="0"/>
                        </a:spcAft>
                      </a:pPr>
                      <a:endParaRPr lang="fr-FR" sz="1800" dirty="0">
                        <a:latin typeface="Times New Roman"/>
                        <a:ea typeface="Times New Roman"/>
                      </a:endParaRPr>
                    </a:p>
                    <a:p>
                      <a:pPr>
                        <a:spcAft>
                          <a:spcPts val="0"/>
                        </a:spcAft>
                      </a:pPr>
                      <a:r>
                        <a:rPr lang="fr-FR" sz="1800" dirty="0">
                          <a:latin typeface="Times New Roman"/>
                          <a:ea typeface="Times New Roman"/>
                        </a:rPr>
                        <a:t>300000</a:t>
                      </a:r>
                    </a:p>
                  </a:txBody>
                  <a:tcPr marL="33209" marR="332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1"/>
                  </a:ext>
                </a:extLst>
              </a:tr>
              <a:tr h="244601">
                <a:tc>
                  <a:txBody>
                    <a:bodyPr/>
                    <a:lstStyle/>
                    <a:p>
                      <a:pPr>
                        <a:spcAft>
                          <a:spcPts val="0"/>
                        </a:spcAft>
                      </a:pPr>
                      <a:endParaRPr lang="fr-FR" sz="1800" dirty="0">
                        <a:latin typeface="Times New Roman"/>
                        <a:ea typeface="Times New Roman"/>
                      </a:endParaRPr>
                    </a:p>
                  </a:txBody>
                  <a:tcPr marL="33209" marR="332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fr-FR" sz="1800" dirty="0">
                        <a:latin typeface="Times New Roman"/>
                        <a:ea typeface="Times New Roman"/>
                      </a:endParaRPr>
                    </a:p>
                  </a:txBody>
                  <a:tcPr marL="33209" marR="332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fr-FR" sz="1800" dirty="0">
                        <a:latin typeface="Times New Roman"/>
                        <a:ea typeface="Times New Roman"/>
                      </a:endParaRPr>
                    </a:p>
                  </a:txBody>
                  <a:tcPr marL="33209" marR="33209"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fr-FR" sz="1800" dirty="0">
                        <a:latin typeface="Times New Roman"/>
                        <a:ea typeface="Times New Roman"/>
                      </a:endParaRPr>
                    </a:p>
                  </a:txBody>
                  <a:tcPr marL="33209" marR="33209" marT="0" marB="0">
                    <a:lnL>
                      <a:noFill/>
                    </a:lnL>
                    <a:lnR>
                      <a:noFill/>
                    </a:lnR>
                    <a:lnT>
                      <a:noFill/>
                    </a:lnT>
                    <a:lnB>
                      <a:noFill/>
                    </a:lnB>
                  </a:tcPr>
                </a:tc>
                <a:tc>
                  <a:txBody>
                    <a:bodyPr/>
                    <a:lstStyle/>
                    <a:p>
                      <a:pPr>
                        <a:spcAft>
                          <a:spcPts val="0"/>
                        </a:spcAft>
                      </a:pPr>
                      <a:endParaRPr lang="fr-FR" sz="1800" dirty="0">
                        <a:latin typeface="Times New Roman"/>
                        <a:ea typeface="Times New Roman"/>
                      </a:endParaRPr>
                    </a:p>
                  </a:txBody>
                  <a:tcPr marL="33209" marR="33209"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fr-FR" sz="1800" dirty="0">
                        <a:latin typeface="Times New Roman"/>
                        <a:ea typeface="Times New Roman"/>
                      </a:endParaRPr>
                    </a:p>
                  </a:txBody>
                  <a:tcPr marL="33209" marR="332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fr-FR" sz="1800" dirty="0">
                        <a:latin typeface="Times New Roman"/>
                        <a:ea typeface="Times New Roman"/>
                      </a:endParaRPr>
                    </a:p>
                  </a:txBody>
                  <a:tcPr marL="33209" marR="332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bl>
          </a:graphicData>
        </a:graphic>
      </p:graphicFrame>
      <p:sp>
        <p:nvSpPr>
          <p:cNvPr id="2" name="SlideNumberChip">
            <a:extLst>
              <a:ext uri="{FF2B5EF4-FFF2-40B4-BE49-F238E27FC236}">
                <a16:creationId xmlns:a16="http://schemas.microsoft.com/office/drawing/2014/main" id="{67BDA9B1-052C-452C-B841-E8BDB2DD93A2}"/>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24</a:t>
            </a:r>
          </a:p>
        </p:txBody>
      </p:sp>
    </p:spTree>
    <p:extLst>
      <p:ext uri="{BB962C8B-B14F-4D97-AF65-F5344CB8AC3E}">
        <p14:creationId xmlns:p14="http://schemas.microsoft.com/office/powerpoint/2010/main" val="42154701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just">
              <a:buNone/>
            </a:pPr>
            <a:r>
              <a:rPr lang="fr-FR" sz="2000" b="1" i="1" u="sng" dirty="0">
                <a:solidFill>
                  <a:srgbClr val="000000"/>
                </a:solidFill>
                <a:latin typeface="Times New Roman"/>
                <a:cs typeface="Times New Roman"/>
              </a:rPr>
              <a:t>4.2. La libération des apports </a:t>
            </a:r>
          </a:p>
          <a:p>
            <a:pPr marL="0" indent="0" algn="just">
              <a:buNone/>
            </a:pPr>
            <a:endParaRPr lang="fr-FR" sz="2000" b="1" i="1" u="sng"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La libération des apports se traduit par le versement des fonds pour les apports en numéraire et par le transfert de propriété pour les apports en nature. </a:t>
            </a:r>
          </a:p>
          <a:p>
            <a:pPr marL="0" indent="0" algn="just">
              <a:buNone/>
            </a:pPr>
            <a:endParaRPr lang="fr-FR" sz="2000"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	</a:t>
            </a:r>
            <a:r>
              <a:rPr lang="fr-FR" sz="2000" b="1" i="1" u="sng" dirty="0">
                <a:solidFill>
                  <a:srgbClr val="000000"/>
                </a:solidFill>
                <a:latin typeface="Times New Roman"/>
                <a:cs typeface="Times New Roman"/>
              </a:rPr>
              <a:t>4.2.1. Libération des apports en numéraire</a:t>
            </a:r>
          </a:p>
          <a:p>
            <a:pPr marL="0" indent="0" algn="just">
              <a:buNone/>
            </a:pPr>
            <a:endParaRPr lang="fr-FR" sz="2000" b="1" i="1" u="sng"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Les apports en numéraire peuvent être libérés soit dans leur totalité lors de la constitution de la société, soit en plusieurs échéances.  </a:t>
            </a:r>
          </a:p>
          <a:p>
            <a:pPr marL="1714500" lvl="4" indent="0" algn="just">
              <a:buNone/>
            </a:pPr>
            <a:r>
              <a:rPr lang="fr-FR" sz="1800" b="1" i="1" dirty="0">
                <a:solidFill>
                  <a:srgbClr val="000000"/>
                </a:solidFill>
                <a:latin typeface="Times New Roman"/>
                <a:cs typeface="Times New Roman"/>
              </a:rPr>
              <a:t>Libération intégrale à la constitution </a:t>
            </a:r>
          </a:p>
          <a:p>
            <a:pPr marL="1714500" lvl="4" indent="0" algn="just">
              <a:buNone/>
            </a:pPr>
            <a:r>
              <a:rPr lang="fr-FR" sz="1800" b="1" i="1" dirty="0">
                <a:solidFill>
                  <a:srgbClr val="000000"/>
                </a:solidFill>
                <a:latin typeface="Times New Roman"/>
                <a:cs typeface="Times New Roman"/>
              </a:rPr>
              <a:t>Libération échelonnée du capital </a:t>
            </a:r>
          </a:p>
          <a:p>
            <a:pPr marL="0" indent="0" algn="just">
              <a:buNone/>
            </a:pPr>
            <a:endParaRPr lang="fr-FR" sz="2000" dirty="0">
              <a:solidFill>
                <a:srgbClr val="000000"/>
              </a:solidFill>
              <a:latin typeface="Times New Roman"/>
              <a:cs typeface="Times New Roman"/>
            </a:endParaRPr>
          </a:p>
          <a:p>
            <a:pPr marL="0" indent="0" algn="just">
              <a:buNone/>
            </a:pPr>
            <a:endParaRPr lang="fr-FR" sz="2000" dirty="0">
              <a:solidFill>
                <a:srgbClr val="000000"/>
              </a:solidFill>
              <a:latin typeface="Times New Roman"/>
              <a:cs typeface="Times New Roman"/>
            </a:endParaRP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405D5FC3-C387-40E6-96E8-A65B1026756A}"/>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25</a:t>
            </a:r>
          </a:p>
        </p:txBody>
      </p:sp>
    </p:spTree>
    <p:extLst>
      <p:ext uri="{BB962C8B-B14F-4D97-AF65-F5344CB8AC3E}">
        <p14:creationId xmlns:p14="http://schemas.microsoft.com/office/powerpoint/2010/main" val="21913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
                                        <p:tgtEl>
                                          <p:spTgt spid="3">
                                            <p:txEl>
                                              <p:pRg st="4" end="4"/>
                                            </p:txEl>
                                          </p:spTgt>
                                        </p:tgtEl>
                                      </p:cBhvr>
                                    </p:animEffect>
                                    <p:anim calcmode="lin" valueType="num">
                                      <p:cBhvr>
                                        <p:cTn id="26"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
                                        <p:tgtEl>
                                          <p:spTgt spid="3">
                                            <p:txEl>
                                              <p:pRg st="6" end="6"/>
                                            </p:txEl>
                                          </p:spTgt>
                                        </p:tgtEl>
                                      </p:cBhvr>
                                    </p:animEffect>
                                    <p:anim calcmode="lin" valueType="num">
                                      <p:cBhvr>
                                        <p:cTn id="35"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9" presetID="43" presetClass="entr" presetSubtype="0" fill="hold" grpId="0"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100"/>
                                        <p:tgtEl>
                                          <p:spTgt spid="3">
                                            <p:txEl>
                                              <p:pRg st="7" end="7"/>
                                            </p:txEl>
                                          </p:spTgt>
                                        </p:tgtEl>
                                      </p:cBhvr>
                                    </p:animEffect>
                                    <p:anim calcmode="lin" valueType="num">
                                      <p:cBhvr>
                                        <p:cTn id="42" dur="4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3" dur="400" fill="hold"/>
                                        <p:tgtEl>
                                          <p:spTgt spid="3">
                                            <p:txEl>
                                              <p:pRg st="7" end="7"/>
                                            </p:txEl>
                                          </p:spTgt>
                                        </p:tgtEl>
                                        <p:attrNameLst>
                                          <p:attrName>ppt_y</p:attrName>
                                        </p:attrNameLst>
                                      </p:cBhvr>
                                      <p:tavLst>
                                        <p:tav tm="0">
                                          <p:val>
                                            <p:strVal val="#ppt_y+0.31"/>
                                          </p:val>
                                        </p:tav>
                                        <p:tav tm="100000">
                                          <p:val>
                                            <p:strVal val="#ppt_y+0.31"/>
                                          </p:val>
                                        </p:tav>
                                      </p:tavLst>
                                    </p:anim>
                                    <p:anim calcmode="lin" valueType="num">
                                      <p:cBhvr>
                                        <p:cTn id="44" dur="600" decel="50000" fill="hold">
                                          <p:stCondLst>
                                            <p:cond delay="400"/>
                                          </p:stCondLst>
                                        </p:cTn>
                                        <p:tgtEl>
                                          <p:spTgt spid="3">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5" dur="600" decel="50000" fill="hold">
                                          <p:stCondLst>
                                            <p:cond delay="400"/>
                                          </p:stCondLst>
                                        </p:cTn>
                                        <p:tgtEl>
                                          <p:spTgt spid="3">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6" presetID="43" presetClass="entr" presetSubtype="0" fill="hold" grpId="0" nodeType="with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Effect transition="in" filter="fade">
                                      <p:cBhvr>
                                        <p:cTn id="48" dur="100"/>
                                        <p:tgtEl>
                                          <p:spTgt spid="3">
                                            <p:txEl>
                                              <p:pRg st="8" end="8"/>
                                            </p:txEl>
                                          </p:spTgt>
                                        </p:tgtEl>
                                      </p:cBhvr>
                                    </p:animEffect>
                                    <p:anim calcmode="lin" valueType="num">
                                      <p:cBhvr>
                                        <p:cTn id="49" dur="4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0" dur="400" fill="hold"/>
                                        <p:tgtEl>
                                          <p:spTgt spid="3">
                                            <p:txEl>
                                              <p:pRg st="8" end="8"/>
                                            </p:txEl>
                                          </p:spTgt>
                                        </p:tgtEl>
                                        <p:attrNameLst>
                                          <p:attrName>ppt_y</p:attrName>
                                        </p:attrNameLst>
                                      </p:cBhvr>
                                      <p:tavLst>
                                        <p:tav tm="0">
                                          <p:val>
                                            <p:strVal val="#ppt_y+0.31"/>
                                          </p:val>
                                        </p:tav>
                                        <p:tav tm="100000">
                                          <p:val>
                                            <p:strVal val="#ppt_y+0.31"/>
                                          </p:val>
                                        </p:tav>
                                      </p:tavLst>
                                    </p:anim>
                                    <p:anim calcmode="lin" valueType="num">
                                      <p:cBhvr>
                                        <p:cTn id="51" dur="600" decel="50000" fill="hold">
                                          <p:stCondLst>
                                            <p:cond delay="400"/>
                                          </p:stCondLst>
                                        </p:cTn>
                                        <p:tgtEl>
                                          <p:spTgt spid="3">
                                            <p:txEl>
                                              <p:pRg st="8" end="8"/>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2" dur="600" decel="50000" fill="hold">
                                          <p:stCondLst>
                                            <p:cond delay="400"/>
                                          </p:stCondLst>
                                        </p:cTn>
                                        <p:tgtEl>
                                          <p:spTgt spid="3">
                                            <p:txEl>
                                              <p:pRg st="8" end="8"/>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342900" lvl="4" indent="-342900" algn="just"/>
            <a:r>
              <a:rPr lang="fr-FR" sz="2000" b="1" i="1" u="sng" dirty="0">
                <a:solidFill>
                  <a:srgbClr val="000000"/>
                </a:solidFill>
                <a:latin typeface="Times New Roman"/>
                <a:cs typeface="Times New Roman"/>
              </a:rPr>
              <a:t>Libération intégrale à la constitution </a:t>
            </a:r>
          </a:p>
          <a:p>
            <a:pPr algn="just"/>
            <a:endParaRPr lang="fr-FR" sz="2000" dirty="0">
              <a:solidFill>
                <a:srgbClr val="000000"/>
              </a:solidFill>
              <a:latin typeface="Times New Roman"/>
              <a:cs typeface="Times New Roman"/>
            </a:endParaRPr>
          </a:p>
          <a:p>
            <a:pPr algn="just"/>
            <a:r>
              <a:rPr lang="fr-FR" sz="2000" dirty="0">
                <a:solidFill>
                  <a:srgbClr val="000000"/>
                </a:solidFill>
                <a:latin typeface="Times New Roman"/>
                <a:cs typeface="Times New Roman"/>
              </a:rPr>
              <a:t>Les réalisations d’apports sont portées au crédit pour solde du </a:t>
            </a:r>
            <a:r>
              <a:rPr lang="fr-FR" sz="2000" b="1" dirty="0">
                <a:solidFill>
                  <a:srgbClr val="000000"/>
                </a:solidFill>
                <a:latin typeface="Times New Roman"/>
                <a:cs typeface="Times New Roman"/>
              </a:rPr>
              <a:t>compte 3461 « Associés-comptes d’apport en société »</a:t>
            </a:r>
            <a:r>
              <a:rPr lang="fr-FR" sz="2000" dirty="0">
                <a:solidFill>
                  <a:srgbClr val="000000"/>
                </a:solidFill>
                <a:latin typeface="Times New Roman"/>
                <a:cs typeface="Times New Roman"/>
              </a:rPr>
              <a:t> </a:t>
            </a:r>
            <a:r>
              <a:rPr lang="fr-FR" sz="2000" b="1" dirty="0">
                <a:solidFill>
                  <a:srgbClr val="000000"/>
                </a:solidFill>
                <a:latin typeface="Times New Roman"/>
                <a:cs typeface="Times New Roman"/>
              </a:rPr>
              <a:t>par le débit des comptes d’actif qui constatent ces apports, à savoir: </a:t>
            </a:r>
          </a:p>
          <a:p>
            <a:pPr algn="just"/>
            <a:endParaRPr lang="fr-FR" sz="2000"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	- Le compte </a:t>
            </a:r>
            <a:r>
              <a:rPr lang="fr-FR" sz="2000" b="1" dirty="0">
                <a:solidFill>
                  <a:srgbClr val="000000"/>
                </a:solidFill>
                <a:latin typeface="Times New Roman"/>
                <a:cs typeface="Times New Roman"/>
              </a:rPr>
              <a:t>5141 « Banque »</a:t>
            </a:r>
          </a:p>
          <a:p>
            <a:pPr marL="0" indent="0" algn="just">
              <a:buNone/>
            </a:pPr>
            <a:r>
              <a:rPr lang="fr-FR" sz="2000" dirty="0">
                <a:solidFill>
                  <a:srgbClr val="000000"/>
                </a:solidFill>
                <a:latin typeface="Times New Roman"/>
                <a:cs typeface="Times New Roman"/>
              </a:rPr>
              <a:t>	- Le compte </a:t>
            </a:r>
            <a:r>
              <a:rPr lang="fr-FR" sz="2000" b="1" dirty="0">
                <a:solidFill>
                  <a:srgbClr val="000000"/>
                </a:solidFill>
                <a:latin typeface="Times New Roman"/>
                <a:cs typeface="Times New Roman"/>
              </a:rPr>
              <a:t>5161 «  Caisse »</a:t>
            </a:r>
          </a:p>
          <a:p>
            <a:pPr marL="0" indent="0" algn="just">
              <a:buNone/>
            </a:pPr>
            <a:r>
              <a:rPr lang="fr-FR" sz="2000" dirty="0">
                <a:solidFill>
                  <a:srgbClr val="000000"/>
                </a:solidFill>
                <a:latin typeface="Times New Roman"/>
                <a:cs typeface="Times New Roman"/>
              </a:rPr>
              <a:t>	- Le compte </a:t>
            </a:r>
            <a:r>
              <a:rPr lang="fr-FR" sz="2000" b="1" dirty="0">
                <a:solidFill>
                  <a:srgbClr val="000000"/>
                </a:solidFill>
                <a:latin typeface="Times New Roman"/>
                <a:cs typeface="Times New Roman"/>
              </a:rPr>
              <a:t>3488 «  Divers débiteurs-Notaire X »  </a:t>
            </a: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5697570C-E244-4021-82CE-775F62F60136}"/>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26</a:t>
            </a:r>
          </a:p>
        </p:txBody>
      </p:sp>
    </p:spTree>
    <p:extLst>
      <p:ext uri="{BB962C8B-B14F-4D97-AF65-F5344CB8AC3E}">
        <p14:creationId xmlns:p14="http://schemas.microsoft.com/office/powerpoint/2010/main" val="366725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
                                        <p:tgtEl>
                                          <p:spTgt spid="3">
                                            <p:txEl>
                                              <p:pRg st="4" end="4"/>
                                            </p:txEl>
                                          </p:spTgt>
                                        </p:tgtEl>
                                      </p:cBhvr>
                                    </p:animEffect>
                                    <p:anim calcmode="lin" valueType="num">
                                      <p:cBhvr>
                                        <p:cTn id="26"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
                                        <p:tgtEl>
                                          <p:spTgt spid="3">
                                            <p:txEl>
                                              <p:pRg st="5" end="5"/>
                                            </p:txEl>
                                          </p:spTgt>
                                        </p:tgtEl>
                                      </p:cBhvr>
                                    </p:animEffect>
                                    <p:anim calcmode="lin" valueType="num">
                                      <p:cBhvr>
                                        <p:cTn id="35"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
                                        <p:tgtEl>
                                          <p:spTgt spid="3">
                                            <p:txEl>
                                              <p:pRg st="6" end="6"/>
                                            </p:txEl>
                                          </p:spTgt>
                                        </p:tgtEl>
                                      </p:cBhvr>
                                    </p:animEffect>
                                    <p:anim calcmode="lin" valueType="num">
                                      <p:cBhvr>
                                        <p:cTn id="44"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342900" lvl="4" indent="-342900" algn="just"/>
            <a:r>
              <a:rPr lang="fr-FR" sz="2000" b="1" i="1" u="sng" dirty="0">
                <a:solidFill>
                  <a:srgbClr val="000000"/>
                </a:solidFill>
                <a:latin typeface="Times New Roman"/>
                <a:cs typeface="Times New Roman"/>
              </a:rPr>
              <a:t>Libération échelonnée du capital </a:t>
            </a:r>
          </a:p>
          <a:p>
            <a:pPr marL="0" indent="0" algn="just">
              <a:buNone/>
            </a:pPr>
            <a:endParaRPr lang="fr-FR" sz="2000" dirty="0">
              <a:solidFill>
                <a:srgbClr val="000000"/>
              </a:solidFill>
              <a:latin typeface="Times New Roman"/>
              <a:cs typeface="Times New Roman"/>
            </a:endParaRPr>
          </a:p>
          <a:p>
            <a:pPr marL="0" indent="0" algn="just">
              <a:buNone/>
            </a:pPr>
            <a:endParaRPr lang="fr-FR" sz="2000" dirty="0">
              <a:solidFill>
                <a:srgbClr val="000000"/>
              </a:solidFill>
              <a:latin typeface="Times New Roman"/>
              <a:cs typeface="Times New Roman"/>
            </a:endParaRPr>
          </a:p>
          <a:p>
            <a:pPr algn="just"/>
            <a:r>
              <a:rPr lang="fr-FR" sz="2000" dirty="0">
                <a:solidFill>
                  <a:srgbClr val="000000"/>
                </a:solidFill>
                <a:latin typeface="Times New Roman"/>
                <a:cs typeface="Times New Roman"/>
              </a:rPr>
              <a:t>La loi autorise les sociétés à libérer les apports en numéraire en plusieurs fois. </a:t>
            </a:r>
          </a:p>
          <a:p>
            <a:pPr algn="just"/>
            <a:endParaRPr lang="fr-FR" sz="2000" dirty="0">
              <a:solidFill>
                <a:srgbClr val="000000"/>
              </a:solidFill>
              <a:latin typeface="Times New Roman"/>
              <a:cs typeface="Times New Roman"/>
            </a:endParaRPr>
          </a:p>
          <a:p>
            <a:pPr algn="just"/>
            <a:endParaRPr lang="fr-FR" sz="2000" dirty="0">
              <a:solidFill>
                <a:srgbClr val="000000"/>
              </a:solidFill>
              <a:latin typeface="Times New Roman"/>
              <a:cs typeface="Times New Roman"/>
            </a:endParaRPr>
          </a:p>
          <a:p>
            <a:pPr algn="just"/>
            <a:r>
              <a:rPr lang="fr-FR" sz="2000" dirty="0">
                <a:solidFill>
                  <a:srgbClr val="000000"/>
                </a:solidFill>
                <a:latin typeface="Times New Roman"/>
                <a:cs typeface="Times New Roman"/>
              </a:rPr>
              <a:t>La partie non appelée du capital souscrit est inscrite </a:t>
            </a:r>
            <a:r>
              <a:rPr lang="fr-FR" sz="2000" b="1" i="1" dirty="0">
                <a:solidFill>
                  <a:srgbClr val="000000"/>
                </a:solidFill>
                <a:latin typeface="Times New Roman"/>
                <a:cs typeface="Times New Roman"/>
              </a:rPr>
              <a:t>au crédit du compte 3461 « Associés- Comptes d’apport en société» </a:t>
            </a:r>
            <a:r>
              <a:rPr lang="fr-FR" sz="2000" dirty="0">
                <a:solidFill>
                  <a:srgbClr val="000000"/>
                </a:solidFill>
                <a:latin typeface="Times New Roman"/>
                <a:cs typeface="Times New Roman"/>
              </a:rPr>
              <a:t>pour solde, par </a:t>
            </a:r>
            <a:r>
              <a:rPr lang="fr-FR" sz="2000" b="1" i="1" dirty="0">
                <a:solidFill>
                  <a:srgbClr val="000000"/>
                </a:solidFill>
                <a:latin typeface="Times New Roman"/>
                <a:cs typeface="Times New Roman"/>
              </a:rPr>
              <a:t>le débit du compte soustractif 1119 « Actionnaires, capital souscrit non appelé ». </a:t>
            </a: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B0DCB887-099B-4630-92E0-4A8CA4AAA2CA}"/>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27</a:t>
            </a:r>
          </a:p>
        </p:txBody>
      </p:sp>
    </p:spTree>
    <p:extLst>
      <p:ext uri="{BB962C8B-B14F-4D97-AF65-F5344CB8AC3E}">
        <p14:creationId xmlns:p14="http://schemas.microsoft.com/office/powerpoint/2010/main" val="366725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r>
              <a:rPr lang="fr-FR" sz="2000" dirty="0">
                <a:solidFill>
                  <a:srgbClr val="000000"/>
                </a:solidFill>
                <a:latin typeface="Times New Roman"/>
                <a:cs typeface="Times New Roman"/>
              </a:rPr>
              <a:t>À l’occasion des appels successifs du capital, </a:t>
            </a:r>
            <a:r>
              <a:rPr lang="fr-FR" sz="2000" b="1" i="1" dirty="0">
                <a:solidFill>
                  <a:srgbClr val="000000"/>
                </a:solidFill>
                <a:latin typeface="Times New Roman"/>
                <a:cs typeface="Times New Roman"/>
              </a:rPr>
              <a:t>le compte 3462 « Actionnaires – Capital souscrit et appelé non versé » est débité</a:t>
            </a:r>
            <a:r>
              <a:rPr lang="fr-FR" sz="2000" dirty="0">
                <a:solidFill>
                  <a:srgbClr val="000000"/>
                </a:solidFill>
                <a:latin typeface="Times New Roman"/>
                <a:cs typeface="Times New Roman"/>
              </a:rPr>
              <a:t> par </a:t>
            </a:r>
            <a:r>
              <a:rPr lang="fr-FR" sz="2000" b="1" i="1" dirty="0">
                <a:solidFill>
                  <a:srgbClr val="000000"/>
                </a:solidFill>
                <a:latin typeface="Times New Roman"/>
                <a:cs typeface="Times New Roman"/>
              </a:rPr>
              <a:t>le crédit du compte 1119 «  Actionnaires capital souscrit non appelé »</a:t>
            </a:r>
            <a:r>
              <a:rPr lang="fr-FR" sz="2000" dirty="0">
                <a:solidFill>
                  <a:srgbClr val="000000"/>
                </a:solidFill>
                <a:latin typeface="Times New Roman"/>
                <a:cs typeface="Times New Roman"/>
              </a:rPr>
              <a:t>. Le compte </a:t>
            </a:r>
            <a:r>
              <a:rPr lang="fr-FR" sz="2000" b="1" i="1" dirty="0">
                <a:solidFill>
                  <a:srgbClr val="000000"/>
                </a:solidFill>
                <a:latin typeface="Times New Roman"/>
                <a:cs typeface="Times New Roman"/>
              </a:rPr>
              <a:t>3462 est soldé au moment de la réalisation de l’apport </a:t>
            </a:r>
            <a:r>
              <a:rPr lang="fr-FR" sz="2000" dirty="0">
                <a:solidFill>
                  <a:srgbClr val="000000"/>
                </a:solidFill>
                <a:latin typeface="Times New Roman"/>
                <a:cs typeface="Times New Roman"/>
              </a:rPr>
              <a:t>par le débit des comptes d’actif qui constatent ces apports, à savoir:  </a:t>
            </a:r>
          </a:p>
          <a:p>
            <a:pPr algn="just"/>
            <a:endParaRPr lang="fr-FR" sz="2000"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		- Le compte </a:t>
            </a:r>
            <a:r>
              <a:rPr lang="fr-FR" sz="2000" b="1" i="1" dirty="0">
                <a:solidFill>
                  <a:srgbClr val="000000"/>
                </a:solidFill>
                <a:latin typeface="Times New Roman"/>
                <a:cs typeface="Times New Roman"/>
              </a:rPr>
              <a:t>5141 «  Banque »</a:t>
            </a:r>
          </a:p>
          <a:p>
            <a:pPr marL="0" indent="0" algn="just">
              <a:buNone/>
            </a:pPr>
            <a:r>
              <a:rPr lang="fr-FR" sz="2000" dirty="0">
                <a:solidFill>
                  <a:srgbClr val="000000"/>
                </a:solidFill>
                <a:latin typeface="Times New Roman"/>
                <a:cs typeface="Times New Roman"/>
              </a:rPr>
              <a:t>		-  Le compte </a:t>
            </a:r>
            <a:r>
              <a:rPr lang="fr-FR" sz="2000" b="1" i="1" dirty="0">
                <a:solidFill>
                  <a:srgbClr val="000000"/>
                </a:solidFill>
                <a:latin typeface="Times New Roman"/>
                <a:cs typeface="Times New Roman"/>
              </a:rPr>
              <a:t>5161 «Caisse » </a:t>
            </a:r>
          </a:p>
          <a:p>
            <a:pPr marL="0" indent="0" algn="just">
              <a:buNone/>
            </a:pPr>
            <a:r>
              <a:rPr lang="fr-FR" sz="2000" dirty="0">
                <a:solidFill>
                  <a:srgbClr val="000000"/>
                </a:solidFill>
                <a:latin typeface="Times New Roman"/>
                <a:cs typeface="Times New Roman"/>
              </a:rPr>
              <a:t>		- Le compte </a:t>
            </a:r>
            <a:r>
              <a:rPr lang="fr-FR" sz="2000" b="1" i="1" dirty="0">
                <a:solidFill>
                  <a:srgbClr val="000000"/>
                </a:solidFill>
                <a:latin typeface="Times New Roman"/>
                <a:cs typeface="Times New Roman"/>
              </a:rPr>
              <a:t>3488 « Divers débiteurs- Notaire X » </a:t>
            </a: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E6799D41-A528-429F-955C-25F75B23D8E7}"/>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28</a:t>
            </a:r>
          </a:p>
        </p:txBody>
      </p:sp>
    </p:spTree>
    <p:extLst>
      <p:ext uri="{BB962C8B-B14F-4D97-AF65-F5344CB8AC3E}">
        <p14:creationId xmlns:p14="http://schemas.microsoft.com/office/powerpoint/2010/main" val="366725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just">
              <a:buNone/>
            </a:pPr>
            <a:r>
              <a:rPr lang="fr-FR" sz="2000" b="1" i="1" u="sng" dirty="0">
                <a:solidFill>
                  <a:srgbClr val="000000"/>
                </a:solidFill>
                <a:latin typeface="Times New Roman"/>
                <a:cs typeface="Times New Roman"/>
              </a:rPr>
              <a:t>4.2.2. Libération des apports en nature </a:t>
            </a:r>
          </a:p>
          <a:p>
            <a:pPr marL="0" indent="0" algn="just">
              <a:buNone/>
            </a:pPr>
            <a:endParaRPr lang="fr-FR" sz="2000" b="1" i="1" u="sng"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Les éléments apportés sont enregistrés au débit des comptes d’actifs concernés (AI, Stocks, Créances) pour le montant de l’évaluation qui en est faite dans les statuts de la société, le cas échéant par le crédit des comptes de passif grevant les apports, devant être pris en charge par la société (Dette rémunérant les apports à titre onéreux). En contrepartie, le compte 3461: « Associés-comptes d’apport en société » est crédité pour solde. </a:t>
            </a: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68117629-55AE-4DB1-8A0F-63168FFF8EEA}"/>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29</a:t>
            </a:r>
          </a:p>
        </p:txBody>
      </p:sp>
    </p:spTree>
    <p:extLst>
      <p:ext uri="{BB962C8B-B14F-4D97-AF65-F5344CB8AC3E}">
        <p14:creationId xmlns:p14="http://schemas.microsoft.com/office/powerpoint/2010/main" val="1363826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
            <a:ext cx="8229600" cy="1119673"/>
          </a:xfrm>
        </p:spPr>
        <p:txBody>
          <a:bodyPr/>
          <a:lstStyle/>
          <a:p>
            <a:r>
              <a:rPr lang="fr-FR" sz="3600" b="1" i="1" dirty="0">
                <a:latin typeface="Times New Roman"/>
                <a:cs typeface="Times New Roman"/>
              </a:rPr>
              <a:t>Chapitre Introductif </a:t>
            </a:r>
          </a:p>
        </p:txBody>
      </p:sp>
      <p:sp>
        <p:nvSpPr>
          <p:cNvPr id="3" name="Espace réservé du contenu 2"/>
          <p:cNvSpPr>
            <a:spLocks noGrp="1"/>
          </p:cNvSpPr>
          <p:nvPr>
            <p:ph idx="1"/>
          </p:nvPr>
        </p:nvSpPr>
        <p:spPr/>
        <p:txBody>
          <a:bodyPr>
            <a:normAutofit/>
          </a:bodyPr>
          <a:lstStyle/>
          <a:p>
            <a:pPr marL="0" indent="536575" algn="just">
              <a:buNone/>
            </a:pPr>
            <a:r>
              <a:rPr lang="fr-FR" sz="2000" dirty="0">
                <a:solidFill>
                  <a:srgbClr val="000000"/>
                </a:solidFill>
                <a:latin typeface="Times New Roman"/>
                <a:cs typeface="Times New Roman"/>
              </a:rPr>
              <a:t>La comptabilité des sociétés est l'ensemble des traitements comptables régissant les opérations spécifiques aux sociétés. Elle fait partie intégrante de la comptabilité générale.	</a:t>
            </a:r>
          </a:p>
          <a:p>
            <a:pPr marL="0" indent="536575" algn="just">
              <a:buNone/>
            </a:pPr>
            <a:endParaRPr lang="fr-FR" sz="2000" dirty="0">
              <a:solidFill>
                <a:srgbClr val="000000"/>
              </a:solidFill>
              <a:latin typeface="Times New Roman"/>
              <a:cs typeface="Times New Roman"/>
            </a:endParaRPr>
          </a:p>
          <a:p>
            <a:pPr marL="0" indent="536575" algn="just">
              <a:buNone/>
            </a:pPr>
            <a:r>
              <a:rPr lang="fr-FR" sz="2000" dirty="0">
                <a:solidFill>
                  <a:srgbClr val="000000"/>
                </a:solidFill>
                <a:latin typeface="Times New Roman"/>
                <a:cs typeface="Times New Roman"/>
              </a:rPr>
              <a:t>Les principales opérations que l'on rencontre dans tous types de sociétés sont les suivantes:</a:t>
            </a:r>
          </a:p>
          <a:p>
            <a:pPr algn="just">
              <a:buNone/>
            </a:pPr>
            <a:r>
              <a:rPr lang="fr-FR" sz="2000" dirty="0">
                <a:solidFill>
                  <a:srgbClr val="000000"/>
                </a:solidFill>
                <a:latin typeface="Times New Roman"/>
                <a:cs typeface="Times New Roman"/>
              </a:rPr>
              <a:t>- Opérations de constitution (1</a:t>
            </a:r>
            <a:r>
              <a:rPr lang="fr-FR" sz="2000" baseline="30000" dirty="0">
                <a:solidFill>
                  <a:srgbClr val="000000"/>
                </a:solidFill>
                <a:latin typeface="Times New Roman"/>
                <a:cs typeface="Times New Roman"/>
              </a:rPr>
              <a:t>er</a:t>
            </a:r>
            <a:r>
              <a:rPr lang="fr-FR" sz="2000" dirty="0">
                <a:solidFill>
                  <a:srgbClr val="000000"/>
                </a:solidFill>
                <a:latin typeface="Times New Roman"/>
                <a:cs typeface="Times New Roman"/>
              </a:rPr>
              <a:t> chapitre)</a:t>
            </a:r>
          </a:p>
          <a:p>
            <a:pPr algn="just">
              <a:buNone/>
            </a:pPr>
            <a:r>
              <a:rPr lang="fr-FR" sz="2000" dirty="0">
                <a:solidFill>
                  <a:srgbClr val="000000"/>
                </a:solidFill>
                <a:latin typeface="Times New Roman"/>
                <a:cs typeface="Times New Roman"/>
              </a:rPr>
              <a:t>- Opérations de répartition des bénéfices (2</a:t>
            </a:r>
            <a:r>
              <a:rPr lang="fr-FR" sz="2000" baseline="30000" dirty="0">
                <a:solidFill>
                  <a:srgbClr val="000000"/>
                </a:solidFill>
                <a:latin typeface="Times New Roman"/>
                <a:cs typeface="Times New Roman"/>
              </a:rPr>
              <a:t>ème</a:t>
            </a:r>
            <a:r>
              <a:rPr lang="fr-FR" sz="2000" dirty="0">
                <a:solidFill>
                  <a:srgbClr val="000000"/>
                </a:solidFill>
                <a:latin typeface="Times New Roman"/>
                <a:cs typeface="Times New Roman"/>
              </a:rPr>
              <a:t> chapitre)</a:t>
            </a:r>
          </a:p>
          <a:p>
            <a:pPr algn="just">
              <a:buNone/>
            </a:pPr>
            <a:r>
              <a:rPr lang="fr-FR" sz="2000" dirty="0">
                <a:solidFill>
                  <a:srgbClr val="000000"/>
                </a:solidFill>
                <a:latin typeface="Times New Roman"/>
                <a:cs typeface="Times New Roman"/>
              </a:rPr>
              <a:t>- Opérations de modification du capital (3</a:t>
            </a:r>
            <a:r>
              <a:rPr lang="fr-FR" sz="2000" baseline="30000" dirty="0">
                <a:solidFill>
                  <a:srgbClr val="000000"/>
                </a:solidFill>
                <a:latin typeface="Times New Roman"/>
                <a:cs typeface="Times New Roman"/>
              </a:rPr>
              <a:t>ème</a:t>
            </a:r>
            <a:r>
              <a:rPr lang="fr-FR" sz="2000" dirty="0">
                <a:solidFill>
                  <a:srgbClr val="000000"/>
                </a:solidFill>
                <a:latin typeface="Times New Roman"/>
                <a:cs typeface="Times New Roman"/>
              </a:rPr>
              <a:t> chapitre)</a:t>
            </a:r>
          </a:p>
          <a:p>
            <a:pPr algn="just">
              <a:buNone/>
            </a:pPr>
            <a:r>
              <a:rPr lang="fr-FR" sz="2000" dirty="0">
                <a:solidFill>
                  <a:srgbClr val="000000"/>
                </a:solidFill>
                <a:latin typeface="Times New Roman"/>
                <a:cs typeface="Times New Roman"/>
              </a:rPr>
              <a:t>- Opérations de dissolution et liquidation. (4</a:t>
            </a:r>
            <a:r>
              <a:rPr lang="fr-FR" sz="2000" baseline="30000" dirty="0">
                <a:solidFill>
                  <a:srgbClr val="000000"/>
                </a:solidFill>
                <a:latin typeface="Times New Roman"/>
                <a:cs typeface="Times New Roman"/>
              </a:rPr>
              <a:t>ème</a:t>
            </a:r>
            <a:r>
              <a:rPr lang="fr-FR" sz="2000" dirty="0">
                <a:solidFill>
                  <a:srgbClr val="000000"/>
                </a:solidFill>
                <a:latin typeface="Times New Roman"/>
                <a:cs typeface="Times New Roman"/>
              </a:rPr>
              <a:t> chapitre)</a:t>
            </a:r>
          </a:p>
          <a:p>
            <a:pPr marL="0" indent="536575" algn="just">
              <a:buNone/>
            </a:pPr>
            <a:endParaRPr lang="fr-FR" dirty="0">
              <a:solidFill>
                <a:srgbClr val="000000"/>
              </a:solidFill>
              <a:latin typeface="Times New Roman"/>
              <a:cs typeface="Times New Roman"/>
            </a:endParaRPr>
          </a:p>
          <a:p>
            <a:endParaRPr lang="fr-FR" dirty="0"/>
          </a:p>
        </p:txBody>
      </p:sp>
      <p:sp>
        <p:nvSpPr>
          <p:cNvPr id="4" name="SlideNumberChip">
            <a:extLst>
              <a:ext uri="{FF2B5EF4-FFF2-40B4-BE49-F238E27FC236}">
                <a16:creationId xmlns:a16="http://schemas.microsoft.com/office/drawing/2014/main" id="{94585B23-1D58-4DCF-B2BF-680E3449AE2D}"/>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3</a:t>
            </a:r>
          </a:p>
        </p:txBody>
      </p:sp>
    </p:spTree>
    <p:extLst>
      <p:ext uri="{BB962C8B-B14F-4D97-AF65-F5344CB8AC3E}">
        <p14:creationId xmlns:p14="http://schemas.microsoft.com/office/powerpoint/2010/main" val="4001558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500" decel="50000" fill="hold">
                                          <p:stCondLst>
                                            <p:cond delay="0"/>
                                          </p:stCondLst>
                                        </p:cTn>
                                        <p:tgtEl>
                                          <p:spTgt spid="3">
                                            <p:txEl>
                                              <p:pRg st="3" end="3"/>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3">
                                            <p:txEl>
                                              <p:pRg st="3" end="3"/>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3">
                                            <p:txEl>
                                              <p:pRg st="3" end="3"/>
                                            </p:txEl>
                                          </p:spTgt>
                                        </p:tgtEl>
                                        <p:attrNameLst>
                                          <p:attrName>ppt_w</p:attrName>
                                        </p:attrNameLst>
                                      </p:cBhvr>
                                      <p:tavLst>
                                        <p:tav tm="0">
                                          <p:val>
                                            <p:strVal val="#ppt_w*.05"/>
                                          </p:val>
                                        </p:tav>
                                        <p:tav tm="100000">
                                          <p:val>
                                            <p:strVal val="#ppt_w"/>
                                          </p:val>
                                        </p:tav>
                                      </p:tavLst>
                                    </p:anim>
                                    <p:anim calcmode="lin" valueType="num">
                                      <p:cBhvr>
                                        <p:cTn id="34" dur="10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3">
                                            <p:txEl>
                                              <p:pRg st="3" end="3"/>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3">
                                            <p:txEl>
                                              <p:pRg st="3" end="3"/>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3">
                                            <p:txEl>
                                              <p:pRg st="3" end="3"/>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46"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3">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5" presetClass="entr" presetSubtype="0" fill="hold" grpId="0"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 calcmode="lin" valueType="num">
                                      <p:cBhvr>
                                        <p:cTn id="55" dur="500" decel="50000" fill="hold">
                                          <p:stCondLst>
                                            <p:cond delay="0"/>
                                          </p:stCondLst>
                                        </p:cTn>
                                        <p:tgtEl>
                                          <p:spTgt spid="3">
                                            <p:txEl>
                                              <p:pRg st="5" end="5"/>
                                            </p:txEl>
                                          </p:spTgt>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3">
                                            <p:txEl>
                                              <p:pRg st="5" end="5"/>
                                            </p:txEl>
                                          </p:spTgt>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3">
                                            <p:txEl>
                                              <p:pRg st="5" end="5"/>
                                            </p:txEl>
                                          </p:spTgt>
                                        </p:tgtEl>
                                        <p:attrNameLst>
                                          <p:attrName>ppt_w</p:attrName>
                                        </p:attrNameLst>
                                      </p:cBhvr>
                                      <p:tavLst>
                                        <p:tav tm="0">
                                          <p:val>
                                            <p:strVal val="#ppt_w*.05"/>
                                          </p:val>
                                        </p:tav>
                                        <p:tav tm="100000">
                                          <p:val>
                                            <p:strVal val="#ppt_w"/>
                                          </p:val>
                                        </p:tav>
                                      </p:tavLst>
                                    </p:anim>
                                    <p:anim calcmode="lin" valueType="num">
                                      <p:cBhvr>
                                        <p:cTn id="58" dur="10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3">
                                            <p:txEl>
                                              <p:pRg st="5" end="5"/>
                                            </p:txEl>
                                          </p:spTgt>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3">
                                            <p:txEl>
                                              <p:pRg st="5" end="5"/>
                                            </p:txEl>
                                          </p:spTgt>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3">
                                            <p:txEl>
                                              <p:pRg st="5" end="5"/>
                                            </p:txEl>
                                          </p:spTgt>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3">
                                            <p:txEl>
                                              <p:pRg st="5" end="5"/>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5" presetClass="entr" presetSubtype="0" fill="hold" grpId="0" nodeType="clickEffect">
                                  <p:stCondLst>
                                    <p:cond delay="0"/>
                                  </p:stCondLst>
                                  <p:childTnLst>
                                    <p:set>
                                      <p:cBhvr>
                                        <p:cTn id="66" dur="1" fill="hold">
                                          <p:stCondLst>
                                            <p:cond delay="0"/>
                                          </p:stCondLst>
                                        </p:cTn>
                                        <p:tgtEl>
                                          <p:spTgt spid="3">
                                            <p:txEl>
                                              <p:pRg st="6" end="6"/>
                                            </p:txEl>
                                          </p:spTgt>
                                        </p:tgtEl>
                                        <p:attrNameLst>
                                          <p:attrName>style.visibility</p:attrName>
                                        </p:attrNameLst>
                                      </p:cBhvr>
                                      <p:to>
                                        <p:strVal val="visible"/>
                                      </p:to>
                                    </p:set>
                                    <p:anim calcmode="lin" valueType="num">
                                      <p:cBhvr>
                                        <p:cTn id="67" dur="500" decel="50000" fill="hold">
                                          <p:stCondLst>
                                            <p:cond delay="0"/>
                                          </p:stCondLst>
                                        </p:cTn>
                                        <p:tgtEl>
                                          <p:spTgt spid="3">
                                            <p:txEl>
                                              <p:pRg st="6" end="6"/>
                                            </p:txEl>
                                          </p:spTgt>
                                        </p:tgtEl>
                                        <p:attrNameLst>
                                          <p:attrName>style.rotation</p:attrName>
                                        </p:attrNameLst>
                                      </p:cBhvr>
                                      <p:tavLst>
                                        <p:tav tm="0">
                                          <p:val>
                                            <p:fltVal val="-90"/>
                                          </p:val>
                                        </p:tav>
                                        <p:tav tm="100000">
                                          <p:val>
                                            <p:fltVal val="0"/>
                                          </p:val>
                                        </p:tav>
                                      </p:tavLst>
                                    </p:anim>
                                    <p:anim calcmode="lin" valueType="num">
                                      <p:cBhvr>
                                        <p:cTn id="68" dur="500" decel="50000" fill="hold">
                                          <p:stCondLst>
                                            <p:cond delay="0"/>
                                          </p:stCondLst>
                                        </p:cTn>
                                        <p:tgtEl>
                                          <p:spTgt spid="3">
                                            <p:txEl>
                                              <p:pRg st="6" end="6"/>
                                            </p:txEl>
                                          </p:spTgt>
                                        </p:tgtEl>
                                        <p:attrNameLst>
                                          <p:attrName>ppt_w</p:attrName>
                                        </p:attrNameLst>
                                      </p:cBhvr>
                                      <p:tavLst>
                                        <p:tav tm="0">
                                          <p:val>
                                            <p:strVal val="#ppt_w"/>
                                          </p:val>
                                        </p:tav>
                                        <p:tav tm="100000">
                                          <p:val>
                                            <p:strVal val="#ppt_w*.05"/>
                                          </p:val>
                                        </p:tav>
                                      </p:tavLst>
                                    </p:anim>
                                    <p:anim calcmode="lin" valueType="num">
                                      <p:cBhvr>
                                        <p:cTn id="69" dur="500" accel="50000" fill="hold">
                                          <p:stCondLst>
                                            <p:cond delay="500"/>
                                          </p:stCondLst>
                                        </p:cTn>
                                        <p:tgtEl>
                                          <p:spTgt spid="3">
                                            <p:txEl>
                                              <p:pRg st="6" end="6"/>
                                            </p:txEl>
                                          </p:spTgt>
                                        </p:tgtEl>
                                        <p:attrNameLst>
                                          <p:attrName>ppt_w</p:attrName>
                                        </p:attrNameLst>
                                      </p:cBhvr>
                                      <p:tavLst>
                                        <p:tav tm="0">
                                          <p:val>
                                            <p:strVal val="#ppt_w*.05"/>
                                          </p:val>
                                        </p:tav>
                                        <p:tav tm="100000">
                                          <p:val>
                                            <p:strVal val="#ppt_w"/>
                                          </p:val>
                                        </p:tav>
                                      </p:tavLst>
                                    </p:anim>
                                    <p:anim calcmode="lin" valueType="num">
                                      <p:cBhvr>
                                        <p:cTn id="70" dur="1000" fill="hold"/>
                                        <p:tgtEl>
                                          <p:spTgt spid="3">
                                            <p:txEl>
                                              <p:pRg st="6" end="6"/>
                                            </p:txEl>
                                          </p:spTgt>
                                        </p:tgtEl>
                                        <p:attrNameLst>
                                          <p:attrName>ppt_h</p:attrName>
                                        </p:attrNameLst>
                                      </p:cBhvr>
                                      <p:tavLst>
                                        <p:tav tm="0">
                                          <p:val>
                                            <p:strVal val="#ppt_h"/>
                                          </p:val>
                                        </p:tav>
                                        <p:tav tm="100000">
                                          <p:val>
                                            <p:strVal val="#ppt_h"/>
                                          </p:val>
                                        </p:tav>
                                      </p:tavLst>
                                    </p:anim>
                                    <p:anim calcmode="lin" valueType="num">
                                      <p:cBhvr>
                                        <p:cTn id="71" dur="500" decel="50000" fill="hold">
                                          <p:stCondLst>
                                            <p:cond delay="0"/>
                                          </p:stCondLst>
                                        </p:cTn>
                                        <p:tgtEl>
                                          <p:spTgt spid="3">
                                            <p:txEl>
                                              <p:pRg st="6" end="6"/>
                                            </p:txEl>
                                          </p:spTgt>
                                        </p:tgtEl>
                                        <p:attrNameLst>
                                          <p:attrName>ppt_x</p:attrName>
                                        </p:attrNameLst>
                                      </p:cBhvr>
                                      <p:tavLst>
                                        <p:tav tm="0">
                                          <p:val>
                                            <p:strVal val="#ppt_x+.4"/>
                                          </p:val>
                                        </p:tav>
                                        <p:tav tm="100000">
                                          <p:val>
                                            <p:strVal val="#ppt_x"/>
                                          </p:val>
                                        </p:tav>
                                      </p:tavLst>
                                    </p:anim>
                                    <p:anim calcmode="lin" valueType="num">
                                      <p:cBhvr>
                                        <p:cTn id="72" dur="500" decel="50000" fill="hold">
                                          <p:stCondLst>
                                            <p:cond delay="0"/>
                                          </p:stCondLst>
                                        </p:cTn>
                                        <p:tgtEl>
                                          <p:spTgt spid="3">
                                            <p:txEl>
                                              <p:pRg st="6" end="6"/>
                                            </p:txEl>
                                          </p:spTgt>
                                        </p:tgtEl>
                                        <p:attrNameLst>
                                          <p:attrName>ppt_y</p:attrName>
                                        </p:attrNameLst>
                                      </p:cBhvr>
                                      <p:tavLst>
                                        <p:tav tm="0">
                                          <p:val>
                                            <p:strVal val="#ppt_y-.2"/>
                                          </p:val>
                                        </p:tav>
                                        <p:tav tm="100000">
                                          <p:val>
                                            <p:strVal val="#ppt_y+.1"/>
                                          </p:val>
                                        </p:tav>
                                      </p:tavLst>
                                    </p:anim>
                                    <p:anim calcmode="lin" valueType="num">
                                      <p:cBhvr>
                                        <p:cTn id="73" dur="500" accel="50000" fill="hold">
                                          <p:stCondLst>
                                            <p:cond delay="500"/>
                                          </p:stCondLst>
                                        </p:cTn>
                                        <p:tgtEl>
                                          <p:spTgt spid="3">
                                            <p:txEl>
                                              <p:pRg st="6" end="6"/>
                                            </p:txEl>
                                          </p:spTgt>
                                        </p:tgtEl>
                                        <p:attrNameLst>
                                          <p:attrName>ppt_y</p:attrName>
                                        </p:attrNameLst>
                                      </p:cBhvr>
                                      <p:tavLst>
                                        <p:tav tm="0">
                                          <p:val>
                                            <p:strVal val="#ppt_y+.1"/>
                                          </p:val>
                                        </p:tav>
                                        <p:tav tm="100000">
                                          <p:val>
                                            <p:strVal val="#ppt_y"/>
                                          </p:val>
                                        </p:tav>
                                      </p:tavLst>
                                    </p:anim>
                                    <p:animEffect transition="in" filter="fade">
                                      <p:cBhvr>
                                        <p:cTn id="74" dur="1000" decel="50000">
                                          <p:stCondLst>
                                            <p:cond delay="0"/>
                                          </p:stCondLst>
                                        </p:cTn>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just">
              <a:buNone/>
            </a:pPr>
            <a:r>
              <a:rPr lang="fr-FR" sz="2000" b="1" i="1" u="sng" dirty="0">
                <a:solidFill>
                  <a:srgbClr val="000000"/>
                </a:solidFill>
                <a:latin typeface="Times New Roman"/>
                <a:cs typeface="Times New Roman"/>
              </a:rPr>
              <a:t>5. Traitement comptable des frais </a:t>
            </a:r>
          </a:p>
          <a:p>
            <a:pPr marL="0" indent="0" algn="just">
              <a:buNone/>
            </a:pPr>
            <a:endParaRPr lang="fr-FR" sz="2000" b="1" i="1" u="sng" dirty="0">
              <a:solidFill>
                <a:srgbClr val="000000"/>
              </a:solidFill>
              <a:latin typeface="Times New Roman"/>
              <a:cs typeface="Times New Roman"/>
            </a:endParaRPr>
          </a:p>
          <a:p>
            <a:pPr marL="0" indent="0" algn="just">
              <a:buNone/>
            </a:pPr>
            <a:r>
              <a:rPr lang="fr-FR" sz="2000" b="1" dirty="0">
                <a:solidFill>
                  <a:srgbClr val="000000"/>
                </a:solidFill>
                <a:latin typeface="Times New Roman"/>
                <a:cs typeface="Times New Roman"/>
              </a:rPr>
              <a:t>Les frais de constitution </a:t>
            </a:r>
            <a:r>
              <a:rPr lang="fr-FR" sz="2000" dirty="0">
                <a:solidFill>
                  <a:srgbClr val="000000"/>
                </a:solidFill>
                <a:latin typeface="Times New Roman"/>
                <a:cs typeface="Times New Roman"/>
              </a:rPr>
              <a:t>sont </a:t>
            </a:r>
            <a:r>
              <a:rPr lang="fr-FR" sz="2000" b="1" dirty="0">
                <a:solidFill>
                  <a:schemeClr val="tx1"/>
                </a:solidFill>
                <a:latin typeface="Times New Roman"/>
                <a:cs typeface="Times New Roman"/>
              </a:rPr>
              <a:t>comptabilisé </a:t>
            </a:r>
            <a:r>
              <a:rPr lang="fr-FR" sz="2000" dirty="0">
                <a:solidFill>
                  <a:srgbClr val="000000"/>
                </a:solidFill>
                <a:latin typeface="Times New Roman"/>
                <a:cs typeface="Times New Roman"/>
              </a:rPr>
              <a:t>au </a:t>
            </a:r>
            <a:r>
              <a:rPr lang="fr-FR" sz="2000" b="1" i="1" dirty="0">
                <a:solidFill>
                  <a:srgbClr val="000000"/>
                </a:solidFill>
                <a:latin typeface="Times New Roman"/>
                <a:cs typeface="Times New Roman"/>
              </a:rPr>
              <a:t>débit du compte 2111 Frais de constitution par le crédit du compte de trésorerie concerné </a:t>
            </a:r>
            <a:r>
              <a:rPr lang="fr-FR" sz="2000" dirty="0">
                <a:solidFill>
                  <a:srgbClr val="000000"/>
                </a:solidFill>
                <a:latin typeface="Times New Roman"/>
                <a:cs typeface="Times New Roman"/>
              </a:rPr>
              <a:t>ou </a:t>
            </a:r>
            <a:r>
              <a:rPr lang="fr-FR" sz="2000" b="1" dirty="0">
                <a:solidFill>
                  <a:srgbClr val="000000"/>
                </a:solidFill>
                <a:latin typeface="Times New Roman"/>
                <a:cs typeface="Times New Roman"/>
              </a:rPr>
              <a:t>du tiers créditeur. </a:t>
            </a:r>
          </a:p>
          <a:p>
            <a:pPr marL="0" indent="0" algn="just">
              <a:buNone/>
            </a:pPr>
            <a:endParaRPr lang="fr-FR" sz="2000" b="1" i="1" u="sng" dirty="0">
              <a:solidFill>
                <a:srgbClr val="000000"/>
              </a:solidFill>
              <a:latin typeface="Times New Roman"/>
              <a:cs typeface="Times New Roman"/>
            </a:endParaRPr>
          </a:p>
          <a:p>
            <a:pPr marL="0" indent="0" algn="just">
              <a:buNone/>
            </a:pPr>
            <a:endParaRPr lang="fr-FR" sz="2000" b="1" i="1" u="sng" dirty="0">
              <a:solidFill>
                <a:srgbClr val="000000"/>
              </a:solidFill>
              <a:latin typeface="Times New Roman"/>
              <a:cs typeface="Times New Roman"/>
            </a:endParaRP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BE4DA406-3549-4B20-A7C2-5E1E38D0730E}"/>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30</a:t>
            </a:r>
          </a:p>
        </p:txBody>
      </p:sp>
    </p:spTree>
    <p:extLst>
      <p:ext uri="{BB962C8B-B14F-4D97-AF65-F5344CB8AC3E}">
        <p14:creationId xmlns:p14="http://schemas.microsoft.com/office/powerpoint/2010/main" val="1363826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just">
              <a:buNone/>
            </a:pPr>
            <a:r>
              <a:rPr lang="fr-FR" sz="2000" b="1" i="1" u="sng" dirty="0">
                <a:solidFill>
                  <a:srgbClr val="000000"/>
                </a:solidFill>
                <a:latin typeface="Times New Roman"/>
                <a:cs typeface="Times New Roman"/>
              </a:rPr>
              <a:t>6. Constitution de la société à responsabilité limitée </a:t>
            </a:r>
          </a:p>
          <a:p>
            <a:pPr marL="0" indent="0" algn="just">
              <a:buNone/>
            </a:pPr>
            <a:r>
              <a:rPr lang="fr-FR" sz="2000" dirty="0">
                <a:solidFill>
                  <a:srgbClr val="000000"/>
                </a:solidFill>
                <a:latin typeface="Times New Roman"/>
                <a:cs typeface="Times New Roman"/>
              </a:rPr>
              <a:t>	</a:t>
            </a:r>
            <a:r>
              <a:rPr lang="fr-FR" sz="2000" b="1" i="1" u="sng" dirty="0">
                <a:solidFill>
                  <a:srgbClr val="000000"/>
                </a:solidFill>
                <a:latin typeface="Times New Roman"/>
                <a:cs typeface="Times New Roman"/>
              </a:rPr>
              <a:t>6.1. Quelques rappels juridiques </a:t>
            </a:r>
          </a:p>
          <a:p>
            <a:pPr marL="0" indent="0" algn="just">
              <a:buNone/>
            </a:pPr>
            <a:endParaRPr lang="fr-FR" sz="2000" b="1" i="1" u="sng" dirty="0">
              <a:solidFill>
                <a:srgbClr val="000000"/>
              </a:solidFill>
              <a:latin typeface="Times New Roman"/>
              <a:cs typeface="Times New Roman"/>
            </a:endParaRPr>
          </a:p>
          <a:p>
            <a:pPr algn="just">
              <a:buFont typeface="Arial"/>
              <a:buChar char="•"/>
            </a:pPr>
            <a:r>
              <a:rPr lang="fr-FR" sz="2000" dirty="0">
                <a:solidFill>
                  <a:srgbClr val="000000"/>
                </a:solidFill>
                <a:latin typeface="Times New Roman"/>
                <a:cs typeface="Times New Roman"/>
              </a:rPr>
              <a:t>D’après l’article 44 de la loi n°5-96, la société à responsabilité limitée est constituée par deux ou plusieurs personnes qui  ne supportent  pas les pertes qu’à concurrence de leurs apports. </a:t>
            </a:r>
          </a:p>
          <a:p>
            <a:pPr algn="just">
              <a:buFont typeface="Arial"/>
              <a:buChar char="•"/>
            </a:pPr>
            <a:endParaRPr lang="fr-FR" sz="2000" dirty="0">
              <a:solidFill>
                <a:srgbClr val="000000"/>
              </a:solidFill>
              <a:latin typeface="Times New Roman"/>
              <a:cs typeface="Times New Roman"/>
            </a:endParaRPr>
          </a:p>
          <a:p>
            <a:pPr algn="just">
              <a:buFont typeface="Arial"/>
              <a:buChar char="•"/>
            </a:pPr>
            <a:r>
              <a:rPr lang="fr-FR" sz="2000" dirty="0">
                <a:solidFill>
                  <a:srgbClr val="000000"/>
                </a:solidFill>
                <a:latin typeface="Times New Roman"/>
                <a:cs typeface="Times New Roman"/>
              </a:rPr>
              <a:t>Le nombre maximum d’associés ne peut pas dépasser 50.  </a:t>
            </a:r>
          </a:p>
          <a:p>
            <a:pPr marL="0" indent="0" algn="just">
              <a:buNone/>
            </a:pPr>
            <a:endParaRPr lang="fr-FR" sz="2000" dirty="0">
              <a:solidFill>
                <a:srgbClr val="000000"/>
              </a:solidFill>
              <a:latin typeface="Times New Roman"/>
              <a:cs typeface="Times New Roman"/>
            </a:endParaRPr>
          </a:p>
          <a:p>
            <a:pPr algn="just"/>
            <a:r>
              <a:rPr lang="fr-FR" sz="2000" dirty="0">
                <a:solidFill>
                  <a:srgbClr val="000000"/>
                </a:solidFill>
                <a:latin typeface="Times New Roman"/>
                <a:cs typeface="Times New Roman"/>
              </a:rPr>
              <a:t>Le Capital de la Société à responsabilité limitée est librement fixé par les associés dans les statuts. </a:t>
            </a:r>
          </a:p>
          <a:p>
            <a:pPr algn="just">
              <a:buFont typeface="Arial"/>
              <a:buChar char="•"/>
            </a:pPr>
            <a:endParaRPr lang="fr-FR" sz="2000" dirty="0">
              <a:solidFill>
                <a:srgbClr val="000000"/>
              </a:solidFill>
              <a:latin typeface="Times New Roman"/>
              <a:cs typeface="Times New Roman"/>
            </a:endParaRPr>
          </a:p>
          <a:p>
            <a:pPr algn="just">
              <a:buFont typeface="Arial"/>
              <a:buChar char="•"/>
            </a:pPr>
            <a:endParaRPr lang="fr-FR" sz="2000" dirty="0">
              <a:solidFill>
                <a:srgbClr val="000000"/>
              </a:solidFill>
              <a:latin typeface="Times New Roman"/>
              <a:cs typeface="Times New Roman"/>
            </a:endParaRPr>
          </a:p>
          <a:p>
            <a:pPr algn="just">
              <a:buFont typeface="Arial"/>
              <a:buChar char="•"/>
            </a:pPr>
            <a:endParaRPr lang="fr-FR" sz="2000" dirty="0">
              <a:solidFill>
                <a:srgbClr val="000000"/>
              </a:solidFill>
              <a:latin typeface="Times New Roman"/>
              <a:cs typeface="Times New Roman"/>
            </a:endParaRP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F18DC9F0-C914-4B77-A168-1F3F631B639A}"/>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31</a:t>
            </a:r>
          </a:p>
        </p:txBody>
      </p:sp>
    </p:spTree>
    <p:extLst>
      <p:ext uri="{BB962C8B-B14F-4D97-AF65-F5344CB8AC3E}">
        <p14:creationId xmlns:p14="http://schemas.microsoft.com/office/powerpoint/2010/main" val="1363826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r>
              <a:rPr lang="fr-FR" sz="2000" dirty="0">
                <a:solidFill>
                  <a:srgbClr val="000000"/>
                </a:solidFill>
                <a:latin typeface="Times New Roman"/>
                <a:cs typeface="Times New Roman"/>
              </a:rPr>
              <a:t>Les fonds provenant de la libération des parts sociales sont déposés dans les huit jours de leur réception, par les personnes qui les ont reçus, dans un compte bancaire bloqué, et ce lorsque le capital social dépasse cent mille dirhams ( Article 51 de la loi n°5-96).  </a:t>
            </a:r>
          </a:p>
          <a:p>
            <a:pPr algn="just"/>
            <a:endParaRPr lang="fr-FR" sz="2000" dirty="0">
              <a:solidFill>
                <a:srgbClr val="000000"/>
              </a:solidFill>
              <a:latin typeface="Times New Roman"/>
              <a:cs typeface="Times New Roman"/>
            </a:endParaRPr>
          </a:p>
          <a:p>
            <a:pPr algn="just"/>
            <a:endParaRPr lang="fr-FR" sz="2000" dirty="0">
              <a:solidFill>
                <a:srgbClr val="000000"/>
              </a:solidFill>
              <a:latin typeface="Times New Roman"/>
              <a:cs typeface="Times New Roman"/>
            </a:endParaRPr>
          </a:p>
          <a:p>
            <a:pPr algn="just"/>
            <a:r>
              <a:rPr lang="fr-FR" sz="2000" dirty="0">
                <a:solidFill>
                  <a:srgbClr val="000000"/>
                </a:solidFill>
                <a:latin typeface="Times New Roman"/>
                <a:cs typeface="Times New Roman"/>
              </a:rPr>
              <a:t>Si la société n’est pas constituée dans le délai de six mois à compter du premier dépôt de fonds, les apporteurs peuvent, soit individuellement, soit par mandataire les représentant collectivement, demander au président du tribunal du lieu du siège social, statuant en référé, l’autorisation de retirer le montant de leurs apports ( Articles 52 de la loi n° 5-96). </a:t>
            </a: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2349362F-5E7C-4E28-A924-DBB96AEC60D2}"/>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32</a:t>
            </a:r>
          </a:p>
        </p:txBody>
      </p:sp>
    </p:spTree>
    <p:extLst>
      <p:ext uri="{BB962C8B-B14F-4D97-AF65-F5344CB8AC3E}">
        <p14:creationId xmlns:p14="http://schemas.microsoft.com/office/powerpoint/2010/main" val="1363826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100"/>
                                        <p:tgtEl>
                                          <p:spTgt spid="3">
                                            <p:txEl>
                                              <p:pRg st="3" end="3"/>
                                            </p:txEl>
                                          </p:spTgt>
                                        </p:tgtEl>
                                      </p:cBhvr>
                                    </p:animEffect>
                                    <p:anim calcmode="lin" valueType="num">
                                      <p:cBhvr>
                                        <p:cTn id="17"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78106" y="909127"/>
            <a:ext cx="8709186" cy="4525963"/>
          </a:xfrm>
        </p:spPr>
        <p:txBody>
          <a:bodyPr>
            <a:normAutofit/>
          </a:bodyPr>
          <a:lstStyle/>
          <a:p>
            <a:pPr marL="0" indent="0" algn="just">
              <a:buNone/>
            </a:pPr>
            <a:r>
              <a:rPr lang="fr-FR" sz="2000" dirty="0">
                <a:solidFill>
                  <a:srgbClr val="000000"/>
                </a:solidFill>
                <a:latin typeface="Times New Roman"/>
                <a:cs typeface="Times New Roman"/>
              </a:rPr>
              <a:t>6.1.</a:t>
            </a:r>
            <a:r>
              <a:rPr lang="fr-FR" sz="2000" b="1" i="1" u="sng" dirty="0">
                <a:solidFill>
                  <a:srgbClr val="000000"/>
                </a:solidFill>
                <a:latin typeface="Times New Roman"/>
                <a:cs typeface="Times New Roman"/>
              </a:rPr>
              <a:t> Enregistrement comptable </a:t>
            </a:r>
          </a:p>
          <a:p>
            <a:pPr marL="0" indent="0" algn="just">
              <a:buNone/>
            </a:pPr>
            <a:endParaRPr lang="fr-FR" sz="2000" b="1" i="1" u="sng" dirty="0">
              <a:solidFill>
                <a:srgbClr val="000000"/>
              </a:solidFill>
              <a:latin typeface="Times New Roman"/>
              <a:cs typeface="Times New Roman"/>
            </a:endParaRPr>
          </a:p>
          <a:p>
            <a:pPr marL="400050" lvl="1" indent="0" algn="just">
              <a:buNone/>
            </a:pPr>
            <a:r>
              <a:rPr lang="fr-FR" sz="2000" b="1" i="1" u="sng" dirty="0">
                <a:solidFill>
                  <a:srgbClr val="000000"/>
                </a:solidFill>
                <a:latin typeface="Times New Roman"/>
                <a:cs typeface="Times New Roman"/>
              </a:rPr>
              <a:t>6.1.1. Apports en nature et apports en numéraire à libérer à la constitution </a:t>
            </a:r>
          </a:p>
          <a:p>
            <a:pPr marL="400050" lvl="1" indent="0" algn="just">
              <a:buNone/>
            </a:pPr>
            <a:endParaRPr lang="fr-FR" sz="2000" b="1" i="1" u="sng" dirty="0">
              <a:solidFill>
                <a:srgbClr val="000000"/>
              </a:solidFill>
              <a:latin typeface="Times New Roman"/>
              <a:cs typeface="Times New Roman"/>
            </a:endParaRPr>
          </a:p>
          <a:p>
            <a:pPr marL="0" indent="363538" algn="just">
              <a:buNone/>
            </a:pPr>
            <a:r>
              <a:rPr lang="fr-FR" sz="2000" dirty="0">
                <a:solidFill>
                  <a:srgbClr val="000000"/>
                </a:solidFill>
                <a:latin typeface="Times New Roman"/>
                <a:cs typeface="Times New Roman"/>
              </a:rPr>
              <a:t>Les associés peuvent se libérer de leurs apports soit immédiatement soit après un certain délai. </a:t>
            </a:r>
          </a:p>
          <a:p>
            <a:pPr marL="0" indent="363538" algn="just">
              <a:buNone/>
            </a:pPr>
            <a:r>
              <a:rPr lang="fr-FR" sz="2000" b="1" i="1" u="sng" dirty="0">
                <a:solidFill>
                  <a:srgbClr val="000000"/>
                </a:solidFill>
                <a:latin typeface="Times New Roman"/>
                <a:cs typeface="Times New Roman"/>
              </a:rPr>
              <a:t>Exemple 2 :</a:t>
            </a:r>
            <a:r>
              <a:rPr lang="fr-FR" sz="2000" dirty="0">
                <a:solidFill>
                  <a:srgbClr val="000000"/>
                </a:solidFill>
                <a:latin typeface="Times New Roman"/>
                <a:cs typeface="Times New Roman"/>
              </a:rPr>
              <a:t> Les associés ont libéré leurs apports par versement au compte bancaire ouvert au nom de la Société le 2/05/N. (</a:t>
            </a:r>
            <a:r>
              <a:rPr lang="fr-FR" sz="2000" b="1" i="1" dirty="0">
                <a:solidFill>
                  <a:srgbClr val="000000"/>
                </a:solidFill>
                <a:latin typeface="Times New Roman"/>
                <a:cs typeface="Times New Roman"/>
              </a:rPr>
              <a:t>Suite de l’exemple 1)</a:t>
            </a:r>
          </a:p>
          <a:p>
            <a:pPr marL="0" indent="363538" algn="just">
              <a:buNone/>
            </a:pPr>
            <a:endParaRPr lang="fr-FR" sz="2000" dirty="0">
              <a:solidFill>
                <a:srgbClr val="000000"/>
              </a:solidFill>
              <a:latin typeface="Times New Roman"/>
              <a:cs typeface="Times New Roman"/>
            </a:endParaRPr>
          </a:p>
          <a:p>
            <a:pPr marL="400050" lvl="1" indent="0" algn="just">
              <a:buNone/>
            </a:pPr>
            <a:endParaRPr lang="fr-FR" sz="2000" b="1" i="1" u="sng" dirty="0">
              <a:solidFill>
                <a:srgbClr val="000000"/>
              </a:solidFill>
              <a:latin typeface="Times New Roman"/>
              <a:cs typeface="Times New Roman"/>
            </a:endParaRPr>
          </a:p>
        </p:txBody>
      </p:sp>
      <p:sp>
        <p:nvSpPr>
          <p:cNvPr id="4" name="Titre 1"/>
          <p:cNvSpPr>
            <a:spLocks noGrp="1"/>
          </p:cNvSpPr>
          <p:nvPr>
            <p:ph type="title"/>
          </p:nvPr>
        </p:nvSpPr>
        <p:spPr>
          <a:xfrm>
            <a:off x="457200" y="-27676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pic>
        <p:nvPicPr>
          <p:cNvPr id="2" name="Image 1"/>
          <p:cNvPicPr>
            <a:picLocks noChangeAspect="1"/>
          </p:cNvPicPr>
          <p:nvPr/>
        </p:nvPicPr>
        <p:blipFill>
          <a:blip r:embed="rId3"/>
          <a:stretch>
            <a:fillRect/>
          </a:stretch>
        </p:blipFill>
        <p:spPr>
          <a:xfrm>
            <a:off x="278106" y="3839094"/>
            <a:ext cx="8709186" cy="2781300"/>
          </a:xfrm>
          <a:prstGeom prst="rect">
            <a:avLst/>
          </a:prstGeom>
        </p:spPr>
      </p:pic>
      <p:sp>
        <p:nvSpPr>
          <p:cNvPr id="5" name="SlideNumberChip">
            <a:extLst>
              <a:ext uri="{FF2B5EF4-FFF2-40B4-BE49-F238E27FC236}">
                <a16:creationId xmlns:a16="http://schemas.microsoft.com/office/drawing/2014/main" id="{AB795059-498E-4866-B9FA-39DD65C15DF7}"/>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33</a:t>
            </a:r>
          </a:p>
        </p:txBody>
      </p:sp>
    </p:spTree>
    <p:extLst>
      <p:ext uri="{BB962C8B-B14F-4D97-AF65-F5344CB8AC3E}">
        <p14:creationId xmlns:p14="http://schemas.microsoft.com/office/powerpoint/2010/main" val="1363826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
                                        <p:tgtEl>
                                          <p:spTgt spid="3">
                                            <p:txEl>
                                              <p:pRg st="2" end="2"/>
                                            </p:txEl>
                                          </p:spTgt>
                                        </p:tgtEl>
                                      </p:cBhvr>
                                    </p:animEffect>
                                    <p:anim calcmode="lin" valueType="num">
                                      <p:cBhvr>
                                        <p:cTn id="15"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3"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
                                        <p:tgtEl>
                                          <p:spTgt spid="3">
                                            <p:txEl>
                                              <p:pRg st="4" end="4"/>
                                            </p:txEl>
                                          </p:spTgt>
                                        </p:tgtEl>
                                      </p:cBhvr>
                                    </p:animEffect>
                                    <p:anim calcmode="lin" valueType="num">
                                      <p:cBhvr>
                                        <p:cTn id="2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3"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
                                        <p:tgtEl>
                                          <p:spTgt spid="3">
                                            <p:txEl>
                                              <p:pRg st="5" end="5"/>
                                            </p:txEl>
                                          </p:spTgt>
                                        </p:tgtEl>
                                      </p:cBhvr>
                                    </p:animEffect>
                                    <p:anim calcmode="lin" valueType="num">
                                      <p:cBhvr>
                                        <p:cTn id="33"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35"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6"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3" presetClass="entr" presetSubtype="0" fill="hold" nodeType="click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fade">
                                      <p:cBhvr>
                                        <p:cTn id="41" dur="100"/>
                                        <p:tgtEl>
                                          <p:spTgt spid="2"/>
                                        </p:tgtEl>
                                      </p:cBhvr>
                                    </p:animEffect>
                                    <p:anim calcmode="lin" valueType="num">
                                      <p:cBhvr>
                                        <p:cTn id="42" dur="400" fill="hold"/>
                                        <p:tgtEl>
                                          <p:spTgt spid="2"/>
                                        </p:tgtEl>
                                        <p:attrNameLst>
                                          <p:attrName>ppt_x</p:attrName>
                                        </p:attrNameLst>
                                      </p:cBhvr>
                                      <p:tavLst>
                                        <p:tav tm="0">
                                          <p:val>
                                            <p:strVal val="#ppt_x"/>
                                          </p:val>
                                        </p:tav>
                                        <p:tav tm="100000">
                                          <p:val>
                                            <p:strVal val="#ppt_x"/>
                                          </p:val>
                                        </p:tav>
                                      </p:tavLst>
                                    </p:anim>
                                    <p:anim calcmode="lin" valueType="num">
                                      <p:cBhvr>
                                        <p:cTn id="43" dur="400" fill="hold"/>
                                        <p:tgtEl>
                                          <p:spTgt spid="2"/>
                                        </p:tgtEl>
                                        <p:attrNameLst>
                                          <p:attrName>ppt_y</p:attrName>
                                        </p:attrNameLst>
                                      </p:cBhvr>
                                      <p:tavLst>
                                        <p:tav tm="0">
                                          <p:val>
                                            <p:strVal val="#ppt_y+0.31"/>
                                          </p:val>
                                        </p:tav>
                                        <p:tav tm="100000">
                                          <p:val>
                                            <p:strVal val="#ppt_y+0.31"/>
                                          </p:val>
                                        </p:tav>
                                      </p:tavLst>
                                    </p:anim>
                                    <p:anim calcmode="lin" valueType="num">
                                      <p:cBhvr>
                                        <p:cTn id="44"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5"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4221" y="732607"/>
            <a:ext cx="8775635" cy="5893403"/>
          </a:xfrm>
        </p:spPr>
        <p:txBody>
          <a:bodyPr>
            <a:normAutofit fontScale="92500" lnSpcReduction="10000"/>
          </a:bodyPr>
          <a:lstStyle/>
          <a:p>
            <a:pPr marL="0" indent="0" algn="just">
              <a:buNone/>
            </a:pPr>
            <a:r>
              <a:rPr lang="fr-FR" sz="2200" b="1" i="1" u="sng" dirty="0">
                <a:solidFill>
                  <a:srgbClr val="000000"/>
                </a:solidFill>
                <a:latin typeface="Times New Roman"/>
                <a:cs typeface="Times New Roman"/>
              </a:rPr>
              <a:t>6.1.2. Apports en numéraire à libérer partiellement à la constitution  </a:t>
            </a:r>
          </a:p>
          <a:p>
            <a:pPr marL="0" indent="0" algn="just">
              <a:buNone/>
            </a:pPr>
            <a:endParaRPr lang="fr-FR" sz="2000" b="1" i="1" u="sng" dirty="0">
              <a:solidFill>
                <a:srgbClr val="000000"/>
              </a:solidFill>
              <a:latin typeface="Times New Roman"/>
              <a:cs typeface="Times New Roman"/>
            </a:endParaRPr>
          </a:p>
          <a:p>
            <a:pPr marL="0" indent="0" algn="just">
              <a:buNone/>
            </a:pPr>
            <a:r>
              <a:rPr lang="fr-FR" sz="2000" b="1" i="1" u="sng" dirty="0">
                <a:solidFill>
                  <a:srgbClr val="000000"/>
                </a:solidFill>
                <a:latin typeface="Times New Roman"/>
                <a:cs typeface="Times New Roman"/>
              </a:rPr>
              <a:t>Exemple 3</a:t>
            </a:r>
          </a:p>
          <a:p>
            <a:pPr marL="0" indent="0" algn="just">
              <a:buNone/>
            </a:pPr>
            <a:endParaRPr lang="fr-FR" sz="2000" b="1" i="1" u="sng" dirty="0">
              <a:solidFill>
                <a:srgbClr val="000000"/>
              </a:solidFill>
              <a:latin typeface="Times New Roman"/>
              <a:cs typeface="Times New Roman"/>
            </a:endParaRPr>
          </a:p>
          <a:p>
            <a:pPr marL="0" indent="0" algn="just">
              <a:buNone/>
            </a:pPr>
            <a:r>
              <a:rPr lang="fr-FR" sz="2200" dirty="0">
                <a:solidFill>
                  <a:srgbClr val="000000"/>
                </a:solidFill>
                <a:latin typeface="Times New Roman"/>
                <a:cs typeface="Times New Roman"/>
              </a:rPr>
              <a:t>La SNC des établissements DARIF est définitivement constituée le 1</a:t>
            </a:r>
            <a:r>
              <a:rPr lang="fr-FR" sz="2200" baseline="30000" dirty="0">
                <a:solidFill>
                  <a:srgbClr val="000000"/>
                </a:solidFill>
                <a:latin typeface="Times New Roman"/>
                <a:cs typeface="Times New Roman"/>
              </a:rPr>
              <a:t>er</a:t>
            </a:r>
            <a:r>
              <a:rPr lang="fr-FR" sz="2200" dirty="0">
                <a:solidFill>
                  <a:srgbClr val="000000"/>
                </a:solidFill>
                <a:latin typeface="Times New Roman"/>
                <a:cs typeface="Times New Roman"/>
              </a:rPr>
              <a:t> juin. Les apports sont les suivants:  </a:t>
            </a:r>
          </a:p>
          <a:p>
            <a:pPr marL="0" indent="0" algn="just">
              <a:buNone/>
            </a:pPr>
            <a:endParaRPr lang="fr-FR" sz="2200" dirty="0">
              <a:solidFill>
                <a:srgbClr val="000000"/>
              </a:solidFill>
              <a:latin typeface="Times New Roman"/>
              <a:cs typeface="Times New Roman"/>
            </a:endParaRPr>
          </a:p>
          <a:p>
            <a:pPr marL="0" indent="0" algn="just">
              <a:buNone/>
            </a:pPr>
            <a:r>
              <a:rPr lang="fr-FR" sz="2200" dirty="0">
                <a:solidFill>
                  <a:srgbClr val="000000"/>
                </a:solidFill>
                <a:latin typeface="Times New Roman"/>
                <a:cs typeface="Times New Roman"/>
              </a:rPr>
              <a:t>Apports en Nature par DARIF</a:t>
            </a:r>
          </a:p>
          <a:p>
            <a:pPr marL="0" indent="0" algn="just">
              <a:buNone/>
            </a:pPr>
            <a:r>
              <a:rPr lang="fr-FR" sz="2200" dirty="0">
                <a:solidFill>
                  <a:srgbClr val="000000"/>
                </a:solidFill>
                <a:latin typeface="Times New Roman"/>
                <a:cs typeface="Times New Roman"/>
              </a:rPr>
              <a:t>	Fond commercial 100000 DHS</a:t>
            </a:r>
          </a:p>
          <a:p>
            <a:pPr marL="0" indent="0" algn="just">
              <a:buNone/>
            </a:pPr>
            <a:r>
              <a:rPr lang="fr-FR" sz="2200" dirty="0">
                <a:solidFill>
                  <a:srgbClr val="000000"/>
                </a:solidFill>
                <a:latin typeface="Times New Roman"/>
                <a:cs typeface="Times New Roman"/>
              </a:rPr>
              <a:t>	Matériel &amp;Outillage 50000 DHS</a:t>
            </a:r>
          </a:p>
          <a:p>
            <a:pPr marL="0" indent="0" algn="just">
              <a:buNone/>
            </a:pPr>
            <a:r>
              <a:rPr lang="fr-FR" sz="2200" dirty="0">
                <a:solidFill>
                  <a:srgbClr val="000000"/>
                </a:solidFill>
                <a:latin typeface="Times New Roman"/>
                <a:cs typeface="Times New Roman"/>
              </a:rPr>
              <a:t>	Matériel informatique 30000 DHS </a:t>
            </a:r>
          </a:p>
          <a:p>
            <a:pPr marL="0" indent="0" algn="just">
              <a:buNone/>
            </a:pPr>
            <a:r>
              <a:rPr lang="fr-FR" sz="2200" b="1" i="1" dirty="0">
                <a:solidFill>
                  <a:srgbClr val="000000"/>
                </a:solidFill>
                <a:latin typeface="Times New Roman"/>
                <a:cs typeface="Times New Roman"/>
              </a:rPr>
              <a:t>Apports en espèces faits par divers actionnaires à déterminer. </a:t>
            </a:r>
          </a:p>
          <a:p>
            <a:pPr marL="0" indent="0" algn="just">
              <a:buNone/>
            </a:pPr>
            <a:endParaRPr lang="fr-FR" sz="2200" dirty="0">
              <a:solidFill>
                <a:srgbClr val="000000"/>
              </a:solidFill>
              <a:latin typeface="Times New Roman"/>
              <a:cs typeface="Times New Roman"/>
            </a:endParaRPr>
          </a:p>
          <a:p>
            <a:pPr marL="0" indent="0" algn="just">
              <a:buNone/>
            </a:pPr>
            <a:r>
              <a:rPr lang="fr-FR" sz="2200" dirty="0">
                <a:solidFill>
                  <a:srgbClr val="000000"/>
                </a:solidFill>
                <a:latin typeface="Times New Roman"/>
                <a:cs typeface="Times New Roman"/>
              </a:rPr>
              <a:t>Le Capital de la société est de 400000 DHS représenté par actions de 100 DHS, les actions en espèces étant libérées de moitié dés la constitution. Les frais de la constitution, réglés par </a:t>
            </a:r>
            <a:r>
              <a:rPr lang="fr-FR" sz="2200" b="1" dirty="0">
                <a:solidFill>
                  <a:srgbClr val="000000"/>
                </a:solidFill>
                <a:latin typeface="Times New Roman"/>
                <a:cs typeface="Times New Roman"/>
              </a:rPr>
              <a:t>chèques</a:t>
            </a:r>
            <a:r>
              <a:rPr lang="fr-FR" sz="2200" dirty="0">
                <a:solidFill>
                  <a:srgbClr val="000000"/>
                </a:solidFill>
                <a:latin typeface="Times New Roman"/>
                <a:cs typeface="Times New Roman"/>
              </a:rPr>
              <a:t> s’élèvent à 13150 DHS. </a:t>
            </a:r>
          </a:p>
          <a:p>
            <a:pPr marL="0" indent="0" algn="just">
              <a:buNone/>
            </a:pPr>
            <a:endParaRPr lang="fr-FR" sz="2200" dirty="0">
              <a:solidFill>
                <a:srgbClr val="000000"/>
              </a:solidFill>
              <a:latin typeface="Times New Roman"/>
              <a:cs typeface="Times New Roman"/>
            </a:endParaRPr>
          </a:p>
          <a:p>
            <a:pPr marL="0" indent="0" algn="just">
              <a:buNone/>
            </a:pPr>
            <a:r>
              <a:rPr lang="fr-FR" sz="2200" b="1" i="1" u="sng" dirty="0">
                <a:solidFill>
                  <a:srgbClr val="000000"/>
                </a:solidFill>
                <a:latin typeface="Times New Roman"/>
                <a:cs typeface="Times New Roman"/>
              </a:rPr>
              <a:t>Travail à Faire:  </a:t>
            </a:r>
            <a:r>
              <a:rPr lang="fr-FR" sz="2200" b="1" i="1" dirty="0">
                <a:solidFill>
                  <a:srgbClr val="000000"/>
                </a:solidFill>
                <a:latin typeface="Times New Roman"/>
                <a:cs typeface="Times New Roman"/>
              </a:rPr>
              <a:t>Passer les écritures de constitution de la société </a:t>
            </a:r>
          </a:p>
        </p:txBody>
      </p:sp>
      <p:sp>
        <p:nvSpPr>
          <p:cNvPr id="4" name="Titre 1"/>
          <p:cNvSpPr>
            <a:spLocks noGrp="1"/>
          </p:cNvSpPr>
          <p:nvPr>
            <p:ph type="title"/>
          </p:nvPr>
        </p:nvSpPr>
        <p:spPr>
          <a:xfrm>
            <a:off x="457200" y="1"/>
            <a:ext cx="8229600" cy="488404"/>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7754EE6B-E93A-418C-B4B9-A5B35ABC1E9B}"/>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34</a:t>
            </a:r>
          </a:p>
        </p:txBody>
      </p:sp>
    </p:spTree>
    <p:extLst>
      <p:ext uri="{BB962C8B-B14F-4D97-AF65-F5344CB8AC3E}">
        <p14:creationId xmlns:p14="http://schemas.microsoft.com/office/powerpoint/2010/main" val="13638264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2"/>
            <a:ext cx="8229600" cy="634925"/>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pic>
        <p:nvPicPr>
          <p:cNvPr id="2" name="Image 1"/>
          <p:cNvPicPr>
            <a:picLocks noChangeAspect="1"/>
          </p:cNvPicPr>
          <p:nvPr/>
        </p:nvPicPr>
        <p:blipFill>
          <a:blip r:embed="rId3"/>
          <a:stretch>
            <a:fillRect/>
          </a:stretch>
        </p:blipFill>
        <p:spPr>
          <a:xfrm>
            <a:off x="276785" y="862848"/>
            <a:ext cx="8710509" cy="5844563"/>
          </a:xfrm>
          <a:prstGeom prst="rect">
            <a:avLst/>
          </a:prstGeom>
        </p:spPr>
      </p:pic>
      <p:sp>
        <p:nvSpPr>
          <p:cNvPr id="3" name="SlideNumberChip">
            <a:extLst>
              <a:ext uri="{FF2B5EF4-FFF2-40B4-BE49-F238E27FC236}">
                <a16:creationId xmlns:a16="http://schemas.microsoft.com/office/drawing/2014/main" id="{3FB19D11-38BC-4EA6-8391-3878A998DA66}"/>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35</a:t>
            </a:r>
          </a:p>
        </p:txBody>
      </p:sp>
    </p:spTree>
    <p:extLst>
      <p:ext uri="{BB962C8B-B14F-4D97-AF65-F5344CB8AC3E}">
        <p14:creationId xmlns:p14="http://schemas.microsoft.com/office/powerpoint/2010/main" val="29416890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4220" y="1600202"/>
            <a:ext cx="8743072" cy="4525963"/>
          </a:xfrm>
        </p:spPr>
        <p:txBody>
          <a:bodyPr>
            <a:normAutofit fontScale="55000" lnSpcReduction="20000"/>
          </a:bodyPr>
          <a:lstStyle/>
          <a:p>
            <a:pPr algn="just">
              <a:lnSpc>
                <a:spcPct val="150000"/>
              </a:lnSpc>
            </a:pPr>
            <a:r>
              <a:rPr lang="fr-FR" sz="3600" b="1" i="1" u="sng" dirty="0">
                <a:solidFill>
                  <a:srgbClr val="000000"/>
                </a:solidFill>
                <a:latin typeface="Times New Roman"/>
                <a:cs typeface="Times New Roman"/>
              </a:rPr>
              <a:t>Exemple 4:</a:t>
            </a:r>
          </a:p>
          <a:p>
            <a:pPr algn="just">
              <a:lnSpc>
                <a:spcPct val="150000"/>
              </a:lnSpc>
            </a:pPr>
            <a:r>
              <a:rPr lang="fr-FR" sz="2900" dirty="0">
                <a:solidFill>
                  <a:srgbClr val="000000"/>
                </a:solidFill>
                <a:latin typeface="Times New Roman"/>
                <a:cs typeface="Times New Roman"/>
              </a:rPr>
              <a:t>Une SNC au capital de 300 000,00 DH à part égales entre trois associés: </a:t>
            </a:r>
          </a:p>
          <a:p>
            <a:pPr lvl="1" algn="just">
              <a:lnSpc>
                <a:spcPct val="150000"/>
              </a:lnSpc>
            </a:pPr>
            <a:r>
              <a:rPr lang="fr-FR" sz="2900" dirty="0">
                <a:solidFill>
                  <a:srgbClr val="000000"/>
                </a:solidFill>
                <a:latin typeface="Times New Roman"/>
                <a:cs typeface="Times New Roman"/>
              </a:rPr>
              <a:t>M. Said :          100 000,00 DH</a:t>
            </a:r>
          </a:p>
          <a:p>
            <a:pPr lvl="1" algn="just">
              <a:lnSpc>
                <a:spcPct val="150000"/>
              </a:lnSpc>
            </a:pPr>
            <a:r>
              <a:rPr lang="fr-FR" sz="2900" dirty="0">
                <a:solidFill>
                  <a:srgbClr val="000000"/>
                </a:solidFill>
                <a:latin typeface="Times New Roman"/>
                <a:cs typeface="Times New Roman"/>
              </a:rPr>
              <a:t>M. Farid :         100 000,00 DH  </a:t>
            </a:r>
          </a:p>
          <a:p>
            <a:pPr lvl="1" algn="just">
              <a:lnSpc>
                <a:spcPct val="150000"/>
              </a:lnSpc>
            </a:pPr>
            <a:r>
              <a:rPr lang="fr-FR" sz="2900" dirty="0">
                <a:solidFill>
                  <a:srgbClr val="000000"/>
                </a:solidFill>
                <a:latin typeface="Times New Roman"/>
                <a:cs typeface="Times New Roman"/>
              </a:rPr>
              <a:t>Mme Rihabe :  100 000,00 DH. </a:t>
            </a:r>
          </a:p>
          <a:p>
            <a:pPr algn="just">
              <a:lnSpc>
                <a:spcPct val="150000"/>
              </a:lnSpc>
            </a:pPr>
            <a:r>
              <a:rPr lang="fr-FR" sz="2900" dirty="0">
                <a:solidFill>
                  <a:srgbClr val="000000"/>
                </a:solidFill>
                <a:latin typeface="Times New Roman"/>
                <a:cs typeface="Times New Roman"/>
              </a:rPr>
              <a:t>En date du 03/01/N, il a été décidé la promesse d'apport. </a:t>
            </a:r>
          </a:p>
          <a:p>
            <a:pPr algn="just">
              <a:lnSpc>
                <a:spcPct val="150000"/>
              </a:lnSpc>
            </a:pPr>
            <a:r>
              <a:rPr lang="fr-FR" sz="2900" dirty="0">
                <a:solidFill>
                  <a:srgbClr val="000000"/>
                </a:solidFill>
                <a:latin typeface="Times New Roman"/>
                <a:cs typeface="Times New Roman"/>
              </a:rPr>
              <a:t>En date du 21/01/N, la réalisation totale a été faite et ce suivant une remise de 3 chèques au compte de la société qui est ouvert dans un établissement bancaire. </a:t>
            </a:r>
          </a:p>
          <a:p>
            <a:pPr algn="just">
              <a:lnSpc>
                <a:spcPct val="150000"/>
              </a:lnSpc>
            </a:pPr>
            <a:endParaRPr lang="fr-FR" sz="2900" dirty="0">
              <a:solidFill>
                <a:srgbClr val="000000"/>
              </a:solidFill>
              <a:latin typeface="Times New Roman"/>
              <a:cs typeface="Times New Roman"/>
            </a:endParaRPr>
          </a:p>
          <a:p>
            <a:pPr algn="just">
              <a:lnSpc>
                <a:spcPct val="150000"/>
              </a:lnSpc>
            </a:pPr>
            <a:r>
              <a:rPr lang="fr-FR" sz="3300" b="1" i="1" u="sng" dirty="0">
                <a:solidFill>
                  <a:srgbClr val="000000"/>
                </a:solidFill>
                <a:latin typeface="Times New Roman"/>
                <a:cs typeface="Times New Roman"/>
              </a:rPr>
              <a:t>Travail à faire: </a:t>
            </a:r>
          </a:p>
          <a:p>
            <a:pPr lvl="1" algn="just">
              <a:lnSpc>
                <a:spcPct val="150000"/>
              </a:lnSpc>
            </a:pPr>
            <a:r>
              <a:rPr lang="fr-FR" sz="3300" b="1" dirty="0">
                <a:solidFill>
                  <a:srgbClr val="000000"/>
                </a:solidFill>
                <a:latin typeface="Times New Roman"/>
                <a:cs typeface="Times New Roman"/>
              </a:rPr>
              <a:t>Passer  les écritures nécessaires au journal de la dite société</a:t>
            </a:r>
          </a:p>
          <a:p>
            <a:pPr algn="just"/>
            <a:endParaRPr lang="fr-FR" sz="2900" dirty="0">
              <a:solidFill>
                <a:srgbClr val="000000"/>
              </a:solidFill>
              <a:latin typeface="Times New Roman"/>
              <a:cs typeface="Times New Roman"/>
            </a:endParaRP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0DDD4AE6-1A74-491D-8FE9-1D31D86CB791}"/>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36</a:t>
            </a:r>
          </a:p>
        </p:txBody>
      </p:sp>
    </p:spTree>
    <p:extLst>
      <p:ext uri="{BB962C8B-B14F-4D97-AF65-F5344CB8AC3E}">
        <p14:creationId xmlns:p14="http://schemas.microsoft.com/office/powerpoint/2010/main" val="27329309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20000"/>
          </a:bodyPr>
          <a:lstStyle/>
          <a:p>
            <a:pPr marL="0" indent="0" algn="just">
              <a:buNone/>
            </a:pPr>
            <a:r>
              <a:rPr lang="fr-FR" sz="2200" b="1" i="1" u="sng" dirty="0">
                <a:solidFill>
                  <a:srgbClr val="000000"/>
                </a:solidFill>
                <a:latin typeface="Times New Roman"/>
                <a:cs typeface="Times New Roman"/>
              </a:rPr>
              <a:t>7. Constitution de la Société Anonyme </a:t>
            </a:r>
          </a:p>
          <a:p>
            <a:pPr marL="0" indent="0" algn="just">
              <a:buNone/>
            </a:pPr>
            <a:r>
              <a:rPr lang="fr-FR" b="1" dirty="0">
                <a:solidFill>
                  <a:srgbClr val="000000"/>
                </a:solidFill>
                <a:latin typeface="Times New Roman"/>
                <a:cs typeface="Times New Roman"/>
              </a:rPr>
              <a:t>	</a:t>
            </a:r>
            <a:r>
              <a:rPr lang="fr-FR" sz="2000" b="1" i="1" u="sng" dirty="0">
                <a:solidFill>
                  <a:srgbClr val="000000"/>
                </a:solidFill>
                <a:latin typeface="Times New Roman"/>
                <a:cs typeface="Times New Roman"/>
              </a:rPr>
              <a:t>7.1. Rappels Juridiques   </a:t>
            </a:r>
            <a:endParaRPr lang="fr-FR" b="1" i="1" u="sng" dirty="0">
              <a:solidFill>
                <a:srgbClr val="000000"/>
              </a:solidFill>
              <a:latin typeface="Times New Roman"/>
              <a:cs typeface="Times New Roman"/>
            </a:endParaRPr>
          </a:p>
          <a:p>
            <a:pPr marL="0" indent="0" algn="just">
              <a:buNone/>
            </a:pPr>
            <a:endParaRPr lang="fr-FR" b="1" i="1" u="sng"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La SA est une société commerciale par la forme.  Le nombre de ses associés, dénommés actionnaires, ne peut être inférieur à 5.  Ils ne sont responsables des dettes sociales qu’à concurrence de leurs apports. </a:t>
            </a:r>
          </a:p>
          <a:p>
            <a:pPr marL="0" indent="0" algn="just">
              <a:buNone/>
            </a:pPr>
            <a:endParaRPr lang="fr-FR" sz="2000"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Le capital social ne peut être inférieur à 300 000 Dhs pour les sociétés fermées, et à 3 000 000 DH pour les sociétés faisant appel public  à l’épargne. Il est divisé en actions librement négociables représentatives d’apports en numéraire ou en nature à l’exclusion de tout apport en industrie. La valeur nominale de l’action ne peut être inférieure à 100DHS. </a:t>
            </a:r>
          </a:p>
          <a:p>
            <a:pPr marL="0" indent="0" algn="just">
              <a:buNone/>
            </a:pPr>
            <a:endParaRPr lang="fr-FR" sz="2000"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Le capital social doit être intégralement souscrit </a:t>
            </a:r>
          </a:p>
          <a:p>
            <a:pPr marL="0" indent="0" algn="just">
              <a:buNone/>
            </a:pPr>
            <a:r>
              <a:rPr lang="fr-FR" sz="2000" dirty="0">
                <a:solidFill>
                  <a:srgbClr val="000000"/>
                </a:solidFill>
                <a:latin typeface="Times New Roman"/>
                <a:cs typeface="Times New Roman"/>
              </a:rPr>
              <a:t>  </a:t>
            </a: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5BBF38C2-6C86-49AB-AAFB-0838379E0E15}"/>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37</a:t>
            </a:r>
          </a:p>
        </p:txBody>
      </p:sp>
    </p:spTree>
    <p:extLst>
      <p:ext uri="{BB962C8B-B14F-4D97-AF65-F5344CB8AC3E}">
        <p14:creationId xmlns:p14="http://schemas.microsoft.com/office/powerpoint/2010/main" val="29416890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7941" y="1600202"/>
            <a:ext cx="8775635" cy="4525963"/>
          </a:xfrm>
        </p:spPr>
        <p:txBody>
          <a:bodyPr>
            <a:normAutofit/>
          </a:bodyPr>
          <a:lstStyle/>
          <a:p>
            <a:pPr marL="0" indent="0" algn="just">
              <a:buNone/>
            </a:pPr>
            <a:r>
              <a:rPr lang="fr-FR" sz="2000" b="1" i="1" u="sng" dirty="0">
                <a:solidFill>
                  <a:srgbClr val="000000"/>
                </a:solidFill>
                <a:latin typeface="Times New Roman"/>
                <a:cs typeface="Times New Roman"/>
              </a:rPr>
              <a:t>7.2. La Comptabilisation </a:t>
            </a:r>
          </a:p>
          <a:p>
            <a:pPr marL="0" indent="0" algn="just">
              <a:buNone/>
            </a:pPr>
            <a:r>
              <a:rPr lang="fr-FR" sz="2000" b="1" i="1" dirty="0">
                <a:solidFill>
                  <a:srgbClr val="000000"/>
                </a:solidFill>
                <a:latin typeface="Times New Roman"/>
                <a:cs typeface="Times New Roman"/>
              </a:rPr>
              <a:t>	</a:t>
            </a:r>
            <a:r>
              <a:rPr lang="fr-FR" sz="2000" b="1" i="1" u="sng" dirty="0">
                <a:solidFill>
                  <a:srgbClr val="000000"/>
                </a:solidFill>
                <a:latin typeface="Times New Roman"/>
                <a:cs typeface="Times New Roman"/>
              </a:rPr>
              <a:t>. Apports en numéraire et en nature entièrement libérés à la souscription </a:t>
            </a:r>
          </a:p>
          <a:p>
            <a:pPr indent="193675">
              <a:buNone/>
            </a:pPr>
            <a:r>
              <a:rPr lang="fr-FR" b="1" i="1" u="sng" dirty="0">
                <a:solidFill>
                  <a:srgbClr val="000000"/>
                </a:solidFill>
                <a:latin typeface="Times New Roman"/>
                <a:cs typeface="Times New Roman"/>
              </a:rPr>
              <a:t>1</a:t>
            </a:r>
            <a:r>
              <a:rPr lang="fr-FR" b="1" i="1" u="sng" baseline="30000" dirty="0">
                <a:solidFill>
                  <a:srgbClr val="000000"/>
                </a:solidFill>
                <a:latin typeface="Times New Roman"/>
                <a:cs typeface="Times New Roman"/>
              </a:rPr>
              <a:t>er</a:t>
            </a:r>
            <a:r>
              <a:rPr lang="fr-FR" b="1" i="1" u="sng" dirty="0">
                <a:solidFill>
                  <a:srgbClr val="000000"/>
                </a:solidFill>
                <a:latin typeface="Times New Roman"/>
                <a:cs typeface="Times New Roman"/>
              </a:rPr>
              <a:t> Cas: Apports purs et simples</a:t>
            </a:r>
          </a:p>
          <a:p>
            <a:pPr indent="193675">
              <a:buNone/>
            </a:pPr>
            <a:endParaRPr lang="fr-FR" sz="2000" b="1" i="1" u="sng" dirty="0">
              <a:solidFill>
                <a:srgbClr val="000000"/>
              </a:solidFill>
              <a:latin typeface="Times New Roman"/>
              <a:cs typeface="Times New Roman"/>
            </a:endParaRPr>
          </a:p>
          <a:p>
            <a:pPr indent="193675" algn="just">
              <a:buNone/>
            </a:pPr>
            <a:r>
              <a:rPr lang="fr-FR" b="1" i="1" u="sng" dirty="0">
                <a:solidFill>
                  <a:srgbClr val="000000"/>
                </a:solidFill>
                <a:latin typeface="Times New Roman" panose="02020603050405020304" pitchFamily="18" charset="0"/>
                <a:cs typeface="Times New Roman" panose="02020603050405020304" pitchFamily="18" charset="0"/>
              </a:rPr>
              <a:t>Exemple 5: </a:t>
            </a:r>
            <a:r>
              <a:rPr lang="fr-FR" b="1" i="1" dirty="0">
                <a:solidFill>
                  <a:srgbClr val="000000"/>
                </a:solidFill>
                <a:latin typeface="Times New Roman" panose="02020603050405020304" pitchFamily="18" charset="0"/>
                <a:cs typeface="Times New Roman" panose="02020603050405020304" pitchFamily="18" charset="0"/>
              </a:rPr>
              <a:t>Apport en numéraire</a:t>
            </a:r>
            <a:endParaRPr lang="fr-FR" b="1" i="1" u="sng" dirty="0">
              <a:solidFill>
                <a:srgbClr val="000000"/>
              </a:solidFill>
              <a:latin typeface="Times New Roman" panose="02020603050405020304" pitchFamily="18" charset="0"/>
              <a:cs typeface="Times New Roman" panose="02020603050405020304" pitchFamily="18" charset="0"/>
            </a:endParaRPr>
          </a:p>
          <a:p>
            <a:pPr marL="0" indent="536575" algn="just">
              <a:buNone/>
            </a:pPr>
            <a:endParaRPr lang="fr-FR" sz="2000" dirty="0">
              <a:solidFill>
                <a:srgbClr val="000000"/>
              </a:solidFill>
              <a:latin typeface="Times New Roman" panose="02020603050405020304" pitchFamily="18" charset="0"/>
              <a:cs typeface="Times New Roman" panose="02020603050405020304" pitchFamily="18" charset="0"/>
            </a:endParaRPr>
          </a:p>
          <a:p>
            <a:pPr marL="0" indent="536575" algn="just">
              <a:buNone/>
            </a:pPr>
            <a:r>
              <a:rPr lang="fr-FR" sz="2000" dirty="0">
                <a:solidFill>
                  <a:srgbClr val="000000"/>
                </a:solidFill>
                <a:latin typeface="Times New Roman" panose="02020603050405020304" pitchFamily="18" charset="0"/>
                <a:cs typeface="Times New Roman" panose="02020603050405020304" pitchFamily="18" charset="0"/>
              </a:rPr>
              <a:t>En date du 03/01/N une SA est constituée au capital de 400 000 DH divisé en  4000 actions dont la valeur nominale est égale à 100 DH.</a:t>
            </a:r>
          </a:p>
          <a:p>
            <a:pPr marL="0" indent="536575" algn="just">
              <a:buNone/>
            </a:pPr>
            <a:r>
              <a:rPr lang="fr-FR" sz="2000" dirty="0">
                <a:solidFill>
                  <a:srgbClr val="000000"/>
                </a:solidFill>
                <a:latin typeface="Times New Roman" panose="02020603050405020304" pitchFamily="18" charset="0"/>
                <a:cs typeface="Times New Roman" panose="02020603050405020304" pitchFamily="18" charset="0"/>
              </a:rPr>
              <a:t>Le capital a été entièrement libéré par versement au compte bancaire bloqué et qui est </a:t>
            </a:r>
            <a:r>
              <a:rPr lang="fr-FR" sz="2000">
                <a:solidFill>
                  <a:srgbClr val="000000"/>
                </a:solidFill>
                <a:latin typeface="Times New Roman" panose="02020603050405020304" pitchFamily="18" charset="0"/>
                <a:cs typeface="Times New Roman" panose="02020603050405020304" pitchFamily="18" charset="0"/>
              </a:rPr>
              <a:t>ouvert à </a:t>
            </a:r>
            <a:r>
              <a:rPr lang="fr-FR" sz="2000" dirty="0">
                <a:solidFill>
                  <a:srgbClr val="000000"/>
                </a:solidFill>
                <a:latin typeface="Times New Roman" panose="02020603050405020304" pitchFamily="18" charset="0"/>
                <a:cs typeface="Times New Roman" panose="02020603050405020304" pitchFamily="18" charset="0"/>
              </a:rPr>
              <a:t>la BMCE. </a:t>
            </a:r>
          </a:p>
          <a:p>
            <a:pPr marL="0" indent="0" algn="just">
              <a:buNone/>
            </a:pPr>
            <a:endParaRPr lang="fr-FR" sz="2000" b="1" i="1" u="sng" dirty="0">
              <a:solidFill>
                <a:srgbClr val="000000"/>
              </a:solidFill>
              <a:latin typeface="Times New Roman"/>
              <a:cs typeface="Times New Roman"/>
            </a:endParaRPr>
          </a:p>
          <a:p>
            <a:pPr marL="0" indent="0" algn="just">
              <a:buNone/>
            </a:pPr>
            <a:endParaRPr lang="fr-FR" sz="2000" b="1" i="1" u="sng" dirty="0">
              <a:solidFill>
                <a:srgbClr val="000000"/>
              </a:solidFill>
              <a:latin typeface="Times New Roman"/>
              <a:cs typeface="Times New Roman"/>
            </a:endParaRP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38B87841-D1F0-4604-96C6-256E62B64EDE}"/>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38</a:t>
            </a:r>
          </a:p>
        </p:txBody>
      </p:sp>
    </p:spTree>
    <p:extLst>
      <p:ext uri="{BB962C8B-B14F-4D97-AF65-F5344CB8AC3E}">
        <p14:creationId xmlns:p14="http://schemas.microsoft.com/office/powerpoint/2010/main" val="42017686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pic>
        <p:nvPicPr>
          <p:cNvPr id="2" name="Image 1"/>
          <p:cNvPicPr>
            <a:picLocks noChangeAspect="1"/>
          </p:cNvPicPr>
          <p:nvPr/>
        </p:nvPicPr>
        <p:blipFill>
          <a:blip r:embed="rId3"/>
          <a:stretch>
            <a:fillRect/>
          </a:stretch>
        </p:blipFill>
        <p:spPr>
          <a:xfrm>
            <a:off x="227941" y="1993900"/>
            <a:ext cx="8458861" cy="2857500"/>
          </a:xfrm>
          <a:prstGeom prst="rect">
            <a:avLst/>
          </a:prstGeom>
        </p:spPr>
      </p:pic>
      <p:sp>
        <p:nvSpPr>
          <p:cNvPr id="5" name="ZoneTexte 4"/>
          <p:cNvSpPr txBox="1"/>
          <p:nvPr/>
        </p:nvSpPr>
        <p:spPr>
          <a:xfrm>
            <a:off x="341908" y="4924518"/>
            <a:ext cx="8466290" cy="1754327"/>
          </a:xfrm>
          <a:prstGeom prst="rect">
            <a:avLst/>
          </a:prstGeom>
          <a:noFill/>
        </p:spPr>
        <p:txBody>
          <a:bodyPr wrap="square" rtlCol="0">
            <a:spAutoFit/>
          </a:bodyPr>
          <a:lstStyle/>
          <a:p>
            <a:pPr indent="536575" algn="just"/>
            <a:endParaRPr lang="fr-FR" dirty="0">
              <a:latin typeface="Times New Roman" panose="02020603050405020304" pitchFamily="18" charset="0"/>
              <a:cs typeface="Times New Roman" panose="02020603050405020304" pitchFamily="18" charset="0"/>
            </a:endParaRPr>
          </a:p>
          <a:p>
            <a:pPr indent="536575" algn="just"/>
            <a:r>
              <a:rPr lang="fr-FR" dirty="0">
                <a:latin typeface="Times New Roman" panose="02020603050405020304" pitchFamily="18" charset="0"/>
                <a:cs typeface="Times New Roman" panose="02020603050405020304" pitchFamily="18" charset="0"/>
              </a:rPr>
              <a:t>En date du 10/01/N la dite société règle par chèque les frais de constitution qui s’élèvent à 8 000 DH.</a:t>
            </a:r>
          </a:p>
          <a:p>
            <a:pPr marL="619125" algn="just">
              <a:buFont typeface="+mj-lt"/>
              <a:buAutoNum type="arabicPeriod"/>
            </a:pPr>
            <a:r>
              <a:rPr lang="fr-FR" b="1" dirty="0">
                <a:solidFill>
                  <a:srgbClr val="000000"/>
                </a:solidFill>
                <a:latin typeface="Times New Roman" panose="02020603050405020304" pitchFamily="18" charset="0"/>
                <a:cs typeface="Times New Roman" panose="02020603050405020304" pitchFamily="18" charset="0"/>
              </a:rPr>
              <a:t>Enregistrer les écritures nécessaires au journal de la société</a:t>
            </a:r>
          </a:p>
          <a:p>
            <a:pPr marL="619125" algn="just">
              <a:buFont typeface="+mj-lt"/>
              <a:buAutoNum type="arabicPeriod"/>
            </a:pPr>
            <a:r>
              <a:rPr lang="fr-FR" b="1" dirty="0">
                <a:solidFill>
                  <a:srgbClr val="000000"/>
                </a:solidFill>
                <a:latin typeface="Times New Roman" panose="02020603050405020304" pitchFamily="18" charset="0"/>
                <a:cs typeface="Times New Roman" panose="02020603050405020304" pitchFamily="18" charset="0"/>
              </a:rPr>
              <a:t>Déterminer le bilan en date du 10/01/N</a:t>
            </a:r>
          </a:p>
          <a:p>
            <a:endParaRPr lang="fr-FR" dirty="0"/>
          </a:p>
        </p:txBody>
      </p:sp>
      <p:sp>
        <p:nvSpPr>
          <p:cNvPr id="3" name="SlideNumberChip">
            <a:extLst>
              <a:ext uri="{FF2B5EF4-FFF2-40B4-BE49-F238E27FC236}">
                <a16:creationId xmlns:a16="http://schemas.microsoft.com/office/drawing/2014/main" id="{F4E531AC-AACF-442E-9A75-461981D6E398}"/>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39</a:t>
            </a:r>
          </a:p>
        </p:txBody>
      </p:sp>
    </p:spTree>
    <p:extLst>
      <p:ext uri="{BB962C8B-B14F-4D97-AF65-F5344CB8AC3E}">
        <p14:creationId xmlns:p14="http://schemas.microsoft.com/office/powerpoint/2010/main" val="4201768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20000"/>
          </a:bodyPr>
          <a:lstStyle/>
          <a:p>
            <a:pPr marL="0" indent="363538" algn="just">
              <a:buNone/>
            </a:pPr>
            <a:r>
              <a:rPr lang="fr-FR" sz="2200" dirty="0">
                <a:solidFill>
                  <a:srgbClr val="000000"/>
                </a:solidFill>
                <a:latin typeface="Times New Roman"/>
                <a:cs typeface="Times New Roman"/>
              </a:rPr>
              <a:t>1</a:t>
            </a:r>
            <a:r>
              <a:rPr lang="fr-FR" sz="2200" b="1" i="1" u="sng" dirty="0">
                <a:solidFill>
                  <a:srgbClr val="000000"/>
                </a:solidFill>
                <a:latin typeface="Times New Roman"/>
                <a:cs typeface="Times New Roman"/>
              </a:rPr>
              <a:t>. Description générale de la société:</a:t>
            </a:r>
          </a:p>
          <a:p>
            <a:pPr marL="0" indent="363538" algn="just">
              <a:buNone/>
            </a:pPr>
            <a:r>
              <a:rPr lang="fr-FR" b="1" dirty="0">
                <a:solidFill>
                  <a:srgbClr val="000000"/>
                </a:solidFill>
                <a:latin typeface="Times New Roman"/>
                <a:cs typeface="Times New Roman"/>
              </a:rPr>
              <a:t>	</a:t>
            </a:r>
            <a:r>
              <a:rPr lang="fr-FR" sz="2200" b="1" u="sng" dirty="0">
                <a:solidFill>
                  <a:srgbClr val="000000"/>
                </a:solidFill>
                <a:latin typeface="Times New Roman"/>
                <a:cs typeface="Times New Roman"/>
              </a:rPr>
              <a:t>Du point de vue juridique</a:t>
            </a:r>
            <a:endParaRPr lang="fr-FR" sz="2200" b="1" dirty="0">
              <a:solidFill>
                <a:srgbClr val="000000"/>
              </a:solidFill>
              <a:latin typeface="Times New Roman"/>
              <a:cs typeface="Times New Roman"/>
            </a:endParaRPr>
          </a:p>
          <a:p>
            <a:pPr marL="0" indent="363538" algn="just">
              <a:buNone/>
            </a:pPr>
            <a:endParaRPr lang="fr-FR" dirty="0"/>
          </a:p>
          <a:p>
            <a:pPr marL="0" indent="363538" algn="just">
              <a:buNone/>
            </a:pPr>
            <a:r>
              <a:rPr lang="fr-FR" sz="2200" dirty="0">
                <a:solidFill>
                  <a:srgbClr val="000000"/>
                </a:solidFill>
                <a:latin typeface="Times New Roman"/>
                <a:cs typeface="Times New Roman"/>
              </a:rPr>
              <a:t>Selon l’article 982 du DOC « la société est un contrat par lequel deux ou plusieurs personnes mettent en commun leur travail ou leur bien ou les deux à la fois en vue de partager le bénéfice qui pourra en résulter ».</a:t>
            </a:r>
          </a:p>
          <a:p>
            <a:pPr marL="0" indent="363538" algn="just">
              <a:buNone/>
            </a:pPr>
            <a:endParaRPr lang="fr-FR" dirty="0"/>
          </a:p>
          <a:p>
            <a:pPr marL="0" indent="363538" algn="just">
              <a:buNone/>
            </a:pPr>
            <a:r>
              <a:rPr lang="fr-FR" sz="2200" b="1" i="1" u="sng" dirty="0">
                <a:solidFill>
                  <a:srgbClr val="000000"/>
                </a:solidFill>
                <a:latin typeface="Times New Roman"/>
                <a:cs typeface="Times New Roman"/>
              </a:rPr>
              <a:t>Trois conditions s’imposent </a:t>
            </a:r>
            <a:r>
              <a:rPr lang="fr-FR" sz="2200" dirty="0">
                <a:solidFill>
                  <a:srgbClr val="000000"/>
                </a:solidFill>
                <a:latin typeface="Times New Roman"/>
                <a:cs typeface="Times New Roman"/>
              </a:rPr>
              <a:t>:</a:t>
            </a:r>
          </a:p>
          <a:p>
            <a:pPr marL="812800" indent="-449263" algn="just">
              <a:buFont typeface="+mj-lt"/>
              <a:buAutoNum type="arabicPeriod"/>
            </a:pPr>
            <a:r>
              <a:rPr lang="fr-FR" dirty="0">
                <a:solidFill>
                  <a:srgbClr val="000000"/>
                </a:solidFill>
                <a:latin typeface="Times New Roman"/>
                <a:cs typeface="Times New Roman"/>
              </a:rPr>
              <a:t>Consentement de 2 ou plusieurs personnes pour former la société</a:t>
            </a:r>
          </a:p>
          <a:p>
            <a:pPr marL="812800" indent="-449263" algn="just">
              <a:buFont typeface="+mj-lt"/>
              <a:buAutoNum type="arabicPeriod"/>
            </a:pPr>
            <a:r>
              <a:rPr lang="fr-FR" dirty="0">
                <a:solidFill>
                  <a:srgbClr val="000000"/>
                </a:solidFill>
                <a:latin typeface="Times New Roman"/>
                <a:cs typeface="Times New Roman"/>
              </a:rPr>
              <a:t>Chaque associé doit nécessairement faire un apport en numéraire, en nature ou en industrie (travail)</a:t>
            </a:r>
          </a:p>
          <a:p>
            <a:pPr marL="812800" indent="-449263" algn="just">
              <a:buFont typeface="+mj-lt"/>
              <a:buAutoNum type="arabicPeriod"/>
            </a:pPr>
            <a:r>
              <a:rPr lang="fr-FR" dirty="0">
                <a:solidFill>
                  <a:srgbClr val="000000"/>
                </a:solidFill>
                <a:latin typeface="Times New Roman"/>
                <a:cs typeface="Times New Roman"/>
              </a:rPr>
              <a:t>L’intension des associés de partager la responsabilité et le bénéfice</a:t>
            </a:r>
          </a:p>
          <a:p>
            <a:endParaRPr lang="fr-FR" dirty="0">
              <a:solidFill>
                <a:srgbClr val="000000"/>
              </a:solidFill>
              <a:latin typeface="Times New Roman"/>
              <a:cs typeface="Times New Roman"/>
            </a:endParaRPr>
          </a:p>
        </p:txBody>
      </p:sp>
      <p:sp>
        <p:nvSpPr>
          <p:cNvPr id="4" name="Titre 1"/>
          <p:cNvSpPr>
            <a:spLocks noGrp="1"/>
          </p:cNvSpPr>
          <p:nvPr>
            <p:ph type="title"/>
          </p:nvPr>
        </p:nvSpPr>
        <p:spPr>
          <a:xfrm>
            <a:off x="457200" y="2"/>
            <a:ext cx="8229600" cy="1119673"/>
          </a:xfrm>
        </p:spPr>
        <p:txBody>
          <a:bodyPr/>
          <a:lstStyle/>
          <a:p>
            <a:r>
              <a:rPr lang="fr-FR" sz="3600" b="1" i="1" dirty="0">
                <a:latin typeface="Times New Roman"/>
                <a:cs typeface="Times New Roman"/>
              </a:rPr>
              <a:t>Chapitre Introductif </a:t>
            </a:r>
          </a:p>
        </p:txBody>
      </p:sp>
      <p:sp>
        <p:nvSpPr>
          <p:cNvPr id="2" name="SlideNumberChip">
            <a:extLst>
              <a:ext uri="{FF2B5EF4-FFF2-40B4-BE49-F238E27FC236}">
                <a16:creationId xmlns:a16="http://schemas.microsoft.com/office/drawing/2014/main" id="{33A51B24-BE4D-495F-994D-F315E49D1A1C}"/>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4</a:t>
            </a:r>
          </a:p>
        </p:txBody>
      </p:sp>
    </p:spTree>
    <p:extLst>
      <p:ext uri="{BB962C8B-B14F-4D97-AF65-F5344CB8AC3E}">
        <p14:creationId xmlns:p14="http://schemas.microsoft.com/office/powerpoint/2010/main" val="3728626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p:cTn id="2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p:cTn id="31"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6" end="6"/>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p:cTn id="37"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7" end="7"/>
                                            </p:txEl>
                                          </p:spTgt>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p:cTn id="43"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8" end="8"/>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5" name="Rectangle 3"/>
          <p:cNvSpPr txBox="1">
            <a:spLocks noChangeArrowheads="1"/>
          </p:cNvSpPr>
          <p:nvPr/>
        </p:nvSpPr>
        <p:spPr>
          <a:xfrm>
            <a:off x="325629" y="1416370"/>
            <a:ext cx="8563977" cy="5324998"/>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buNone/>
            </a:pPr>
            <a:r>
              <a:rPr lang="fr-FR" b="1" i="1" u="sng" dirty="0">
                <a:solidFill>
                  <a:srgbClr val="000000"/>
                </a:solidFill>
                <a:latin typeface="Times New Roman" panose="02020603050405020304" pitchFamily="18" charset="0"/>
                <a:cs typeface="Times New Roman" panose="02020603050405020304" pitchFamily="18" charset="0"/>
              </a:rPr>
              <a:t>Exemple 6</a:t>
            </a:r>
            <a:r>
              <a:rPr lang="fr-FR" b="1" i="1" u="sng" dirty="0">
                <a:latin typeface="Times New Roman" panose="02020603050405020304" pitchFamily="18" charset="0"/>
                <a:cs typeface="Times New Roman" panose="02020603050405020304" pitchFamily="18" charset="0"/>
              </a:rPr>
              <a:t>:</a:t>
            </a:r>
            <a:r>
              <a:rPr lang="fr-FR" b="1" i="1" dirty="0">
                <a:latin typeface="Times New Roman" panose="02020603050405020304" pitchFamily="18" charset="0"/>
                <a:cs typeface="Times New Roman" panose="02020603050405020304" pitchFamily="18" charset="0"/>
              </a:rPr>
              <a:t> </a:t>
            </a:r>
            <a:r>
              <a:rPr lang="fr-FR" b="1" i="1" dirty="0">
                <a:solidFill>
                  <a:srgbClr val="000000"/>
                </a:solidFill>
                <a:latin typeface="Times New Roman" panose="02020603050405020304" pitchFamily="18" charset="0"/>
                <a:cs typeface="Times New Roman" panose="02020603050405020304" pitchFamily="18" charset="0"/>
              </a:rPr>
              <a:t>Apport en numéraire et en nature: </a:t>
            </a:r>
          </a:p>
          <a:p>
            <a:pPr marL="0" indent="536575" algn="just">
              <a:buNone/>
            </a:pPr>
            <a:endParaRPr lang="fr-FR" sz="2000" dirty="0">
              <a:latin typeface="Times New Roman" panose="02020603050405020304" pitchFamily="18" charset="0"/>
              <a:cs typeface="Times New Roman" panose="02020603050405020304" pitchFamily="18" charset="0"/>
            </a:endParaRPr>
          </a:p>
          <a:p>
            <a:pPr marL="0" indent="536575" algn="just">
              <a:buNone/>
            </a:pPr>
            <a:r>
              <a:rPr lang="fr-FR" sz="2000" dirty="0">
                <a:solidFill>
                  <a:srgbClr val="000000"/>
                </a:solidFill>
                <a:latin typeface="Times New Roman"/>
                <a:cs typeface="Times New Roman"/>
              </a:rPr>
              <a:t>Une société anonyme a été créée en date du 01/05/N, au capital de 3 000 000,00 DH et dont la valeur nominale est égale à 100,00 DH. </a:t>
            </a:r>
          </a:p>
          <a:p>
            <a:pPr marL="0" indent="536575" algn="just">
              <a:buNone/>
            </a:pPr>
            <a:r>
              <a:rPr lang="fr-FR" sz="2000" dirty="0">
                <a:solidFill>
                  <a:srgbClr val="000000"/>
                </a:solidFill>
                <a:latin typeface="Times New Roman"/>
                <a:cs typeface="Times New Roman"/>
              </a:rPr>
              <a:t>Les apports sont constitués comme suit :</a:t>
            </a:r>
          </a:p>
          <a:p>
            <a:pPr marL="536575" indent="-173038" algn="just">
              <a:buNone/>
            </a:pPr>
            <a:r>
              <a:rPr lang="fr-FR" sz="2000" dirty="0">
                <a:solidFill>
                  <a:srgbClr val="000000"/>
                </a:solidFill>
                <a:latin typeface="Times New Roman"/>
                <a:cs typeface="Times New Roman"/>
              </a:rPr>
              <a:t>• Apports en nature : </a:t>
            </a:r>
          </a:p>
          <a:p>
            <a:pPr marL="981075" algn="just">
              <a:buFont typeface="Courier New" panose="02070309020205020404" pitchFamily="49" charset="0"/>
              <a:buChar char="o"/>
            </a:pPr>
            <a:r>
              <a:rPr lang="fr-FR" sz="2000" dirty="0">
                <a:solidFill>
                  <a:srgbClr val="000000"/>
                </a:solidFill>
                <a:latin typeface="Times New Roman"/>
                <a:cs typeface="Times New Roman"/>
              </a:rPr>
              <a:t>Immeuble estimé à 700 000,00 DH </a:t>
            </a:r>
          </a:p>
          <a:p>
            <a:pPr marL="981075" algn="just">
              <a:buFont typeface="Courier New" panose="02070309020205020404" pitchFamily="49" charset="0"/>
              <a:buChar char="o"/>
            </a:pPr>
            <a:r>
              <a:rPr lang="fr-FR" sz="2000" dirty="0">
                <a:solidFill>
                  <a:srgbClr val="000000"/>
                </a:solidFill>
                <a:latin typeface="Times New Roman"/>
                <a:cs typeface="Times New Roman"/>
              </a:rPr>
              <a:t>Terrain sur lequel est bâti l'immeuble: 600 000,00 DH</a:t>
            </a:r>
          </a:p>
          <a:p>
            <a:pPr marL="981075" algn="just">
              <a:buFont typeface="Courier New" panose="02070309020205020404" pitchFamily="49" charset="0"/>
              <a:buChar char="o"/>
            </a:pPr>
            <a:r>
              <a:rPr lang="fr-FR" sz="2000" dirty="0">
                <a:solidFill>
                  <a:srgbClr val="000000"/>
                </a:solidFill>
                <a:latin typeface="Times New Roman"/>
                <a:cs typeface="Times New Roman"/>
              </a:rPr>
              <a:t>Fonds commercial : 900 000,00 DH</a:t>
            </a:r>
          </a:p>
          <a:p>
            <a:pPr marL="981075" algn="just">
              <a:buFont typeface="Courier New" panose="02070309020205020404" pitchFamily="49" charset="0"/>
              <a:buChar char="o"/>
            </a:pPr>
            <a:r>
              <a:rPr lang="fr-FR" sz="2000" dirty="0">
                <a:solidFill>
                  <a:srgbClr val="000000"/>
                </a:solidFill>
                <a:latin typeface="Times New Roman"/>
                <a:cs typeface="Times New Roman"/>
              </a:rPr>
              <a:t>Marchandises: 180 000,00 DH. </a:t>
            </a:r>
          </a:p>
          <a:p>
            <a:pPr marL="536575" indent="-173038" algn="just">
              <a:buNone/>
            </a:pPr>
            <a:r>
              <a:rPr lang="fr-FR" sz="2000" dirty="0">
                <a:solidFill>
                  <a:srgbClr val="000000"/>
                </a:solidFill>
                <a:latin typeface="Times New Roman"/>
                <a:cs typeface="Times New Roman"/>
              </a:rPr>
              <a:t>•Apports en numéraires : 620 000,00 DH </a:t>
            </a:r>
          </a:p>
          <a:p>
            <a:pPr marL="0" indent="0" algn="just">
              <a:buNone/>
            </a:pPr>
            <a:endParaRPr lang="fr-FR" sz="2000" dirty="0">
              <a:solidFill>
                <a:srgbClr val="000000"/>
              </a:solidFill>
              <a:latin typeface="Times New Roman"/>
              <a:cs typeface="Times New Roman"/>
            </a:endParaRPr>
          </a:p>
          <a:p>
            <a:pPr marL="0" indent="536575" algn="just">
              <a:buNone/>
            </a:pPr>
            <a:r>
              <a:rPr lang="fr-FR" sz="2000" dirty="0">
                <a:solidFill>
                  <a:srgbClr val="000000"/>
                </a:solidFill>
                <a:latin typeface="Times New Roman"/>
                <a:cs typeface="Times New Roman"/>
              </a:rPr>
              <a:t>Les frais de constitution étant réglés par chèque en date du 13/05/N et dont le montant est de 12 000,00 DH. </a:t>
            </a:r>
          </a:p>
          <a:p>
            <a:pPr marL="0" indent="0" algn="just">
              <a:buNone/>
            </a:pPr>
            <a:r>
              <a:rPr lang="fr-FR" sz="2000" b="1" i="1" u="sng" dirty="0">
                <a:solidFill>
                  <a:srgbClr val="000000"/>
                </a:solidFill>
                <a:latin typeface="Times New Roman"/>
                <a:cs typeface="Times New Roman"/>
              </a:rPr>
              <a:t>TAF</a:t>
            </a:r>
            <a:r>
              <a:rPr lang="fr-FR" sz="2000" b="1" dirty="0">
                <a:solidFill>
                  <a:srgbClr val="000000"/>
                </a:solidFill>
                <a:latin typeface="Times New Roman"/>
                <a:cs typeface="Times New Roman"/>
              </a:rPr>
              <a:t>:</a:t>
            </a:r>
          </a:p>
          <a:p>
            <a:pPr marL="717550" indent="-457200" algn="just">
              <a:buFont typeface="+mj-lt"/>
              <a:buAutoNum type="arabicPeriod"/>
            </a:pPr>
            <a:r>
              <a:rPr lang="fr-FR" sz="2000" b="1" dirty="0">
                <a:solidFill>
                  <a:srgbClr val="000000"/>
                </a:solidFill>
                <a:latin typeface="Times New Roman"/>
                <a:cs typeface="Times New Roman"/>
              </a:rPr>
              <a:t>Enregistrer les écritures nécessaires au journal de la société</a:t>
            </a:r>
          </a:p>
          <a:p>
            <a:pPr marL="717550" indent="-457200" algn="just">
              <a:buFont typeface="+mj-lt"/>
              <a:buAutoNum type="arabicPeriod"/>
            </a:pPr>
            <a:r>
              <a:rPr lang="fr-FR" sz="2000" b="1" dirty="0">
                <a:solidFill>
                  <a:srgbClr val="000000"/>
                </a:solidFill>
                <a:latin typeface="Times New Roman"/>
                <a:cs typeface="Times New Roman"/>
              </a:rPr>
              <a:t>Déterminer le bilan en date du 13/05/ N </a:t>
            </a:r>
          </a:p>
        </p:txBody>
      </p:sp>
      <p:sp>
        <p:nvSpPr>
          <p:cNvPr id="2" name="SlideNumberChip">
            <a:extLst>
              <a:ext uri="{FF2B5EF4-FFF2-40B4-BE49-F238E27FC236}">
                <a16:creationId xmlns:a16="http://schemas.microsoft.com/office/drawing/2014/main" id="{6CA35AB1-AB34-445E-A3C5-30AE2B73B847}"/>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40</a:t>
            </a:r>
          </a:p>
        </p:txBody>
      </p:sp>
    </p:spTree>
    <p:extLst>
      <p:ext uri="{BB962C8B-B14F-4D97-AF65-F5344CB8AC3E}">
        <p14:creationId xmlns:p14="http://schemas.microsoft.com/office/powerpoint/2010/main" val="42017686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95376" y="116632"/>
            <a:ext cx="8710510" cy="6624736"/>
          </a:xfrm>
        </p:spPr>
        <p:txBody>
          <a:bodyPr>
            <a:normAutofit lnSpcReduction="10000"/>
          </a:bodyPr>
          <a:lstStyle/>
          <a:p>
            <a:pPr indent="193675">
              <a:buNone/>
            </a:pPr>
            <a:r>
              <a:rPr lang="fr-FR" sz="2600" b="1" i="1" u="sng" dirty="0">
                <a:solidFill>
                  <a:srgbClr val="000000"/>
                </a:solidFill>
                <a:latin typeface="Times New Roman"/>
                <a:cs typeface="Times New Roman"/>
              </a:rPr>
              <a:t>2ème Cas: Apports mixtes:</a:t>
            </a:r>
          </a:p>
          <a:p>
            <a:pPr marL="0" indent="536575" algn="just">
              <a:buNone/>
            </a:pPr>
            <a:r>
              <a:rPr lang="fr-FR" sz="1800" b="1" i="1" u="sng" dirty="0">
                <a:solidFill>
                  <a:srgbClr val="000000"/>
                </a:solidFill>
                <a:latin typeface="Times New Roman"/>
                <a:cs typeface="Times New Roman"/>
              </a:rPr>
              <a:t>Exemple 7 :</a:t>
            </a:r>
            <a:r>
              <a:rPr lang="fr-FR" sz="1800" b="1" i="1" dirty="0">
                <a:solidFill>
                  <a:srgbClr val="000000"/>
                </a:solidFill>
                <a:latin typeface="Times New Roman"/>
                <a:cs typeface="Times New Roman"/>
              </a:rPr>
              <a:t> </a:t>
            </a:r>
          </a:p>
          <a:p>
            <a:pPr marL="0" indent="261938" algn="just">
              <a:buNone/>
            </a:pPr>
            <a:r>
              <a:rPr lang="fr-FR" sz="1800" dirty="0">
                <a:solidFill>
                  <a:srgbClr val="000000"/>
                </a:solidFill>
                <a:latin typeface="Times New Roman"/>
                <a:cs typeface="Times New Roman"/>
              </a:rPr>
              <a:t>SOFITO est une S.A constituée en date du13/01/N avec un capital de 400 000,00 DH se composant de 4000 actions de 100,00 DH, et ce après transformation de la société ZITRA SARL à associé unique qui est monsieur F AHMI. </a:t>
            </a:r>
          </a:p>
          <a:p>
            <a:pPr marL="0" indent="261938" algn="just">
              <a:buNone/>
            </a:pPr>
            <a:r>
              <a:rPr lang="fr-FR" sz="1800" dirty="0">
                <a:solidFill>
                  <a:srgbClr val="000000"/>
                </a:solidFill>
                <a:latin typeface="Times New Roman"/>
                <a:cs typeface="Times New Roman"/>
              </a:rPr>
              <a:t>Le bilan de la société ZITRA au 31/12/(N-1) avant liquidation se présentait comme suit : </a:t>
            </a:r>
          </a:p>
          <a:p>
            <a:pPr marL="0" indent="261938" algn="just">
              <a:buNone/>
            </a:pPr>
            <a:endParaRPr lang="fr-FR" sz="1800" b="1" i="1" u="sng" dirty="0">
              <a:solidFill>
                <a:srgbClr val="000000"/>
              </a:solidFill>
              <a:latin typeface="Times New Roman"/>
              <a:cs typeface="Times New Roman"/>
            </a:endParaRPr>
          </a:p>
          <a:p>
            <a:pPr marL="0" indent="261938" algn="just">
              <a:buNone/>
            </a:pPr>
            <a:endParaRPr lang="fr-FR" sz="1800" b="1" i="1" u="sng" dirty="0">
              <a:solidFill>
                <a:srgbClr val="000000"/>
              </a:solidFill>
              <a:latin typeface="Times New Roman"/>
              <a:cs typeface="Times New Roman"/>
            </a:endParaRPr>
          </a:p>
          <a:p>
            <a:pPr marL="0" indent="261938" algn="just">
              <a:buNone/>
            </a:pPr>
            <a:endParaRPr lang="fr-FR" sz="1800" b="1" i="1" u="sng" dirty="0">
              <a:solidFill>
                <a:srgbClr val="000000"/>
              </a:solidFill>
              <a:latin typeface="Times New Roman"/>
              <a:cs typeface="Times New Roman"/>
            </a:endParaRPr>
          </a:p>
          <a:p>
            <a:pPr marL="0" indent="261938" algn="just">
              <a:buNone/>
            </a:pPr>
            <a:endParaRPr lang="fr-FR" sz="1800" b="1" i="1" u="sng" dirty="0">
              <a:solidFill>
                <a:srgbClr val="000000"/>
              </a:solidFill>
              <a:latin typeface="Times New Roman"/>
              <a:cs typeface="Times New Roman"/>
            </a:endParaRPr>
          </a:p>
          <a:p>
            <a:pPr marL="0" indent="261938" algn="just">
              <a:buNone/>
            </a:pPr>
            <a:endParaRPr lang="fr-FR" sz="1800" b="1" i="1" u="sng" dirty="0">
              <a:solidFill>
                <a:srgbClr val="000000"/>
              </a:solidFill>
              <a:latin typeface="Times New Roman"/>
              <a:cs typeface="Times New Roman"/>
            </a:endParaRPr>
          </a:p>
          <a:p>
            <a:pPr marL="0" indent="261938" algn="just">
              <a:buNone/>
            </a:pPr>
            <a:endParaRPr lang="fr-FR" sz="1800" dirty="0">
              <a:solidFill>
                <a:srgbClr val="000000"/>
              </a:solidFill>
              <a:latin typeface="Times New Roman"/>
              <a:cs typeface="Times New Roman"/>
            </a:endParaRPr>
          </a:p>
          <a:p>
            <a:pPr marL="0" indent="261938" algn="just">
              <a:buNone/>
            </a:pPr>
            <a:r>
              <a:rPr lang="fr-FR" sz="1800" dirty="0">
                <a:solidFill>
                  <a:srgbClr val="000000"/>
                </a:solidFill>
                <a:latin typeface="Times New Roman"/>
                <a:cs typeface="Times New Roman"/>
              </a:rPr>
              <a:t>La société SOFITO reprend le bilan de la société ZITRA - SARL au 31/12/(N-l), et après évaluation, elle prend en considération les éléments d' actif suivants : </a:t>
            </a:r>
          </a:p>
          <a:p>
            <a:pPr marL="0" indent="261938" algn="just">
              <a:buNone/>
            </a:pPr>
            <a:r>
              <a:rPr lang="fr-FR" sz="1800" dirty="0">
                <a:solidFill>
                  <a:srgbClr val="000000"/>
                </a:solidFill>
                <a:latin typeface="Times New Roman"/>
                <a:cs typeface="Times New Roman"/>
              </a:rPr>
              <a:t>• Constructions: 80 000,00 DH </a:t>
            </a:r>
          </a:p>
          <a:p>
            <a:pPr marL="0" indent="261938" algn="just">
              <a:buNone/>
            </a:pPr>
            <a:r>
              <a:rPr lang="fr-FR" sz="1800" dirty="0">
                <a:solidFill>
                  <a:srgbClr val="000000"/>
                </a:solidFill>
                <a:latin typeface="Times New Roman"/>
                <a:cs typeface="Times New Roman"/>
              </a:rPr>
              <a:t>•Stock de marchandises: 60 000,00 DH</a:t>
            </a:r>
          </a:p>
          <a:p>
            <a:pPr marL="0" indent="261938" algn="just">
              <a:buNone/>
            </a:pPr>
            <a:r>
              <a:rPr lang="fr-FR" sz="1800" dirty="0">
                <a:solidFill>
                  <a:srgbClr val="000000"/>
                </a:solidFill>
                <a:latin typeface="Times New Roman"/>
                <a:cs typeface="Times New Roman"/>
              </a:rPr>
              <a:t>• Créances clients : 1 500,00'DH. </a:t>
            </a:r>
          </a:p>
          <a:p>
            <a:pPr marL="0" indent="261938" algn="just">
              <a:buNone/>
            </a:pPr>
            <a:r>
              <a:rPr lang="fr-FR" sz="1800" dirty="0">
                <a:solidFill>
                  <a:srgbClr val="000000"/>
                </a:solidFill>
                <a:latin typeface="Times New Roman"/>
                <a:cs typeface="Times New Roman"/>
              </a:rPr>
              <a:t>Un versement de 305 000,00 DH a été effectué par les autres actionnaires et ce au 20/01/N . Apports mixtes : 145500</a:t>
            </a:r>
          </a:p>
          <a:p>
            <a:pPr marL="0" indent="261938" algn="just">
              <a:buNone/>
            </a:pPr>
            <a:r>
              <a:rPr lang="fr-FR" sz="1800" dirty="0">
                <a:solidFill>
                  <a:srgbClr val="000000"/>
                </a:solidFill>
                <a:latin typeface="Times New Roman"/>
                <a:cs typeface="Times New Roman"/>
              </a:rPr>
              <a:t>Les frais de constitutions sont réglés par chèque en date du 25/01/N: 8 600,00 DH. </a:t>
            </a:r>
          </a:p>
          <a:p>
            <a:pPr marL="0" indent="261938" algn="just">
              <a:buNone/>
            </a:pPr>
            <a:r>
              <a:rPr lang="fr-FR" sz="1800" dirty="0">
                <a:solidFill>
                  <a:srgbClr val="000000"/>
                </a:solidFill>
                <a:latin typeface="Times New Roman"/>
                <a:cs typeface="Times New Roman"/>
              </a:rPr>
              <a:t>Le 30/04/N, un client paie à FAHMI un montant de 900,00 DH. </a:t>
            </a:r>
          </a:p>
          <a:p>
            <a:pPr marL="0" indent="261938" algn="just">
              <a:buNone/>
            </a:pPr>
            <a:r>
              <a:rPr lang="fr-FR" sz="1800" b="1" i="1" u="sng" dirty="0">
                <a:solidFill>
                  <a:srgbClr val="000000"/>
                </a:solidFill>
                <a:latin typeface="Times New Roman"/>
                <a:cs typeface="Times New Roman"/>
              </a:rPr>
              <a:t>TAF</a:t>
            </a:r>
            <a:r>
              <a:rPr lang="fr-FR" sz="1800" b="1" i="1" dirty="0">
                <a:solidFill>
                  <a:srgbClr val="000000"/>
                </a:solidFill>
                <a:latin typeface="Times New Roman"/>
                <a:cs typeface="Times New Roman"/>
              </a:rPr>
              <a:t> : Passer les écritures convenables</a:t>
            </a:r>
            <a:endParaRPr lang="fr-FR" sz="1800" b="1" dirty="0">
              <a:solidFill>
                <a:srgbClr val="000000"/>
              </a:solidFill>
              <a:latin typeface="Times New Roman"/>
              <a:cs typeface="Times New Roman"/>
            </a:endParaRPr>
          </a:p>
        </p:txBody>
      </p:sp>
      <p:pic>
        <p:nvPicPr>
          <p:cNvPr id="5123" name="Picture 3" descr="C:\Users\Aziz\Documents\Scan\mixte.jpg"/>
          <p:cNvPicPr>
            <a:picLocks noChangeAspect="1" noChangeArrowheads="1"/>
          </p:cNvPicPr>
          <p:nvPr/>
        </p:nvPicPr>
        <p:blipFill rotWithShape="1">
          <a:blip r:embed="rId3">
            <a:extLst>
              <a:ext uri="{28A0092B-C50C-407E-A947-70E740481C1C}">
                <a14:useLocalDpi xmlns:a14="http://schemas.microsoft.com/office/drawing/2010/main" val="0"/>
              </a:ext>
            </a:extLst>
          </a:blip>
          <a:srcRect l="2730" t="26567" r="9935" b="46714"/>
          <a:stretch/>
        </p:blipFill>
        <p:spPr bwMode="auto">
          <a:xfrm>
            <a:off x="1925709" y="2090903"/>
            <a:ext cx="5292587" cy="1512168"/>
          </a:xfrm>
          <a:prstGeom prst="rect">
            <a:avLst/>
          </a:prstGeom>
          <a:noFill/>
          <a:extLst>
            <a:ext uri="{909E8E84-426E-40dd-AFC4-6F175D3DCCD1}">
              <a14:hiddenFill xmlns="" xmlns:a14="http://schemas.microsoft.com/office/drawing/2010/main">
                <a:solidFill>
                  <a:srgbClr val="FFFFFF"/>
                </a:solidFill>
              </a14:hiddenFill>
            </a:ext>
          </a:extLst>
        </p:spPr>
      </p:pic>
      <p:sp>
        <p:nvSpPr>
          <p:cNvPr id="2" name="SlideNumberChip">
            <a:extLst>
              <a:ext uri="{FF2B5EF4-FFF2-40B4-BE49-F238E27FC236}">
                <a16:creationId xmlns:a16="http://schemas.microsoft.com/office/drawing/2014/main" id="{C7E622CE-A3B2-435F-8EC0-BDC38BFFA12F}"/>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41</a:t>
            </a:r>
          </a:p>
        </p:txBody>
      </p:sp>
    </p:spTree>
    <p:extLst>
      <p:ext uri="{BB962C8B-B14F-4D97-AF65-F5344CB8AC3E}">
        <p14:creationId xmlns:p14="http://schemas.microsoft.com/office/powerpoint/2010/main" val="40057203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just">
              <a:buNone/>
            </a:pPr>
            <a:r>
              <a:rPr lang="fr-FR" b="1" i="1" u="sng" dirty="0">
                <a:solidFill>
                  <a:srgbClr val="000000"/>
                </a:solidFill>
                <a:latin typeface="Times New Roman"/>
                <a:cs typeface="Times New Roman"/>
              </a:rPr>
              <a:t>7.3. Cas particulier des versements anticipés </a:t>
            </a:r>
          </a:p>
          <a:p>
            <a:pPr marL="0" indent="0" algn="just">
              <a:buNone/>
            </a:pPr>
            <a:endParaRPr lang="fr-FR" sz="2000"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Les statuts de la société peuvent prévoir des intérêts qui rémunèrent les actionnaires qui effectuent des versements anticipés.  </a:t>
            </a:r>
          </a:p>
          <a:p>
            <a:pPr marL="0" indent="0" algn="just">
              <a:buNone/>
            </a:pPr>
            <a:endParaRPr lang="fr-FR" sz="2000"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La partie du capital libérée par anticipation constitue une dette sur la société et est enregistrée au crédit du compte 4468 « Autres comptes d’associés-créditeurs ». Il est possible de créer une subdivision de ce compte 44681 «  Actionnaires-versements anticipés ».  </a:t>
            </a:r>
          </a:p>
          <a:p>
            <a:pPr marL="0" indent="0" algn="just">
              <a:buNone/>
            </a:pPr>
            <a:endParaRPr lang="fr-FR" sz="2000"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Le compte 4468: « Autres comptes d’associés-créditeurs» ou sa subdivision 44681: « Actionnaires-versements anticipés » seront soldés, donc débités, au fur et à mesure de la réalisation des apports ultérieurs.  </a:t>
            </a: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FEFA69B1-829E-474C-BDCB-7DF1A8EE8580}"/>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42</a:t>
            </a:r>
          </a:p>
        </p:txBody>
      </p:sp>
    </p:spTree>
    <p:extLst>
      <p:ext uri="{BB962C8B-B14F-4D97-AF65-F5344CB8AC3E}">
        <p14:creationId xmlns:p14="http://schemas.microsoft.com/office/powerpoint/2010/main" val="941003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just">
              <a:buNone/>
            </a:pPr>
            <a:r>
              <a:rPr lang="fr-FR" sz="2000" b="1" i="1" u="sng" dirty="0">
                <a:solidFill>
                  <a:srgbClr val="000000"/>
                </a:solidFill>
                <a:latin typeface="Times New Roman"/>
                <a:cs typeface="Times New Roman"/>
              </a:rPr>
              <a:t>7.4. Cas particuliers de la non-libération des sommes dues</a:t>
            </a:r>
          </a:p>
          <a:p>
            <a:pPr marL="0" indent="0" algn="just">
              <a:buNone/>
            </a:pPr>
            <a:endParaRPr lang="fr-FR" sz="2000" b="1" i="1" u="sng"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La société ayant appelé une fraction du capital, il peut arriver que certains actionnaires ne se libère pas, à la date limite fixée par la société, des apports en numéraire promis.   </a:t>
            </a:r>
          </a:p>
          <a:p>
            <a:pPr lvl="2" algn="just">
              <a:buFont typeface="Arial"/>
              <a:buChar char="•"/>
            </a:pPr>
            <a:r>
              <a:rPr lang="fr-FR" sz="1800" dirty="0">
                <a:solidFill>
                  <a:srgbClr val="000000"/>
                </a:solidFill>
                <a:latin typeface="Times New Roman"/>
                <a:cs typeface="Times New Roman"/>
              </a:rPr>
              <a:t> Actionnaire se libère mais hors délais </a:t>
            </a:r>
          </a:p>
          <a:p>
            <a:pPr lvl="2" algn="just">
              <a:buFont typeface="Arial"/>
              <a:buChar char="•"/>
            </a:pPr>
            <a:r>
              <a:rPr lang="fr-FR" sz="1800" dirty="0">
                <a:solidFill>
                  <a:srgbClr val="000000"/>
                </a:solidFill>
                <a:latin typeface="Times New Roman"/>
                <a:cs typeface="Times New Roman"/>
              </a:rPr>
              <a:t>L’actionnaire ne se libère pas dans les délais fixés et il est déclaré  défaillant</a:t>
            </a: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639FCE10-6BF5-4267-8B26-3D5117BF7214}"/>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43</a:t>
            </a:r>
          </a:p>
        </p:txBody>
      </p:sp>
    </p:spTree>
    <p:extLst>
      <p:ext uri="{BB962C8B-B14F-4D97-AF65-F5344CB8AC3E}">
        <p14:creationId xmlns:p14="http://schemas.microsoft.com/office/powerpoint/2010/main" val="39283244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227941" y="1741974"/>
            <a:ext cx="8726791" cy="4783371"/>
          </a:xfrm>
        </p:spPr>
        <p:txBody>
          <a:bodyPr>
            <a:normAutofit/>
          </a:bodyPr>
          <a:lstStyle/>
          <a:p>
            <a:pPr indent="193675" algn="just">
              <a:buNone/>
            </a:pPr>
            <a:endParaRPr lang="fr-FR" sz="2000" b="1" u="sng" dirty="0">
              <a:solidFill>
                <a:srgbClr val="000000"/>
              </a:solidFill>
              <a:effectLst>
                <a:outerShdw blurRad="38100" dist="38100" dir="2700000" algn="tl">
                  <a:srgbClr val="000000">
                    <a:alpha val="43137"/>
                  </a:srgbClr>
                </a:outerShdw>
              </a:effectLst>
              <a:latin typeface="Times New Roman"/>
              <a:cs typeface="Times New Roman"/>
            </a:endParaRPr>
          </a:p>
          <a:p>
            <a:pPr indent="193675" algn="just">
              <a:buNone/>
            </a:pPr>
            <a:r>
              <a:rPr lang="fr-FR" sz="2000" b="1" u="sng" dirty="0">
                <a:solidFill>
                  <a:srgbClr val="000000"/>
                </a:solidFill>
                <a:effectLst>
                  <a:outerShdw blurRad="38100" dist="38100" dir="2700000" algn="tl">
                    <a:srgbClr val="000000">
                      <a:alpha val="43137"/>
                    </a:srgbClr>
                  </a:outerShdw>
                </a:effectLst>
                <a:latin typeface="Times New Roman"/>
                <a:cs typeface="Times New Roman"/>
              </a:rPr>
              <a:t>Apports libérés par fraction :</a:t>
            </a:r>
          </a:p>
          <a:p>
            <a:pPr algn="just">
              <a:buNone/>
            </a:pPr>
            <a:r>
              <a:rPr lang="fr-FR" sz="2000" b="1" dirty="0">
                <a:solidFill>
                  <a:srgbClr val="000000"/>
                </a:solidFill>
                <a:latin typeface="Times New Roman"/>
                <a:cs typeface="Times New Roman"/>
              </a:rPr>
              <a:t> </a:t>
            </a:r>
            <a:endParaRPr lang="fr-FR" sz="2000" dirty="0">
              <a:solidFill>
                <a:srgbClr val="000000"/>
              </a:solidFill>
              <a:latin typeface="Times New Roman"/>
              <a:cs typeface="Times New Roman"/>
            </a:endParaRPr>
          </a:p>
          <a:p>
            <a:pPr marL="0" indent="536575" algn="just">
              <a:buNone/>
            </a:pPr>
            <a:r>
              <a:rPr lang="fr-FR" sz="2000" dirty="0">
                <a:solidFill>
                  <a:srgbClr val="000000"/>
                </a:solidFill>
                <a:latin typeface="Times New Roman"/>
                <a:cs typeface="Times New Roman"/>
              </a:rPr>
              <a:t>Comme nous avons précisé que la société peut ne pas avoir besoin pendant la période du démarrage de la totalité du Capital. </a:t>
            </a:r>
          </a:p>
          <a:p>
            <a:pPr marL="0" indent="536575" algn="just">
              <a:buNone/>
            </a:pPr>
            <a:r>
              <a:rPr lang="fr-FR" sz="2000" dirty="0">
                <a:solidFill>
                  <a:srgbClr val="000000"/>
                </a:solidFill>
                <a:latin typeface="Times New Roman"/>
                <a:cs typeface="Times New Roman"/>
              </a:rPr>
              <a:t>La loi autorise que les actions en numéraire ne soient libérées que du ¼ au moins au départ. Le reste sera appelé par le conseil administratif suivant  les besoins de trésorerie.</a:t>
            </a:r>
          </a:p>
          <a:p>
            <a:pPr marL="0" indent="536575" algn="just">
              <a:buNone/>
            </a:pPr>
            <a:r>
              <a:rPr lang="fr-FR" sz="2000" dirty="0">
                <a:solidFill>
                  <a:srgbClr val="000000"/>
                </a:solidFill>
                <a:latin typeface="Times New Roman"/>
                <a:cs typeface="Times New Roman"/>
              </a:rPr>
              <a:t>Par conséquent les comptes des actionnaires seront subdivisés en deux comptes :</a:t>
            </a:r>
          </a:p>
          <a:p>
            <a:pPr marL="0" indent="536575" algn="just">
              <a:buNone/>
            </a:pPr>
            <a:r>
              <a:rPr lang="fr-FR" sz="2000" dirty="0">
                <a:solidFill>
                  <a:srgbClr val="000000"/>
                </a:solidFill>
                <a:latin typeface="Times New Roman"/>
                <a:cs typeface="Times New Roman"/>
              </a:rPr>
              <a:t> </a:t>
            </a:r>
          </a:p>
          <a:p>
            <a:pPr marL="0" indent="536575" algn="just">
              <a:buNone/>
            </a:pPr>
            <a:r>
              <a:rPr lang="fr-FR" sz="2000" b="1" dirty="0">
                <a:solidFill>
                  <a:srgbClr val="000000"/>
                </a:solidFill>
                <a:latin typeface="Times New Roman"/>
                <a:cs typeface="Times New Roman"/>
              </a:rPr>
              <a:t>3462 Actionnaires - Capital souscrit appelé et non versé (ACSANV)</a:t>
            </a:r>
            <a:endParaRPr lang="fr-FR" sz="2000" dirty="0">
              <a:solidFill>
                <a:srgbClr val="000000"/>
              </a:solidFill>
              <a:latin typeface="Times New Roman"/>
              <a:cs typeface="Times New Roman"/>
            </a:endParaRPr>
          </a:p>
          <a:p>
            <a:pPr marL="0" indent="536575" algn="just">
              <a:buNone/>
            </a:pPr>
            <a:r>
              <a:rPr lang="fr-FR" sz="2000" b="1" dirty="0">
                <a:solidFill>
                  <a:srgbClr val="000000"/>
                </a:solidFill>
                <a:latin typeface="Times New Roman"/>
                <a:cs typeface="Times New Roman"/>
              </a:rPr>
              <a:t>1119 Actionnaires - Capital souscrit et non appelé (ACSNA)</a:t>
            </a:r>
            <a:endParaRPr lang="fr-FR" sz="2000" dirty="0">
              <a:solidFill>
                <a:srgbClr val="000000"/>
              </a:solidFill>
              <a:latin typeface="Times New Roman"/>
              <a:cs typeface="Times New Roman"/>
            </a:endParaRPr>
          </a:p>
        </p:txBody>
      </p:sp>
      <p:sp>
        <p:nvSpPr>
          <p:cNvPr id="3"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A2CD9156-F07C-49A5-84E1-946E03E4D48A}"/>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44</a:t>
            </a:r>
          </a:p>
        </p:txBody>
      </p:sp>
    </p:spTree>
    <p:extLst>
      <p:ext uri="{BB962C8B-B14F-4D97-AF65-F5344CB8AC3E}">
        <p14:creationId xmlns:p14="http://schemas.microsoft.com/office/powerpoint/2010/main" val="1928170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7283">
                                            <p:txEl>
                                              <p:pRg st="1" end="1"/>
                                            </p:txEl>
                                          </p:spTgt>
                                        </p:tgtEl>
                                        <p:attrNameLst>
                                          <p:attrName>style.visibility</p:attrName>
                                        </p:attrNameLst>
                                      </p:cBhvr>
                                      <p:to>
                                        <p:strVal val="visible"/>
                                      </p:to>
                                    </p:set>
                                    <p:animEffect transition="in" filter="fade">
                                      <p:cBhvr>
                                        <p:cTn id="7" dur="1000"/>
                                        <p:tgtEl>
                                          <p:spTgt spid="97283">
                                            <p:txEl>
                                              <p:pRg st="1" end="1"/>
                                            </p:txEl>
                                          </p:spTgt>
                                        </p:tgtEl>
                                      </p:cBhvr>
                                    </p:animEffect>
                                    <p:anim calcmode="lin" valueType="num">
                                      <p:cBhvr>
                                        <p:cTn id="8" dur="1000" fill="hold"/>
                                        <p:tgtEl>
                                          <p:spTgt spid="9728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728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7283">
                                            <p:txEl>
                                              <p:pRg st="2" end="2"/>
                                            </p:txEl>
                                          </p:spTgt>
                                        </p:tgtEl>
                                        <p:attrNameLst>
                                          <p:attrName>style.visibility</p:attrName>
                                        </p:attrNameLst>
                                      </p:cBhvr>
                                      <p:to>
                                        <p:strVal val="visible"/>
                                      </p:to>
                                    </p:set>
                                    <p:animEffect transition="in" filter="fade">
                                      <p:cBhvr>
                                        <p:cTn id="14" dur="1000"/>
                                        <p:tgtEl>
                                          <p:spTgt spid="97283">
                                            <p:txEl>
                                              <p:pRg st="2" end="2"/>
                                            </p:txEl>
                                          </p:spTgt>
                                        </p:tgtEl>
                                      </p:cBhvr>
                                    </p:animEffect>
                                    <p:anim calcmode="lin" valueType="num">
                                      <p:cBhvr>
                                        <p:cTn id="15" dur="1000" fill="hold"/>
                                        <p:tgtEl>
                                          <p:spTgt spid="9728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728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7283">
                                            <p:txEl>
                                              <p:pRg st="3" end="3"/>
                                            </p:txEl>
                                          </p:spTgt>
                                        </p:tgtEl>
                                        <p:attrNameLst>
                                          <p:attrName>style.visibility</p:attrName>
                                        </p:attrNameLst>
                                      </p:cBhvr>
                                      <p:to>
                                        <p:strVal val="visible"/>
                                      </p:to>
                                    </p:set>
                                    <p:animEffect transition="in" filter="fade">
                                      <p:cBhvr>
                                        <p:cTn id="21" dur="1000"/>
                                        <p:tgtEl>
                                          <p:spTgt spid="97283">
                                            <p:txEl>
                                              <p:pRg st="3" end="3"/>
                                            </p:txEl>
                                          </p:spTgt>
                                        </p:tgtEl>
                                      </p:cBhvr>
                                    </p:animEffect>
                                    <p:anim calcmode="lin" valueType="num">
                                      <p:cBhvr>
                                        <p:cTn id="22" dur="1000" fill="hold"/>
                                        <p:tgtEl>
                                          <p:spTgt spid="9728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728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7283">
                                            <p:txEl>
                                              <p:pRg st="4" end="4"/>
                                            </p:txEl>
                                          </p:spTgt>
                                        </p:tgtEl>
                                        <p:attrNameLst>
                                          <p:attrName>style.visibility</p:attrName>
                                        </p:attrNameLst>
                                      </p:cBhvr>
                                      <p:to>
                                        <p:strVal val="visible"/>
                                      </p:to>
                                    </p:set>
                                    <p:animEffect transition="in" filter="fade">
                                      <p:cBhvr>
                                        <p:cTn id="28" dur="1000"/>
                                        <p:tgtEl>
                                          <p:spTgt spid="97283">
                                            <p:txEl>
                                              <p:pRg st="4" end="4"/>
                                            </p:txEl>
                                          </p:spTgt>
                                        </p:tgtEl>
                                      </p:cBhvr>
                                    </p:animEffect>
                                    <p:anim calcmode="lin" valueType="num">
                                      <p:cBhvr>
                                        <p:cTn id="29" dur="1000" fill="hold"/>
                                        <p:tgtEl>
                                          <p:spTgt spid="9728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9728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7283">
                                            <p:txEl>
                                              <p:pRg st="5" end="5"/>
                                            </p:txEl>
                                          </p:spTgt>
                                        </p:tgtEl>
                                        <p:attrNameLst>
                                          <p:attrName>style.visibility</p:attrName>
                                        </p:attrNameLst>
                                      </p:cBhvr>
                                      <p:to>
                                        <p:strVal val="visible"/>
                                      </p:to>
                                    </p:set>
                                    <p:animEffect transition="in" filter="fade">
                                      <p:cBhvr>
                                        <p:cTn id="35" dur="1000"/>
                                        <p:tgtEl>
                                          <p:spTgt spid="97283">
                                            <p:txEl>
                                              <p:pRg st="5" end="5"/>
                                            </p:txEl>
                                          </p:spTgt>
                                        </p:tgtEl>
                                      </p:cBhvr>
                                    </p:animEffect>
                                    <p:anim calcmode="lin" valueType="num">
                                      <p:cBhvr>
                                        <p:cTn id="36" dur="1000" fill="hold"/>
                                        <p:tgtEl>
                                          <p:spTgt spid="9728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9728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7283">
                                            <p:txEl>
                                              <p:pRg st="6" end="6"/>
                                            </p:txEl>
                                          </p:spTgt>
                                        </p:tgtEl>
                                        <p:attrNameLst>
                                          <p:attrName>style.visibility</p:attrName>
                                        </p:attrNameLst>
                                      </p:cBhvr>
                                      <p:to>
                                        <p:strVal val="visible"/>
                                      </p:to>
                                    </p:set>
                                    <p:animEffect transition="in" filter="fade">
                                      <p:cBhvr>
                                        <p:cTn id="42" dur="1000"/>
                                        <p:tgtEl>
                                          <p:spTgt spid="97283">
                                            <p:txEl>
                                              <p:pRg st="6" end="6"/>
                                            </p:txEl>
                                          </p:spTgt>
                                        </p:tgtEl>
                                      </p:cBhvr>
                                    </p:animEffect>
                                    <p:anim calcmode="lin" valueType="num">
                                      <p:cBhvr>
                                        <p:cTn id="43" dur="1000" fill="hold"/>
                                        <p:tgtEl>
                                          <p:spTgt spid="9728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9728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97283">
                                            <p:txEl>
                                              <p:pRg st="7" end="7"/>
                                            </p:txEl>
                                          </p:spTgt>
                                        </p:tgtEl>
                                        <p:attrNameLst>
                                          <p:attrName>style.visibility</p:attrName>
                                        </p:attrNameLst>
                                      </p:cBhvr>
                                      <p:to>
                                        <p:strVal val="visible"/>
                                      </p:to>
                                    </p:set>
                                    <p:animEffect transition="in" filter="fade">
                                      <p:cBhvr>
                                        <p:cTn id="49" dur="1000"/>
                                        <p:tgtEl>
                                          <p:spTgt spid="97283">
                                            <p:txEl>
                                              <p:pRg st="7" end="7"/>
                                            </p:txEl>
                                          </p:spTgt>
                                        </p:tgtEl>
                                      </p:cBhvr>
                                    </p:animEffect>
                                    <p:anim calcmode="lin" valueType="num">
                                      <p:cBhvr>
                                        <p:cTn id="50" dur="1000" fill="hold"/>
                                        <p:tgtEl>
                                          <p:spTgt spid="9728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9728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97283">
                                            <p:txEl>
                                              <p:pRg st="8" end="8"/>
                                            </p:txEl>
                                          </p:spTgt>
                                        </p:tgtEl>
                                        <p:attrNameLst>
                                          <p:attrName>style.visibility</p:attrName>
                                        </p:attrNameLst>
                                      </p:cBhvr>
                                      <p:to>
                                        <p:strVal val="visible"/>
                                      </p:to>
                                    </p:set>
                                    <p:animEffect transition="in" filter="fade">
                                      <p:cBhvr>
                                        <p:cTn id="56" dur="1000"/>
                                        <p:tgtEl>
                                          <p:spTgt spid="97283">
                                            <p:txEl>
                                              <p:pRg st="8" end="8"/>
                                            </p:txEl>
                                          </p:spTgt>
                                        </p:tgtEl>
                                      </p:cBhvr>
                                    </p:animEffect>
                                    <p:anim calcmode="lin" valueType="num">
                                      <p:cBhvr>
                                        <p:cTn id="57" dur="1000" fill="hold"/>
                                        <p:tgtEl>
                                          <p:spTgt spid="9728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9728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472158" y="1774534"/>
            <a:ext cx="8336040" cy="4750811"/>
          </a:xfrm>
        </p:spPr>
        <p:txBody>
          <a:bodyPr>
            <a:normAutofit/>
          </a:bodyPr>
          <a:lstStyle/>
          <a:p>
            <a:pPr marL="0" indent="536575" algn="just">
              <a:lnSpc>
                <a:spcPct val="150000"/>
              </a:lnSpc>
              <a:buNone/>
            </a:pPr>
            <a:endParaRPr lang="fr-FR" sz="1800" b="1" i="1" u="sng" dirty="0">
              <a:solidFill>
                <a:srgbClr val="000000"/>
              </a:solidFill>
              <a:latin typeface="Times New Roman"/>
              <a:cs typeface="Times New Roman"/>
            </a:endParaRPr>
          </a:p>
          <a:p>
            <a:pPr marL="0" indent="536575" algn="just">
              <a:lnSpc>
                <a:spcPct val="150000"/>
              </a:lnSpc>
              <a:buNone/>
            </a:pPr>
            <a:r>
              <a:rPr lang="fr-FR" sz="2000" b="1" i="1" u="sng" dirty="0">
                <a:solidFill>
                  <a:srgbClr val="000000"/>
                </a:solidFill>
                <a:latin typeface="Times New Roman"/>
                <a:cs typeface="Times New Roman"/>
              </a:rPr>
              <a:t>Exemple 8:</a:t>
            </a:r>
            <a:r>
              <a:rPr lang="fr-FR" sz="2000" i="1" dirty="0">
                <a:solidFill>
                  <a:srgbClr val="000000"/>
                </a:solidFill>
                <a:latin typeface="Times New Roman"/>
                <a:cs typeface="Times New Roman"/>
              </a:rPr>
              <a:t> </a:t>
            </a:r>
          </a:p>
          <a:p>
            <a:pPr marL="0" indent="536575" algn="just">
              <a:buNone/>
            </a:pPr>
            <a:r>
              <a:rPr lang="fr-FR" sz="1800" dirty="0">
                <a:solidFill>
                  <a:srgbClr val="000000"/>
                </a:solidFill>
                <a:latin typeface="Times New Roman"/>
                <a:cs typeface="Times New Roman"/>
              </a:rPr>
              <a:t>La société Anonyme (ABS) est formée le 01/01/N au capital de 8.000.000 DH par des apports en numéraire, seul le ¼ de la valeur des actions a été</a:t>
            </a:r>
            <a:r>
              <a:rPr lang="fr-FR" sz="1800" b="1" dirty="0">
                <a:solidFill>
                  <a:srgbClr val="000000"/>
                </a:solidFill>
                <a:latin typeface="Times New Roman"/>
                <a:cs typeface="Times New Roman"/>
              </a:rPr>
              <a:t> libéré </a:t>
            </a:r>
            <a:r>
              <a:rPr lang="fr-FR" sz="1800" dirty="0">
                <a:solidFill>
                  <a:srgbClr val="000000"/>
                </a:solidFill>
                <a:latin typeface="Times New Roman"/>
                <a:cs typeface="Times New Roman"/>
              </a:rPr>
              <a:t>et </a:t>
            </a:r>
            <a:r>
              <a:rPr lang="fr-FR" sz="1800" b="1" dirty="0">
                <a:solidFill>
                  <a:srgbClr val="000000"/>
                </a:solidFill>
                <a:latin typeface="Times New Roman"/>
                <a:cs typeface="Times New Roman"/>
              </a:rPr>
              <a:t>versé</a:t>
            </a:r>
            <a:r>
              <a:rPr lang="fr-FR" sz="1800" dirty="0">
                <a:solidFill>
                  <a:srgbClr val="000000"/>
                </a:solidFill>
                <a:latin typeface="Times New Roman"/>
                <a:cs typeface="Times New Roman"/>
              </a:rPr>
              <a:t> en Banque à la constitution, Une semaine après. Les frais s’élèvent à 126000 DH dont 6500 DH TVA sont réglés par chèque le 20/01/N.</a:t>
            </a:r>
          </a:p>
          <a:p>
            <a:pPr marL="0" indent="536575" algn="just">
              <a:buNone/>
            </a:pPr>
            <a:r>
              <a:rPr lang="fr-FR" sz="1800" dirty="0">
                <a:solidFill>
                  <a:srgbClr val="000000"/>
                </a:solidFill>
                <a:latin typeface="Times New Roman"/>
                <a:cs typeface="Times New Roman"/>
              </a:rPr>
              <a:t>Le 05/08/N, le conseil d’administration demande la libération du </a:t>
            </a:r>
            <a:r>
              <a:rPr lang="fr-FR" sz="1800" b="1" dirty="0">
                <a:solidFill>
                  <a:srgbClr val="000000"/>
                </a:solidFill>
                <a:latin typeface="Times New Roman"/>
                <a:cs typeface="Times New Roman"/>
              </a:rPr>
              <a:t>2</a:t>
            </a:r>
            <a:r>
              <a:rPr lang="fr-FR" sz="1800" b="1" baseline="30000" dirty="0">
                <a:solidFill>
                  <a:srgbClr val="000000"/>
                </a:solidFill>
                <a:latin typeface="Times New Roman"/>
                <a:cs typeface="Times New Roman"/>
              </a:rPr>
              <a:t>ème</a:t>
            </a:r>
            <a:r>
              <a:rPr lang="fr-FR" sz="1800" b="1" dirty="0">
                <a:solidFill>
                  <a:srgbClr val="000000"/>
                </a:solidFill>
                <a:latin typeface="Times New Roman"/>
                <a:cs typeface="Times New Roman"/>
              </a:rPr>
              <a:t> quart </a:t>
            </a:r>
            <a:r>
              <a:rPr lang="fr-FR" sz="1800" dirty="0">
                <a:solidFill>
                  <a:srgbClr val="000000"/>
                </a:solidFill>
                <a:latin typeface="Times New Roman"/>
                <a:cs typeface="Times New Roman"/>
              </a:rPr>
              <a:t>du capital avant la fin du mois.</a:t>
            </a:r>
          </a:p>
          <a:p>
            <a:pPr marL="0" indent="536575" algn="just">
              <a:buNone/>
            </a:pPr>
            <a:r>
              <a:rPr lang="fr-FR" sz="1800" dirty="0">
                <a:solidFill>
                  <a:srgbClr val="000000"/>
                </a:solidFill>
                <a:latin typeface="Times New Roman"/>
                <a:cs typeface="Times New Roman"/>
              </a:rPr>
              <a:t>Le 25/08/N la banque informe la Société que le montant appelé a été versé en </a:t>
            </a:r>
            <a:r>
              <a:rPr lang="fr-FR" sz="1800" b="1" dirty="0">
                <a:solidFill>
                  <a:srgbClr val="000000"/>
                </a:solidFill>
                <a:latin typeface="Times New Roman"/>
                <a:cs typeface="Times New Roman"/>
              </a:rPr>
              <a:t>totalité.</a:t>
            </a:r>
          </a:p>
          <a:p>
            <a:pPr marL="0" indent="536575" algn="just">
              <a:buNone/>
            </a:pPr>
            <a:r>
              <a:rPr lang="fr-FR" sz="1800" i="1" dirty="0">
                <a:solidFill>
                  <a:srgbClr val="000000"/>
                </a:solidFill>
                <a:latin typeface="Times New Roman"/>
                <a:cs typeface="Times New Roman"/>
              </a:rPr>
              <a:t> </a:t>
            </a:r>
            <a:endParaRPr lang="fr-FR" sz="1800" dirty="0">
              <a:solidFill>
                <a:srgbClr val="000000"/>
              </a:solidFill>
              <a:latin typeface="Times New Roman"/>
              <a:cs typeface="Times New Roman"/>
            </a:endParaRPr>
          </a:p>
          <a:p>
            <a:pPr marL="0" indent="536575" algn="just">
              <a:buNone/>
            </a:pPr>
            <a:r>
              <a:rPr lang="fr-FR" sz="1800" b="1" i="1" u="sng" dirty="0">
                <a:solidFill>
                  <a:srgbClr val="000000"/>
                </a:solidFill>
                <a:latin typeface="Times New Roman"/>
                <a:cs typeface="Times New Roman"/>
              </a:rPr>
              <a:t>Travail à faire : </a:t>
            </a:r>
          </a:p>
          <a:p>
            <a:pPr marL="457200" indent="-457200" algn="just">
              <a:buFont typeface="+mj-lt"/>
              <a:buAutoNum type="arabicPeriod"/>
            </a:pPr>
            <a:r>
              <a:rPr lang="fr-FR" sz="1800" b="1" dirty="0">
                <a:solidFill>
                  <a:srgbClr val="000000"/>
                </a:solidFill>
                <a:latin typeface="Times New Roman"/>
                <a:cs typeface="Times New Roman"/>
              </a:rPr>
              <a:t>Passer au journal les écritures nécessaires.</a:t>
            </a:r>
          </a:p>
          <a:p>
            <a:pPr marL="457200" indent="-457200" algn="just">
              <a:buFont typeface="+mj-lt"/>
              <a:buAutoNum type="arabicPeriod"/>
            </a:pPr>
            <a:r>
              <a:rPr lang="fr-FR" sz="1800" b="1" dirty="0">
                <a:solidFill>
                  <a:srgbClr val="000000"/>
                </a:solidFill>
                <a:latin typeface="Times New Roman"/>
                <a:cs typeface="Times New Roman"/>
              </a:rPr>
              <a:t>Déterminer le bilan en date du 20/01/ N </a:t>
            </a:r>
          </a:p>
          <a:p>
            <a:pPr marL="0" indent="536575" algn="just">
              <a:buNone/>
            </a:pPr>
            <a:endParaRPr lang="fr-FR" sz="1800" i="1" dirty="0">
              <a:solidFill>
                <a:srgbClr val="000000"/>
              </a:solidFill>
              <a:latin typeface="Times New Roman"/>
              <a:cs typeface="Times New Roman"/>
            </a:endParaRPr>
          </a:p>
          <a:p>
            <a:pPr marL="0" indent="536575" algn="just">
              <a:buNone/>
            </a:pPr>
            <a:endParaRPr lang="fr-FR" dirty="0"/>
          </a:p>
        </p:txBody>
      </p:sp>
      <p:sp>
        <p:nvSpPr>
          <p:cNvPr id="3" name="Titre 1"/>
          <p:cNvSpPr>
            <a:spLocks noGrp="1"/>
          </p:cNvSpPr>
          <p:nvPr>
            <p:ph type="title"/>
          </p:nvPr>
        </p:nvSpPr>
        <p:spPr>
          <a:xfrm>
            <a:off x="457200" y="559838"/>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57D5BC52-6B16-4D90-A63E-6A45D21FD628}"/>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45</a:t>
            </a:r>
          </a:p>
        </p:txBody>
      </p:sp>
    </p:spTree>
    <p:extLst>
      <p:ext uri="{BB962C8B-B14F-4D97-AF65-F5344CB8AC3E}">
        <p14:creationId xmlns:p14="http://schemas.microsoft.com/office/powerpoint/2010/main" val="21959520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293064" y="2051296"/>
            <a:ext cx="8515134" cy="4474049"/>
          </a:xfrm>
        </p:spPr>
        <p:txBody>
          <a:bodyPr>
            <a:normAutofit/>
          </a:bodyPr>
          <a:lstStyle/>
          <a:p>
            <a:pPr marL="1081087" indent="-457200" algn="just">
              <a:buFont typeface="+mj-lt"/>
              <a:buAutoNum type="alphaLcPeriod" startAt="2"/>
            </a:pPr>
            <a:r>
              <a:rPr lang="fr-FR" sz="2000" b="1" u="sng" dirty="0">
                <a:solidFill>
                  <a:srgbClr val="000000"/>
                </a:solidFill>
                <a:effectLst>
                  <a:outerShdw blurRad="38100" dist="38100" dir="2700000" algn="tl">
                    <a:srgbClr val="000000">
                      <a:alpha val="43137"/>
                    </a:srgbClr>
                  </a:outerShdw>
                </a:effectLst>
                <a:latin typeface="Times New Roman"/>
                <a:cs typeface="Times New Roman"/>
              </a:rPr>
              <a:t>Cas particuliers</a:t>
            </a:r>
          </a:p>
          <a:p>
            <a:pPr marL="0" indent="623888" algn="just">
              <a:buNone/>
            </a:pPr>
            <a:r>
              <a:rPr lang="fr-FR" sz="2000" dirty="0">
                <a:solidFill>
                  <a:srgbClr val="000000"/>
                </a:solidFill>
                <a:latin typeface="Times New Roman"/>
                <a:cs typeface="Times New Roman"/>
              </a:rPr>
              <a:t> </a:t>
            </a:r>
          </a:p>
          <a:p>
            <a:pPr marL="0" indent="623888" algn="just">
              <a:lnSpc>
                <a:spcPct val="150000"/>
              </a:lnSpc>
              <a:buNone/>
            </a:pPr>
            <a:r>
              <a:rPr lang="fr-FR" sz="2000" dirty="0">
                <a:solidFill>
                  <a:srgbClr val="000000"/>
                </a:solidFill>
                <a:latin typeface="Times New Roman"/>
                <a:cs typeface="Times New Roman"/>
              </a:rPr>
              <a:t>Lors des appels ultérieurs, il arrive que les actionnaires:</a:t>
            </a:r>
          </a:p>
          <a:p>
            <a:pPr marL="457200" indent="-457200" algn="just">
              <a:lnSpc>
                <a:spcPct val="150000"/>
              </a:lnSpc>
              <a:buFont typeface="+mj-lt"/>
              <a:buAutoNum type="arabicPeriod"/>
            </a:pPr>
            <a:r>
              <a:rPr lang="fr-FR" sz="2000" dirty="0">
                <a:solidFill>
                  <a:srgbClr val="000000"/>
                </a:solidFill>
                <a:latin typeface="Times New Roman"/>
                <a:cs typeface="Times New Roman"/>
              </a:rPr>
              <a:t>Libèrent la fraction appelée </a:t>
            </a:r>
            <a:r>
              <a:rPr lang="fr-FR" sz="2000" b="1" dirty="0">
                <a:solidFill>
                  <a:srgbClr val="000000"/>
                </a:solidFill>
                <a:latin typeface="Times New Roman"/>
                <a:cs typeface="Times New Roman"/>
              </a:rPr>
              <a:t>à la date limite fixé</a:t>
            </a:r>
            <a:r>
              <a:rPr lang="fr-FR" sz="2000" dirty="0">
                <a:solidFill>
                  <a:srgbClr val="000000"/>
                </a:solidFill>
                <a:latin typeface="Times New Roman"/>
                <a:cs typeface="Times New Roman"/>
              </a:rPr>
              <a:t>.</a:t>
            </a:r>
          </a:p>
          <a:p>
            <a:pPr marL="457200" indent="-457200" algn="just">
              <a:lnSpc>
                <a:spcPct val="150000"/>
              </a:lnSpc>
              <a:buFont typeface="+mj-lt"/>
              <a:buAutoNum type="arabicPeriod"/>
            </a:pPr>
            <a:r>
              <a:rPr lang="fr-FR" sz="2000" dirty="0">
                <a:solidFill>
                  <a:srgbClr val="000000"/>
                </a:solidFill>
                <a:latin typeface="Times New Roman"/>
                <a:cs typeface="Times New Roman"/>
              </a:rPr>
              <a:t>Ne libèrent pas la fraction appelée dans le délai fixé (</a:t>
            </a:r>
            <a:r>
              <a:rPr lang="fr-FR" sz="2000" b="1" dirty="0">
                <a:solidFill>
                  <a:srgbClr val="000000"/>
                </a:solidFill>
                <a:latin typeface="Times New Roman"/>
                <a:cs typeface="Times New Roman"/>
              </a:rPr>
              <a:t>libération avec retard</a:t>
            </a:r>
            <a:r>
              <a:rPr lang="fr-FR" sz="2000" dirty="0">
                <a:solidFill>
                  <a:srgbClr val="000000"/>
                </a:solidFill>
                <a:latin typeface="Times New Roman"/>
                <a:cs typeface="Times New Roman"/>
              </a:rPr>
              <a:t>).</a:t>
            </a:r>
          </a:p>
          <a:p>
            <a:pPr marL="457200" indent="-457200" algn="just">
              <a:lnSpc>
                <a:spcPct val="150000"/>
              </a:lnSpc>
              <a:buFont typeface="+mj-lt"/>
              <a:buAutoNum type="arabicPeriod"/>
            </a:pPr>
            <a:r>
              <a:rPr lang="fr-FR" sz="2000" dirty="0">
                <a:solidFill>
                  <a:srgbClr val="000000"/>
                </a:solidFill>
                <a:latin typeface="Times New Roman"/>
                <a:cs typeface="Times New Roman"/>
              </a:rPr>
              <a:t>Peuvent verser des fractions non appelées (</a:t>
            </a:r>
            <a:r>
              <a:rPr lang="fr-FR" sz="2000" b="1" dirty="0">
                <a:solidFill>
                  <a:srgbClr val="000000"/>
                </a:solidFill>
                <a:latin typeface="Times New Roman"/>
                <a:cs typeface="Times New Roman"/>
              </a:rPr>
              <a:t>versements anticipés</a:t>
            </a:r>
            <a:r>
              <a:rPr lang="fr-FR" sz="2000" dirty="0">
                <a:solidFill>
                  <a:srgbClr val="000000"/>
                </a:solidFill>
                <a:latin typeface="Times New Roman"/>
                <a:cs typeface="Times New Roman"/>
              </a:rPr>
              <a:t>)</a:t>
            </a:r>
          </a:p>
          <a:p>
            <a:pPr marL="457200" indent="-457200" algn="just">
              <a:lnSpc>
                <a:spcPct val="150000"/>
              </a:lnSpc>
              <a:buFont typeface="+mj-lt"/>
              <a:buAutoNum type="arabicPeriod"/>
            </a:pPr>
            <a:r>
              <a:rPr lang="fr-FR" sz="2000" dirty="0">
                <a:solidFill>
                  <a:srgbClr val="000000"/>
                </a:solidFill>
                <a:latin typeface="Times New Roman"/>
                <a:cs typeface="Times New Roman"/>
              </a:rPr>
              <a:t>Ne versent pas la fraction appelée même après mise en demeure (</a:t>
            </a:r>
            <a:r>
              <a:rPr lang="fr-FR" sz="2000" b="1" dirty="0">
                <a:solidFill>
                  <a:srgbClr val="000000"/>
                </a:solidFill>
                <a:latin typeface="Times New Roman"/>
                <a:cs typeface="Times New Roman"/>
              </a:rPr>
              <a:t>défaillance des actionnaires</a:t>
            </a:r>
            <a:r>
              <a:rPr lang="fr-FR" sz="2000" dirty="0">
                <a:solidFill>
                  <a:srgbClr val="000000"/>
                </a:solidFill>
                <a:latin typeface="Times New Roman"/>
                <a:cs typeface="Times New Roman"/>
              </a:rPr>
              <a:t>). </a:t>
            </a:r>
          </a:p>
        </p:txBody>
      </p:sp>
      <p:sp>
        <p:nvSpPr>
          <p:cNvPr id="3" name="Titre 1"/>
          <p:cNvSpPr>
            <a:spLocks noGrp="1"/>
          </p:cNvSpPr>
          <p:nvPr>
            <p:ph type="title"/>
          </p:nvPr>
        </p:nvSpPr>
        <p:spPr>
          <a:xfrm>
            <a:off x="457200" y="439565"/>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1D8E7C44-917A-44A9-BE96-BB1CA81C60B1}"/>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46</a:t>
            </a:r>
          </a:p>
        </p:txBody>
      </p:sp>
    </p:spTree>
    <p:extLst>
      <p:ext uri="{BB962C8B-B14F-4D97-AF65-F5344CB8AC3E}">
        <p14:creationId xmlns:p14="http://schemas.microsoft.com/office/powerpoint/2010/main" val="26790519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260503" y="1351252"/>
            <a:ext cx="8612821" cy="5225917"/>
          </a:xfrm>
        </p:spPr>
        <p:txBody>
          <a:bodyPr>
            <a:normAutofit fontScale="70000" lnSpcReduction="20000"/>
          </a:bodyPr>
          <a:lstStyle/>
          <a:p>
            <a:pPr marL="0" indent="0" algn="just">
              <a:buNone/>
            </a:pPr>
            <a:r>
              <a:rPr lang="fr-FR" sz="2900" b="1" u="sng" dirty="0">
                <a:solidFill>
                  <a:srgbClr val="000000"/>
                </a:solidFill>
                <a:effectLst>
                  <a:outerShdw blurRad="38100" dist="38100" dir="2700000" algn="tl">
                    <a:srgbClr val="000000">
                      <a:alpha val="43137"/>
                    </a:srgbClr>
                  </a:outerShdw>
                </a:effectLst>
                <a:latin typeface="Times New Roman"/>
                <a:cs typeface="Times New Roman"/>
              </a:rPr>
              <a:t>Cas n° 1: libération à la date limite fixée </a:t>
            </a:r>
            <a:r>
              <a:rPr lang="fr-FR" sz="2900" b="1" dirty="0">
                <a:solidFill>
                  <a:srgbClr val="000000"/>
                </a:solidFill>
                <a:effectLst>
                  <a:outerShdw blurRad="38100" dist="38100" dir="2700000" algn="tl">
                    <a:srgbClr val="000000">
                      <a:alpha val="43137"/>
                    </a:srgbClr>
                  </a:outerShdw>
                </a:effectLst>
                <a:latin typeface="Times New Roman"/>
                <a:cs typeface="Times New Roman"/>
              </a:rPr>
              <a:t>: </a:t>
            </a:r>
          </a:p>
          <a:p>
            <a:pPr marL="0" indent="363538" algn="just">
              <a:buNone/>
            </a:pPr>
            <a:r>
              <a:rPr lang="fr-FR" sz="2600" b="1" i="1" u="sng" dirty="0">
                <a:solidFill>
                  <a:srgbClr val="000000"/>
                </a:solidFill>
                <a:effectLst>
                  <a:outerShdw blurRad="38100" dist="38100" dir="2700000" algn="tl">
                    <a:srgbClr val="000000">
                      <a:alpha val="43137"/>
                    </a:srgbClr>
                  </a:outerShdw>
                </a:effectLst>
                <a:latin typeface="Times New Roman"/>
                <a:cs typeface="Times New Roman"/>
              </a:rPr>
              <a:t>Exemple 9:</a:t>
            </a:r>
          </a:p>
          <a:p>
            <a:pPr marL="0" indent="363538" algn="just">
              <a:buNone/>
            </a:pPr>
            <a:endParaRPr lang="fr-FR" sz="2600" b="1" i="1" u="sng" dirty="0">
              <a:solidFill>
                <a:srgbClr val="000000"/>
              </a:solidFill>
              <a:effectLst>
                <a:outerShdw blurRad="38100" dist="38100" dir="2700000" algn="tl">
                  <a:srgbClr val="000000">
                    <a:alpha val="43137"/>
                  </a:srgbClr>
                </a:outerShdw>
              </a:effectLst>
              <a:latin typeface="Times New Roman"/>
              <a:cs typeface="Times New Roman"/>
            </a:endParaRPr>
          </a:p>
          <a:p>
            <a:pPr marL="0" indent="363538" algn="just">
              <a:buNone/>
            </a:pPr>
            <a:r>
              <a:rPr lang="fr-FR" sz="2300" dirty="0">
                <a:solidFill>
                  <a:srgbClr val="000000"/>
                </a:solidFill>
                <a:latin typeface="Times New Roman"/>
                <a:cs typeface="Times New Roman"/>
              </a:rPr>
              <a:t>SORIF est une S.A constituée en date du 16/02/N avec un capital de 1 400 000,00 DH, divisé en 14 000 actions de 100,00 DH. </a:t>
            </a:r>
          </a:p>
          <a:p>
            <a:pPr marL="0" indent="363538" algn="just">
              <a:buNone/>
            </a:pPr>
            <a:r>
              <a:rPr lang="fr-FR" sz="2300" dirty="0">
                <a:solidFill>
                  <a:srgbClr val="000000"/>
                </a:solidFill>
                <a:latin typeface="Times New Roman"/>
                <a:cs typeface="Times New Roman"/>
              </a:rPr>
              <a:t>Les apports sont constitués comme suit : </a:t>
            </a:r>
          </a:p>
          <a:p>
            <a:pPr marL="711200" indent="-347663" algn="just">
              <a:tabLst>
                <a:tab pos="536575" algn="l"/>
              </a:tabLst>
            </a:pPr>
            <a:r>
              <a:rPr lang="fr-FR" sz="2300" b="1" dirty="0">
                <a:solidFill>
                  <a:srgbClr val="000000"/>
                </a:solidFill>
                <a:latin typeface="Times New Roman"/>
                <a:cs typeface="Times New Roman"/>
              </a:rPr>
              <a:t>Apports en nature </a:t>
            </a:r>
            <a:r>
              <a:rPr lang="fr-FR" sz="2300" dirty="0">
                <a:solidFill>
                  <a:srgbClr val="000000"/>
                </a:solidFill>
                <a:latin typeface="Times New Roman"/>
                <a:cs typeface="Times New Roman"/>
              </a:rPr>
              <a:t>: Immeuble d'une valeur de 1 200 000,00 DH et qui est grevé de 300 000,00 DH de dette suite à un emprunt auprès d'une banque. Cet apport est libéré à la constitution de ladite société. </a:t>
            </a:r>
          </a:p>
          <a:p>
            <a:pPr marL="711200" indent="-347663" algn="just">
              <a:tabLst>
                <a:tab pos="536575" algn="l"/>
              </a:tabLst>
            </a:pPr>
            <a:r>
              <a:rPr lang="fr-FR" sz="2300" b="1" dirty="0">
                <a:solidFill>
                  <a:srgbClr val="000000"/>
                </a:solidFill>
                <a:latin typeface="Times New Roman"/>
                <a:cs typeface="Times New Roman"/>
              </a:rPr>
              <a:t>Apports en numéraires </a:t>
            </a:r>
            <a:r>
              <a:rPr lang="fr-FR" sz="2300" dirty="0">
                <a:solidFill>
                  <a:srgbClr val="000000"/>
                </a:solidFill>
                <a:latin typeface="Times New Roman"/>
                <a:cs typeface="Times New Roman"/>
              </a:rPr>
              <a:t>: 500 000,00DH. Le (1/4) du des apports en numéraires sont libérés à la souscription par versement en compte bancaire de la société. </a:t>
            </a:r>
          </a:p>
          <a:p>
            <a:pPr marL="0" indent="363538" algn="just">
              <a:buNone/>
              <a:tabLst>
                <a:tab pos="363538" algn="l"/>
                <a:tab pos="536575" algn="l"/>
              </a:tabLst>
            </a:pPr>
            <a:r>
              <a:rPr lang="fr-FR" sz="2300" dirty="0">
                <a:solidFill>
                  <a:srgbClr val="000000"/>
                </a:solidFill>
                <a:latin typeface="Times New Roman"/>
                <a:cs typeface="Times New Roman"/>
              </a:rPr>
              <a:t>Les frais de constitution de la société sont de 13 000,00DH, payés par chèque en date du 26/02/N. </a:t>
            </a:r>
          </a:p>
          <a:p>
            <a:pPr marL="0" indent="363538" algn="just">
              <a:buNone/>
              <a:tabLst>
                <a:tab pos="363538" algn="l"/>
                <a:tab pos="536575" algn="l"/>
              </a:tabLst>
            </a:pPr>
            <a:r>
              <a:rPr lang="fr-FR" sz="2300" dirty="0">
                <a:solidFill>
                  <a:srgbClr val="000000"/>
                </a:solidFill>
                <a:latin typeface="Times New Roman"/>
                <a:cs typeface="Times New Roman"/>
              </a:rPr>
              <a:t>Suite au conseil d'administration tenu le 15/06/N, un appel pour le deuxième quart est fait, tout en accordant un délai de 15 jours. Tous les actionnaires ont répondu à cet appel et l'argent a été versé en banque. </a:t>
            </a:r>
          </a:p>
          <a:p>
            <a:pPr marL="0" indent="363538" algn="just">
              <a:buNone/>
              <a:tabLst>
                <a:tab pos="363538" algn="l"/>
                <a:tab pos="536575" algn="l"/>
              </a:tabLst>
            </a:pPr>
            <a:r>
              <a:rPr lang="fr-FR" sz="2300" dirty="0">
                <a:solidFill>
                  <a:srgbClr val="000000"/>
                </a:solidFill>
                <a:latin typeface="Times New Roman"/>
                <a:cs typeface="Times New Roman"/>
              </a:rPr>
              <a:t>En date du 15/12/ A, un appel a été lancé pour les 250 000,00 DH restants. De même tous les actionnaires ont répondu à cet appel en versant les fonds en banque dans un délai de 15 jours. </a:t>
            </a:r>
          </a:p>
          <a:p>
            <a:pPr marL="0" indent="363538" algn="just">
              <a:buNone/>
            </a:pPr>
            <a:r>
              <a:rPr lang="fr-FR" sz="2300" b="1" u="sng" dirty="0">
                <a:solidFill>
                  <a:srgbClr val="000000"/>
                </a:solidFill>
                <a:latin typeface="Times New Roman"/>
                <a:cs typeface="Times New Roman"/>
              </a:rPr>
              <a:t>TAF</a:t>
            </a:r>
            <a:endParaRPr lang="fr-FR" sz="2300" b="1" dirty="0">
              <a:solidFill>
                <a:srgbClr val="000000"/>
              </a:solidFill>
              <a:latin typeface="Times New Roman"/>
              <a:cs typeface="Times New Roman"/>
            </a:endParaRPr>
          </a:p>
          <a:p>
            <a:pPr marL="706438" algn="just">
              <a:buFont typeface="+mj-lt"/>
              <a:buAutoNum type="arabicPeriod"/>
            </a:pPr>
            <a:r>
              <a:rPr lang="fr-FR" sz="2300" b="1" dirty="0">
                <a:solidFill>
                  <a:srgbClr val="000000"/>
                </a:solidFill>
                <a:latin typeface="Times New Roman"/>
                <a:cs typeface="Times New Roman"/>
              </a:rPr>
              <a:t>Enregistrer les écritures nécessaires au journal de la société</a:t>
            </a:r>
          </a:p>
          <a:p>
            <a:pPr marL="706438" algn="just">
              <a:buFont typeface="+mj-lt"/>
              <a:buAutoNum type="arabicPeriod"/>
            </a:pPr>
            <a:r>
              <a:rPr lang="fr-FR" sz="2300" b="1" dirty="0">
                <a:solidFill>
                  <a:srgbClr val="000000"/>
                </a:solidFill>
                <a:latin typeface="Times New Roman"/>
                <a:cs typeface="Times New Roman"/>
              </a:rPr>
              <a:t>Déterminer le bilan de la société en date du 26/02/N. </a:t>
            </a:r>
          </a:p>
          <a:p>
            <a:pPr marL="0" indent="0">
              <a:buNone/>
            </a:pPr>
            <a:endParaRPr lang="fr-FR" sz="1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F38A4982-C8D9-4224-B9FD-CD7BBCDCD926}"/>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47</a:t>
            </a:r>
          </a:p>
        </p:txBody>
      </p:sp>
    </p:spTree>
    <p:extLst>
      <p:ext uri="{BB962C8B-B14F-4D97-AF65-F5344CB8AC3E}">
        <p14:creationId xmlns:p14="http://schemas.microsoft.com/office/powerpoint/2010/main" val="23946539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374473" y="1546612"/>
            <a:ext cx="8384883" cy="4978733"/>
          </a:xfrm>
        </p:spPr>
        <p:txBody>
          <a:bodyPr>
            <a:normAutofit/>
          </a:bodyPr>
          <a:lstStyle/>
          <a:p>
            <a:pPr marL="0" indent="0" algn="just">
              <a:lnSpc>
                <a:spcPct val="150000"/>
              </a:lnSpc>
              <a:buNone/>
            </a:pPr>
            <a:r>
              <a:rPr lang="fr-FR" u="sng" dirty="0">
                <a:solidFill>
                  <a:srgbClr val="000000"/>
                </a:solidFill>
                <a:effectLst>
                  <a:outerShdw blurRad="38100" dist="38100" dir="2700000" algn="tl">
                    <a:srgbClr val="000000">
                      <a:alpha val="43137"/>
                    </a:srgbClr>
                  </a:outerShdw>
                </a:effectLst>
                <a:latin typeface="Times New Roman"/>
                <a:cs typeface="Times New Roman"/>
              </a:rPr>
              <a:t>Cas n°2: Libération avec retard </a:t>
            </a:r>
            <a:endParaRPr lang="fr-FR" dirty="0">
              <a:solidFill>
                <a:srgbClr val="000000"/>
              </a:solidFill>
              <a:effectLst>
                <a:outerShdw blurRad="38100" dist="38100" dir="2700000" algn="tl">
                  <a:srgbClr val="000000">
                    <a:alpha val="43137"/>
                  </a:srgbClr>
                </a:outerShdw>
              </a:effectLst>
              <a:latin typeface="Times New Roman"/>
              <a:cs typeface="Times New Roman"/>
            </a:endParaRPr>
          </a:p>
          <a:p>
            <a:pPr marL="0" indent="0" algn="just">
              <a:lnSpc>
                <a:spcPct val="150000"/>
              </a:lnSpc>
              <a:buNone/>
            </a:pPr>
            <a:r>
              <a:rPr lang="fr-FR" i="1" dirty="0">
                <a:solidFill>
                  <a:srgbClr val="000000"/>
                </a:solidFill>
                <a:effectLst>
                  <a:outerShdw blurRad="38100" dist="38100" dir="2700000" algn="tl">
                    <a:srgbClr val="000000">
                      <a:alpha val="43137"/>
                    </a:srgbClr>
                  </a:outerShdw>
                </a:effectLst>
                <a:latin typeface="Times New Roman"/>
                <a:cs typeface="Times New Roman"/>
              </a:rPr>
              <a:t>Libération des fractions appelées après la date limite fixée:</a:t>
            </a:r>
          </a:p>
          <a:p>
            <a:pPr algn="just">
              <a:lnSpc>
                <a:spcPct val="150000"/>
              </a:lnSpc>
              <a:buNone/>
            </a:pPr>
            <a:r>
              <a:rPr lang="fr-FR" dirty="0">
                <a:solidFill>
                  <a:srgbClr val="000000"/>
                </a:solidFill>
                <a:latin typeface="Times New Roman"/>
                <a:cs typeface="Times New Roman"/>
              </a:rPr>
              <a:t> </a:t>
            </a:r>
          </a:p>
          <a:p>
            <a:pPr marL="0" indent="536575" algn="just">
              <a:lnSpc>
                <a:spcPct val="150000"/>
              </a:lnSpc>
              <a:buNone/>
            </a:pPr>
            <a:r>
              <a:rPr lang="fr-FR" dirty="0">
                <a:solidFill>
                  <a:srgbClr val="000000"/>
                </a:solidFill>
                <a:latin typeface="Times New Roman"/>
                <a:cs typeface="Times New Roman"/>
              </a:rPr>
              <a:t>Le statut de la société peut prévoir que les actionnaires qui libèrent leurs actions après le délai fixé lors des appels de fonds supportent les intérêts de retard à un taux donné, ces intérêts sont considérés comme des produits financiers.</a:t>
            </a:r>
          </a:p>
          <a:p>
            <a:pPr algn="just">
              <a:buNone/>
            </a:pPr>
            <a:r>
              <a:rPr lang="fr-FR" dirty="0"/>
              <a:t> </a:t>
            </a:r>
          </a:p>
        </p:txBody>
      </p:sp>
      <p:sp>
        <p:nvSpPr>
          <p:cNvPr id="3"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74FA3E00-76BB-49ED-87E7-F4D12B6A45FA}"/>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48</a:t>
            </a:r>
          </a:p>
        </p:txBody>
      </p:sp>
    </p:spTree>
    <p:extLst>
      <p:ext uri="{BB962C8B-B14F-4D97-AF65-F5344CB8AC3E}">
        <p14:creationId xmlns:p14="http://schemas.microsoft.com/office/powerpoint/2010/main" val="2559171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7283">
                                            <p:txEl>
                                              <p:pRg st="0" end="0"/>
                                            </p:txEl>
                                          </p:spTgt>
                                        </p:tgtEl>
                                        <p:attrNameLst>
                                          <p:attrName>style.visibility</p:attrName>
                                        </p:attrNameLst>
                                      </p:cBhvr>
                                      <p:to>
                                        <p:strVal val="visible"/>
                                      </p:to>
                                    </p:set>
                                    <p:animEffect transition="in" filter="fade">
                                      <p:cBhvr>
                                        <p:cTn id="7" dur="1000"/>
                                        <p:tgtEl>
                                          <p:spTgt spid="97283">
                                            <p:txEl>
                                              <p:pRg st="0" end="0"/>
                                            </p:txEl>
                                          </p:spTgt>
                                        </p:tgtEl>
                                      </p:cBhvr>
                                    </p:animEffect>
                                    <p:anim calcmode="lin" valueType="num">
                                      <p:cBhvr>
                                        <p:cTn id="8" dur="1000" fill="hold"/>
                                        <p:tgtEl>
                                          <p:spTgt spid="9728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728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7283">
                                            <p:txEl>
                                              <p:pRg st="1" end="1"/>
                                            </p:txEl>
                                          </p:spTgt>
                                        </p:tgtEl>
                                        <p:attrNameLst>
                                          <p:attrName>style.visibility</p:attrName>
                                        </p:attrNameLst>
                                      </p:cBhvr>
                                      <p:to>
                                        <p:strVal val="visible"/>
                                      </p:to>
                                    </p:set>
                                    <p:animEffect transition="in" filter="fade">
                                      <p:cBhvr>
                                        <p:cTn id="14" dur="1000"/>
                                        <p:tgtEl>
                                          <p:spTgt spid="97283">
                                            <p:txEl>
                                              <p:pRg st="1" end="1"/>
                                            </p:txEl>
                                          </p:spTgt>
                                        </p:tgtEl>
                                      </p:cBhvr>
                                    </p:animEffect>
                                    <p:anim calcmode="lin" valueType="num">
                                      <p:cBhvr>
                                        <p:cTn id="15" dur="1000" fill="hold"/>
                                        <p:tgtEl>
                                          <p:spTgt spid="9728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728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7283">
                                            <p:txEl>
                                              <p:pRg st="2" end="2"/>
                                            </p:txEl>
                                          </p:spTgt>
                                        </p:tgtEl>
                                        <p:attrNameLst>
                                          <p:attrName>style.visibility</p:attrName>
                                        </p:attrNameLst>
                                      </p:cBhvr>
                                      <p:to>
                                        <p:strVal val="visible"/>
                                      </p:to>
                                    </p:set>
                                    <p:animEffect transition="in" filter="fade">
                                      <p:cBhvr>
                                        <p:cTn id="21" dur="1000"/>
                                        <p:tgtEl>
                                          <p:spTgt spid="97283">
                                            <p:txEl>
                                              <p:pRg st="2" end="2"/>
                                            </p:txEl>
                                          </p:spTgt>
                                        </p:tgtEl>
                                      </p:cBhvr>
                                    </p:animEffect>
                                    <p:anim calcmode="lin" valueType="num">
                                      <p:cBhvr>
                                        <p:cTn id="22" dur="1000" fill="hold"/>
                                        <p:tgtEl>
                                          <p:spTgt spid="9728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728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7283">
                                            <p:txEl>
                                              <p:pRg st="3" end="3"/>
                                            </p:txEl>
                                          </p:spTgt>
                                        </p:tgtEl>
                                        <p:attrNameLst>
                                          <p:attrName>style.visibility</p:attrName>
                                        </p:attrNameLst>
                                      </p:cBhvr>
                                      <p:to>
                                        <p:strVal val="visible"/>
                                      </p:to>
                                    </p:set>
                                    <p:animEffect transition="in" filter="fade">
                                      <p:cBhvr>
                                        <p:cTn id="28" dur="1000"/>
                                        <p:tgtEl>
                                          <p:spTgt spid="97283">
                                            <p:txEl>
                                              <p:pRg st="3" end="3"/>
                                            </p:txEl>
                                          </p:spTgt>
                                        </p:tgtEl>
                                      </p:cBhvr>
                                    </p:animEffect>
                                    <p:anim calcmode="lin" valueType="num">
                                      <p:cBhvr>
                                        <p:cTn id="29" dur="1000" fill="hold"/>
                                        <p:tgtEl>
                                          <p:spTgt spid="9728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728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7283">
                                            <p:txEl>
                                              <p:pRg st="4" end="4"/>
                                            </p:txEl>
                                          </p:spTgt>
                                        </p:tgtEl>
                                        <p:attrNameLst>
                                          <p:attrName>style.visibility</p:attrName>
                                        </p:attrNameLst>
                                      </p:cBhvr>
                                      <p:to>
                                        <p:strVal val="visible"/>
                                      </p:to>
                                    </p:set>
                                    <p:animEffect transition="in" filter="fade">
                                      <p:cBhvr>
                                        <p:cTn id="35" dur="1000"/>
                                        <p:tgtEl>
                                          <p:spTgt spid="97283">
                                            <p:txEl>
                                              <p:pRg st="4" end="4"/>
                                            </p:txEl>
                                          </p:spTgt>
                                        </p:tgtEl>
                                      </p:cBhvr>
                                    </p:animEffect>
                                    <p:anim calcmode="lin" valueType="num">
                                      <p:cBhvr>
                                        <p:cTn id="36" dur="1000" fill="hold"/>
                                        <p:tgtEl>
                                          <p:spTgt spid="9728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9728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488440" y="1334970"/>
            <a:ext cx="8254632" cy="5262382"/>
          </a:xfrm>
        </p:spPr>
        <p:txBody>
          <a:bodyPr>
            <a:normAutofit/>
          </a:bodyPr>
          <a:lstStyle/>
          <a:p>
            <a:pPr marL="0" indent="449263" algn="just">
              <a:lnSpc>
                <a:spcPct val="150000"/>
              </a:lnSpc>
              <a:buNone/>
            </a:pPr>
            <a:r>
              <a:rPr lang="fr-FR" sz="2000" b="1" u="sng" dirty="0">
                <a:solidFill>
                  <a:srgbClr val="000000"/>
                </a:solidFill>
                <a:latin typeface="Times New Roman"/>
                <a:cs typeface="Times New Roman"/>
              </a:rPr>
              <a:t>Exemple 10 :</a:t>
            </a:r>
          </a:p>
          <a:p>
            <a:pPr marL="0" indent="449263" algn="just">
              <a:buNone/>
            </a:pPr>
            <a:r>
              <a:rPr lang="fr-FR" sz="2000" dirty="0">
                <a:solidFill>
                  <a:srgbClr val="000000"/>
                </a:solidFill>
                <a:latin typeface="Times New Roman"/>
                <a:cs typeface="Times New Roman"/>
              </a:rPr>
              <a:t>SORENTO est une S.A constituée en date du 05/01/N avec un capital de 600 000,00 DH divisé en 6 000 actions de numéraires de 100,00 DH, Le (1/4) des apports étant libéré à la souscription par des versements en banque. Les frais de constitution qui s'élèvent à 11 000,00 DH sont payés par chèque en date du 12/01/N. Le conseil d'administration procède en date du 01/04/N à l'appel du deuxième quart et qui devrait être versé au compte bancaire de la société INFO au plus tard le 15/04/N . </a:t>
            </a:r>
          </a:p>
          <a:p>
            <a:pPr marL="0" indent="449263" algn="just">
              <a:buNone/>
            </a:pPr>
            <a:r>
              <a:rPr lang="fr-FR" sz="2000" dirty="0">
                <a:solidFill>
                  <a:srgbClr val="000000"/>
                </a:solidFill>
                <a:latin typeface="Times New Roman"/>
                <a:cs typeface="Times New Roman"/>
              </a:rPr>
              <a:t>Il se trouve qu'un actionnaire qui a souscrit 400 actions à la constitution n'a répondu à l'appel du deuxième quart qu'en date du 15/05/N. Les statuts mentionnent un taux d'intérêt de retard de 10%. Les charges diverses d'exploitation engagées par la société à cause de ce retard (lettres envoyées aux actionnaires, ... ) sont de 50,00 DH dont  intérêt et produits assimilés 83, 33 . </a:t>
            </a:r>
          </a:p>
          <a:p>
            <a:pPr marL="363538" indent="0" algn="just">
              <a:buNone/>
            </a:pPr>
            <a:endParaRPr lang="fr-FR" sz="2000" b="1" dirty="0">
              <a:solidFill>
                <a:srgbClr val="000000"/>
              </a:solidFill>
              <a:latin typeface="Times New Roman"/>
              <a:cs typeface="Times New Roman"/>
            </a:endParaRPr>
          </a:p>
          <a:p>
            <a:pPr marL="363538" indent="0" algn="just">
              <a:buNone/>
            </a:pPr>
            <a:r>
              <a:rPr lang="fr-FR" sz="2000" b="1" u="sng" dirty="0">
                <a:solidFill>
                  <a:srgbClr val="000000"/>
                </a:solidFill>
                <a:latin typeface="Times New Roman"/>
                <a:cs typeface="Times New Roman"/>
              </a:rPr>
              <a:t>TAF</a:t>
            </a:r>
            <a:r>
              <a:rPr lang="fr-FR" sz="2000" b="1" dirty="0">
                <a:solidFill>
                  <a:srgbClr val="000000"/>
                </a:solidFill>
                <a:latin typeface="Times New Roman"/>
                <a:cs typeface="Times New Roman"/>
              </a:rPr>
              <a:t>: Enregistrer les écritures nécessaires au journal de la société</a:t>
            </a:r>
          </a:p>
        </p:txBody>
      </p:sp>
      <p:sp>
        <p:nvSpPr>
          <p:cNvPr id="3"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4930892C-BC61-46DC-8492-280BBFA7456D}"/>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49</a:t>
            </a:r>
          </a:p>
        </p:txBody>
      </p:sp>
    </p:spTree>
    <p:extLst>
      <p:ext uri="{BB962C8B-B14F-4D97-AF65-F5344CB8AC3E}">
        <p14:creationId xmlns:p14="http://schemas.microsoft.com/office/powerpoint/2010/main" val="90666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1" y="1600202"/>
            <a:ext cx="8515533" cy="4525963"/>
          </a:xfrm>
        </p:spPr>
        <p:txBody>
          <a:bodyPr/>
          <a:lstStyle/>
          <a:p>
            <a:pPr marL="0" indent="449263" algn="just">
              <a:lnSpc>
                <a:spcPct val="150000"/>
              </a:lnSpc>
              <a:buNone/>
            </a:pPr>
            <a:r>
              <a:rPr lang="fr-FR" sz="2000" b="1" u="sng" dirty="0">
                <a:solidFill>
                  <a:srgbClr val="000000"/>
                </a:solidFill>
                <a:latin typeface="Times New Roman"/>
                <a:cs typeface="Times New Roman"/>
              </a:rPr>
              <a:t>Du point de vue économique</a:t>
            </a:r>
            <a:endParaRPr lang="fr-FR" sz="2000" b="1" dirty="0">
              <a:solidFill>
                <a:srgbClr val="000000"/>
              </a:solidFill>
              <a:latin typeface="Times New Roman"/>
              <a:cs typeface="Times New Roman"/>
            </a:endParaRPr>
          </a:p>
          <a:p>
            <a:pPr marL="0" indent="449263" algn="just">
              <a:lnSpc>
                <a:spcPct val="150000"/>
              </a:lnSpc>
              <a:buNone/>
            </a:pPr>
            <a:endParaRPr lang="fr-FR" sz="2000" dirty="0">
              <a:solidFill>
                <a:srgbClr val="000000"/>
              </a:solidFill>
              <a:latin typeface="Times New Roman"/>
              <a:cs typeface="Times New Roman"/>
            </a:endParaRPr>
          </a:p>
          <a:p>
            <a:pPr marL="0" indent="449263" algn="just">
              <a:lnSpc>
                <a:spcPct val="150000"/>
              </a:lnSpc>
              <a:buNone/>
            </a:pPr>
            <a:r>
              <a:rPr lang="fr-FR" sz="2000" dirty="0">
                <a:solidFill>
                  <a:srgbClr val="000000"/>
                </a:solidFill>
                <a:latin typeface="Times New Roman"/>
                <a:cs typeface="Times New Roman"/>
              </a:rPr>
              <a:t>Une société est un regroupement de moyens humains, matériels et financiers sous une direction autonome ou décentralisée, ayant pour principale fonction de produire des biens et services afin de satisfaire les besoins des consommateurs et par conséquent réaliser un bénéfice.</a:t>
            </a:r>
          </a:p>
          <a:p>
            <a:endParaRPr lang="fr-FR" dirty="0">
              <a:solidFill>
                <a:srgbClr val="000000"/>
              </a:solidFill>
              <a:latin typeface="Times New Roman"/>
              <a:cs typeface="Times New Roman"/>
            </a:endParaRPr>
          </a:p>
        </p:txBody>
      </p:sp>
      <p:sp>
        <p:nvSpPr>
          <p:cNvPr id="4" name="Titre 1"/>
          <p:cNvSpPr>
            <a:spLocks noGrp="1"/>
          </p:cNvSpPr>
          <p:nvPr>
            <p:ph type="title"/>
          </p:nvPr>
        </p:nvSpPr>
        <p:spPr>
          <a:xfrm>
            <a:off x="457200" y="2"/>
            <a:ext cx="8229600" cy="1119673"/>
          </a:xfrm>
        </p:spPr>
        <p:txBody>
          <a:bodyPr/>
          <a:lstStyle/>
          <a:p>
            <a:r>
              <a:rPr lang="fr-FR" sz="3600" b="1" i="1" dirty="0">
                <a:latin typeface="Times New Roman"/>
                <a:cs typeface="Times New Roman"/>
              </a:rPr>
              <a:t>Chapitre Introductif </a:t>
            </a:r>
          </a:p>
        </p:txBody>
      </p:sp>
      <p:sp>
        <p:nvSpPr>
          <p:cNvPr id="2" name="SlideNumberChip">
            <a:extLst>
              <a:ext uri="{FF2B5EF4-FFF2-40B4-BE49-F238E27FC236}">
                <a16:creationId xmlns:a16="http://schemas.microsoft.com/office/drawing/2014/main" id="{67C06BBF-4E43-4886-B00E-234C7CC099F3}"/>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5</a:t>
            </a:r>
          </a:p>
        </p:txBody>
      </p:sp>
    </p:spTree>
    <p:extLst>
      <p:ext uri="{BB962C8B-B14F-4D97-AF65-F5344CB8AC3E}">
        <p14:creationId xmlns:p14="http://schemas.microsoft.com/office/powerpoint/2010/main" val="2203455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293064" y="2686220"/>
            <a:ext cx="8645384" cy="3839124"/>
          </a:xfrm>
        </p:spPr>
        <p:txBody>
          <a:bodyPr>
            <a:normAutofit lnSpcReduction="10000"/>
          </a:bodyPr>
          <a:lstStyle/>
          <a:p>
            <a:pPr marL="0" indent="0" algn="just">
              <a:lnSpc>
                <a:spcPct val="150000"/>
              </a:lnSpc>
              <a:buNone/>
            </a:pPr>
            <a:r>
              <a:rPr lang="fr-FR" sz="2000" b="1" u="sng" dirty="0">
                <a:solidFill>
                  <a:srgbClr val="000000"/>
                </a:solidFill>
                <a:effectLst>
                  <a:outerShdw blurRad="38100" dist="38100" dir="2700000" algn="tl">
                    <a:srgbClr val="000000">
                      <a:alpha val="43137"/>
                    </a:srgbClr>
                  </a:outerShdw>
                </a:effectLst>
                <a:latin typeface="Times New Roman"/>
                <a:cs typeface="Times New Roman"/>
              </a:rPr>
              <a:t>Cas n°3: Versements anticipés</a:t>
            </a:r>
            <a:endParaRPr lang="fr-FR" sz="2000" b="1" dirty="0">
              <a:solidFill>
                <a:srgbClr val="000000"/>
              </a:solidFill>
              <a:effectLst>
                <a:outerShdw blurRad="38100" dist="38100" dir="2700000" algn="tl">
                  <a:srgbClr val="000000">
                    <a:alpha val="43137"/>
                  </a:srgbClr>
                </a:outerShdw>
              </a:effectLst>
              <a:latin typeface="Times New Roman"/>
              <a:cs typeface="Times New Roman"/>
            </a:endParaRPr>
          </a:p>
          <a:p>
            <a:pPr marL="0" indent="0" algn="just">
              <a:lnSpc>
                <a:spcPct val="150000"/>
              </a:lnSpc>
              <a:buNone/>
            </a:pPr>
            <a:r>
              <a:rPr lang="fr-FR" sz="2000" b="1" dirty="0">
                <a:solidFill>
                  <a:srgbClr val="000000"/>
                </a:solidFill>
                <a:effectLst>
                  <a:outerShdw blurRad="38100" dist="38100" dir="2700000" algn="tl">
                    <a:srgbClr val="000000">
                      <a:alpha val="43137"/>
                    </a:srgbClr>
                  </a:outerShdw>
                </a:effectLst>
                <a:latin typeface="Times New Roman"/>
                <a:cs typeface="Times New Roman"/>
              </a:rPr>
              <a:t>Libération des fractions non appelées</a:t>
            </a:r>
            <a:endParaRPr lang="fr-FR" sz="2000" dirty="0">
              <a:solidFill>
                <a:srgbClr val="000000"/>
              </a:solidFill>
              <a:effectLst>
                <a:outerShdw blurRad="38100" dist="38100" dir="2700000" algn="tl">
                  <a:srgbClr val="000000">
                    <a:alpha val="43137"/>
                  </a:srgbClr>
                </a:outerShdw>
              </a:effectLst>
              <a:latin typeface="Times New Roman"/>
              <a:cs typeface="Times New Roman"/>
            </a:endParaRPr>
          </a:p>
          <a:p>
            <a:pPr marL="0" indent="711200" algn="just">
              <a:lnSpc>
                <a:spcPct val="150000"/>
              </a:lnSpc>
              <a:buNone/>
            </a:pPr>
            <a:r>
              <a:rPr lang="fr-FR" sz="2000" dirty="0">
                <a:solidFill>
                  <a:srgbClr val="000000"/>
                </a:solidFill>
                <a:latin typeface="Times New Roman"/>
                <a:cs typeface="Times New Roman"/>
              </a:rPr>
              <a:t>Dans le cas de libération fractionnée du capital. Les actionnaires peuvent parfois , verser par anticipation le montant de leur souscription en numéraire, en attendant la constatation de l’appel des fonds, les versements anticipé seront enregistrés au crédit du compte :</a:t>
            </a:r>
          </a:p>
          <a:p>
            <a:pPr marL="0" indent="711200" algn="just">
              <a:lnSpc>
                <a:spcPct val="150000"/>
              </a:lnSpc>
              <a:buNone/>
            </a:pPr>
            <a:r>
              <a:rPr lang="fr-FR" sz="2000" dirty="0">
                <a:solidFill>
                  <a:srgbClr val="000000"/>
                </a:solidFill>
                <a:latin typeface="Times New Roman"/>
                <a:cs typeface="Times New Roman"/>
              </a:rPr>
              <a:t> </a:t>
            </a:r>
            <a:r>
              <a:rPr lang="fr-FR" sz="2000" b="1" dirty="0">
                <a:solidFill>
                  <a:srgbClr val="000000"/>
                </a:solidFill>
                <a:latin typeface="Times New Roman"/>
                <a:cs typeface="Times New Roman"/>
              </a:rPr>
              <a:t>4468 - Autres comptes d’associés créditeur </a:t>
            </a:r>
            <a:endParaRPr lang="fr-FR" sz="2000" dirty="0">
              <a:solidFill>
                <a:srgbClr val="000000"/>
              </a:solidFill>
              <a:latin typeface="Times New Roman"/>
              <a:cs typeface="Times New Roman"/>
            </a:endParaRPr>
          </a:p>
          <a:p>
            <a:pPr marL="0" indent="711200" algn="just">
              <a:buNone/>
            </a:pPr>
            <a:r>
              <a:rPr lang="fr-FR" sz="2000" dirty="0">
                <a:solidFill>
                  <a:srgbClr val="000000"/>
                </a:solidFill>
                <a:latin typeface="Times New Roman"/>
                <a:cs typeface="Times New Roman"/>
              </a:rPr>
              <a:t> </a:t>
            </a:r>
          </a:p>
        </p:txBody>
      </p:sp>
      <p:sp>
        <p:nvSpPr>
          <p:cNvPr id="3" name="Titre 1"/>
          <p:cNvSpPr>
            <a:spLocks noGrp="1"/>
          </p:cNvSpPr>
          <p:nvPr>
            <p:ph type="title"/>
          </p:nvPr>
        </p:nvSpPr>
        <p:spPr>
          <a:xfrm>
            <a:off x="293064" y="559838"/>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73A2D234-5EE8-4A6E-9071-1E49B1E601FF}"/>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50</a:t>
            </a:r>
          </a:p>
        </p:txBody>
      </p:sp>
    </p:spTree>
    <p:extLst>
      <p:ext uri="{BB962C8B-B14F-4D97-AF65-F5344CB8AC3E}">
        <p14:creationId xmlns:p14="http://schemas.microsoft.com/office/powerpoint/2010/main" val="428538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7283">
                                            <p:txEl>
                                              <p:pRg st="0" end="0"/>
                                            </p:txEl>
                                          </p:spTgt>
                                        </p:tgtEl>
                                        <p:attrNameLst>
                                          <p:attrName>style.visibility</p:attrName>
                                        </p:attrNameLst>
                                      </p:cBhvr>
                                      <p:to>
                                        <p:strVal val="visible"/>
                                      </p:to>
                                    </p:set>
                                    <p:animEffect transition="in" filter="fade">
                                      <p:cBhvr>
                                        <p:cTn id="7" dur="1000"/>
                                        <p:tgtEl>
                                          <p:spTgt spid="97283">
                                            <p:txEl>
                                              <p:pRg st="0" end="0"/>
                                            </p:txEl>
                                          </p:spTgt>
                                        </p:tgtEl>
                                      </p:cBhvr>
                                    </p:animEffect>
                                    <p:anim calcmode="lin" valueType="num">
                                      <p:cBhvr>
                                        <p:cTn id="8" dur="1000" fill="hold"/>
                                        <p:tgtEl>
                                          <p:spTgt spid="9728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728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7283">
                                            <p:txEl>
                                              <p:pRg st="1" end="1"/>
                                            </p:txEl>
                                          </p:spTgt>
                                        </p:tgtEl>
                                        <p:attrNameLst>
                                          <p:attrName>style.visibility</p:attrName>
                                        </p:attrNameLst>
                                      </p:cBhvr>
                                      <p:to>
                                        <p:strVal val="visible"/>
                                      </p:to>
                                    </p:set>
                                    <p:animEffect transition="in" filter="fade">
                                      <p:cBhvr>
                                        <p:cTn id="14" dur="1000"/>
                                        <p:tgtEl>
                                          <p:spTgt spid="97283">
                                            <p:txEl>
                                              <p:pRg st="1" end="1"/>
                                            </p:txEl>
                                          </p:spTgt>
                                        </p:tgtEl>
                                      </p:cBhvr>
                                    </p:animEffect>
                                    <p:anim calcmode="lin" valueType="num">
                                      <p:cBhvr>
                                        <p:cTn id="15" dur="1000" fill="hold"/>
                                        <p:tgtEl>
                                          <p:spTgt spid="9728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728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7283">
                                            <p:txEl>
                                              <p:pRg st="2" end="2"/>
                                            </p:txEl>
                                          </p:spTgt>
                                        </p:tgtEl>
                                        <p:attrNameLst>
                                          <p:attrName>style.visibility</p:attrName>
                                        </p:attrNameLst>
                                      </p:cBhvr>
                                      <p:to>
                                        <p:strVal val="visible"/>
                                      </p:to>
                                    </p:set>
                                    <p:animEffect transition="in" filter="fade">
                                      <p:cBhvr>
                                        <p:cTn id="21" dur="1000"/>
                                        <p:tgtEl>
                                          <p:spTgt spid="97283">
                                            <p:txEl>
                                              <p:pRg st="2" end="2"/>
                                            </p:txEl>
                                          </p:spTgt>
                                        </p:tgtEl>
                                      </p:cBhvr>
                                    </p:animEffect>
                                    <p:anim calcmode="lin" valueType="num">
                                      <p:cBhvr>
                                        <p:cTn id="22" dur="1000" fill="hold"/>
                                        <p:tgtEl>
                                          <p:spTgt spid="9728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728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7283">
                                            <p:txEl>
                                              <p:pRg st="3" end="3"/>
                                            </p:txEl>
                                          </p:spTgt>
                                        </p:tgtEl>
                                        <p:attrNameLst>
                                          <p:attrName>style.visibility</p:attrName>
                                        </p:attrNameLst>
                                      </p:cBhvr>
                                      <p:to>
                                        <p:strVal val="visible"/>
                                      </p:to>
                                    </p:set>
                                    <p:animEffect transition="in" filter="fade">
                                      <p:cBhvr>
                                        <p:cTn id="28" dur="1000"/>
                                        <p:tgtEl>
                                          <p:spTgt spid="97283">
                                            <p:txEl>
                                              <p:pRg st="3" end="3"/>
                                            </p:txEl>
                                          </p:spTgt>
                                        </p:tgtEl>
                                      </p:cBhvr>
                                    </p:animEffect>
                                    <p:anim calcmode="lin" valueType="num">
                                      <p:cBhvr>
                                        <p:cTn id="29" dur="1000" fill="hold"/>
                                        <p:tgtEl>
                                          <p:spTgt spid="9728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728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7283">
                                            <p:txEl>
                                              <p:pRg st="4" end="4"/>
                                            </p:txEl>
                                          </p:spTgt>
                                        </p:tgtEl>
                                        <p:attrNameLst>
                                          <p:attrName>style.visibility</p:attrName>
                                        </p:attrNameLst>
                                      </p:cBhvr>
                                      <p:to>
                                        <p:strVal val="visible"/>
                                      </p:to>
                                    </p:set>
                                    <p:animEffect transition="in" filter="fade">
                                      <p:cBhvr>
                                        <p:cTn id="35" dur="1000"/>
                                        <p:tgtEl>
                                          <p:spTgt spid="97283">
                                            <p:txEl>
                                              <p:pRg st="4" end="4"/>
                                            </p:txEl>
                                          </p:spTgt>
                                        </p:tgtEl>
                                      </p:cBhvr>
                                    </p:animEffect>
                                    <p:anim calcmode="lin" valueType="num">
                                      <p:cBhvr>
                                        <p:cTn id="36" dur="1000" fill="hold"/>
                                        <p:tgtEl>
                                          <p:spTgt spid="9728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9728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358191" y="1465212"/>
            <a:ext cx="8547697" cy="4844109"/>
          </a:xfrm>
        </p:spPr>
        <p:txBody>
          <a:bodyPr>
            <a:normAutofit fontScale="92500" lnSpcReduction="10000"/>
          </a:bodyPr>
          <a:lstStyle/>
          <a:p>
            <a:pPr marL="0" indent="0" algn="just">
              <a:lnSpc>
                <a:spcPct val="150000"/>
              </a:lnSpc>
              <a:buNone/>
            </a:pPr>
            <a:r>
              <a:rPr lang="fr-FR" b="1" u="sng" dirty="0">
                <a:solidFill>
                  <a:srgbClr val="000000"/>
                </a:solidFill>
                <a:latin typeface="Times New Roman"/>
                <a:cs typeface="Times New Roman"/>
              </a:rPr>
              <a:t>Exemple 11</a:t>
            </a:r>
            <a:r>
              <a:rPr lang="fr-FR" b="1" dirty="0">
                <a:solidFill>
                  <a:srgbClr val="000000"/>
                </a:solidFill>
                <a:latin typeface="Times New Roman"/>
                <a:cs typeface="Times New Roman"/>
              </a:rPr>
              <a:t>: </a:t>
            </a:r>
          </a:p>
          <a:p>
            <a:pPr marL="0" indent="449263" algn="just">
              <a:buNone/>
            </a:pPr>
            <a:r>
              <a:rPr lang="fr-FR" dirty="0">
                <a:solidFill>
                  <a:srgbClr val="000000"/>
                </a:solidFill>
                <a:latin typeface="Times New Roman"/>
                <a:cs typeface="Times New Roman"/>
              </a:rPr>
              <a:t>ABS est une S.A constituée en date du 01/06/N avec un capital de 800 000,00 DH, composé de 8 000 actions en numéraires. Suite à la réunion du conseil d'administration, il a été demandé aux actionnaires de verser au compte bancaire de la société le premier quart du capital, alors que 3 000 actions ont été versées en totalité, ce qui dépasse le (1/4) du capital. </a:t>
            </a:r>
          </a:p>
          <a:p>
            <a:pPr marL="0" indent="449263" algn="just">
              <a:buNone/>
            </a:pPr>
            <a:r>
              <a:rPr lang="fr-FR" dirty="0">
                <a:solidFill>
                  <a:srgbClr val="000000"/>
                </a:solidFill>
                <a:latin typeface="Times New Roman"/>
                <a:cs typeface="Times New Roman"/>
              </a:rPr>
              <a:t>En date du 05/06/N, les frais de constitution réglées par chèque sont de 13 000,00 DH. Le 01/10/N un appel pour le versement du deuxième quart a été communiqué aux actionnaires et ce avec une durée limite de 15 jours. </a:t>
            </a:r>
          </a:p>
          <a:p>
            <a:pPr marL="0" indent="449263" algn="just">
              <a:buNone/>
            </a:pPr>
            <a:r>
              <a:rPr lang="fr-FR" dirty="0">
                <a:solidFill>
                  <a:srgbClr val="000000"/>
                </a:solidFill>
                <a:latin typeface="Times New Roman"/>
                <a:cs typeface="Times New Roman"/>
              </a:rPr>
              <a:t>Au 16/10/N tous les actionnaires ont répondu à cet appel. </a:t>
            </a:r>
          </a:p>
          <a:p>
            <a:pPr marL="457200" indent="-457200" algn="just">
              <a:buFont typeface="+mj-lt"/>
              <a:buAutoNum type="arabicPeriod"/>
            </a:pPr>
            <a:r>
              <a:rPr lang="fr-FR" b="1" dirty="0">
                <a:solidFill>
                  <a:srgbClr val="000000"/>
                </a:solidFill>
                <a:latin typeface="Times New Roman"/>
                <a:cs typeface="Times New Roman"/>
              </a:rPr>
              <a:t>Enregistrer les écritures nécessaires au journal de la société </a:t>
            </a:r>
          </a:p>
          <a:p>
            <a:pPr marL="457200" indent="-457200" algn="just">
              <a:buFont typeface="+mj-lt"/>
              <a:buAutoNum type="arabicPeriod"/>
            </a:pPr>
            <a:r>
              <a:rPr lang="fr-FR" b="1" dirty="0">
                <a:solidFill>
                  <a:srgbClr val="000000"/>
                </a:solidFill>
                <a:latin typeface="Times New Roman"/>
                <a:cs typeface="Times New Roman"/>
              </a:rPr>
              <a:t>Etablir le bilan de la société ABS en date du 05/06/N. </a:t>
            </a:r>
          </a:p>
        </p:txBody>
      </p:sp>
      <p:sp>
        <p:nvSpPr>
          <p:cNvPr id="3"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4525362F-D12E-4784-A68F-AE2DE6D83CC5}"/>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51</a:t>
            </a:r>
          </a:p>
        </p:txBody>
      </p:sp>
    </p:spTree>
    <p:extLst>
      <p:ext uri="{BB962C8B-B14F-4D97-AF65-F5344CB8AC3E}">
        <p14:creationId xmlns:p14="http://schemas.microsoft.com/office/powerpoint/2010/main" val="26659418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309347" y="1855934"/>
            <a:ext cx="8547697" cy="4669410"/>
          </a:xfrm>
        </p:spPr>
        <p:txBody>
          <a:bodyPr>
            <a:normAutofit fontScale="92500"/>
          </a:bodyPr>
          <a:lstStyle/>
          <a:p>
            <a:pPr marL="0" indent="0" algn="just">
              <a:lnSpc>
                <a:spcPct val="150000"/>
              </a:lnSpc>
              <a:buNone/>
            </a:pPr>
            <a:r>
              <a:rPr lang="fr-FR" b="1" u="sng" dirty="0">
                <a:solidFill>
                  <a:srgbClr val="000000"/>
                </a:solidFill>
                <a:effectLst>
                  <a:outerShdw blurRad="38100" dist="38100" dir="2700000" algn="tl">
                    <a:srgbClr val="000000">
                      <a:alpha val="43137"/>
                    </a:srgbClr>
                  </a:outerShdw>
                </a:effectLst>
                <a:latin typeface="Times New Roman"/>
                <a:cs typeface="Times New Roman"/>
              </a:rPr>
              <a:t>Cas n°4: Actionnaires défaillants</a:t>
            </a:r>
            <a:r>
              <a:rPr lang="fr-FR" b="1" dirty="0">
                <a:solidFill>
                  <a:srgbClr val="000000"/>
                </a:solidFill>
                <a:effectLst>
                  <a:outerShdw blurRad="38100" dist="38100" dir="2700000" algn="tl">
                    <a:srgbClr val="000000">
                      <a:alpha val="43137"/>
                    </a:srgbClr>
                  </a:outerShdw>
                </a:effectLst>
                <a:latin typeface="Times New Roman"/>
                <a:cs typeface="Times New Roman"/>
              </a:rPr>
              <a:t>  </a:t>
            </a:r>
          </a:p>
          <a:p>
            <a:pPr marL="0" indent="0" algn="just">
              <a:lnSpc>
                <a:spcPct val="150000"/>
              </a:lnSpc>
              <a:buNone/>
            </a:pPr>
            <a:r>
              <a:rPr lang="fr-FR" b="1" dirty="0">
                <a:solidFill>
                  <a:srgbClr val="000000"/>
                </a:solidFill>
                <a:effectLst>
                  <a:outerShdw blurRad="38100" dist="38100" dir="2700000" algn="tl">
                    <a:srgbClr val="000000">
                      <a:alpha val="43137"/>
                    </a:srgbClr>
                  </a:outerShdw>
                </a:effectLst>
                <a:latin typeface="Times New Roman"/>
                <a:cs typeface="Times New Roman"/>
              </a:rPr>
              <a:t>Fractions appelées non libérées même après mise en demeure:</a:t>
            </a:r>
            <a:endParaRPr lang="fr-FR" dirty="0">
              <a:solidFill>
                <a:srgbClr val="000000"/>
              </a:solidFill>
              <a:effectLst>
                <a:outerShdw blurRad="38100" dist="38100" dir="2700000" algn="tl">
                  <a:srgbClr val="000000">
                    <a:alpha val="43137"/>
                  </a:srgbClr>
                </a:outerShdw>
              </a:effectLst>
              <a:latin typeface="Times New Roman"/>
              <a:cs typeface="Times New Roman"/>
            </a:endParaRPr>
          </a:p>
          <a:p>
            <a:pPr marL="0" indent="449263" algn="just">
              <a:lnSpc>
                <a:spcPct val="150000"/>
              </a:lnSpc>
              <a:buNone/>
            </a:pPr>
            <a:r>
              <a:rPr lang="fr-FR" dirty="0">
                <a:solidFill>
                  <a:srgbClr val="000000"/>
                </a:solidFill>
                <a:latin typeface="Times New Roman"/>
                <a:cs typeface="Times New Roman"/>
              </a:rPr>
              <a:t>Les statuts contiennent généralement une clause des exclusions forcées permettant la société de vendre au public les titres des actionnaires défaillants après mise en demeure de ce dernier. Quant au prix de cession de titre s’il est inférieur à la valeur nominale, l’actionnaire défaillant est poursuivit pour la différence. Dans le cas contraire, il bénéficie de l’excédent.</a:t>
            </a:r>
          </a:p>
          <a:p>
            <a:pPr marL="0" indent="449263" algn="just">
              <a:buNone/>
            </a:pPr>
            <a:r>
              <a:rPr lang="fr-FR" dirty="0">
                <a:solidFill>
                  <a:srgbClr val="000000"/>
                </a:solidFill>
                <a:latin typeface="Times New Roman"/>
                <a:cs typeface="Times New Roman"/>
              </a:rPr>
              <a:t> </a:t>
            </a:r>
          </a:p>
        </p:txBody>
      </p:sp>
      <p:sp>
        <p:nvSpPr>
          <p:cNvPr id="3"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87ACAE1D-CB64-432A-B5A8-40175F57442A}"/>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52</a:t>
            </a:r>
          </a:p>
        </p:txBody>
      </p:sp>
    </p:spTree>
    <p:extLst>
      <p:ext uri="{BB962C8B-B14F-4D97-AF65-F5344CB8AC3E}">
        <p14:creationId xmlns:p14="http://schemas.microsoft.com/office/powerpoint/2010/main" val="163694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7283">
                                            <p:txEl>
                                              <p:pRg st="0" end="0"/>
                                            </p:txEl>
                                          </p:spTgt>
                                        </p:tgtEl>
                                        <p:attrNameLst>
                                          <p:attrName>style.visibility</p:attrName>
                                        </p:attrNameLst>
                                      </p:cBhvr>
                                      <p:to>
                                        <p:strVal val="visible"/>
                                      </p:to>
                                    </p:set>
                                    <p:animEffect transition="in" filter="fade">
                                      <p:cBhvr>
                                        <p:cTn id="7" dur="1000"/>
                                        <p:tgtEl>
                                          <p:spTgt spid="97283">
                                            <p:txEl>
                                              <p:pRg st="0" end="0"/>
                                            </p:txEl>
                                          </p:spTgt>
                                        </p:tgtEl>
                                      </p:cBhvr>
                                    </p:animEffect>
                                    <p:anim calcmode="lin" valueType="num">
                                      <p:cBhvr>
                                        <p:cTn id="8" dur="1000" fill="hold"/>
                                        <p:tgtEl>
                                          <p:spTgt spid="9728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728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7283">
                                            <p:txEl>
                                              <p:pRg st="1" end="1"/>
                                            </p:txEl>
                                          </p:spTgt>
                                        </p:tgtEl>
                                        <p:attrNameLst>
                                          <p:attrName>style.visibility</p:attrName>
                                        </p:attrNameLst>
                                      </p:cBhvr>
                                      <p:to>
                                        <p:strVal val="visible"/>
                                      </p:to>
                                    </p:set>
                                    <p:animEffect transition="in" filter="fade">
                                      <p:cBhvr>
                                        <p:cTn id="14" dur="1000"/>
                                        <p:tgtEl>
                                          <p:spTgt spid="97283">
                                            <p:txEl>
                                              <p:pRg st="1" end="1"/>
                                            </p:txEl>
                                          </p:spTgt>
                                        </p:tgtEl>
                                      </p:cBhvr>
                                    </p:animEffect>
                                    <p:anim calcmode="lin" valueType="num">
                                      <p:cBhvr>
                                        <p:cTn id="15" dur="1000" fill="hold"/>
                                        <p:tgtEl>
                                          <p:spTgt spid="9728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728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7283">
                                            <p:txEl>
                                              <p:pRg st="2" end="2"/>
                                            </p:txEl>
                                          </p:spTgt>
                                        </p:tgtEl>
                                        <p:attrNameLst>
                                          <p:attrName>style.visibility</p:attrName>
                                        </p:attrNameLst>
                                      </p:cBhvr>
                                      <p:to>
                                        <p:strVal val="visible"/>
                                      </p:to>
                                    </p:set>
                                    <p:animEffect transition="in" filter="fade">
                                      <p:cBhvr>
                                        <p:cTn id="21" dur="1000"/>
                                        <p:tgtEl>
                                          <p:spTgt spid="97283">
                                            <p:txEl>
                                              <p:pRg st="2" end="2"/>
                                            </p:txEl>
                                          </p:spTgt>
                                        </p:tgtEl>
                                      </p:cBhvr>
                                    </p:animEffect>
                                    <p:anim calcmode="lin" valueType="num">
                                      <p:cBhvr>
                                        <p:cTn id="22" dur="1000" fill="hold"/>
                                        <p:tgtEl>
                                          <p:spTgt spid="9728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728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7283">
                                            <p:txEl>
                                              <p:pRg st="3" end="3"/>
                                            </p:txEl>
                                          </p:spTgt>
                                        </p:tgtEl>
                                        <p:attrNameLst>
                                          <p:attrName>style.visibility</p:attrName>
                                        </p:attrNameLst>
                                      </p:cBhvr>
                                      <p:to>
                                        <p:strVal val="visible"/>
                                      </p:to>
                                    </p:set>
                                    <p:animEffect transition="in" filter="fade">
                                      <p:cBhvr>
                                        <p:cTn id="28" dur="1000"/>
                                        <p:tgtEl>
                                          <p:spTgt spid="97283">
                                            <p:txEl>
                                              <p:pRg st="3" end="3"/>
                                            </p:txEl>
                                          </p:spTgt>
                                        </p:tgtEl>
                                      </p:cBhvr>
                                    </p:animEffect>
                                    <p:anim calcmode="lin" valueType="num">
                                      <p:cBhvr>
                                        <p:cTn id="29" dur="1000" fill="hold"/>
                                        <p:tgtEl>
                                          <p:spTgt spid="9728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728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0754" y="1628014"/>
            <a:ext cx="8336039" cy="5041347"/>
          </a:xfrm>
        </p:spPr>
        <p:txBody>
          <a:bodyPr>
            <a:normAutofit/>
          </a:bodyPr>
          <a:lstStyle/>
          <a:p>
            <a:pPr marL="0" indent="536575" algn="just">
              <a:buNone/>
            </a:pPr>
            <a:r>
              <a:rPr lang="fr-FR" sz="1800" b="1" u="sng" dirty="0">
                <a:solidFill>
                  <a:srgbClr val="000000"/>
                </a:solidFill>
                <a:latin typeface="Times New Roman"/>
                <a:cs typeface="Times New Roman"/>
              </a:rPr>
              <a:t>Exemple 12:</a:t>
            </a:r>
          </a:p>
          <a:p>
            <a:pPr marL="0" indent="536575" algn="just">
              <a:buNone/>
            </a:pPr>
            <a:r>
              <a:rPr lang="fr-FR" sz="1800" dirty="0">
                <a:solidFill>
                  <a:srgbClr val="000000"/>
                </a:solidFill>
                <a:latin typeface="Times New Roman"/>
                <a:cs typeface="Times New Roman"/>
              </a:rPr>
              <a:t>Une société anonyme a été fondée le 15/01/N avec un capital de 700 000,00 DH, par émission de 1400 d'actions de numéraires de 500,00 DH, libérées de 1/4 à la constitution. Les frais de constitution réglés le 20/01/N par chèque sont de 12 500,00 DH. 	. </a:t>
            </a:r>
          </a:p>
          <a:p>
            <a:pPr marL="0" indent="536575" algn="just">
              <a:buNone/>
            </a:pPr>
            <a:r>
              <a:rPr lang="fr-FR" sz="1800" dirty="0">
                <a:solidFill>
                  <a:srgbClr val="000000"/>
                </a:solidFill>
                <a:latin typeface="Times New Roman"/>
                <a:cs typeface="Times New Roman"/>
              </a:rPr>
              <a:t>Le 01/06/N la société décide l'appel du deuxième quart qui devra être versé à son compte bancaire au plus tard le 30/06/N. Tous les actionnaires ont répondu à cet appel, à l'exception d'un actionnaire monsieur SALMI, souscripteur de 400 actions. </a:t>
            </a:r>
          </a:p>
          <a:p>
            <a:pPr marL="0" indent="536575" algn="just">
              <a:buNone/>
            </a:pPr>
            <a:r>
              <a:rPr lang="fr-FR" sz="1800" dirty="0">
                <a:solidFill>
                  <a:srgbClr val="000000"/>
                </a:solidFill>
                <a:latin typeface="Times New Roman"/>
                <a:cs typeface="Times New Roman"/>
              </a:rPr>
              <a:t>Suite à une mise en demeure le 01/07/N, la société a exécuté le 01/10/N, les actions de SALMI et les a vendu comme libérées de moitié pour le montant de 220,00 l'action à monsieur FIKRI. Frais de vente des actions : 400,00 DH (HT). TVA 10%. </a:t>
            </a:r>
          </a:p>
          <a:p>
            <a:pPr marL="0" indent="536575" algn="just">
              <a:buNone/>
            </a:pPr>
            <a:r>
              <a:rPr lang="fr-FR" sz="1800" dirty="0">
                <a:solidFill>
                  <a:srgbClr val="000000"/>
                </a:solidFill>
                <a:latin typeface="Times New Roman"/>
                <a:cs typeface="Times New Roman"/>
              </a:rPr>
              <a:t>Selon les statuts, la société prélève un intérêt de retard de 10% l'an et récupère les frais engagés pour la vente. </a:t>
            </a:r>
          </a:p>
          <a:p>
            <a:pPr marL="0" indent="536575" algn="just">
              <a:buNone/>
            </a:pPr>
            <a:r>
              <a:rPr lang="fr-FR" sz="1800" dirty="0">
                <a:solidFill>
                  <a:srgbClr val="000000"/>
                </a:solidFill>
                <a:latin typeface="Times New Roman"/>
                <a:cs typeface="Times New Roman"/>
              </a:rPr>
              <a:t>Le 20/10/N la société règle à SALMI le solde par chèque bancaire. </a:t>
            </a:r>
          </a:p>
          <a:p>
            <a:pPr marL="0" indent="536575" algn="just">
              <a:buNone/>
            </a:pPr>
            <a:endParaRPr lang="fr-FR" sz="1800" b="1" dirty="0">
              <a:solidFill>
                <a:srgbClr val="000000"/>
              </a:solidFill>
              <a:latin typeface="Times New Roman"/>
              <a:cs typeface="Times New Roman"/>
            </a:endParaRPr>
          </a:p>
          <a:p>
            <a:pPr marL="0" indent="536575" algn="just">
              <a:buNone/>
            </a:pPr>
            <a:r>
              <a:rPr lang="fr-FR" sz="1800" b="1" i="1" u="sng" dirty="0">
                <a:solidFill>
                  <a:srgbClr val="000000"/>
                </a:solidFill>
                <a:latin typeface="Times New Roman"/>
                <a:cs typeface="Times New Roman"/>
              </a:rPr>
              <a:t>TAF: </a:t>
            </a:r>
            <a:r>
              <a:rPr lang="fr-FR" sz="1800" b="1" dirty="0">
                <a:solidFill>
                  <a:srgbClr val="000000"/>
                </a:solidFill>
                <a:latin typeface="Times New Roman"/>
                <a:cs typeface="Times New Roman"/>
              </a:rPr>
              <a:t>Enregistrer les écritures nécessaires au journal de la société </a:t>
            </a:r>
            <a:endParaRPr lang="fr-FR" sz="1800" dirty="0">
              <a:solidFill>
                <a:srgbClr val="000000"/>
              </a:solidFill>
              <a:latin typeface="Times New Roman"/>
              <a:cs typeface="Times New Roman"/>
            </a:endParaRPr>
          </a:p>
          <a:p>
            <a:pPr marL="0" indent="0" algn="just">
              <a:buNone/>
            </a:pPr>
            <a:endParaRPr lang="fr-FR" sz="1800" dirty="0">
              <a:solidFill>
                <a:srgbClr val="000000"/>
              </a:solidFill>
              <a:latin typeface="Times New Roman"/>
              <a:cs typeface="Times New Roman"/>
            </a:endParaRP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80331203-23E3-4DA1-9016-DD3AE58A16B8}"/>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53</a:t>
            </a:r>
          </a:p>
        </p:txBody>
      </p:sp>
    </p:spTree>
    <p:extLst>
      <p:ext uri="{BB962C8B-B14F-4D97-AF65-F5344CB8AC3E}">
        <p14:creationId xmlns:p14="http://schemas.microsoft.com/office/powerpoint/2010/main" val="16342089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390753" y="1481492"/>
            <a:ext cx="8531415" cy="5043853"/>
          </a:xfrm>
        </p:spPr>
        <p:txBody>
          <a:bodyPr>
            <a:normAutofit fontScale="92500"/>
          </a:bodyPr>
          <a:lstStyle/>
          <a:p>
            <a:pPr marL="0" indent="449263" algn="just">
              <a:buNone/>
            </a:pPr>
            <a:r>
              <a:rPr lang="fr-FR" u="sng" dirty="0">
                <a:solidFill>
                  <a:srgbClr val="000000"/>
                </a:solidFill>
                <a:latin typeface="Times New Roman"/>
                <a:cs typeface="Times New Roman"/>
              </a:rPr>
              <a:t>Exemple 13: </a:t>
            </a:r>
          </a:p>
          <a:p>
            <a:pPr marL="0" indent="449263" algn="just">
              <a:buNone/>
            </a:pPr>
            <a:r>
              <a:rPr lang="fr-FR" dirty="0">
                <a:solidFill>
                  <a:srgbClr val="000000"/>
                </a:solidFill>
                <a:latin typeface="Times New Roman"/>
                <a:cs typeface="Times New Roman"/>
              </a:rPr>
              <a:t>Une S.A a été constitué le 01/01/N, au Capital de 300000 DH 3000 actions à 100 DH à libérer des ¾. </a:t>
            </a:r>
          </a:p>
          <a:p>
            <a:pPr marL="0" indent="449263" algn="just">
              <a:buNone/>
            </a:pPr>
            <a:r>
              <a:rPr lang="fr-FR" dirty="0">
                <a:solidFill>
                  <a:srgbClr val="000000"/>
                </a:solidFill>
                <a:latin typeface="Times New Roman"/>
                <a:cs typeface="Times New Roman"/>
              </a:rPr>
              <a:t>Le 05/06, le conseil d’administration appel le 4</a:t>
            </a:r>
            <a:r>
              <a:rPr lang="fr-FR" baseline="30000" dirty="0">
                <a:solidFill>
                  <a:srgbClr val="000000"/>
                </a:solidFill>
                <a:latin typeface="Times New Roman"/>
                <a:cs typeface="Times New Roman"/>
              </a:rPr>
              <a:t>ème</a:t>
            </a:r>
            <a:r>
              <a:rPr lang="fr-FR" dirty="0">
                <a:solidFill>
                  <a:srgbClr val="000000"/>
                </a:solidFill>
                <a:latin typeface="Times New Roman"/>
                <a:cs typeface="Times New Roman"/>
              </a:rPr>
              <a:t> quart à libérer au maximum le 30/06. </a:t>
            </a:r>
          </a:p>
          <a:p>
            <a:pPr marL="0" indent="449263" algn="just">
              <a:buNone/>
            </a:pPr>
            <a:r>
              <a:rPr lang="fr-FR" dirty="0">
                <a:solidFill>
                  <a:srgbClr val="000000"/>
                </a:solidFill>
                <a:latin typeface="Times New Roman"/>
                <a:cs typeface="Times New Roman"/>
              </a:rPr>
              <a:t>Le 02/07, </a:t>
            </a:r>
            <a:r>
              <a:rPr lang="fr-FR" b="1" dirty="0">
                <a:solidFill>
                  <a:srgbClr val="000000"/>
                </a:solidFill>
                <a:latin typeface="Times New Roman"/>
                <a:cs typeface="Times New Roman"/>
              </a:rPr>
              <a:t>un actionnaire détenant 1000 actions </a:t>
            </a:r>
            <a:r>
              <a:rPr lang="fr-FR" dirty="0">
                <a:solidFill>
                  <a:srgbClr val="000000"/>
                </a:solidFill>
                <a:latin typeface="Times New Roman"/>
                <a:cs typeface="Times New Roman"/>
              </a:rPr>
              <a:t>et n’ayant pas été répondu à l’appel est </a:t>
            </a:r>
            <a:r>
              <a:rPr lang="fr-FR" b="1" dirty="0">
                <a:solidFill>
                  <a:srgbClr val="000000"/>
                </a:solidFill>
                <a:latin typeface="Times New Roman"/>
                <a:cs typeface="Times New Roman"/>
              </a:rPr>
              <a:t>déclaré défaillant.</a:t>
            </a:r>
          </a:p>
          <a:p>
            <a:pPr marL="0" indent="449263" algn="just">
              <a:buNone/>
            </a:pPr>
            <a:r>
              <a:rPr lang="fr-FR" dirty="0">
                <a:solidFill>
                  <a:srgbClr val="000000"/>
                </a:solidFill>
                <a:latin typeface="Times New Roman"/>
                <a:cs typeface="Times New Roman"/>
              </a:rPr>
              <a:t>Après mise en demeure, la totalité de ses actions a été vendue en bourse pour 65000 DH. La recette a été versée à la banque le 05/07. </a:t>
            </a:r>
          </a:p>
          <a:p>
            <a:pPr marL="0" indent="449263" algn="just">
              <a:buNone/>
            </a:pPr>
            <a:r>
              <a:rPr lang="fr-FR" dirty="0">
                <a:solidFill>
                  <a:srgbClr val="000000"/>
                </a:solidFill>
                <a:latin typeface="Times New Roman"/>
                <a:cs typeface="Times New Roman"/>
              </a:rPr>
              <a:t>Le reliquat, après déduction des frais de correspondance de 250 DH et des intérêts de retard de 135 DH, lieu a été versé par chèque  n° 75.</a:t>
            </a:r>
          </a:p>
          <a:p>
            <a:pPr marL="0" indent="536575" algn="just">
              <a:buNone/>
            </a:pPr>
            <a:r>
              <a:rPr lang="fr-FR" b="1" i="1" u="sng" dirty="0">
                <a:solidFill>
                  <a:srgbClr val="000000"/>
                </a:solidFill>
                <a:latin typeface="Times New Roman"/>
                <a:cs typeface="Times New Roman"/>
              </a:rPr>
              <a:t>Travail à faire : </a:t>
            </a:r>
          </a:p>
          <a:p>
            <a:pPr marL="0" indent="536575" algn="just">
              <a:buNone/>
            </a:pPr>
            <a:r>
              <a:rPr lang="fr-FR" b="1" i="1" dirty="0">
                <a:solidFill>
                  <a:srgbClr val="000000"/>
                </a:solidFill>
                <a:latin typeface="Times New Roman"/>
                <a:cs typeface="Times New Roman"/>
              </a:rPr>
              <a:t>Passer au journal les écritures nécessaires.</a:t>
            </a:r>
          </a:p>
        </p:txBody>
      </p:sp>
      <p:sp>
        <p:nvSpPr>
          <p:cNvPr id="3"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58E065CF-2204-44A8-BF9D-B2BCC9A8460D}"/>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54</a:t>
            </a:r>
          </a:p>
        </p:txBody>
      </p:sp>
    </p:spTree>
    <p:extLst>
      <p:ext uri="{BB962C8B-B14F-4D97-AF65-F5344CB8AC3E}">
        <p14:creationId xmlns:p14="http://schemas.microsoft.com/office/powerpoint/2010/main" val="37447635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72158" y="907166"/>
            <a:ext cx="8189508" cy="4530395"/>
          </a:xfrm>
        </p:spPr>
        <p:txBody>
          <a:bodyPr/>
          <a:lstStyle/>
          <a:p>
            <a:r>
              <a:rPr lang="fr-FR" sz="4400" i="1" u="sng" dirty="0">
                <a:effectLst>
                  <a:outerShdw blurRad="38100" dist="38100" dir="2700000" algn="tl">
                    <a:srgbClr val="000000">
                      <a:alpha val="43137"/>
                    </a:srgbClr>
                  </a:outerShdw>
                </a:effectLst>
                <a:latin typeface="Times New Roman"/>
                <a:cs typeface="Times New Roman"/>
              </a:rPr>
              <a:t>Chapitre 2</a:t>
            </a:r>
            <a:br>
              <a:rPr lang="fr-FR" sz="4400" i="1" dirty="0">
                <a:effectLst>
                  <a:outerShdw blurRad="38100" dist="38100" dir="2700000" algn="tl">
                    <a:srgbClr val="000000">
                      <a:alpha val="43137"/>
                    </a:srgbClr>
                  </a:outerShdw>
                </a:effectLst>
                <a:latin typeface="Times New Roman"/>
                <a:cs typeface="Times New Roman"/>
              </a:rPr>
            </a:br>
            <a:r>
              <a:rPr lang="fr-FR" sz="4400" i="1" dirty="0">
                <a:effectLst>
                  <a:outerShdw blurRad="38100" dist="38100" dir="2700000" algn="tl">
                    <a:srgbClr val="000000">
                      <a:alpha val="43137"/>
                    </a:srgbClr>
                  </a:outerShdw>
                </a:effectLst>
                <a:latin typeface="Times New Roman"/>
                <a:cs typeface="Times New Roman"/>
              </a:rPr>
              <a:t>        </a:t>
            </a:r>
            <a:br>
              <a:rPr lang="fr-FR" sz="4400" i="1" dirty="0">
                <a:effectLst>
                  <a:outerShdw blurRad="38100" dist="38100" dir="2700000" algn="tl">
                    <a:srgbClr val="000000">
                      <a:alpha val="43137"/>
                    </a:srgbClr>
                  </a:outerShdw>
                </a:effectLst>
                <a:latin typeface="Times New Roman"/>
                <a:cs typeface="Times New Roman"/>
              </a:rPr>
            </a:br>
            <a:r>
              <a:rPr lang="fr-FR" sz="4400" i="1" dirty="0">
                <a:effectLst>
                  <a:outerShdw blurRad="38100" dist="38100" dir="2700000" algn="tl">
                    <a:srgbClr val="000000">
                      <a:alpha val="43137"/>
                    </a:srgbClr>
                  </a:outerShdw>
                </a:effectLst>
                <a:latin typeface="Times New Roman"/>
                <a:cs typeface="Times New Roman"/>
              </a:rPr>
              <a:t> L</a:t>
            </a:r>
            <a:r>
              <a:rPr lang="fr-FR" sz="4400" i="1" dirty="0">
                <a:latin typeface="Times New Roman"/>
                <a:cs typeface="Times New Roman"/>
              </a:rPr>
              <a:t>a </a:t>
            </a:r>
            <a:r>
              <a:rPr lang="fr-FR" sz="4400" i="1" dirty="0">
                <a:effectLst>
                  <a:outerShdw blurRad="38100" dist="38100" dir="2700000" algn="tl">
                    <a:srgbClr val="000000">
                      <a:alpha val="43137"/>
                    </a:srgbClr>
                  </a:outerShdw>
                </a:effectLst>
                <a:latin typeface="Times New Roman"/>
                <a:cs typeface="Times New Roman"/>
              </a:rPr>
              <a:t>répartition des bénéfices </a:t>
            </a:r>
            <a:br>
              <a:rPr lang="fr-FR" sz="4400" i="1" dirty="0">
                <a:effectLst>
                  <a:outerShdw blurRad="38100" dist="38100" dir="2700000" algn="tl">
                    <a:srgbClr val="000000">
                      <a:alpha val="43137"/>
                    </a:srgbClr>
                  </a:outerShdw>
                </a:effectLst>
                <a:latin typeface="Times New Roman"/>
                <a:cs typeface="Times New Roman"/>
              </a:rPr>
            </a:br>
            <a:endParaRPr lang="fr-FR" sz="4400" i="1" dirty="0">
              <a:effectLst>
                <a:outerShdw blurRad="38100" dist="38100" dir="2700000" algn="tl">
                  <a:srgbClr val="000000">
                    <a:alpha val="43137"/>
                  </a:srgbClr>
                </a:outerShdw>
              </a:effectLst>
              <a:latin typeface="Times New Roman"/>
              <a:cs typeface="Times New Roman"/>
            </a:endParaRPr>
          </a:p>
        </p:txBody>
      </p:sp>
      <p:sp>
        <p:nvSpPr>
          <p:cNvPr id="2" name="SlideNumberChip">
            <a:extLst>
              <a:ext uri="{FF2B5EF4-FFF2-40B4-BE49-F238E27FC236}">
                <a16:creationId xmlns:a16="http://schemas.microsoft.com/office/drawing/2014/main" id="{292BD9F7-1CD2-434F-81B9-4C9D6276FE17}"/>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55</a:t>
            </a:r>
          </a:p>
        </p:txBody>
      </p:sp>
    </p:spTree>
    <p:extLst>
      <p:ext uri="{BB962C8B-B14F-4D97-AF65-F5344CB8AC3E}">
        <p14:creationId xmlns:p14="http://schemas.microsoft.com/office/powerpoint/2010/main" val="2383367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
                                        <p:tgtEl>
                                          <p:spTgt spid="4"/>
                                        </p:tgtEl>
                                      </p:cBhvr>
                                    </p:animEffect>
                                    <p:anim calcmode="lin" valueType="num">
                                      <p:cBhvr>
                                        <p:cTn id="8" dur="400" fill="hold"/>
                                        <p:tgtEl>
                                          <p:spTgt spid="4"/>
                                        </p:tgtEl>
                                        <p:attrNameLst>
                                          <p:attrName>ppt_x</p:attrName>
                                        </p:attrNameLst>
                                      </p:cBhvr>
                                      <p:tavLst>
                                        <p:tav tm="0">
                                          <p:val>
                                            <p:strVal val="#ppt_x"/>
                                          </p:val>
                                        </p:tav>
                                        <p:tav tm="100000">
                                          <p:val>
                                            <p:strVal val="#ppt_x"/>
                                          </p:val>
                                        </p:tav>
                                      </p:tavLst>
                                    </p:anim>
                                    <p:anim calcmode="lin" valueType="num">
                                      <p:cBhvr>
                                        <p:cTn id="9" dur="400" fill="hold"/>
                                        <p:tgtEl>
                                          <p:spTgt spid="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1" y="1600202"/>
            <a:ext cx="8500533" cy="4525963"/>
          </a:xfrm>
        </p:spPr>
        <p:txBody>
          <a:bodyPr>
            <a:normAutofit/>
          </a:bodyPr>
          <a:lstStyle/>
          <a:p>
            <a:pPr marL="400050" indent="-400050" algn="just">
              <a:buFont typeface="+mj-lt"/>
              <a:buAutoNum type="romanUcPeriod"/>
            </a:pPr>
            <a:r>
              <a:rPr lang="fr-FR" sz="2000" b="1" i="1" u="sng" dirty="0">
                <a:solidFill>
                  <a:srgbClr val="000000"/>
                </a:solidFill>
                <a:latin typeface="Times New Roman"/>
                <a:cs typeface="Times New Roman"/>
              </a:rPr>
              <a:t>Définition des concepts </a:t>
            </a:r>
          </a:p>
          <a:p>
            <a:pPr marL="0" indent="0" algn="just">
              <a:buNone/>
            </a:pPr>
            <a:endParaRPr lang="fr-FR" sz="2000" b="1" i="1" u="sng"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	</a:t>
            </a:r>
            <a:r>
              <a:rPr lang="fr-FR" sz="2000" b="1" i="1" u="sng" dirty="0">
                <a:solidFill>
                  <a:srgbClr val="000000"/>
                </a:solidFill>
                <a:latin typeface="Times New Roman"/>
                <a:cs typeface="Times New Roman"/>
              </a:rPr>
              <a:t>1. La réserve légale</a:t>
            </a:r>
          </a:p>
          <a:p>
            <a:pPr marL="0" indent="0" algn="just">
              <a:buNone/>
            </a:pPr>
            <a:endParaRPr lang="fr-FR" sz="2000" b="1" i="1" u="sng"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La réserve légale est obligatoire dans toutes les catégories de société et égale à 5% du bénéfice net de l’exercice diminué, le cas échéant, des pertes antérieures. Elle cesse d’être obligatoire lorsqu’elle atteint 10% du capital social libéré ou non des SA, SARL et SCA. Quant aux SNC et SCS, elle cesse d’être obligatoire lorsqu’elle atteint 20% du capital social. </a:t>
            </a:r>
          </a:p>
          <a:p>
            <a:pPr marL="0" indent="0" algn="just">
              <a:buNone/>
            </a:pPr>
            <a:endParaRPr lang="fr-FR" sz="2000" dirty="0">
              <a:solidFill>
                <a:srgbClr val="000000"/>
              </a:solidFill>
              <a:latin typeface="Times New Roman"/>
              <a:cs typeface="Times New Roman"/>
            </a:endParaRPr>
          </a:p>
          <a:p>
            <a:pPr marL="0" indent="0" algn="just">
              <a:buNone/>
            </a:pPr>
            <a:r>
              <a:rPr lang="fr-FR" sz="2000" b="1" i="1" u="sng" dirty="0">
                <a:solidFill>
                  <a:srgbClr val="000000"/>
                </a:solidFill>
                <a:latin typeface="Times New Roman"/>
                <a:cs typeface="Times New Roman"/>
              </a:rPr>
              <a:t> </a:t>
            </a:r>
          </a:p>
        </p:txBody>
      </p:sp>
      <p:sp>
        <p:nvSpPr>
          <p:cNvPr id="4" name="Titre 1"/>
          <p:cNvSpPr>
            <a:spLocks noGrp="1"/>
          </p:cNvSpPr>
          <p:nvPr>
            <p:ph type="title"/>
          </p:nvPr>
        </p:nvSpPr>
        <p:spPr>
          <a:xfrm>
            <a:off x="457200" y="0"/>
            <a:ext cx="8229600" cy="1600200"/>
          </a:xfrm>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2" name="SlideNumberChip">
            <a:extLst>
              <a:ext uri="{FF2B5EF4-FFF2-40B4-BE49-F238E27FC236}">
                <a16:creationId xmlns:a16="http://schemas.microsoft.com/office/drawing/2014/main" id="{72A3D256-2AB3-4386-B9B5-E7C44B2DF205}"/>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56</a:t>
            </a:r>
          </a:p>
        </p:txBody>
      </p:sp>
    </p:spTree>
    <p:extLst>
      <p:ext uri="{BB962C8B-B14F-4D97-AF65-F5344CB8AC3E}">
        <p14:creationId xmlns:p14="http://schemas.microsoft.com/office/powerpoint/2010/main" val="33785677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400050" lvl="1" indent="0" algn="just">
              <a:buNone/>
            </a:pPr>
            <a:r>
              <a:rPr lang="fr-FR" sz="2000" b="1" i="1" u="sng" dirty="0">
                <a:solidFill>
                  <a:srgbClr val="000000"/>
                </a:solidFill>
                <a:latin typeface="Times New Roman"/>
                <a:cs typeface="Times New Roman"/>
              </a:rPr>
              <a:t>2. Les autres réserves </a:t>
            </a:r>
          </a:p>
          <a:p>
            <a:pPr marL="400050" lvl="1" indent="0" algn="just">
              <a:buNone/>
            </a:pPr>
            <a:endParaRPr lang="fr-FR" sz="2000" dirty="0">
              <a:solidFill>
                <a:srgbClr val="000000"/>
              </a:solidFill>
              <a:latin typeface="Times New Roman"/>
              <a:cs typeface="Times New Roman"/>
            </a:endParaRPr>
          </a:p>
          <a:p>
            <a:pPr marL="400050" lvl="1" indent="0" algn="just">
              <a:buNone/>
            </a:pPr>
            <a:r>
              <a:rPr lang="fr-FR" sz="2000" dirty="0">
                <a:solidFill>
                  <a:srgbClr val="000000"/>
                </a:solidFill>
                <a:latin typeface="Times New Roman"/>
                <a:cs typeface="Times New Roman"/>
              </a:rPr>
              <a:t>Les statuts prévoient généralement la constitution d’autres réserves telles que les réserves  statutaires et facultatives.  </a:t>
            </a:r>
          </a:p>
          <a:p>
            <a:pPr marL="400050" lvl="1" indent="0" algn="just">
              <a:buNone/>
            </a:pPr>
            <a:endParaRPr lang="fr-FR" sz="2000" dirty="0">
              <a:solidFill>
                <a:srgbClr val="000000"/>
              </a:solidFill>
              <a:latin typeface="Times New Roman"/>
              <a:cs typeface="Times New Roman"/>
            </a:endParaRPr>
          </a:p>
          <a:p>
            <a:pPr marL="400050" lvl="1" indent="0" algn="just">
              <a:buNone/>
            </a:pPr>
            <a:r>
              <a:rPr lang="fr-FR" sz="2000" b="1" i="1" u="sng" dirty="0">
                <a:solidFill>
                  <a:srgbClr val="000000"/>
                </a:solidFill>
                <a:latin typeface="Times New Roman"/>
                <a:cs typeface="Times New Roman"/>
              </a:rPr>
              <a:t>3. Le report à nouveau</a:t>
            </a:r>
          </a:p>
          <a:p>
            <a:pPr marL="400050" lvl="1" indent="0" algn="just">
              <a:buNone/>
            </a:pPr>
            <a:endParaRPr lang="fr-FR" sz="2000" dirty="0">
              <a:solidFill>
                <a:srgbClr val="000000"/>
              </a:solidFill>
              <a:latin typeface="Times New Roman"/>
              <a:cs typeface="Times New Roman"/>
            </a:endParaRPr>
          </a:p>
          <a:p>
            <a:pPr marL="400050" lvl="1" indent="0" algn="just">
              <a:buNone/>
            </a:pPr>
            <a:r>
              <a:rPr lang="fr-FR" sz="2000" dirty="0">
                <a:solidFill>
                  <a:srgbClr val="000000"/>
                </a:solidFill>
                <a:latin typeface="Times New Roman"/>
                <a:cs typeface="Times New Roman"/>
              </a:rPr>
              <a:t>Il représente le quote-part du résultat non affectée par l’assemblée générale. Le report à nouveau peut être bénéficiaire  (Compte 1161 « Report à nouveau (SC) », comme il peut être déficitaire (Compte 1169 « Report à nouveau (SD) ».  </a:t>
            </a:r>
          </a:p>
        </p:txBody>
      </p:sp>
      <p:sp>
        <p:nvSpPr>
          <p:cNvPr id="4" name="Titre 1"/>
          <p:cNvSpPr>
            <a:spLocks noGrp="1"/>
          </p:cNvSpPr>
          <p:nvPr>
            <p:ph type="title"/>
          </p:nvPr>
        </p:nvSpPr>
        <p:spPr>
          <a:xfrm>
            <a:off x="457200" y="0"/>
            <a:ext cx="8229600" cy="1600200"/>
          </a:xfrm>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2" name="SlideNumberChip">
            <a:extLst>
              <a:ext uri="{FF2B5EF4-FFF2-40B4-BE49-F238E27FC236}">
                <a16:creationId xmlns:a16="http://schemas.microsoft.com/office/drawing/2014/main" id="{22A37AD6-746A-471E-9722-EB8E6134A196}"/>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57</a:t>
            </a:r>
          </a:p>
        </p:txBody>
      </p:sp>
    </p:spTree>
    <p:extLst>
      <p:ext uri="{BB962C8B-B14F-4D97-AF65-F5344CB8AC3E}">
        <p14:creationId xmlns:p14="http://schemas.microsoft.com/office/powerpoint/2010/main" val="4958583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1" y="1600202"/>
            <a:ext cx="8513811" cy="4525963"/>
          </a:xfrm>
        </p:spPr>
        <p:txBody>
          <a:bodyPr>
            <a:normAutofit/>
          </a:bodyPr>
          <a:lstStyle/>
          <a:p>
            <a:pPr algn="just"/>
            <a:r>
              <a:rPr lang="fr-FR" sz="1800" dirty="0">
                <a:solidFill>
                  <a:srgbClr val="000000"/>
                </a:solidFill>
                <a:latin typeface="Times New Roman"/>
                <a:cs typeface="Times New Roman"/>
              </a:rPr>
              <a:t>Le report à nouveau bénéficiaire représente une partie de bénéfice dont l’assemblée générale a renvoyé l’affectation à la décision de l’assemblée générale appelée à statuer sur le résultat de l’exercice  suivant, pour l’affecter soit en tant que dividendes, soit aux réserves. </a:t>
            </a:r>
          </a:p>
          <a:p>
            <a:pPr marL="0" indent="0" algn="just">
              <a:buNone/>
            </a:pPr>
            <a:endParaRPr lang="fr-FR" sz="1800" dirty="0">
              <a:solidFill>
                <a:srgbClr val="000000"/>
              </a:solidFill>
              <a:latin typeface="Times New Roman"/>
              <a:cs typeface="Times New Roman"/>
            </a:endParaRPr>
          </a:p>
          <a:p>
            <a:pPr algn="just"/>
            <a:endParaRPr lang="fr-FR" sz="1800" dirty="0">
              <a:solidFill>
                <a:srgbClr val="000000"/>
              </a:solidFill>
              <a:latin typeface="Times New Roman"/>
              <a:cs typeface="Times New Roman"/>
            </a:endParaRPr>
          </a:p>
          <a:p>
            <a:pPr algn="just"/>
            <a:endParaRPr lang="fr-FR" sz="1800" dirty="0">
              <a:solidFill>
                <a:srgbClr val="000000"/>
              </a:solidFill>
              <a:latin typeface="Times New Roman"/>
              <a:cs typeface="Times New Roman"/>
            </a:endParaRPr>
          </a:p>
          <a:p>
            <a:pPr algn="just"/>
            <a:r>
              <a:rPr lang="fr-FR" sz="1800" dirty="0">
                <a:solidFill>
                  <a:srgbClr val="000000"/>
                </a:solidFill>
                <a:latin typeface="Times New Roman"/>
                <a:cs typeface="Times New Roman"/>
              </a:rPr>
              <a:t>Le report à nouveau déficitaire représente la perte constatée à la clôture de l’exercice et qui n’a été imputée ni sur les réserves ni sur le capital et qu’on espère absorber par les bénéfices des exercices suivants.  </a:t>
            </a:r>
          </a:p>
        </p:txBody>
      </p:sp>
      <p:sp>
        <p:nvSpPr>
          <p:cNvPr id="4" name="Titre 1"/>
          <p:cNvSpPr>
            <a:spLocks noGrp="1"/>
          </p:cNvSpPr>
          <p:nvPr>
            <p:ph type="title"/>
          </p:nvPr>
        </p:nvSpPr>
        <p:spPr>
          <a:xfrm>
            <a:off x="457200" y="0"/>
            <a:ext cx="8229600" cy="1600200"/>
          </a:xfrm>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2" name="SlideNumberChip">
            <a:extLst>
              <a:ext uri="{FF2B5EF4-FFF2-40B4-BE49-F238E27FC236}">
                <a16:creationId xmlns:a16="http://schemas.microsoft.com/office/drawing/2014/main" id="{5147E199-B320-4FD1-ABF8-7862B1F12A4B}"/>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58</a:t>
            </a:r>
          </a:p>
        </p:txBody>
      </p:sp>
    </p:spTree>
    <p:extLst>
      <p:ext uri="{BB962C8B-B14F-4D97-AF65-F5344CB8AC3E}">
        <p14:creationId xmlns:p14="http://schemas.microsoft.com/office/powerpoint/2010/main" val="33576353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just">
              <a:buNone/>
            </a:pPr>
            <a:r>
              <a:rPr lang="fr-FR" sz="1800" b="1" i="1" dirty="0">
                <a:solidFill>
                  <a:srgbClr val="000000"/>
                </a:solidFill>
                <a:latin typeface="Times New Roman"/>
                <a:cs typeface="Times New Roman"/>
              </a:rPr>
              <a:t>	</a:t>
            </a:r>
            <a:r>
              <a:rPr lang="fr-FR" sz="2000" b="1" i="1" u="sng" dirty="0">
                <a:solidFill>
                  <a:srgbClr val="000000"/>
                </a:solidFill>
                <a:latin typeface="Times New Roman"/>
                <a:cs typeface="Times New Roman"/>
              </a:rPr>
              <a:t>4. Les dividendes </a:t>
            </a:r>
          </a:p>
          <a:p>
            <a:pPr marL="0" indent="0" algn="just">
              <a:buNone/>
            </a:pPr>
            <a:endParaRPr lang="fr-FR" sz="2000" b="1" i="1" u="sng"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C’est la part des bénéfices distribués aux détenteurs d’actions. Ils comprennent : </a:t>
            </a:r>
          </a:p>
          <a:p>
            <a:pPr marL="0" indent="0" algn="just">
              <a:buNone/>
            </a:pPr>
            <a:endParaRPr lang="fr-FR" sz="2000" dirty="0">
              <a:solidFill>
                <a:srgbClr val="000000"/>
              </a:solidFill>
              <a:latin typeface="Times New Roman"/>
              <a:cs typeface="Times New Roman"/>
            </a:endParaRPr>
          </a:p>
          <a:p>
            <a:pPr lvl="1" algn="just"/>
            <a:r>
              <a:rPr lang="fr-FR" sz="2000" dirty="0">
                <a:solidFill>
                  <a:srgbClr val="000000"/>
                </a:solidFill>
                <a:latin typeface="Times New Roman"/>
                <a:cs typeface="Times New Roman"/>
              </a:rPr>
              <a:t>Le premier dividende ou l’intérêt statutaire: il représente l’intérêt calculé sur le montant libéré et non remboursé des actions. </a:t>
            </a:r>
          </a:p>
          <a:p>
            <a:pPr marL="457200" lvl="1" indent="0" algn="just">
              <a:buNone/>
            </a:pPr>
            <a:endParaRPr lang="fr-FR" sz="2000" dirty="0">
              <a:solidFill>
                <a:srgbClr val="000000"/>
              </a:solidFill>
              <a:latin typeface="Times New Roman"/>
              <a:cs typeface="Times New Roman"/>
            </a:endParaRPr>
          </a:p>
          <a:p>
            <a:pPr lvl="1" algn="just"/>
            <a:r>
              <a:rPr lang="fr-FR" sz="2000" dirty="0">
                <a:solidFill>
                  <a:srgbClr val="000000"/>
                </a:solidFill>
                <a:latin typeface="Times New Roman"/>
                <a:cs typeface="Times New Roman"/>
              </a:rPr>
              <a:t>Le superdividende: il représente la somme supplémentaire attribuée à l’ensemble des actionnaires de façon égalitaire selon le nombre de titres possédés qu’ils soient libérés en totalité ou partiellement. </a:t>
            </a:r>
          </a:p>
          <a:p>
            <a:pPr lvl="1" algn="just"/>
            <a:endParaRPr lang="fr-FR" sz="1400" dirty="0">
              <a:solidFill>
                <a:srgbClr val="000000"/>
              </a:solidFill>
              <a:latin typeface="Times New Roman"/>
              <a:cs typeface="Times New Roman"/>
            </a:endParaRPr>
          </a:p>
        </p:txBody>
      </p:sp>
      <p:sp>
        <p:nvSpPr>
          <p:cNvPr id="4" name="Titre 1"/>
          <p:cNvSpPr>
            <a:spLocks noGrp="1"/>
          </p:cNvSpPr>
          <p:nvPr>
            <p:ph type="title"/>
          </p:nvPr>
        </p:nvSpPr>
        <p:spPr>
          <a:xfrm>
            <a:off x="457200" y="0"/>
            <a:ext cx="8229600" cy="1600200"/>
          </a:xfrm>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2" name="SlideNumberChip">
            <a:extLst>
              <a:ext uri="{FF2B5EF4-FFF2-40B4-BE49-F238E27FC236}">
                <a16:creationId xmlns:a16="http://schemas.microsoft.com/office/drawing/2014/main" id="{DBE7AE89-D7CA-4948-8E06-28D763BB211D}"/>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59</a:t>
            </a:r>
          </a:p>
        </p:txBody>
      </p:sp>
    </p:spTree>
    <p:extLst>
      <p:ext uri="{BB962C8B-B14F-4D97-AF65-F5344CB8AC3E}">
        <p14:creationId xmlns:p14="http://schemas.microsoft.com/office/powerpoint/2010/main" val="3357635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a:bodyPr>
          <a:lstStyle/>
          <a:p>
            <a:pPr lvl="0" algn="just">
              <a:buNone/>
            </a:pPr>
            <a:r>
              <a:rPr lang="fr-FR" sz="2200" b="1" i="1" u="sng" dirty="0">
                <a:solidFill>
                  <a:srgbClr val="000000"/>
                </a:solidFill>
                <a:latin typeface="Times New Roman"/>
                <a:cs typeface="Times New Roman"/>
              </a:rPr>
              <a:t>2. Classification juridique des sociétés commerciales </a:t>
            </a:r>
          </a:p>
          <a:p>
            <a:pPr marL="0" indent="623888" algn="just">
              <a:buNone/>
            </a:pPr>
            <a:r>
              <a:rPr lang="fr-FR" b="1" i="1" dirty="0">
                <a:solidFill>
                  <a:srgbClr val="000000"/>
                </a:solidFill>
                <a:latin typeface="Times New Roman"/>
                <a:cs typeface="Times New Roman"/>
              </a:rPr>
              <a:t> </a:t>
            </a:r>
          </a:p>
          <a:p>
            <a:pPr marL="0" indent="623888" algn="just">
              <a:buNone/>
            </a:pPr>
            <a:r>
              <a:rPr lang="fr-FR" dirty="0">
                <a:solidFill>
                  <a:srgbClr val="000000"/>
                </a:solidFill>
                <a:latin typeface="Times New Roman"/>
                <a:cs typeface="Times New Roman"/>
              </a:rPr>
              <a:t>Il existe plusieurs sociétés commerciales qu’on peut regrouper en trois catégories : </a:t>
            </a:r>
          </a:p>
          <a:p>
            <a:pPr marL="0" indent="623888" algn="just">
              <a:buNone/>
            </a:pPr>
            <a:endParaRPr lang="fr-FR" dirty="0">
              <a:solidFill>
                <a:srgbClr val="000000"/>
              </a:solidFill>
              <a:latin typeface="Times New Roman"/>
              <a:cs typeface="Times New Roman"/>
            </a:endParaRPr>
          </a:p>
          <a:p>
            <a:pPr marL="457200" indent="-457200" algn="just">
              <a:buFont typeface="+mj-lt"/>
              <a:buAutoNum type="arabicPeriod"/>
            </a:pPr>
            <a:r>
              <a:rPr lang="fr-FR" b="1" u="sng" dirty="0">
                <a:solidFill>
                  <a:srgbClr val="000000"/>
                </a:solidFill>
                <a:latin typeface="Times New Roman"/>
                <a:cs typeface="Times New Roman"/>
              </a:rPr>
              <a:t>Sociétés de personnes</a:t>
            </a:r>
            <a:r>
              <a:rPr lang="fr-FR" dirty="0">
                <a:solidFill>
                  <a:srgbClr val="000000"/>
                </a:solidFill>
                <a:latin typeface="Times New Roman"/>
                <a:cs typeface="Times New Roman"/>
              </a:rPr>
              <a:t> : Ce sont les sociétés en nom collectif, les sociétés en commandite simple et les sociétés en participation.</a:t>
            </a:r>
          </a:p>
          <a:p>
            <a:pPr marL="457200" indent="-457200" algn="just">
              <a:buFont typeface="+mj-lt"/>
              <a:buAutoNum type="arabicPeriod"/>
            </a:pPr>
            <a:r>
              <a:rPr lang="fr-FR" b="1" u="sng" dirty="0">
                <a:solidFill>
                  <a:srgbClr val="000000"/>
                </a:solidFill>
                <a:latin typeface="Times New Roman"/>
                <a:cs typeface="Times New Roman"/>
              </a:rPr>
              <a:t>Société de capitaux</a:t>
            </a:r>
            <a:r>
              <a:rPr lang="fr-FR" dirty="0">
                <a:solidFill>
                  <a:srgbClr val="000000"/>
                </a:solidFill>
                <a:latin typeface="Times New Roman"/>
                <a:cs typeface="Times New Roman"/>
              </a:rPr>
              <a:t> : Il s’agit de la société anonyme (S.A) et la société en commandite par action (SCA).</a:t>
            </a:r>
          </a:p>
          <a:p>
            <a:pPr marL="457200" indent="-457200" algn="just">
              <a:buFont typeface="+mj-lt"/>
              <a:buAutoNum type="arabicPeriod"/>
            </a:pPr>
            <a:r>
              <a:rPr lang="fr-FR" b="1" u="sng" dirty="0">
                <a:solidFill>
                  <a:srgbClr val="000000"/>
                </a:solidFill>
                <a:latin typeface="Times New Roman"/>
                <a:cs typeface="Times New Roman"/>
              </a:rPr>
              <a:t>Sociétés mixtes</a:t>
            </a:r>
            <a:r>
              <a:rPr lang="fr-FR" dirty="0">
                <a:solidFill>
                  <a:srgbClr val="000000"/>
                </a:solidFill>
                <a:latin typeface="Times New Roman"/>
                <a:cs typeface="Times New Roman"/>
              </a:rPr>
              <a:t> : SARL : Société à Responsabilité Limitée : C’est un type de société intermédiaire entre les sociétés de personnes et les sociétés de capitaux.</a:t>
            </a:r>
          </a:p>
          <a:p>
            <a:pPr lvl="0">
              <a:buNone/>
            </a:pPr>
            <a:endParaRPr lang="fr-FR" dirty="0"/>
          </a:p>
          <a:p>
            <a:endParaRPr lang="fr-FR" dirty="0"/>
          </a:p>
        </p:txBody>
      </p:sp>
      <p:sp>
        <p:nvSpPr>
          <p:cNvPr id="4" name="Titre 1"/>
          <p:cNvSpPr>
            <a:spLocks noGrp="1"/>
          </p:cNvSpPr>
          <p:nvPr>
            <p:ph type="title"/>
          </p:nvPr>
        </p:nvSpPr>
        <p:spPr>
          <a:xfrm>
            <a:off x="457200" y="2"/>
            <a:ext cx="8229600" cy="1119673"/>
          </a:xfrm>
        </p:spPr>
        <p:txBody>
          <a:bodyPr/>
          <a:lstStyle/>
          <a:p>
            <a:r>
              <a:rPr lang="fr-FR" sz="3600" b="1" i="1" dirty="0">
                <a:latin typeface="Times New Roman"/>
                <a:cs typeface="Times New Roman"/>
              </a:rPr>
              <a:t>Chapitre Introductif </a:t>
            </a:r>
          </a:p>
        </p:txBody>
      </p:sp>
      <p:sp>
        <p:nvSpPr>
          <p:cNvPr id="2" name="SlideNumberChip">
            <a:extLst>
              <a:ext uri="{FF2B5EF4-FFF2-40B4-BE49-F238E27FC236}">
                <a16:creationId xmlns:a16="http://schemas.microsoft.com/office/drawing/2014/main" id="{2C376019-BEEA-4409-8F5B-B8A6213FB4B2}"/>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6</a:t>
            </a:r>
          </a:p>
        </p:txBody>
      </p:sp>
    </p:spTree>
    <p:extLst>
      <p:ext uri="{BB962C8B-B14F-4D97-AF65-F5344CB8AC3E}">
        <p14:creationId xmlns:p14="http://schemas.microsoft.com/office/powerpoint/2010/main" val="394405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p:cTn id="2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p:cTn id="31"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p:cTn id="3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6" end="6"/>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3" name="Espace réservé du contenu 2"/>
          <p:cNvSpPr>
            <a:spLocks noGrp="1"/>
          </p:cNvSpPr>
          <p:nvPr>
            <p:ph idx="1"/>
          </p:nvPr>
        </p:nvSpPr>
        <p:spPr>
          <a:xfrm>
            <a:off x="457200" y="1600202"/>
            <a:ext cx="8686800" cy="4525963"/>
          </a:xfrm>
        </p:spPr>
        <p:txBody>
          <a:bodyPr>
            <a:normAutofit fontScale="85000" lnSpcReduction="10000"/>
          </a:bodyPr>
          <a:lstStyle/>
          <a:p>
            <a:pPr marL="0" indent="0" algn="just">
              <a:buNone/>
            </a:pPr>
            <a:r>
              <a:rPr lang="fr-FR" sz="2000" b="1" i="1" u="sng" dirty="0">
                <a:solidFill>
                  <a:srgbClr val="000000"/>
                </a:solidFill>
                <a:effectLst>
                  <a:outerShdw blurRad="38100" dist="38100" dir="2700000" algn="tl">
                    <a:srgbClr val="000000">
                      <a:alpha val="43137"/>
                    </a:srgbClr>
                  </a:outerShdw>
                </a:effectLst>
                <a:latin typeface="Times New Roman"/>
                <a:cs typeface="Times New Roman"/>
              </a:rPr>
              <a:t>II. La détermination du bénéfice imposable</a:t>
            </a:r>
            <a:r>
              <a:rPr lang="fr-FR" sz="2000" b="1" i="1" dirty="0">
                <a:solidFill>
                  <a:srgbClr val="000000"/>
                </a:solidFill>
                <a:effectLst>
                  <a:outerShdw blurRad="38100" dist="38100" dir="2700000" algn="tl">
                    <a:srgbClr val="000000">
                      <a:alpha val="43137"/>
                    </a:srgbClr>
                  </a:outerShdw>
                </a:effectLst>
                <a:latin typeface="Times New Roman"/>
                <a:cs typeface="Times New Roman"/>
              </a:rPr>
              <a:t>:  résultat fiscal et de l’impôt :  (calcul et comptabilisation)</a:t>
            </a:r>
            <a:endParaRPr lang="fr-FR" sz="2000" b="1" i="1" dirty="0">
              <a:solidFill>
                <a:srgbClr val="000000"/>
              </a:solidFill>
              <a:latin typeface="Times New Roman"/>
              <a:cs typeface="Times New Roman"/>
            </a:endParaRPr>
          </a:p>
          <a:p>
            <a:pPr marL="812800" indent="-276225" algn="just">
              <a:buFont typeface="+mj-lt"/>
              <a:buAutoNum type="arabicPeriod"/>
            </a:pPr>
            <a:r>
              <a:rPr lang="fr-FR" sz="2000" b="1" i="1" u="sng" dirty="0">
                <a:solidFill>
                  <a:srgbClr val="000000"/>
                </a:solidFill>
                <a:effectLst>
                  <a:outerShdw blurRad="38100" dist="38100" dir="2700000" algn="tl">
                    <a:srgbClr val="000000">
                      <a:alpha val="43137"/>
                    </a:srgbClr>
                  </a:outerShdw>
                </a:effectLst>
                <a:latin typeface="Times New Roman"/>
                <a:cs typeface="Times New Roman"/>
              </a:rPr>
              <a:t>L’impôt sur le résultat</a:t>
            </a:r>
          </a:p>
          <a:p>
            <a:pPr marL="0" indent="0" algn="just">
              <a:buNone/>
            </a:pPr>
            <a:endParaRPr lang="fr-FR" sz="2000" b="1" i="1" u="sng" dirty="0">
              <a:solidFill>
                <a:srgbClr val="000000"/>
              </a:solidFill>
              <a:latin typeface="Times New Roman"/>
              <a:cs typeface="Times New Roman"/>
            </a:endParaRPr>
          </a:p>
          <a:p>
            <a:pPr marL="0" indent="449263" algn="just">
              <a:lnSpc>
                <a:spcPct val="150000"/>
              </a:lnSpc>
              <a:buNone/>
            </a:pPr>
            <a:r>
              <a:rPr lang="fr-FR" sz="2000" dirty="0">
                <a:solidFill>
                  <a:srgbClr val="000000"/>
                </a:solidFill>
                <a:latin typeface="Times New Roman"/>
                <a:cs typeface="Times New Roman"/>
              </a:rPr>
              <a:t>Le résultat ainsi obtenu, appelé </a:t>
            </a:r>
            <a:r>
              <a:rPr lang="fr-FR" sz="2000" b="1" u="sng" dirty="0">
                <a:solidFill>
                  <a:srgbClr val="000000"/>
                </a:solidFill>
                <a:effectLst>
                  <a:outerShdw blurRad="38100" dist="38100" dir="2700000" algn="tl">
                    <a:srgbClr val="000000">
                      <a:alpha val="43137"/>
                    </a:srgbClr>
                  </a:outerShdw>
                </a:effectLst>
                <a:latin typeface="Times New Roman"/>
                <a:cs typeface="Times New Roman"/>
              </a:rPr>
              <a:t>résultat avant impôt</a:t>
            </a:r>
            <a:r>
              <a:rPr lang="fr-FR" sz="2000" dirty="0">
                <a:solidFill>
                  <a:srgbClr val="000000"/>
                </a:solidFill>
                <a:latin typeface="Times New Roman"/>
                <a:cs typeface="Times New Roman"/>
              </a:rPr>
              <a:t>, exige la </a:t>
            </a:r>
            <a:r>
              <a:rPr lang="fr-FR" sz="2000" b="1" u="sng" dirty="0">
                <a:solidFill>
                  <a:srgbClr val="000000"/>
                </a:solidFill>
                <a:effectLst>
                  <a:outerShdw blurRad="38100" dist="38100" dir="2700000" algn="tl">
                    <a:srgbClr val="000000">
                      <a:alpha val="43137"/>
                    </a:srgbClr>
                  </a:outerShdw>
                </a:effectLst>
                <a:latin typeface="Times New Roman"/>
                <a:cs typeface="Times New Roman"/>
              </a:rPr>
              <a:t>réintégration</a:t>
            </a:r>
            <a:r>
              <a:rPr lang="fr-FR" sz="2000" b="1" dirty="0">
                <a:solidFill>
                  <a:srgbClr val="000000"/>
                </a:solidFill>
                <a:latin typeface="Times New Roman"/>
                <a:cs typeface="Times New Roman"/>
              </a:rPr>
              <a:t> </a:t>
            </a:r>
            <a:r>
              <a:rPr lang="fr-FR" sz="2000" dirty="0">
                <a:solidFill>
                  <a:srgbClr val="000000"/>
                </a:solidFill>
                <a:latin typeface="Times New Roman"/>
                <a:cs typeface="Times New Roman"/>
              </a:rPr>
              <a:t>de certaines charges non déductibles et la </a:t>
            </a:r>
            <a:r>
              <a:rPr lang="fr-FR" sz="2000" b="1" u="sng" dirty="0">
                <a:solidFill>
                  <a:srgbClr val="000000"/>
                </a:solidFill>
                <a:effectLst>
                  <a:outerShdw blurRad="38100" dist="38100" dir="2700000" algn="tl">
                    <a:srgbClr val="000000">
                      <a:alpha val="43137"/>
                    </a:srgbClr>
                  </a:outerShdw>
                </a:effectLst>
                <a:latin typeface="Times New Roman"/>
                <a:cs typeface="Times New Roman"/>
              </a:rPr>
              <a:t>déduction</a:t>
            </a:r>
            <a:r>
              <a:rPr lang="fr-FR" sz="2000" b="1" dirty="0">
                <a:solidFill>
                  <a:srgbClr val="000000"/>
                </a:solidFill>
                <a:latin typeface="Times New Roman"/>
                <a:cs typeface="Times New Roman"/>
              </a:rPr>
              <a:t> </a:t>
            </a:r>
            <a:r>
              <a:rPr lang="fr-FR" sz="2000" dirty="0">
                <a:solidFill>
                  <a:srgbClr val="000000"/>
                </a:solidFill>
                <a:latin typeface="Times New Roman"/>
                <a:cs typeface="Times New Roman"/>
              </a:rPr>
              <a:t>de certains produits exonérés totalement ou partiellement et du </a:t>
            </a:r>
            <a:r>
              <a:rPr lang="fr-FR" sz="2000" b="1" u="sng" dirty="0">
                <a:solidFill>
                  <a:srgbClr val="000000"/>
                </a:solidFill>
                <a:effectLst>
                  <a:outerShdw blurRad="38100" dist="38100" dir="2700000" algn="tl">
                    <a:srgbClr val="000000">
                      <a:alpha val="43137"/>
                    </a:srgbClr>
                  </a:outerShdw>
                </a:effectLst>
                <a:latin typeface="Times New Roman"/>
                <a:cs typeface="Times New Roman"/>
              </a:rPr>
              <a:t>déficit reportable  </a:t>
            </a:r>
            <a:r>
              <a:rPr lang="fr-FR" sz="2000" dirty="0">
                <a:solidFill>
                  <a:srgbClr val="000000"/>
                </a:solidFill>
                <a:latin typeface="Times New Roman"/>
                <a:cs typeface="Times New Roman"/>
              </a:rPr>
              <a:t>éventuel pour déterminer le résultat fiscal sur lequel sera appliqué le taux en vigueur nécessaire, on calcule de l’impôt sur les sociétés (I.S).</a:t>
            </a:r>
          </a:p>
          <a:p>
            <a:pPr>
              <a:buNone/>
            </a:pPr>
            <a:endParaRPr lang="fr-FR" sz="2000" dirty="0"/>
          </a:p>
          <a:p>
            <a:pPr marL="0" indent="449263" algn="just">
              <a:lnSpc>
                <a:spcPct val="150000"/>
              </a:lnSpc>
              <a:buNone/>
            </a:pPr>
            <a:r>
              <a:rPr lang="fr-FR" sz="2000" dirty="0"/>
              <a:t> </a:t>
            </a:r>
            <a:r>
              <a:rPr lang="fr-FR" sz="2200" b="1" dirty="0">
                <a:solidFill>
                  <a:srgbClr val="000000"/>
                </a:solidFill>
                <a:latin typeface="Times New Roman"/>
                <a:cs typeface="Times New Roman"/>
              </a:rPr>
              <a:t>Résultat fiscal (N) = Résultat comptable (avant impôt) + Réintégration (Charges non déductibles) – Déductions (Produits non imposables) – Report déficitaire antérieur (éventuel)</a:t>
            </a:r>
          </a:p>
        </p:txBody>
      </p:sp>
      <p:sp>
        <p:nvSpPr>
          <p:cNvPr id="4" name="SlideNumberChip">
            <a:extLst>
              <a:ext uri="{FF2B5EF4-FFF2-40B4-BE49-F238E27FC236}">
                <a16:creationId xmlns:a16="http://schemas.microsoft.com/office/drawing/2014/main" id="{042D8F3B-751C-407E-AB2D-0E7FE68494A7}"/>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60</a:t>
            </a:r>
          </a:p>
        </p:txBody>
      </p:sp>
    </p:spTree>
    <p:extLst>
      <p:ext uri="{BB962C8B-B14F-4D97-AF65-F5344CB8AC3E}">
        <p14:creationId xmlns:p14="http://schemas.microsoft.com/office/powerpoint/2010/main" val="3766284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
                                        <p:tgtEl>
                                          <p:spTgt spid="3">
                                            <p:txEl>
                                              <p:pRg st="3" end="3"/>
                                            </p:txEl>
                                          </p:spTgt>
                                        </p:tgtEl>
                                      </p:cBhvr>
                                    </p:animEffect>
                                    <p:anim calcmode="lin" valueType="num">
                                      <p:cBhvr>
                                        <p:cTn id="26"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
                                        <p:tgtEl>
                                          <p:spTgt spid="3">
                                            <p:txEl>
                                              <p:pRg st="5" end="5"/>
                                            </p:txEl>
                                          </p:spTgt>
                                        </p:tgtEl>
                                      </p:cBhvr>
                                    </p:animEffect>
                                    <p:anim calcmode="lin" valueType="num">
                                      <p:cBhvr>
                                        <p:cTn id="35"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3" name="Espace réservé du contenu 2"/>
          <p:cNvSpPr>
            <a:spLocks noGrp="1"/>
          </p:cNvSpPr>
          <p:nvPr>
            <p:ph idx="1"/>
          </p:nvPr>
        </p:nvSpPr>
        <p:spPr/>
        <p:txBody>
          <a:bodyPr/>
          <a:lstStyle/>
          <a:p>
            <a:pPr algn="just">
              <a:buNone/>
            </a:pPr>
            <a:r>
              <a:rPr lang="fr-FR" sz="2000" b="1" i="1" u="sng" dirty="0">
                <a:solidFill>
                  <a:srgbClr val="000000"/>
                </a:solidFill>
                <a:effectLst>
                  <a:outerShdw blurRad="38100" dist="38100" dir="2700000" algn="tl">
                    <a:srgbClr val="000000">
                      <a:alpha val="43137"/>
                    </a:srgbClr>
                  </a:outerShdw>
                </a:effectLst>
                <a:latin typeface="Times New Roman"/>
                <a:cs typeface="Times New Roman"/>
              </a:rPr>
              <a:t>2. Calcul et taux d’impôt</a:t>
            </a:r>
          </a:p>
          <a:p>
            <a:pPr algn="ctr">
              <a:buNone/>
            </a:pPr>
            <a:endParaRPr lang="fr-FR" sz="2000" b="1" dirty="0">
              <a:solidFill>
                <a:srgbClr val="000000"/>
              </a:solidFill>
              <a:effectLst>
                <a:outerShdw blurRad="38100" dist="38100" dir="2700000" algn="tl">
                  <a:srgbClr val="000000">
                    <a:alpha val="43137"/>
                  </a:srgbClr>
                </a:outerShdw>
              </a:effectLst>
              <a:latin typeface="Times New Roman"/>
              <a:cs typeface="Times New Roman"/>
            </a:endParaRPr>
          </a:p>
          <a:p>
            <a:pPr algn="ctr">
              <a:buNone/>
            </a:pPr>
            <a:r>
              <a:rPr lang="fr-FR" sz="2000" b="1" dirty="0">
                <a:solidFill>
                  <a:srgbClr val="000000"/>
                </a:solidFill>
                <a:effectLst>
                  <a:outerShdw blurRad="38100" dist="38100" dir="2700000" algn="tl">
                    <a:srgbClr val="000000">
                      <a:alpha val="43137"/>
                    </a:srgbClr>
                  </a:outerShdw>
                </a:effectLst>
                <a:latin typeface="Times New Roman"/>
                <a:cs typeface="Times New Roman"/>
              </a:rPr>
              <a:t>IS (N) = Résultat fiscal (N) x taux de l’IS en vigueur </a:t>
            </a:r>
          </a:p>
          <a:p>
            <a:pPr algn="just">
              <a:buNone/>
            </a:pPr>
            <a:r>
              <a:rPr lang="fr-FR" sz="2000" b="1" dirty="0">
                <a:solidFill>
                  <a:srgbClr val="000000"/>
                </a:solidFill>
                <a:effectLst>
                  <a:outerShdw blurRad="38100" dist="38100" dir="2700000" algn="tl">
                    <a:srgbClr val="000000">
                      <a:alpha val="43137"/>
                    </a:srgbClr>
                  </a:outerShdw>
                </a:effectLst>
                <a:latin typeface="Times New Roman"/>
                <a:cs typeface="Times New Roman"/>
              </a:rPr>
              <a:t> </a:t>
            </a:r>
          </a:p>
          <a:p>
            <a:pPr algn="ctr">
              <a:buNone/>
            </a:pPr>
            <a:r>
              <a:rPr lang="fr-FR" sz="2000" b="1" dirty="0">
                <a:solidFill>
                  <a:srgbClr val="000000"/>
                </a:solidFill>
                <a:effectLst>
                  <a:outerShdw blurRad="38100" dist="38100" dir="2700000" algn="tl">
                    <a:srgbClr val="000000">
                      <a:alpha val="43137"/>
                    </a:srgbClr>
                  </a:outerShdw>
                </a:effectLst>
                <a:latin typeface="Times New Roman"/>
                <a:cs typeface="Times New Roman"/>
              </a:rPr>
              <a:t>Résultat après impôt = Rt avant impôt - IS</a:t>
            </a:r>
          </a:p>
          <a:p>
            <a:pPr algn="just">
              <a:buNone/>
            </a:pPr>
            <a:r>
              <a:rPr lang="fr-FR" sz="2000" dirty="0">
                <a:solidFill>
                  <a:srgbClr val="000000"/>
                </a:solidFill>
                <a:latin typeface="Times New Roman"/>
                <a:cs typeface="Times New Roman"/>
              </a:rPr>
              <a:t> </a:t>
            </a:r>
          </a:p>
          <a:p>
            <a:pPr algn="just">
              <a:buNone/>
            </a:pPr>
            <a:r>
              <a:rPr lang="fr-FR" sz="2000" dirty="0">
                <a:solidFill>
                  <a:srgbClr val="000000"/>
                </a:solidFill>
                <a:latin typeface="Times New Roman"/>
                <a:cs typeface="Times New Roman"/>
              </a:rPr>
              <a:t> 	</a:t>
            </a:r>
            <a:r>
              <a:rPr lang="fr-FR" sz="2000" b="1" dirty="0">
                <a:solidFill>
                  <a:srgbClr val="000000"/>
                </a:solidFill>
                <a:latin typeface="Times New Roman"/>
                <a:cs typeface="Times New Roman"/>
              </a:rPr>
              <a:t>Le calcul de l’IS se fait en appliquant au résultat fiscal le taux de l’IS en vigueur (Actuellement il est fixé de 35%) </a:t>
            </a:r>
          </a:p>
          <a:p>
            <a:pPr algn="just">
              <a:buNone/>
            </a:pPr>
            <a:endParaRPr lang="fr-FR" sz="2000" b="1" dirty="0">
              <a:solidFill>
                <a:srgbClr val="000000"/>
              </a:solidFill>
              <a:latin typeface="Times New Roman"/>
              <a:cs typeface="Times New Roman"/>
            </a:endParaRPr>
          </a:p>
          <a:p>
            <a:pPr marL="0" indent="363538" algn="just">
              <a:lnSpc>
                <a:spcPct val="150000"/>
              </a:lnSpc>
              <a:buNone/>
            </a:pPr>
            <a:r>
              <a:rPr lang="fr-FR" sz="2000" dirty="0">
                <a:solidFill>
                  <a:srgbClr val="000000"/>
                </a:solidFill>
                <a:latin typeface="Times New Roman"/>
                <a:cs typeface="Times New Roman"/>
              </a:rPr>
              <a:t>Si le résultat de l’exercice est déficitaire ou si l’IS calculé est inférieur à la cotisation minimale, la SA est imposée à </a:t>
            </a:r>
            <a:r>
              <a:rPr lang="fr-FR" sz="2000" b="1" u="sng" dirty="0">
                <a:solidFill>
                  <a:srgbClr val="000000"/>
                </a:solidFill>
                <a:effectLst>
                  <a:outerShdw blurRad="38100" dist="38100" dir="2700000" algn="tl">
                    <a:srgbClr val="000000">
                      <a:alpha val="43137"/>
                    </a:srgbClr>
                  </a:outerShdw>
                </a:effectLst>
                <a:latin typeface="Times New Roman"/>
                <a:cs typeface="Times New Roman"/>
              </a:rPr>
              <a:t>la cotisation minimale</a:t>
            </a:r>
            <a:r>
              <a:rPr lang="fr-FR" sz="2000" dirty="0">
                <a:solidFill>
                  <a:srgbClr val="000000"/>
                </a:solidFill>
                <a:latin typeface="Times New Roman"/>
                <a:cs typeface="Times New Roman"/>
              </a:rPr>
              <a:t>.</a:t>
            </a:r>
          </a:p>
          <a:p>
            <a:pPr algn="just"/>
            <a:endParaRPr lang="fr-FR" dirty="0">
              <a:solidFill>
                <a:srgbClr val="000000"/>
              </a:solidFill>
              <a:latin typeface="Times New Roman"/>
              <a:cs typeface="Times New Roman"/>
            </a:endParaRPr>
          </a:p>
        </p:txBody>
      </p:sp>
      <p:sp>
        <p:nvSpPr>
          <p:cNvPr id="4" name="SlideNumberChip">
            <a:extLst>
              <a:ext uri="{FF2B5EF4-FFF2-40B4-BE49-F238E27FC236}">
                <a16:creationId xmlns:a16="http://schemas.microsoft.com/office/drawing/2014/main" id="{7028901C-5F5E-4204-8507-848564BD527D}"/>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61</a:t>
            </a:r>
          </a:p>
        </p:txBody>
      </p:sp>
    </p:spTree>
    <p:extLst>
      <p:ext uri="{BB962C8B-B14F-4D97-AF65-F5344CB8AC3E}">
        <p14:creationId xmlns:p14="http://schemas.microsoft.com/office/powerpoint/2010/main" val="2096491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3" name="Espace réservé du contenu 2"/>
          <p:cNvSpPr>
            <a:spLocks noGrp="1"/>
          </p:cNvSpPr>
          <p:nvPr>
            <p:ph idx="1"/>
          </p:nvPr>
        </p:nvSpPr>
        <p:spPr/>
        <p:txBody>
          <a:bodyPr>
            <a:noAutofit/>
          </a:bodyPr>
          <a:lstStyle/>
          <a:p>
            <a:pPr marL="536575" indent="0" algn="just">
              <a:buNone/>
            </a:pPr>
            <a:r>
              <a:rPr lang="fr-FR" sz="2000" b="1" i="1" u="sng" dirty="0">
                <a:solidFill>
                  <a:srgbClr val="000000"/>
                </a:solidFill>
                <a:effectLst>
                  <a:outerShdw blurRad="38100" dist="38100" dir="2700000" algn="tl">
                    <a:srgbClr val="000000">
                      <a:alpha val="43137"/>
                    </a:srgbClr>
                  </a:outerShdw>
                </a:effectLst>
                <a:latin typeface="Times New Roman"/>
                <a:cs typeface="Times New Roman"/>
              </a:rPr>
              <a:t>3. La cotisation minimale (CM)</a:t>
            </a:r>
          </a:p>
          <a:p>
            <a:pPr algn="just">
              <a:buNone/>
            </a:pPr>
            <a:r>
              <a:rPr lang="fr-FR" sz="1800" dirty="0">
                <a:solidFill>
                  <a:srgbClr val="000000"/>
                </a:solidFill>
                <a:latin typeface="Times New Roman"/>
                <a:cs typeface="Times New Roman"/>
              </a:rPr>
              <a:t> </a:t>
            </a:r>
          </a:p>
          <a:p>
            <a:pPr marL="0" indent="536575" algn="just">
              <a:buNone/>
            </a:pPr>
            <a:r>
              <a:rPr lang="fr-FR" sz="1800" dirty="0">
                <a:solidFill>
                  <a:srgbClr val="000000"/>
                </a:solidFill>
                <a:latin typeface="Times New Roman"/>
                <a:cs typeface="Times New Roman"/>
              </a:rPr>
              <a:t>Le montant de l’impôt dû par les sociétés pour chaque exercice et quelque soit le résultat fiscal de la société ne peut être inférieur à une cotisation minimale.</a:t>
            </a:r>
          </a:p>
          <a:p>
            <a:pPr algn="just">
              <a:buNone/>
            </a:pPr>
            <a:r>
              <a:rPr lang="fr-FR" sz="1800" dirty="0">
                <a:solidFill>
                  <a:srgbClr val="000000"/>
                </a:solidFill>
                <a:latin typeface="Times New Roman"/>
                <a:cs typeface="Times New Roman"/>
              </a:rPr>
              <a:t> </a:t>
            </a:r>
            <a:r>
              <a:rPr lang="fr-FR" sz="1800" b="1" u="sng" dirty="0">
                <a:solidFill>
                  <a:srgbClr val="000000"/>
                </a:solidFill>
                <a:effectLst>
                  <a:outerShdw blurRad="38100" dist="38100" dir="2700000" algn="tl">
                    <a:srgbClr val="000000">
                      <a:alpha val="43137"/>
                    </a:srgbClr>
                  </a:outerShdw>
                </a:effectLst>
                <a:latin typeface="Times New Roman"/>
                <a:cs typeface="Times New Roman"/>
              </a:rPr>
              <a:t>La base de calcul :</a:t>
            </a:r>
          </a:p>
          <a:p>
            <a:pPr algn="just">
              <a:buNone/>
            </a:pPr>
            <a:r>
              <a:rPr lang="fr-FR" sz="1800" dirty="0">
                <a:solidFill>
                  <a:srgbClr val="000000"/>
                </a:solidFill>
                <a:latin typeface="Times New Roman"/>
                <a:cs typeface="Times New Roman"/>
              </a:rPr>
              <a:t> </a:t>
            </a:r>
          </a:p>
          <a:p>
            <a:pPr algn="just">
              <a:buNone/>
            </a:pPr>
            <a:r>
              <a:rPr lang="fr-FR" sz="1800" b="1" dirty="0">
                <a:solidFill>
                  <a:srgbClr val="000000"/>
                </a:solidFill>
                <a:effectLst>
                  <a:outerShdw blurRad="38100" dist="38100" dir="2700000" algn="tl">
                    <a:srgbClr val="000000">
                      <a:alpha val="43137"/>
                    </a:srgbClr>
                  </a:outerShdw>
                </a:effectLst>
                <a:latin typeface="Times New Roman"/>
                <a:cs typeface="Times New Roman"/>
              </a:rPr>
              <a:t>CM = [chiffre d’affaires (TTC) + Produits accessoires + Produits financiers + (subventions, primes et dons reçus)] x 0,5 %</a:t>
            </a:r>
          </a:p>
          <a:p>
            <a:pPr algn="just">
              <a:buNone/>
            </a:pPr>
            <a:r>
              <a:rPr lang="fr-FR" sz="1800" dirty="0">
                <a:solidFill>
                  <a:srgbClr val="000000"/>
                </a:solidFill>
                <a:latin typeface="Times New Roman"/>
                <a:cs typeface="Times New Roman"/>
              </a:rPr>
              <a:t> </a:t>
            </a:r>
          </a:p>
          <a:p>
            <a:pPr marL="0" indent="449263" algn="just">
              <a:buNone/>
            </a:pPr>
            <a:r>
              <a:rPr lang="fr-FR" sz="1800" dirty="0">
                <a:solidFill>
                  <a:srgbClr val="000000"/>
                </a:solidFill>
                <a:latin typeface="Times New Roman"/>
                <a:cs typeface="Times New Roman"/>
              </a:rPr>
              <a:t>Il est de 0,25 % pour les opérations effectuées par les sociétés commerciales dont les ventes portent sur : les produits pétroliers; gaz;  beurre....</a:t>
            </a:r>
          </a:p>
          <a:p>
            <a:pPr algn="just">
              <a:buNone/>
            </a:pPr>
            <a:r>
              <a:rPr lang="fr-FR" sz="1800" b="1" dirty="0">
                <a:solidFill>
                  <a:srgbClr val="000000"/>
                </a:solidFill>
                <a:latin typeface="Times New Roman"/>
                <a:cs typeface="Times New Roman"/>
              </a:rPr>
              <a:t>N.B : </a:t>
            </a:r>
          </a:p>
          <a:p>
            <a:pPr indent="-255588" algn="just">
              <a:buNone/>
            </a:pPr>
            <a:r>
              <a:rPr lang="fr-FR" sz="1800" dirty="0">
                <a:solidFill>
                  <a:srgbClr val="000000"/>
                </a:solidFill>
                <a:effectLst>
                  <a:outerShdw blurRad="38100" dist="38100" dir="2700000" algn="tl">
                    <a:srgbClr val="000000">
                      <a:alpha val="43137"/>
                    </a:srgbClr>
                  </a:outerShdw>
                </a:effectLst>
                <a:latin typeface="Times New Roman"/>
                <a:cs typeface="Times New Roman"/>
              </a:rPr>
              <a:t>Le montant de la cotisation minimale (CM) ne doit être inférieur à 3000 DH</a:t>
            </a:r>
          </a:p>
          <a:p>
            <a:pPr algn="just">
              <a:buNone/>
            </a:pPr>
            <a:r>
              <a:rPr lang="fr-FR" sz="1800" dirty="0">
                <a:solidFill>
                  <a:srgbClr val="000000"/>
                </a:solidFill>
                <a:latin typeface="Times New Roman"/>
                <a:cs typeface="Times New Roman"/>
              </a:rPr>
              <a:t> </a:t>
            </a:r>
          </a:p>
          <a:p>
            <a:pPr algn="just">
              <a:buNone/>
            </a:pPr>
            <a:r>
              <a:rPr lang="fr-FR" sz="1800" dirty="0">
                <a:solidFill>
                  <a:srgbClr val="000000"/>
                </a:solidFill>
                <a:latin typeface="Times New Roman"/>
                <a:cs typeface="Times New Roman"/>
              </a:rPr>
              <a:t> </a:t>
            </a:r>
          </a:p>
          <a:p>
            <a:pPr algn="just"/>
            <a:endParaRPr lang="fr-FR" sz="1800" dirty="0">
              <a:solidFill>
                <a:srgbClr val="000000"/>
              </a:solidFill>
              <a:latin typeface="Times New Roman"/>
              <a:cs typeface="Times New Roman"/>
            </a:endParaRPr>
          </a:p>
        </p:txBody>
      </p:sp>
      <p:sp>
        <p:nvSpPr>
          <p:cNvPr id="4" name="SlideNumberChip">
            <a:extLst>
              <a:ext uri="{FF2B5EF4-FFF2-40B4-BE49-F238E27FC236}">
                <a16:creationId xmlns:a16="http://schemas.microsoft.com/office/drawing/2014/main" id="{0B86CD7B-14FC-43CF-B9B1-089CE1390EE6}"/>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62</a:t>
            </a:r>
          </a:p>
        </p:txBody>
      </p:sp>
    </p:spTree>
    <p:extLst>
      <p:ext uri="{BB962C8B-B14F-4D97-AF65-F5344CB8AC3E}">
        <p14:creationId xmlns:p14="http://schemas.microsoft.com/office/powerpoint/2010/main" val="431742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Effect transition="in" filter="fade">
                                      <p:cBhvr>
                                        <p:cTn id="84" dur="1000"/>
                                        <p:tgtEl>
                                          <p:spTgt spid="3">
                                            <p:txEl>
                                              <p:pRg st="11" end="11"/>
                                            </p:txEl>
                                          </p:spTgt>
                                        </p:tgtEl>
                                      </p:cBhvr>
                                    </p:animEffect>
                                    <p:anim calcmode="lin" valueType="num">
                                      <p:cBhvr>
                                        <p:cTn id="8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3" name="Espace réservé du contenu 2"/>
          <p:cNvSpPr>
            <a:spLocks noGrp="1"/>
          </p:cNvSpPr>
          <p:nvPr>
            <p:ph idx="1"/>
          </p:nvPr>
        </p:nvSpPr>
        <p:spPr/>
        <p:txBody>
          <a:bodyPr>
            <a:normAutofit fontScale="70000" lnSpcReduction="20000"/>
          </a:bodyPr>
          <a:lstStyle/>
          <a:p>
            <a:pPr algn="just">
              <a:buNone/>
            </a:pPr>
            <a:r>
              <a:rPr lang="fr-FR" sz="2900" b="1" u="sng" dirty="0">
                <a:solidFill>
                  <a:srgbClr val="000000"/>
                </a:solidFill>
                <a:latin typeface="Times New Roman"/>
                <a:cs typeface="Times New Roman"/>
              </a:rPr>
              <a:t>Application 1 </a:t>
            </a:r>
            <a:r>
              <a:rPr lang="fr-FR" sz="2900" b="1" dirty="0">
                <a:solidFill>
                  <a:srgbClr val="000000"/>
                </a:solidFill>
                <a:latin typeface="Times New Roman"/>
                <a:cs typeface="Times New Roman"/>
              </a:rPr>
              <a:t>:</a:t>
            </a:r>
            <a:endParaRPr lang="fr-FR" sz="2900" dirty="0">
              <a:solidFill>
                <a:srgbClr val="000000"/>
              </a:solidFill>
              <a:latin typeface="Times New Roman"/>
              <a:cs typeface="Times New Roman"/>
            </a:endParaRPr>
          </a:p>
          <a:p>
            <a:pPr algn="just">
              <a:buNone/>
            </a:pPr>
            <a:r>
              <a:rPr lang="fr-FR" sz="2800" dirty="0">
                <a:solidFill>
                  <a:srgbClr val="000000"/>
                </a:solidFill>
                <a:latin typeface="Times New Roman"/>
                <a:cs typeface="Times New Roman"/>
              </a:rPr>
              <a:t>Une société vous communique les renseignements suivants pour l’exercice N :</a:t>
            </a:r>
          </a:p>
          <a:p>
            <a:pPr algn="just">
              <a:buNone/>
              <a:tabLst>
                <a:tab pos="4035425" algn="l"/>
              </a:tabLst>
            </a:pPr>
            <a:r>
              <a:rPr lang="fr-FR" sz="2800" dirty="0">
                <a:solidFill>
                  <a:srgbClr val="000000"/>
                </a:solidFill>
                <a:latin typeface="Times New Roman"/>
                <a:cs typeface="Times New Roman"/>
              </a:rPr>
              <a:t>Rt avant Impôt : 	     520000 DH</a:t>
            </a:r>
          </a:p>
          <a:p>
            <a:pPr algn="just">
              <a:buNone/>
              <a:tabLst>
                <a:tab pos="4035425" algn="l"/>
              </a:tabLst>
            </a:pPr>
            <a:r>
              <a:rPr lang="fr-FR" sz="2800" dirty="0">
                <a:solidFill>
                  <a:srgbClr val="000000"/>
                </a:solidFill>
                <a:latin typeface="Times New Roman"/>
                <a:cs typeface="Times New Roman"/>
              </a:rPr>
              <a:t>Charges non déductible : 	       25000 DH</a:t>
            </a:r>
          </a:p>
          <a:p>
            <a:pPr algn="just">
              <a:buNone/>
              <a:tabLst>
                <a:tab pos="4035425" algn="l"/>
              </a:tabLst>
            </a:pPr>
            <a:r>
              <a:rPr lang="fr-FR" sz="2800" dirty="0">
                <a:solidFill>
                  <a:srgbClr val="000000"/>
                </a:solidFill>
                <a:latin typeface="Times New Roman"/>
                <a:cs typeface="Times New Roman"/>
              </a:rPr>
              <a:t>Produits non imposables : 	         5000 DH</a:t>
            </a:r>
          </a:p>
          <a:p>
            <a:pPr algn="just">
              <a:buNone/>
              <a:tabLst>
                <a:tab pos="4035425" algn="l"/>
              </a:tabLst>
            </a:pPr>
            <a:r>
              <a:rPr lang="fr-FR" sz="2800" dirty="0">
                <a:solidFill>
                  <a:srgbClr val="000000"/>
                </a:solidFill>
                <a:latin typeface="Times New Roman"/>
                <a:cs typeface="Times New Roman"/>
              </a:rPr>
              <a:t>Chiffre d’affaire (TTC) : 	1180000 DH</a:t>
            </a:r>
          </a:p>
          <a:p>
            <a:pPr algn="just">
              <a:buNone/>
              <a:tabLst>
                <a:tab pos="4035425" algn="l"/>
              </a:tabLst>
            </a:pPr>
            <a:r>
              <a:rPr lang="fr-FR" sz="2800" dirty="0">
                <a:solidFill>
                  <a:srgbClr val="000000"/>
                </a:solidFill>
                <a:latin typeface="Times New Roman"/>
                <a:cs typeface="Times New Roman"/>
              </a:rPr>
              <a:t>Produits accessoires: 	    150000 DH</a:t>
            </a:r>
          </a:p>
          <a:p>
            <a:pPr algn="just">
              <a:buNone/>
              <a:tabLst>
                <a:tab pos="4035425" algn="l"/>
              </a:tabLst>
            </a:pPr>
            <a:r>
              <a:rPr lang="fr-FR" sz="2800" dirty="0">
                <a:solidFill>
                  <a:srgbClr val="000000"/>
                </a:solidFill>
                <a:latin typeface="Times New Roman"/>
                <a:cs typeface="Times New Roman"/>
              </a:rPr>
              <a:t>Produits financiers: 	      50000 DH</a:t>
            </a:r>
          </a:p>
          <a:p>
            <a:pPr algn="just">
              <a:buNone/>
            </a:pPr>
            <a:r>
              <a:rPr lang="fr-FR" sz="2800" dirty="0">
                <a:solidFill>
                  <a:srgbClr val="000000"/>
                </a:solidFill>
                <a:latin typeface="Times New Roman"/>
                <a:cs typeface="Times New Roman"/>
              </a:rPr>
              <a:t> </a:t>
            </a:r>
            <a:r>
              <a:rPr lang="fr-FR" sz="2800" b="1" u="sng" dirty="0">
                <a:solidFill>
                  <a:srgbClr val="000000"/>
                </a:solidFill>
                <a:latin typeface="Times New Roman"/>
                <a:cs typeface="Times New Roman"/>
              </a:rPr>
              <a:t>T A F :</a:t>
            </a:r>
          </a:p>
          <a:p>
            <a:pPr marL="1166813" indent="-457200" algn="just">
              <a:buFont typeface="+mj-lt"/>
              <a:buAutoNum type="arabicPeriod"/>
            </a:pPr>
            <a:r>
              <a:rPr lang="fr-FR" sz="2800" b="1" dirty="0">
                <a:solidFill>
                  <a:srgbClr val="000000"/>
                </a:solidFill>
                <a:latin typeface="Times New Roman"/>
                <a:cs typeface="Times New Roman"/>
              </a:rPr>
              <a:t>Déterminer le résultat fiscal</a:t>
            </a:r>
          </a:p>
          <a:p>
            <a:pPr marL="1166813" indent="-457200" algn="just">
              <a:buFont typeface="+mj-lt"/>
              <a:buAutoNum type="arabicPeriod"/>
            </a:pPr>
            <a:r>
              <a:rPr lang="fr-FR" sz="2800" b="1" dirty="0">
                <a:solidFill>
                  <a:srgbClr val="000000"/>
                </a:solidFill>
                <a:latin typeface="Times New Roman"/>
                <a:cs typeface="Times New Roman"/>
              </a:rPr>
              <a:t>Déterminer l’IS calculé</a:t>
            </a:r>
          </a:p>
          <a:p>
            <a:pPr marL="1166813" indent="-457200" algn="just">
              <a:buFont typeface="+mj-lt"/>
              <a:buAutoNum type="arabicPeriod"/>
            </a:pPr>
            <a:r>
              <a:rPr lang="fr-FR" sz="2800" b="1" dirty="0">
                <a:solidFill>
                  <a:srgbClr val="000000"/>
                </a:solidFill>
                <a:latin typeface="Times New Roman"/>
                <a:cs typeface="Times New Roman"/>
              </a:rPr>
              <a:t>Déterminer  CM</a:t>
            </a:r>
          </a:p>
          <a:p>
            <a:pPr marL="1166813" indent="-457200" algn="just">
              <a:buFont typeface="+mj-lt"/>
              <a:buAutoNum type="arabicPeriod"/>
            </a:pPr>
            <a:r>
              <a:rPr lang="fr-FR" sz="2800" b="1" dirty="0">
                <a:solidFill>
                  <a:srgbClr val="000000"/>
                </a:solidFill>
                <a:latin typeface="Times New Roman"/>
                <a:cs typeface="Times New Roman"/>
              </a:rPr>
              <a:t>Déterminer l’IS à payer</a:t>
            </a:r>
          </a:p>
          <a:p>
            <a:pPr marL="1166813" indent="-457200" algn="just">
              <a:buFont typeface="+mj-lt"/>
              <a:buAutoNum type="arabicPeriod"/>
            </a:pPr>
            <a:r>
              <a:rPr lang="fr-FR" sz="2800" b="1" dirty="0">
                <a:solidFill>
                  <a:srgbClr val="000000"/>
                </a:solidFill>
                <a:latin typeface="Times New Roman"/>
                <a:cs typeface="Times New Roman"/>
              </a:rPr>
              <a:t>Passer au journal les écritures nécessaires.</a:t>
            </a:r>
          </a:p>
          <a:p>
            <a:pPr algn="just"/>
            <a:endParaRPr lang="fr-FR" dirty="0">
              <a:solidFill>
                <a:srgbClr val="000000"/>
              </a:solidFill>
              <a:latin typeface="Times New Roman"/>
              <a:cs typeface="Times New Roman"/>
            </a:endParaRPr>
          </a:p>
        </p:txBody>
      </p:sp>
      <p:sp>
        <p:nvSpPr>
          <p:cNvPr id="4" name="SlideNumberChip">
            <a:extLst>
              <a:ext uri="{FF2B5EF4-FFF2-40B4-BE49-F238E27FC236}">
                <a16:creationId xmlns:a16="http://schemas.microsoft.com/office/drawing/2014/main" id="{6220C046-ED80-48A9-B29D-E1E1AE0448D6}"/>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63</a:t>
            </a:r>
          </a:p>
        </p:txBody>
      </p:sp>
    </p:spTree>
    <p:extLst>
      <p:ext uri="{BB962C8B-B14F-4D97-AF65-F5344CB8AC3E}">
        <p14:creationId xmlns:p14="http://schemas.microsoft.com/office/powerpoint/2010/main" val="153390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p:cTn id="6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66" dur="1000"/>
                                        <p:tgtEl>
                                          <p:spTgt spid="3">
                                            <p:txEl>
                                              <p:pRg st="7" end="7"/>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3">
                                            <p:txEl>
                                              <p:pRg st="8" end="8"/>
                                            </p:txEl>
                                          </p:spTgt>
                                        </p:tgtEl>
                                        <p:attrNameLst>
                                          <p:attrName>style.visibility</p:attrName>
                                        </p:attrNameLst>
                                      </p:cBhvr>
                                      <p:to>
                                        <p:strVal val="visible"/>
                                      </p:to>
                                    </p:set>
                                    <p:anim calcmode="lin" valueType="num">
                                      <p:cBhvr>
                                        <p:cTn id="71"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72"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73"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74" dur="1000"/>
                                        <p:tgtEl>
                                          <p:spTgt spid="3">
                                            <p:txEl>
                                              <p:pRg st="8" end="8"/>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grpId="0" nodeType="clickEffect">
                                  <p:stCondLst>
                                    <p:cond delay="0"/>
                                  </p:stCondLst>
                                  <p:childTnLst>
                                    <p:set>
                                      <p:cBhvr>
                                        <p:cTn id="78" dur="1" fill="hold">
                                          <p:stCondLst>
                                            <p:cond delay="0"/>
                                          </p:stCondLst>
                                        </p:cTn>
                                        <p:tgtEl>
                                          <p:spTgt spid="3">
                                            <p:txEl>
                                              <p:pRg st="9" end="9"/>
                                            </p:txEl>
                                          </p:spTgt>
                                        </p:tgtEl>
                                        <p:attrNameLst>
                                          <p:attrName>style.visibility</p:attrName>
                                        </p:attrNameLst>
                                      </p:cBhvr>
                                      <p:to>
                                        <p:strVal val="visible"/>
                                      </p:to>
                                    </p:set>
                                    <p:anim calcmode="lin" valueType="num">
                                      <p:cBhvr>
                                        <p:cTn id="79"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80"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81"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82" dur="1000"/>
                                        <p:tgtEl>
                                          <p:spTgt spid="3">
                                            <p:txEl>
                                              <p:pRg st="9" end="9"/>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grpId="0" nodeType="clickEffect">
                                  <p:stCondLst>
                                    <p:cond delay="0"/>
                                  </p:stCondLst>
                                  <p:childTnLst>
                                    <p:set>
                                      <p:cBhvr>
                                        <p:cTn id="86" dur="1" fill="hold">
                                          <p:stCondLst>
                                            <p:cond delay="0"/>
                                          </p:stCondLst>
                                        </p:cTn>
                                        <p:tgtEl>
                                          <p:spTgt spid="3">
                                            <p:txEl>
                                              <p:pRg st="10" end="10"/>
                                            </p:txEl>
                                          </p:spTgt>
                                        </p:tgtEl>
                                        <p:attrNameLst>
                                          <p:attrName>style.visibility</p:attrName>
                                        </p:attrNameLst>
                                      </p:cBhvr>
                                      <p:to>
                                        <p:strVal val="visible"/>
                                      </p:to>
                                    </p:set>
                                    <p:anim calcmode="lin" valueType="num">
                                      <p:cBhvr>
                                        <p:cTn id="87"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88"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89"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90" dur="1000"/>
                                        <p:tgtEl>
                                          <p:spTgt spid="3">
                                            <p:txEl>
                                              <p:pRg st="10" end="10"/>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31" presetClass="entr" presetSubtype="0" fill="hold" grpId="0" nodeType="clickEffect">
                                  <p:stCondLst>
                                    <p:cond delay="0"/>
                                  </p:stCondLst>
                                  <p:childTnLst>
                                    <p:set>
                                      <p:cBhvr>
                                        <p:cTn id="94" dur="1" fill="hold">
                                          <p:stCondLst>
                                            <p:cond delay="0"/>
                                          </p:stCondLst>
                                        </p:cTn>
                                        <p:tgtEl>
                                          <p:spTgt spid="3">
                                            <p:txEl>
                                              <p:pRg st="11" end="11"/>
                                            </p:txEl>
                                          </p:spTgt>
                                        </p:tgtEl>
                                        <p:attrNameLst>
                                          <p:attrName>style.visibility</p:attrName>
                                        </p:attrNameLst>
                                      </p:cBhvr>
                                      <p:to>
                                        <p:strVal val="visible"/>
                                      </p:to>
                                    </p:set>
                                    <p:anim calcmode="lin" valueType="num">
                                      <p:cBhvr>
                                        <p:cTn id="95" dur="10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96" dur="10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97" dur="1000" fill="hold"/>
                                        <p:tgtEl>
                                          <p:spTgt spid="3">
                                            <p:txEl>
                                              <p:pRg st="11" end="11"/>
                                            </p:txEl>
                                          </p:spTgt>
                                        </p:tgtEl>
                                        <p:attrNameLst>
                                          <p:attrName>style.rotation</p:attrName>
                                        </p:attrNameLst>
                                      </p:cBhvr>
                                      <p:tavLst>
                                        <p:tav tm="0">
                                          <p:val>
                                            <p:fltVal val="90"/>
                                          </p:val>
                                        </p:tav>
                                        <p:tav tm="100000">
                                          <p:val>
                                            <p:fltVal val="0"/>
                                          </p:val>
                                        </p:tav>
                                      </p:tavLst>
                                    </p:anim>
                                    <p:animEffect transition="in" filter="fade">
                                      <p:cBhvr>
                                        <p:cTn id="98" dur="1000"/>
                                        <p:tgtEl>
                                          <p:spTgt spid="3">
                                            <p:txEl>
                                              <p:pRg st="11" end="11"/>
                                            </p:txEl>
                                          </p:spTgt>
                                        </p:tgtEl>
                                      </p:cBhvr>
                                    </p:animEffect>
                                  </p:childTnLst>
                                </p:cTn>
                              </p:par>
                            </p:childTnLst>
                          </p:cTn>
                        </p:par>
                      </p:childTnLst>
                    </p:cTn>
                  </p:par>
                  <p:par>
                    <p:cTn id="99" fill="hold">
                      <p:stCondLst>
                        <p:cond delay="indefinite"/>
                      </p:stCondLst>
                      <p:childTnLst>
                        <p:par>
                          <p:cTn id="100" fill="hold">
                            <p:stCondLst>
                              <p:cond delay="0"/>
                            </p:stCondLst>
                            <p:childTnLst>
                              <p:par>
                                <p:cTn id="101" presetID="31" presetClass="entr" presetSubtype="0" fill="hold" grpId="0" nodeType="clickEffect">
                                  <p:stCondLst>
                                    <p:cond delay="0"/>
                                  </p:stCondLst>
                                  <p:childTnLst>
                                    <p:set>
                                      <p:cBhvr>
                                        <p:cTn id="102" dur="1" fill="hold">
                                          <p:stCondLst>
                                            <p:cond delay="0"/>
                                          </p:stCondLst>
                                        </p:cTn>
                                        <p:tgtEl>
                                          <p:spTgt spid="3">
                                            <p:txEl>
                                              <p:pRg st="12" end="12"/>
                                            </p:txEl>
                                          </p:spTgt>
                                        </p:tgtEl>
                                        <p:attrNameLst>
                                          <p:attrName>style.visibility</p:attrName>
                                        </p:attrNameLst>
                                      </p:cBhvr>
                                      <p:to>
                                        <p:strVal val="visible"/>
                                      </p:to>
                                    </p:set>
                                    <p:anim calcmode="lin" valueType="num">
                                      <p:cBhvr>
                                        <p:cTn id="103" dur="10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104" dur="1000" fill="hold"/>
                                        <p:tgtEl>
                                          <p:spTgt spid="3">
                                            <p:txEl>
                                              <p:pRg st="12" end="12"/>
                                            </p:txEl>
                                          </p:spTgt>
                                        </p:tgtEl>
                                        <p:attrNameLst>
                                          <p:attrName>ppt_h</p:attrName>
                                        </p:attrNameLst>
                                      </p:cBhvr>
                                      <p:tavLst>
                                        <p:tav tm="0">
                                          <p:val>
                                            <p:fltVal val="0"/>
                                          </p:val>
                                        </p:tav>
                                        <p:tav tm="100000">
                                          <p:val>
                                            <p:strVal val="#ppt_h"/>
                                          </p:val>
                                        </p:tav>
                                      </p:tavLst>
                                    </p:anim>
                                    <p:anim calcmode="lin" valueType="num">
                                      <p:cBhvr>
                                        <p:cTn id="105" dur="1000" fill="hold"/>
                                        <p:tgtEl>
                                          <p:spTgt spid="3">
                                            <p:txEl>
                                              <p:pRg st="12" end="12"/>
                                            </p:txEl>
                                          </p:spTgt>
                                        </p:tgtEl>
                                        <p:attrNameLst>
                                          <p:attrName>style.rotation</p:attrName>
                                        </p:attrNameLst>
                                      </p:cBhvr>
                                      <p:tavLst>
                                        <p:tav tm="0">
                                          <p:val>
                                            <p:fltVal val="90"/>
                                          </p:val>
                                        </p:tav>
                                        <p:tav tm="100000">
                                          <p:val>
                                            <p:fltVal val="0"/>
                                          </p:val>
                                        </p:tav>
                                      </p:tavLst>
                                    </p:anim>
                                    <p:animEffect transition="in" filter="fade">
                                      <p:cBhvr>
                                        <p:cTn id="106" dur="1000"/>
                                        <p:tgtEl>
                                          <p:spTgt spid="3">
                                            <p:txEl>
                                              <p:pRg st="12" end="12"/>
                                            </p:txEl>
                                          </p:spTgt>
                                        </p:tgtEl>
                                      </p:cBhvr>
                                    </p:animEffect>
                                  </p:childTnLst>
                                </p:cTn>
                              </p:par>
                            </p:childTnLst>
                          </p:cTn>
                        </p:par>
                      </p:childTnLst>
                    </p:cTn>
                  </p:par>
                  <p:par>
                    <p:cTn id="107" fill="hold">
                      <p:stCondLst>
                        <p:cond delay="indefinite"/>
                      </p:stCondLst>
                      <p:childTnLst>
                        <p:par>
                          <p:cTn id="108" fill="hold">
                            <p:stCondLst>
                              <p:cond delay="0"/>
                            </p:stCondLst>
                            <p:childTnLst>
                              <p:par>
                                <p:cTn id="109" presetID="31" presetClass="entr" presetSubtype="0" fill="hold" grpId="0" nodeType="clickEffect">
                                  <p:stCondLst>
                                    <p:cond delay="0"/>
                                  </p:stCondLst>
                                  <p:childTnLst>
                                    <p:set>
                                      <p:cBhvr>
                                        <p:cTn id="110" dur="1" fill="hold">
                                          <p:stCondLst>
                                            <p:cond delay="0"/>
                                          </p:stCondLst>
                                        </p:cTn>
                                        <p:tgtEl>
                                          <p:spTgt spid="3">
                                            <p:txEl>
                                              <p:pRg st="13" end="13"/>
                                            </p:txEl>
                                          </p:spTgt>
                                        </p:tgtEl>
                                        <p:attrNameLst>
                                          <p:attrName>style.visibility</p:attrName>
                                        </p:attrNameLst>
                                      </p:cBhvr>
                                      <p:to>
                                        <p:strVal val="visible"/>
                                      </p:to>
                                    </p:set>
                                    <p:anim calcmode="lin" valueType="num">
                                      <p:cBhvr>
                                        <p:cTn id="111" dur="1000" fill="hold"/>
                                        <p:tgtEl>
                                          <p:spTgt spid="3">
                                            <p:txEl>
                                              <p:pRg st="13" end="13"/>
                                            </p:txEl>
                                          </p:spTgt>
                                        </p:tgtEl>
                                        <p:attrNameLst>
                                          <p:attrName>ppt_w</p:attrName>
                                        </p:attrNameLst>
                                      </p:cBhvr>
                                      <p:tavLst>
                                        <p:tav tm="0">
                                          <p:val>
                                            <p:fltVal val="0"/>
                                          </p:val>
                                        </p:tav>
                                        <p:tav tm="100000">
                                          <p:val>
                                            <p:strVal val="#ppt_w"/>
                                          </p:val>
                                        </p:tav>
                                      </p:tavLst>
                                    </p:anim>
                                    <p:anim calcmode="lin" valueType="num">
                                      <p:cBhvr>
                                        <p:cTn id="112" dur="1000" fill="hold"/>
                                        <p:tgtEl>
                                          <p:spTgt spid="3">
                                            <p:txEl>
                                              <p:pRg st="13" end="13"/>
                                            </p:txEl>
                                          </p:spTgt>
                                        </p:tgtEl>
                                        <p:attrNameLst>
                                          <p:attrName>ppt_h</p:attrName>
                                        </p:attrNameLst>
                                      </p:cBhvr>
                                      <p:tavLst>
                                        <p:tav tm="0">
                                          <p:val>
                                            <p:fltVal val="0"/>
                                          </p:val>
                                        </p:tav>
                                        <p:tav tm="100000">
                                          <p:val>
                                            <p:strVal val="#ppt_h"/>
                                          </p:val>
                                        </p:tav>
                                      </p:tavLst>
                                    </p:anim>
                                    <p:anim calcmode="lin" valueType="num">
                                      <p:cBhvr>
                                        <p:cTn id="113" dur="1000" fill="hold"/>
                                        <p:tgtEl>
                                          <p:spTgt spid="3">
                                            <p:txEl>
                                              <p:pRg st="13" end="13"/>
                                            </p:txEl>
                                          </p:spTgt>
                                        </p:tgtEl>
                                        <p:attrNameLst>
                                          <p:attrName>style.rotation</p:attrName>
                                        </p:attrNameLst>
                                      </p:cBhvr>
                                      <p:tavLst>
                                        <p:tav tm="0">
                                          <p:val>
                                            <p:fltVal val="90"/>
                                          </p:val>
                                        </p:tav>
                                        <p:tav tm="100000">
                                          <p:val>
                                            <p:fltVal val="0"/>
                                          </p:val>
                                        </p:tav>
                                      </p:tavLst>
                                    </p:anim>
                                    <p:animEffect transition="in" filter="fade">
                                      <p:cBhvr>
                                        <p:cTn id="114" dur="10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pPr marL="0" indent="0" algn="just">
              <a:buNone/>
            </a:pPr>
            <a:r>
              <a:rPr lang="fr-FR" sz="2000" b="1" i="1" u="sng" dirty="0">
                <a:solidFill>
                  <a:srgbClr val="000000"/>
                </a:solidFill>
                <a:latin typeface="Times New Roman"/>
                <a:cs typeface="Times New Roman"/>
              </a:rPr>
              <a:t>4. Liquidation de l’impôt</a:t>
            </a:r>
          </a:p>
          <a:p>
            <a:pPr marL="0" indent="0" algn="just">
              <a:buNone/>
            </a:pPr>
            <a:endParaRPr lang="fr-FR" sz="2000" b="1" i="1" u="sng"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La liquidation de l’impôt se fait par quatre acomptes provisionnels représentant chacun 25% de l’IS dû au titre de dernier exercice clos. Ils doivent être payés avant la fin de 3°, 6°,9° et 12° mois de l’exercice comptable. </a:t>
            </a:r>
          </a:p>
          <a:p>
            <a:pPr marL="0" indent="0" algn="just">
              <a:buNone/>
            </a:pPr>
            <a:endParaRPr lang="fr-FR" sz="2000"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Une fois l’IS calculé, on le compare avec la somme des acomptes provisionnels payés au titre de l’exercice: </a:t>
            </a:r>
          </a:p>
          <a:p>
            <a:pPr marL="0" indent="0" algn="just">
              <a:buNone/>
            </a:pPr>
            <a:r>
              <a:rPr lang="fr-FR" sz="2000" dirty="0">
                <a:solidFill>
                  <a:srgbClr val="000000"/>
                </a:solidFill>
                <a:latin typeface="Times New Roman"/>
                <a:cs typeface="Times New Roman"/>
              </a:rPr>
              <a:t> </a:t>
            </a:r>
          </a:p>
          <a:p>
            <a:pPr marL="0" indent="0" algn="just">
              <a:buNone/>
            </a:pPr>
            <a:r>
              <a:rPr lang="fr-FR" sz="2000" dirty="0">
                <a:solidFill>
                  <a:srgbClr val="000000"/>
                </a:solidFill>
                <a:latin typeface="Times New Roman"/>
                <a:cs typeface="Times New Roman"/>
              </a:rPr>
              <a:t>	- Si l’IS calculé &gt; Acomptes: la différence doit être versée avant la fin du 3éme mois suivant la date de clôture de l’exercice. </a:t>
            </a:r>
          </a:p>
          <a:p>
            <a:pPr marL="0" indent="0" algn="just">
              <a:buNone/>
            </a:pPr>
            <a:r>
              <a:rPr lang="fr-FR" sz="2000" dirty="0">
                <a:solidFill>
                  <a:srgbClr val="000000"/>
                </a:solidFill>
                <a:latin typeface="Times New Roman"/>
                <a:cs typeface="Times New Roman"/>
              </a:rPr>
              <a:t>	- Si l’IS calculé &lt; Acomptes: le reliquat doit être déduit  des acomptes de l’exercice suivant.  </a:t>
            </a:r>
          </a:p>
          <a:p>
            <a:pPr marL="0" indent="0" algn="just">
              <a:buNone/>
            </a:pPr>
            <a:endParaRPr lang="fr-FR" sz="2000" b="1" i="1" u="sng" dirty="0">
              <a:latin typeface="Times New Roman"/>
              <a:cs typeface="Times New Roman"/>
            </a:endParaRPr>
          </a:p>
        </p:txBody>
      </p:sp>
      <p:sp>
        <p:nvSpPr>
          <p:cNvPr id="4" name="Titre 1"/>
          <p:cNvSpPr>
            <a:spLocks noGrp="1"/>
          </p:cNvSpPr>
          <p:nvPr>
            <p:ph type="title"/>
          </p:nvPr>
        </p:nvSpPr>
        <p:spPr>
          <a:xfrm>
            <a:off x="457200" y="0"/>
            <a:ext cx="8229600" cy="1600200"/>
          </a:xfrm>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2" name="SlideNumberChip">
            <a:extLst>
              <a:ext uri="{FF2B5EF4-FFF2-40B4-BE49-F238E27FC236}">
                <a16:creationId xmlns:a16="http://schemas.microsoft.com/office/drawing/2014/main" id="{3D8C63DE-40C8-462B-BF64-12C693EFA864}"/>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64</a:t>
            </a:r>
          </a:p>
        </p:txBody>
      </p:sp>
    </p:spTree>
    <p:extLst>
      <p:ext uri="{BB962C8B-B14F-4D97-AF65-F5344CB8AC3E}">
        <p14:creationId xmlns:p14="http://schemas.microsoft.com/office/powerpoint/2010/main" val="38621142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B6EC4B-22F7-B94B-B252-498CADE2154C}"/>
              </a:ext>
            </a:extLst>
          </p:cNvPr>
          <p:cNvSpPr>
            <a:spLocks noGrp="1"/>
          </p:cNvSpPr>
          <p:nvPr>
            <p:ph type="title"/>
          </p:nvPr>
        </p:nvSpPr>
        <p:spPr/>
        <p:txBody>
          <a:bodyPr/>
          <a:lstStyle/>
          <a:p>
            <a:r>
              <a:rPr lang="fr-FR" dirty="0"/>
              <a:t>Les nouveaux taux </a:t>
            </a:r>
          </a:p>
        </p:txBody>
      </p:sp>
      <p:pic>
        <p:nvPicPr>
          <p:cNvPr id="4" name="Espace réservé du contenu 3">
            <a:extLst>
              <a:ext uri="{FF2B5EF4-FFF2-40B4-BE49-F238E27FC236}">
                <a16:creationId xmlns:a16="http://schemas.microsoft.com/office/drawing/2014/main" id="{12ADED6F-AEDC-FC43-B7CE-16E4994F5C8D}"/>
              </a:ext>
            </a:extLst>
          </p:cNvPr>
          <p:cNvPicPr>
            <a:picLocks noGrp="1" noChangeAspect="1"/>
          </p:cNvPicPr>
          <p:nvPr>
            <p:ph idx="1"/>
          </p:nvPr>
        </p:nvPicPr>
        <p:blipFill>
          <a:blip r:embed="rId2"/>
          <a:stretch>
            <a:fillRect/>
          </a:stretch>
        </p:blipFill>
        <p:spPr>
          <a:xfrm>
            <a:off x="336884" y="2245897"/>
            <a:ext cx="8349916" cy="3049713"/>
          </a:xfrm>
          <a:prstGeom prst="rect">
            <a:avLst/>
          </a:prstGeom>
        </p:spPr>
      </p:pic>
      <p:sp>
        <p:nvSpPr>
          <p:cNvPr id="3" name="SlideNumberChip">
            <a:extLst>
              <a:ext uri="{FF2B5EF4-FFF2-40B4-BE49-F238E27FC236}">
                <a16:creationId xmlns:a16="http://schemas.microsoft.com/office/drawing/2014/main" id="{3F01099C-0ED3-4002-B4A8-2DBEDD240AC7}"/>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65</a:t>
            </a:r>
          </a:p>
        </p:txBody>
      </p:sp>
    </p:spTree>
    <p:extLst>
      <p:ext uri="{BB962C8B-B14F-4D97-AF65-F5344CB8AC3E}">
        <p14:creationId xmlns:p14="http://schemas.microsoft.com/office/powerpoint/2010/main" val="18264624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7941" y="1009368"/>
            <a:ext cx="8726791" cy="5535240"/>
          </a:xfrm>
        </p:spPr>
        <p:txBody>
          <a:bodyPr>
            <a:normAutofit fontScale="85000" lnSpcReduction="10000"/>
          </a:bodyPr>
          <a:lstStyle/>
          <a:p>
            <a:pPr marL="0" indent="0" algn="just">
              <a:buNone/>
            </a:pPr>
            <a:r>
              <a:rPr lang="fr-FR" sz="2000" b="1" i="1" u="sng" dirty="0">
                <a:solidFill>
                  <a:srgbClr val="000000"/>
                </a:solidFill>
                <a:latin typeface="Times New Roman"/>
                <a:cs typeface="Times New Roman"/>
              </a:rPr>
              <a:t>Application N°2: </a:t>
            </a:r>
          </a:p>
          <a:p>
            <a:pPr marL="0" indent="0" algn="just">
              <a:buNone/>
            </a:pPr>
            <a:endParaRPr lang="fr-FR" sz="2000" b="1" i="1" u="sng" dirty="0">
              <a:solidFill>
                <a:srgbClr val="000000"/>
              </a:solidFill>
              <a:latin typeface="Times New Roman"/>
              <a:cs typeface="Times New Roman"/>
            </a:endParaRPr>
          </a:p>
          <a:p>
            <a:pPr marL="0" indent="0" algn="just">
              <a:buNone/>
            </a:pPr>
            <a:r>
              <a:rPr lang="fr-FR" sz="2000" dirty="0">
                <a:solidFill>
                  <a:srgbClr val="000000"/>
                </a:solidFill>
                <a:latin typeface="Times New Roman"/>
                <a:cs typeface="Times New Roman"/>
              </a:rPr>
              <a:t>La société SIGMA a versé pendant l’exercice 2000 quatre acomptes provisionnels de 15000 DH chacun. </a:t>
            </a:r>
          </a:p>
          <a:p>
            <a:pPr marL="0" indent="0" algn="just">
              <a:buNone/>
            </a:pPr>
            <a:r>
              <a:rPr lang="fr-FR" sz="2000" dirty="0">
                <a:solidFill>
                  <a:srgbClr val="000000"/>
                </a:solidFill>
                <a:latin typeface="Times New Roman"/>
                <a:cs typeface="Times New Roman"/>
              </a:rPr>
              <a:t>Au 31/12/2000, le résultat comptable dégagé s’élève 245000. Pour la détermination du résultat fiscal, on doit tenir en compte de 2000 DH d’amendes fiscales et de 7000 DH de produits non imposables.</a:t>
            </a:r>
            <a:br>
              <a:rPr lang="fr-FR" sz="2000" dirty="0">
                <a:solidFill>
                  <a:srgbClr val="000000"/>
                </a:solidFill>
                <a:latin typeface="Times New Roman"/>
                <a:cs typeface="Times New Roman"/>
              </a:rPr>
            </a:br>
            <a:br>
              <a:rPr lang="fr-FR" sz="2000" dirty="0">
                <a:solidFill>
                  <a:srgbClr val="000000"/>
                </a:solidFill>
                <a:latin typeface="Times New Roman"/>
                <a:cs typeface="Times New Roman"/>
              </a:rPr>
            </a:br>
            <a:r>
              <a:rPr lang="fr-FR" sz="2000" dirty="0">
                <a:solidFill>
                  <a:srgbClr val="000000"/>
                </a:solidFill>
                <a:latin typeface="Times New Roman"/>
                <a:cs typeface="Times New Roman"/>
              </a:rPr>
              <a:t>Autres renseignements: CA (TRC): 900 000 DH, TVA 20%, Produits financiers (HT) 20000 DH.</a:t>
            </a:r>
          </a:p>
          <a:p>
            <a:pPr marL="0" indent="0" algn="just">
              <a:buNone/>
            </a:pPr>
            <a:endParaRPr lang="fr-FR" sz="2000" dirty="0">
              <a:solidFill>
                <a:srgbClr val="000000"/>
              </a:solidFill>
              <a:latin typeface="Times New Roman"/>
              <a:cs typeface="Times New Roman"/>
            </a:endParaRPr>
          </a:p>
          <a:p>
            <a:pPr marL="0" indent="0" algn="just">
              <a:buNone/>
            </a:pPr>
            <a:r>
              <a:rPr lang="fr-FR" sz="2000" b="1" i="1" u="sng" dirty="0">
                <a:solidFill>
                  <a:srgbClr val="000000"/>
                </a:solidFill>
                <a:latin typeface="Times New Roman"/>
                <a:cs typeface="Times New Roman"/>
              </a:rPr>
              <a:t>Travail à faire</a:t>
            </a:r>
            <a:r>
              <a:rPr lang="fr-FR" sz="2000" dirty="0">
                <a:solidFill>
                  <a:srgbClr val="000000"/>
                </a:solidFill>
                <a:latin typeface="Times New Roman"/>
                <a:cs typeface="Times New Roman"/>
              </a:rPr>
              <a:t>: </a:t>
            </a:r>
          </a:p>
          <a:p>
            <a:pPr marL="457200" indent="-457200" algn="just">
              <a:buFont typeface="+mj-lt"/>
              <a:buAutoNum type="arabicPeriod"/>
            </a:pPr>
            <a:r>
              <a:rPr lang="fr-FR" sz="2000" dirty="0">
                <a:solidFill>
                  <a:srgbClr val="000000"/>
                </a:solidFill>
                <a:latin typeface="Times New Roman"/>
                <a:cs typeface="Times New Roman"/>
              </a:rPr>
              <a:t>Passer les écritures relatives aux acomptes de 2000. </a:t>
            </a:r>
          </a:p>
          <a:p>
            <a:pPr marL="457200" indent="-457200" algn="just">
              <a:buFont typeface="+mj-lt"/>
              <a:buAutoNum type="arabicPeriod"/>
            </a:pPr>
            <a:r>
              <a:rPr lang="fr-FR" sz="2000" dirty="0">
                <a:solidFill>
                  <a:srgbClr val="000000"/>
                </a:solidFill>
                <a:latin typeface="Times New Roman"/>
                <a:cs typeface="Times New Roman"/>
              </a:rPr>
              <a:t>Calculer  le résultat fiscal</a:t>
            </a:r>
          </a:p>
          <a:p>
            <a:pPr marL="457200" indent="-457200" algn="just">
              <a:buFont typeface="+mj-lt"/>
              <a:buAutoNum type="arabicPeriod"/>
            </a:pPr>
            <a:r>
              <a:rPr lang="fr-FR" sz="2000" dirty="0">
                <a:solidFill>
                  <a:srgbClr val="000000"/>
                </a:solidFill>
                <a:latin typeface="Times New Roman"/>
                <a:cs typeface="Times New Roman"/>
              </a:rPr>
              <a:t>Calculer l’IS de 2000</a:t>
            </a:r>
          </a:p>
          <a:p>
            <a:pPr marL="457200" indent="-457200" algn="just">
              <a:buFont typeface="+mj-lt"/>
              <a:buAutoNum type="arabicPeriod"/>
            </a:pPr>
            <a:r>
              <a:rPr lang="fr-FR" sz="2000" dirty="0">
                <a:solidFill>
                  <a:srgbClr val="000000"/>
                </a:solidFill>
                <a:latin typeface="Times New Roman"/>
                <a:cs typeface="Times New Roman"/>
              </a:rPr>
              <a:t>Calculer la CM </a:t>
            </a:r>
          </a:p>
          <a:p>
            <a:pPr marL="457200" indent="-457200" algn="just">
              <a:buFont typeface="+mj-lt"/>
              <a:buAutoNum type="arabicPeriod"/>
            </a:pPr>
            <a:r>
              <a:rPr lang="fr-FR" sz="2000" dirty="0">
                <a:solidFill>
                  <a:srgbClr val="000000"/>
                </a:solidFill>
                <a:latin typeface="Times New Roman"/>
                <a:cs typeface="Times New Roman"/>
              </a:rPr>
              <a:t>Comparer l’IS à la CM, votre conclusion </a:t>
            </a:r>
          </a:p>
          <a:p>
            <a:pPr marL="457200" indent="-457200" algn="just">
              <a:buFont typeface="+mj-lt"/>
              <a:buAutoNum type="arabicPeriod"/>
            </a:pPr>
            <a:r>
              <a:rPr lang="fr-FR" sz="2000" dirty="0">
                <a:solidFill>
                  <a:srgbClr val="000000"/>
                </a:solidFill>
                <a:latin typeface="Times New Roman"/>
                <a:cs typeface="Times New Roman"/>
              </a:rPr>
              <a:t>Comparer l’IS aux acomptes. Votre conclusion</a:t>
            </a:r>
          </a:p>
          <a:p>
            <a:pPr marL="457200" indent="-457200" algn="just">
              <a:buFont typeface="+mj-lt"/>
              <a:buAutoNum type="arabicPeriod"/>
            </a:pPr>
            <a:r>
              <a:rPr lang="fr-FR" sz="2000" dirty="0">
                <a:solidFill>
                  <a:srgbClr val="000000"/>
                </a:solidFill>
                <a:latin typeface="Times New Roman"/>
                <a:cs typeface="Times New Roman"/>
              </a:rPr>
              <a:t>Passer les écritures relatives à l’IS</a:t>
            </a:r>
          </a:p>
          <a:p>
            <a:pPr marL="457200" indent="-457200" algn="just">
              <a:buFont typeface="+mj-lt"/>
              <a:buAutoNum type="arabicPeriod"/>
            </a:pPr>
            <a:r>
              <a:rPr lang="fr-FR" sz="2000" dirty="0">
                <a:solidFill>
                  <a:srgbClr val="000000"/>
                </a:solidFill>
                <a:latin typeface="Times New Roman"/>
                <a:cs typeface="Times New Roman"/>
              </a:rPr>
              <a:t>Calculer le 1</a:t>
            </a:r>
            <a:r>
              <a:rPr lang="fr-FR" sz="2000" baseline="30000" dirty="0">
                <a:solidFill>
                  <a:srgbClr val="000000"/>
                </a:solidFill>
                <a:latin typeface="Times New Roman"/>
                <a:cs typeface="Times New Roman"/>
              </a:rPr>
              <a:t>er</a:t>
            </a:r>
            <a:r>
              <a:rPr lang="fr-FR" sz="2000" dirty="0">
                <a:solidFill>
                  <a:srgbClr val="000000"/>
                </a:solidFill>
                <a:latin typeface="Times New Roman"/>
                <a:cs typeface="Times New Roman"/>
              </a:rPr>
              <a:t> acompte de 2001</a:t>
            </a:r>
          </a:p>
          <a:p>
            <a:pPr marL="457200" indent="-457200" algn="just">
              <a:buFont typeface="+mj-lt"/>
              <a:buAutoNum type="arabicPeriod"/>
            </a:pPr>
            <a:r>
              <a:rPr lang="fr-FR" sz="2000" dirty="0">
                <a:solidFill>
                  <a:srgbClr val="000000"/>
                </a:solidFill>
                <a:latin typeface="Times New Roman"/>
                <a:cs typeface="Times New Roman"/>
              </a:rPr>
              <a:t>Passer les écritures relatives au 1</a:t>
            </a:r>
            <a:r>
              <a:rPr lang="fr-FR" sz="2000" baseline="30000" dirty="0">
                <a:solidFill>
                  <a:srgbClr val="000000"/>
                </a:solidFill>
                <a:latin typeface="Times New Roman"/>
                <a:cs typeface="Times New Roman"/>
              </a:rPr>
              <a:t>er</a:t>
            </a:r>
            <a:r>
              <a:rPr lang="fr-FR" sz="2000" dirty="0">
                <a:solidFill>
                  <a:srgbClr val="000000"/>
                </a:solidFill>
                <a:latin typeface="Times New Roman"/>
                <a:cs typeface="Times New Roman"/>
              </a:rPr>
              <a:t> acompte de 2001. </a:t>
            </a:r>
          </a:p>
          <a:p>
            <a:pPr marL="457200" indent="-457200" algn="just">
              <a:buFont typeface="+mj-lt"/>
              <a:buAutoNum type="arabicPeriod"/>
            </a:pPr>
            <a:endParaRPr lang="fr-FR" sz="2000" dirty="0">
              <a:solidFill>
                <a:srgbClr val="000000"/>
              </a:solidFill>
              <a:latin typeface="Times New Roman"/>
              <a:cs typeface="Times New Roman"/>
            </a:endParaRPr>
          </a:p>
          <a:p>
            <a:pPr marL="457200" indent="-457200" algn="just">
              <a:buFont typeface="+mj-lt"/>
              <a:buAutoNum type="arabicPeriod"/>
            </a:pPr>
            <a:endParaRPr lang="fr-FR" sz="2000" dirty="0">
              <a:solidFill>
                <a:srgbClr val="000000"/>
              </a:solidFill>
              <a:latin typeface="Times New Roman"/>
              <a:cs typeface="Times New Roman"/>
            </a:endParaRPr>
          </a:p>
        </p:txBody>
      </p:sp>
      <p:sp>
        <p:nvSpPr>
          <p:cNvPr id="4" name="Titre 1"/>
          <p:cNvSpPr>
            <a:spLocks noGrp="1"/>
          </p:cNvSpPr>
          <p:nvPr>
            <p:ph type="title"/>
          </p:nvPr>
        </p:nvSpPr>
        <p:spPr>
          <a:xfrm>
            <a:off x="457200" y="0"/>
            <a:ext cx="8229600" cy="1600200"/>
          </a:xfrm>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2" name="SlideNumberChip">
            <a:extLst>
              <a:ext uri="{FF2B5EF4-FFF2-40B4-BE49-F238E27FC236}">
                <a16:creationId xmlns:a16="http://schemas.microsoft.com/office/drawing/2014/main" id="{C9CD1C4F-36AB-45C7-BE56-6A1A84C79D32}"/>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66</a:t>
            </a:r>
          </a:p>
        </p:txBody>
      </p:sp>
    </p:spTree>
    <p:extLst>
      <p:ext uri="{BB962C8B-B14F-4D97-AF65-F5344CB8AC3E}">
        <p14:creationId xmlns:p14="http://schemas.microsoft.com/office/powerpoint/2010/main" val="35643871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3" name="Espace réservé du contenu 2"/>
          <p:cNvSpPr>
            <a:spLocks noGrp="1"/>
          </p:cNvSpPr>
          <p:nvPr>
            <p:ph idx="1"/>
          </p:nvPr>
        </p:nvSpPr>
        <p:spPr>
          <a:xfrm>
            <a:off x="457201" y="1600202"/>
            <a:ext cx="8513811" cy="4525963"/>
          </a:xfrm>
        </p:spPr>
        <p:txBody>
          <a:bodyPr>
            <a:normAutofit fontScale="92500"/>
          </a:bodyPr>
          <a:lstStyle/>
          <a:p>
            <a:pPr marL="0" indent="0" algn="just">
              <a:lnSpc>
                <a:spcPct val="150000"/>
              </a:lnSpc>
              <a:buNone/>
            </a:pPr>
            <a:r>
              <a:rPr lang="fr-FR" sz="2000" b="1" i="1" u="sng" dirty="0">
                <a:solidFill>
                  <a:srgbClr val="000000"/>
                </a:solidFill>
                <a:effectLst>
                  <a:outerShdw blurRad="38100" dist="38100" dir="2700000" algn="tl">
                    <a:srgbClr val="000000">
                      <a:alpha val="43137"/>
                    </a:srgbClr>
                  </a:outerShdw>
                </a:effectLst>
                <a:latin typeface="Times New Roman"/>
                <a:cs typeface="Times New Roman"/>
              </a:rPr>
              <a:t>III. La répartition des bénéfices</a:t>
            </a:r>
          </a:p>
          <a:p>
            <a:pPr marL="0" indent="536575" algn="just">
              <a:lnSpc>
                <a:spcPct val="150000"/>
              </a:lnSpc>
              <a:buNone/>
            </a:pPr>
            <a:endParaRPr lang="fr-FR" sz="1800" dirty="0">
              <a:solidFill>
                <a:srgbClr val="000000"/>
              </a:solidFill>
              <a:latin typeface="Times New Roman"/>
              <a:cs typeface="Times New Roman"/>
            </a:endParaRPr>
          </a:p>
          <a:p>
            <a:pPr marL="0" indent="536575" algn="just">
              <a:lnSpc>
                <a:spcPct val="150000"/>
              </a:lnSpc>
              <a:buNone/>
            </a:pPr>
            <a:r>
              <a:rPr lang="fr-FR" sz="1800" dirty="0">
                <a:solidFill>
                  <a:srgbClr val="000000"/>
                </a:solidFill>
                <a:latin typeface="Times New Roman"/>
                <a:cs typeface="Times New Roman"/>
              </a:rPr>
              <a:t>Le bénéfice net de l’exercice apparaît dans le compte des produits et charges (CPC) par différence entre les produits et les charges et après déduction de l’impôt sur les sociétés (IS). Il peut être </a:t>
            </a:r>
            <a:r>
              <a:rPr lang="fr-FR" sz="1800" b="1" dirty="0">
                <a:solidFill>
                  <a:srgbClr val="000000"/>
                </a:solidFill>
                <a:effectLst>
                  <a:outerShdw blurRad="38100" dist="38100" dir="2700000" algn="tl">
                    <a:srgbClr val="000000">
                      <a:alpha val="43137"/>
                    </a:srgbClr>
                  </a:outerShdw>
                </a:effectLst>
                <a:latin typeface="Times New Roman"/>
                <a:cs typeface="Times New Roman"/>
              </a:rPr>
              <a:t>affecté à des comptes de réserves et/ou distribué aux actionnaires</a:t>
            </a:r>
            <a:r>
              <a:rPr lang="fr-FR" sz="1800" dirty="0">
                <a:solidFill>
                  <a:srgbClr val="000000"/>
                </a:solidFill>
                <a:latin typeface="Times New Roman"/>
                <a:cs typeface="Times New Roman"/>
              </a:rPr>
              <a:t>.</a:t>
            </a:r>
          </a:p>
          <a:p>
            <a:pPr marL="0" indent="536575" algn="just">
              <a:lnSpc>
                <a:spcPct val="150000"/>
              </a:lnSpc>
              <a:buNone/>
            </a:pPr>
            <a:endParaRPr lang="fr-FR" sz="1800" dirty="0">
              <a:solidFill>
                <a:srgbClr val="000000"/>
              </a:solidFill>
              <a:latin typeface="Times New Roman"/>
              <a:cs typeface="Times New Roman"/>
            </a:endParaRPr>
          </a:p>
          <a:p>
            <a:r>
              <a:rPr lang="fr-FR" sz="1800" dirty="0">
                <a:solidFill>
                  <a:srgbClr val="000000"/>
                </a:solidFill>
                <a:latin typeface="Times New Roman"/>
                <a:cs typeface="Times New Roman"/>
              </a:rPr>
              <a:t>Par résultat net, on entend le résultat net d’impôt qui peut être soit bénéficiaire soit déficitaire.</a:t>
            </a:r>
          </a:p>
          <a:p>
            <a:r>
              <a:rPr lang="fr-FR" sz="1800" dirty="0">
                <a:solidFill>
                  <a:srgbClr val="000000"/>
                </a:solidFill>
                <a:latin typeface="Times New Roman"/>
                <a:cs typeface="Times New Roman"/>
              </a:rPr>
              <a:t>Lorsque la société dégage un bénéfice, celui - ci est réparti comme suit :</a:t>
            </a:r>
          </a:p>
          <a:p>
            <a:endParaRPr lang="fr-FR" sz="1800" dirty="0">
              <a:solidFill>
                <a:srgbClr val="000000"/>
              </a:solidFill>
              <a:latin typeface="Times New Roman"/>
              <a:cs typeface="Times New Roman"/>
            </a:endParaRPr>
          </a:p>
          <a:p>
            <a:pPr marL="0" indent="0" algn="ctr">
              <a:buNone/>
            </a:pPr>
            <a:r>
              <a:rPr lang="fr-FR" b="1" i="1" dirty="0">
                <a:solidFill>
                  <a:srgbClr val="000000"/>
                </a:solidFill>
                <a:latin typeface="Times New Roman"/>
                <a:cs typeface="Times New Roman"/>
              </a:rPr>
              <a:t>Bénéfice net de l’exercice = bénéfice non distribué + bénéfice distribué </a:t>
            </a:r>
          </a:p>
          <a:p>
            <a:pPr marL="0" indent="536575" algn="just">
              <a:lnSpc>
                <a:spcPct val="150000"/>
              </a:lnSpc>
              <a:buNone/>
            </a:pPr>
            <a:endParaRPr lang="fr-FR" sz="1800" dirty="0">
              <a:solidFill>
                <a:srgbClr val="000000"/>
              </a:solidFill>
              <a:latin typeface="Times New Roman"/>
              <a:cs typeface="Times New Roman"/>
            </a:endParaRPr>
          </a:p>
          <a:p>
            <a:pPr algn="just"/>
            <a:endParaRPr lang="fr-FR" sz="1800" dirty="0">
              <a:solidFill>
                <a:srgbClr val="000000"/>
              </a:solidFill>
              <a:latin typeface="Times New Roman"/>
              <a:cs typeface="Times New Roman"/>
            </a:endParaRPr>
          </a:p>
        </p:txBody>
      </p:sp>
      <p:sp>
        <p:nvSpPr>
          <p:cNvPr id="4" name="SlideNumberChip">
            <a:extLst>
              <a:ext uri="{FF2B5EF4-FFF2-40B4-BE49-F238E27FC236}">
                <a16:creationId xmlns:a16="http://schemas.microsoft.com/office/drawing/2014/main" id="{4879C410-3C20-4BC8-9D22-56D50BE03E8B}"/>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67</a:t>
            </a:r>
          </a:p>
        </p:txBody>
      </p:sp>
    </p:spTree>
    <p:extLst>
      <p:ext uri="{BB962C8B-B14F-4D97-AF65-F5344CB8AC3E}">
        <p14:creationId xmlns:p14="http://schemas.microsoft.com/office/powerpoint/2010/main" val="1971178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
                                        <p:tgtEl>
                                          <p:spTgt spid="3">
                                            <p:txEl>
                                              <p:pRg st="4" end="4"/>
                                            </p:txEl>
                                          </p:spTgt>
                                        </p:tgtEl>
                                      </p:cBhvr>
                                    </p:animEffect>
                                    <p:anim calcmode="lin" valueType="num">
                                      <p:cBhvr>
                                        <p:cTn id="26"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
                                        <p:tgtEl>
                                          <p:spTgt spid="3">
                                            <p:txEl>
                                              <p:pRg st="5" end="5"/>
                                            </p:txEl>
                                          </p:spTgt>
                                        </p:tgtEl>
                                      </p:cBhvr>
                                    </p:animEffect>
                                    <p:anim calcmode="lin" valueType="num">
                                      <p:cBhvr>
                                        <p:cTn id="35"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fade">
                                      <p:cBhvr>
                                        <p:cTn id="43" dur="100"/>
                                        <p:tgtEl>
                                          <p:spTgt spid="3">
                                            <p:txEl>
                                              <p:pRg st="7" end="7"/>
                                            </p:txEl>
                                          </p:spTgt>
                                        </p:tgtEl>
                                      </p:cBhvr>
                                    </p:animEffect>
                                    <p:anim calcmode="lin" valueType="num">
                                      <p:cBhvr>
                                        <p:cTn id="44" dur="4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7" end="7"/>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4" name="Rectangle 10"/>
          <p:cNvSpPr>
            <a:spLocks noChangeArrowheads="1"/>
          </p:cNvSpPr>
          <p:nvPr/>
        </p:nvSpPr>
        <p:spPr bwMode="auto">
          <a:xfrm>
            <a:off x="310670" y="1395838"/>
            <a:ext cx="8545465"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fr-FR" sz="2000" b="1" u="sng" dirty="0">
                <a:solidFill>
                  <a:srgbClr val="000000"/>
                </a:solidFill>
                <a:latin typeface="Times New Roman"/>
                <a:ea typeface="Times New Roman" pitchFamily="18" charset="0"/>
                <a:cs typeface="Times New Roman"/>
              </a:rPr>
              <a:t>1. Les affectations possibles du résultat net de l’exercice sont de deux ordres</a:t>
            </a:r>
            <a:r>
              <a:rPr lang="fr-FR" sz="2000" b="1" dirty="0">
                <a:solidFill>
                  <a:srgbClr val="000000"/>
                </a:solidFill>
                <a:latin typeface="Times New Roman"/>
                <a:ea typeface="Times New Roman" pitchFamily="18" charset="0"/>
                <a:cs typeface="Times New Roman"/>
              </a:rPr>
              <a:t> :</a:t>
            </a:r>
            <a:endParaRPr lang="fr-FR" sz="2000" dirty="0">
              <a:solidFill>
                <a:srgbClr val="000000"/>
              </a:solidFill>
              <a:latin typeface="Times New Roman"/>
              <a:cs typeface="Times New Roman"/>
            </a:endParaRPr>
          </a:p>
          <a:p>
            <a:pPr algn="ctr" eaLnBrk="0" fontAlgn="base" hangingPunct="0">
              <a:spcBef>
                <a:spcPct val="0"/>
              </a:spcBef>
              <a:spcAft>
                <a:spcPct val="0"/>
              </a:spcAft>
            </a:pPr>
            <a:endParaRPr lang="fr-FR" sz="2000" dirty="0">
              <a:solidFill>
                <a:srgbClr val="000000"/>
              </a:solidFill>
              <a:latin typeface="Times New Roman"/>
              <a:ea typeface="Times New Roman" pitchFamily="18" charset="0"/>
              <a:cs typeface="Times New Roman"/>
            </a:endParaRPr>
          </a:p>
          <a:p>
            <a:pPr algn="ctr" eaLnBrk="0" fontAlgn="base" hangingPunct="0">
              <a:spcBef>
                <a:spcPct val="0"/>
              </a:spcBef>
              <a:spcAft>
                <a:spcPct val="0"/>
              </a:spcAft>
            </a:pPr>
            <a:r>
              <a:rPr lang="fr-FR" sz="2000" dirty="0">
                <a:solidFill>
                  <a:srgbClr val="000000"/>
                </a:solidFill>
                <a:latin typeface="Times New Roman"/>
                <a:ea typeface="Times New Roman" pitchFamily="18" charset="0"/>
                <a:cs typeface="Times New Roman"/>
              </a:rPr>
              <a:t>L’affectation des bénéfices consiste à choisir la destination des bénéfices.</a:t>
            </a:r>
            <a:endParaRPr lang="fr-FR" sz="2000" dirty="0">
              <a:solidFill>
                <a:srgbClr val="000000"/>
              </a:solidFill>
              <a:latin typeface="Times New Roman"/>
              <a:cs typeface="Times New Roman"/>
            </a:endParaRPr>
          </a:p>
          <a:p>
            <a:pPr algn="ctr" eaLnBrk="0" fontAlgn="base" hangingPunct="0">
              <a:spcBef>
                <a:spcPct val="0"/>
              </a:spcBef>
              <a:spcAft>
                <a:spcPct val="0"/>
              </a:spcAft>
            </a:pPr>
            <a:endParaRPr lang="fr-FR" sz="2000" dirty="0">
              <a:solidFill>
                <a:srgbClr val="000000"/>
              </a:solidFill>
              <a:latin typeface="Times New Roman"/>
              <a:cs typeface="Times New Roman"/>
            </a:endParaRPr>
          </a:p>
        </p:txBody>
      </p:sp>
      <p:sp>
        <p:nvSpPr>
          <p:cNvPr id="5" name="Rectangle 9"/>
          <p:cNvSpPr>
            <a:spLocks noChangeArrowheads="1"/>
          </p:cNvSpPr>
          <p:nvPr/>
        </p:nvSpPr>
        <p:spPr bwMode="auto">
          <a:xfrm>
            <a:off x="2501206" y="2759932"/>
            <a:ext cx="3446055" cy="534243"/>
          </a:xfrm>
          <a:prstGeom prst="rect">
            <a:avLst/>
          </a:prstGeom>
          <a:solidFill>
            <a:srgbClr val="FFFFFF"/>
          </a:solidFill>
          <a:ln w="9525">
            <a:solidFill>
              <a:srgbClr val="000000"/>
            </a:solidFill>
            <a:miter lim="800000"/>
            <a:headEnd/>
            <a:tailEnd/>
          </a:ln>
        </p:spPr>
        <p:txBody>
          <a:bodyPr vert="horz" wrap="square" lIns="91440" tIns="45720" rIns="91440" bIns="0" numCol="1" anchor="ctr" anchorCtr="0" compatLnSpc="1">
            <a:prstTxWarp prst="textNoShape">
              <a:avLst/>
            </a:prstTxWarp>
          </a:bodyPr>
          <a:lstStyle/>
          <a:p>
            <a:pPr algn="ctr" eaLnBrk="0" fontAlgn="base" hangingPunct="0">
              <a:spcBef>
                <a:spcPct val="0"/>
              </a:spcBef>
              <a:spcAft>
                <a:spcPct val="0"/>
              </a:spcAft>
            </a:pPr>
            <a:r>
              <a:rPr lang="fr-FR" sz="2000" b="1" dirty="0">
                <a:cs typeface="Times New Roman" pitchFamily="18" charset="0"/>
              </a:rPr>
              <a:t>Résultat net comptable</a:t>
            </a:r>
          </a:p>
        </p:txBody>
      </p:sp>
      <p:sp>
        <p:nvSpPr>
          <p:cNvPr id="6" name="AutoShape 8"/>
          <p:cNvSpPr>
            <a:spLocks noChangeArrowheads="1"/>
          </p:cNvSpPr>
          <p:nvPr/>
        </p:nvSpPr>
        <p:spPr bwMode="auto">
          <a:xfrm>
            <a:off x="310670" y="3517023"/>
            <a:ext cx="3336349" cy="2686219"/>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fr-FR" sz="2000" b="1" dirty="0">
                <a:latin typeface="Times New Roman"/>
                <a:ea typeface="Times New Roman" pitchFamily="18" charset="0"/>
                <a:cs typeface="Times New Roman"/>
              </a:rPr>
              <a:t>L’ENTREPRISE</a:t>
            </a:r>
            <a:endParaRPr lang="fr-FR" sz="2000" b="1" dirty="0">
              <a:latin typeface="Times New Roman"/>
              <a:cs typeface="Times New Roman"/>
            </a:endParaRPr>
          </a:p>
          <a:p>
            <a:pPr algn="just" eaLnBrk="0" fontAlgn="base" hangingPunct="0">
              <a:spcBef>
                <a:spcPct val="0"/>
              </a:spcBef>
              <a:spcAft>
                <a:spcPct val="0"/>
              </a:spcAft>
            </a:pPr>
            <a:r>
              <a:rPr lang="fr-FR" sz="2000" dirty="0">
                <a:latin typeface="Times New Roman"/>
                <a:ea typeface="Times New Roman" pitchFamily="18" charset="0"/>
                <a:cs typeface="Times New Roman"/>
              </a:rPr>
              <a:t>Ressources conservées par l’entreprise pour son autofinancement  </a:t>
            </a:r>
          </a:p>
          <a:p>
            <a:pPr algn="just" eaLnBrk="0" fontAlgn="base" hangingPunct="0">
              <a:spcBef>
                <a:spcPct val="0"/>
              </a:spcBef>
              <a:spcAft>
                <a:spcPct val="0"/>
              </a:spcAft>
            </a:pPr>
            <a:r>
              <a:rPr lang="fr-FR" sz="2000" dirty="0">
                <a:latin typeface="Times New Roman"/>
                <a:ea typeface="Times New Roman" pitchFamily="18" charset="0"/>
                <a:cs typeface="Times New Roman"/>
              </a:rPr>
              <a:t>                  </a:t>
            </a:r>
            <a:r>
              <a:rPr lang="fr-FR" sz="2000" b="1" dirty="0">
                <a:effectLst>
                  <a:outerShdw blurRad="38100" dist="38100" dir="2700000" algn="tl">
                    <a:srgbClr val="000000">
                      <a:alpha val="43137"/>
                    </a:srgbClr>
                  </a:outerShdw>
                </a:effectLst>
                <a:latin typeface="Times New Roman"/>
                <a:ea typeface="Times New Roman" pitchFamily="18" charset="0"/>
                <a:cs typeface="Times New Roman"/>
              </a:rPr>
              <a:t>= RESERVES</a:t>
            </a:r>
            <a:endParaRPr lang="fr-FR" sz="2000" b="1" dirty="0">
              <a:effectLst>
                <a:outerShdw blurRad="38100" dist="38100" dir="2700000" algn="tl">
                  <a:srgbClr val="000000">
                    <a:alpha val="43137"/>
                  </a:srgbClr>
                </a:outerShdw>
              </a:effectLst>
              <a:latin typeface="Times New Roman"/>
              <a:cs typeface="Times New Roman"/>
            </a:endParaRPr>
          </a:p>
          <a:p>
            <a:pPr algn="just" eaLnBrk="0" fontAlgn="base" hangingPunct="0">
              <a:spcBef>
                <a:spcPct val="0"/>
              </a:spcBef>
              <a:spcAft>
                <a:spcPct val="0"/>
              </a:spcAft>
            </a:pPr>
            <a:endParaRPr lang="fr-FR" sz="2000" dirty="0">
              <a:latin typeface="Times New Roman"/>
              <a:ea typeface="Times New Roman" pitchFamily="18" charset="0"/>
              <a:cs typeface="Times New Roman"/>
            </a:endParaRPr>
          </a:p>
          <a:p>
            <a:pPr algn="just" eaLnBrk="0" fontAlgn="base" hangingPunct="0">
              <a:spcBef>
                <a:spcPct val="0"/>
              </a:spcBef>
              <a:spcAft>
                <a:spcPct val="0"/>
              </a:spcAft>
            </a:pPr>
            <a:r>
              <a:rPr lang="fr-FR" sz="2000" dirty="0">
                <a:latin typeface="Times New Roman"/>
                <a:ea typeface="Times New Roman" pitchFamily="18" charset="0"/>
                <a:cs typeface="Times New Roman"/>
              </a:rPr>
              <a:t>N’affectent pas la trésorerie de l’entreprise</a:t>
            </a:r>
            <a:endParaRPr lang="fr-FR" sz="2000" dirty="0">
              <a:latin typeface="Times New Roman"/>
              <a:cs typeface="Times New Roman"/>
            </a:endParaRPr>
          </a:p>
        </p:txBody>
      </p:sp>
      <p:sp>
        <p:nvSpPr>
          <p:cNvPr id="7" name="AutoShape 6"/>
          <p:cNvSpPr>
            <a:spLocks noChangeArrowheads="1"/>
          </p:cNvSpPr>
          <p:nvPr/>
        </p:nvSpPr>
        <p:spPr bwMode="auto">
          <a:xfrm>
            <a:off x="5014650" y="3500742"/>
            <a:ext cx="3386515" cy="2702498"/>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fr-FR" b="1" dirty="0">
                <a:solidFill>
                  <a:srgbClr val="000000"/>
                </a:solidFill>
                <a:latin typeface="Times New Roman"/>
                <a:ea typeface="Times New Roman" pitchFamily="18" charset="0"/>
                <a:cs typeface="Times New Roman"/>
              </a:rPr>
              <a:t>LES ACTIONNAIRES</a:t>
            </a:r>
            <a:endParaRPr lang="fr-FR" b="1" dirty="0">
              <a:solidFill>
                <a:srgbClr val="000000"/>
              </a:solidFill>
              <a:latin typeface="Times New Roman"/>
              <a:cs typeface="Times New Roman"/>
            </a:endParaRPr>
          </a:p>
          <a:p>
            <a:pPr algn="just" eaLnBrk="0" fontAlgn="base" hangingPunct="0">
              <a:spcBef>
                <a:spcPct val="0"/>
              </a:spcBef>
              <a:spcAft>
                <a:spcPct val="0"/>
              </a:spcAft>
            </a:pPr>
            <a:r>
              <a:rPr lang="fr-FR" dirty="0">
                <a:solidFill>
                  <a:srgbClr val="000000"/>
                </a:solidFill>
                <a:latin typeface="Times New Roman"/>
                <a:ea typeface="Times New Roman" pitchFamily="18" charset="0"/>
                <a:cs typeface="Times New Roman"/>
              </a:rPr>
              <a:t>Sommes versées pour rémunérer le capital apporté par les actionnaires</a:t>
            </a:r>
          </a:p>
          <a:p>
            <a:pPr algn="just" eaLnBrk="0" fontAlgn="base" hangingPunct="0">
              <a:spcBef>
                <a:spcPct val="0"/>
              </a:spcBef>
              <a:spcAft>
                <a:spcPct val="0"/>
              </a:spcAft>
            </a:pPr>
            <a:r>
              <a:rPr lang="fr-FR" dirty="0">
                <a:solidFill>
                  <a:srgbClr val="000000"/>
                </a:solidFill>
                <a:latin typeface="Times New Roman"/>
                <a:ea typeface="Times New Roman" pitchFamily="18" charset="0"/>
                <a:cs typeface="Times New Roman"/>
              </a:rPr>
              <a:t>              </a:t>
            </a:r>
            <a:r>
              <a:rPr lang="fr-FR" b="1" dirty="0">
                <a:solidFill>
                  <a:srgbClr val="000000"/>
                </a:solidFill>
                <a:effectLst>
                  <a:outerShdw blurRad="38100" dist="38100" dir="2700000" algn="tl">
                    <a:srgbClr val="000000">
                      <a:alpha val="43137"/>
                    </a:srgbClr>
                  </a:outerShdw>
                </a:effectLst>
                <a:latin typeface="Times New Roman"/>
                <a:ea typeface="Times New Roman" pitchFamily="18" charset="0"/>
                <a:cs typeface="Times New Roman"/>
              </a:rPr>
              <a:t>= DIVIDENDES</a:t>
            </a:r>
          </a:p>
          <a:p>
            <a:pPr algn="just" eaLnBrk="0" fontAlgn="base" hangingPunct="0">
              <a:spcBef>
                <a:spcPct val="0"/>
              </a:spcBef>
              <a:spcAft>
                <a:spcPct val="0"/>
              </a:spcAft>
            </a:pPr>
            <a:endParaRPr lang="fr-FR" sz="2000" dirty="0">
              <a:ea typeface="Times New Roman" pitchFamily="18" charset="0"/>
              <a:cs typeface="Arial" pitchFamily="34" charset="0"/>
            </a:endParaRPr>
          </a:p>
          <a:p>
            <a:pPr algn="just" eaLnBrk="0" fontAlgn="base" hangingPunct="0">
              <a:spcBef>
                <a:spcPct val="0"/>
              </a:spcBef>
              <a:spcAft>
                <a:spcPct val="0"/>
              </a:spcAft>
            </a:pPr>
            <a:r>
              <a:rPr lang="fr-FR" dirty="0">
                <a:latin typeface="Times New Roman"/>
                <a:ea typeface="Times New Roman" pitchFamily="18" charset="0"/>
                <a:cs typeface="Times New Roman"/>
              </a:rPr>
              <a:t>Les versements de dividendes affectent la trésorerie de l’entreprise</a:t>
            </a:r>
            <a:endParaRPr lang="fr-FR" dirty="0">
              <a:latin typeface="Times New Roman"/>
              <a:cs typeface="Times New Roman"/>
            </a:endParaRPr>
          </a:p>
        </p:txBody>
      </p:sp>
      <p:cxnSp>
        <p:nvCxnSpPr>
          <p:cNvPr id="9" name="Connecteur droit avec flèche 8"/>
          <p:cNvCxnSpPr>
            <a:stCxn id="5" idx="2"/>
            <a:endCxn id="6" idx="0"/>
          </p:cNvCxnSpPr>
          <p:nvPr/>
        </p:nvCxnSpPr>
        <p:spPr>
          <a:xfrm flipH="1">
            <a:off x="1978845" y="3294173"/>
            <a:ext cx="2245389" cy="22284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1" name="Connecteur droit avec flèche 10"/>
          <p:cNvCxnSpPr>
            <a:stCxn id="5" idx="2"/>
            <a:endCxn id="7" idx="0"/>
          </p:cNvCxnSpPr>
          <p:nvPr/>
        </p:nvCxnSpPr>
        <p:spPr>
          <a:xfrm>
            <a:off x="4224232" y="3294175"/>
            <a:ext cx="2483674" cy="20656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 name="SlideNumberChip">
            <a:extLst>
              <a:ext uri="{FF2B5EF4-FFF2-40B4-BE49-F238E27FC236}">
                <a16:creationId xmlns:a16="http://schemas.microsoft.com/office/drawing/2014/main" id="{C3DFA7AE-435F-4A69-AC23-6A759FF8E6A0}"/>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68</a:t>
            </a:r>
          </a:p>
        </p:txBody>
      </p:sp>
    </p:spTree>
    <p:extLst>
      <p:ext uri="{BB962C8B-B14F-4D97-AF65-F5344CB8AC3E}">
        <p14:creationId xmlns:p14="http://schemas.microsoft.com/office/powerpoint/2010/main" val="1135923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3"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
                                        <p:tgtEl>
                                          <p:spTgt spid="9"/>
                                        </p:tgtEl>
                                      </p:cBhvr>
                                    </p:animEffect>
                                    <p:anim calcmode="lin" valueType="num">
                                      <p:cBhvr>
                                        <p:cTn id="22" dur="400" fill="hold"/>
                                        <p:tgtEl>
                                          <p:spTgt spid="9"/>
                                        </p:tgtEl>
                                        <p:attrNameLst>
                                          <p:attrName>ppt_x</p:attrName>
                                        </p:attrNameLst>
                                      </p:cBhvr>
                                      <p:tavLst>
                                        <p:tav tm="0">
                                          <p:val>
                                            <p:strVal val="#ppt_x"/>
                                          </p:val>
                                        </p:tav>
                                        <p:tav tm="100000">
                                          <p:val>
                                            <p:strVal val="#ppt_x"/>
                                          </p:val>
                                        </p:tav>
                                      </p:tavLst>
                                    </p:anim>
                                    <p:anim calcmode="lin" valueType="num">
                                      <p:cBhvr>
                                        <p:cTn id="23" dur="400" fill="hold"/>
                                        <p:tgtEl>
                                          <p:spTgt spid="9"/>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3"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
                                        <p:tgtEl>
                                          <p:spTgt spid="11"/>
                                        </p:tgtEl>
                                      </p:cBhvr>
                                    </p:animEffect>
                                    <p:anim calcmode="lin" valueType="num">
                                      <p:cBhvr>
                                        <p:cTn id="38" dur="400" fill="hold"/>
                                        <p:tgtEl>
                                          <p:spTgt spid="11"/>
                                        </p:tgtEl>
                                        <p:attrNameLst>
                                          <p:attrName>ppt_x</p:attrName>
                                        </p:attrNameLst>
                                      </p:cBhvr>
                                      <p:tavLst>
                                        <p:tav tm="0">
                                          <p:val>
                                            <p:strVal val="#ppt_x"/>
                                          </p:val>
                                        </p:tav>
                                        <p:tav tm="100000">
                                          <p:val>
                                            <p:strVal val="#ppt_x"/>
                                          </p:val>
                                        </p:tav>
                                      </p:tavLst>
                                    </p:anim>
                                    <p:anim calcmode="lin" valueType="num">
                                      <p:cBhvr>
                                        <p:cTn id="39" dur="400" fill="hold"/>
                                        <p:tgtEl>
                                          <p:spTgt spid="11"/>
                                        </p:tgtEl>
                                        <p:attrNameLst>
                                          <p:attrName>ppt_y</p:attrName>
                                        </p:attrNameLst>
                                      </p:cBhvr>
                                      <p:tavLst>
                                        <p:tav tm="0">
                                          <p:val>
                                            <p:strVal val="#ppt_y+0.31"/>
                                          </p:val>
                                        </p:tav>
                                        <p:tav tm="100000">
                                          <p:val>
                                            <p:strVal val="#ppt_y+0.31"/>
                                          </p:val>
                                        </p:tav>
                                      </p:tavLst>
                                    </p:anim>
                                    <p:anim calcmode="lin" valueType="num">
                                      <p:cBhvr>
                                        <p:cTn id="40" dur="600" decel="50000" fill="hold">
                                          <p:stCondLst>
                                            <p:cond delay="400"/>
                                          </p:stCondLst>
                                        </p:cTn>
                                        <p:tgtEl>
                                          <p:spTgt spid="1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1" dur="600" decel="50000" fill="hold">
                                          <p:stCondLst>
                                            <p:cond delay="400"/>
                                          </p:stCondLst>
                                        </p:cTn>
                                        <p:tgtEl>
                                          <p:spTgt spid="1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3" presetClass="entr" presetSubtype="0"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
                                        <p:tgtEl>
                                          <p:spTgt spid="7"/>
                                        </p:tgtEl>
                                      </p:cBhvr>
                                    </p:animEffect>
                                    <p:anim calcmode="lin" valueType="num">
                                      <p:cBhvr>
                                        <p:cTn id="47" dur="400" fill="hold"/>
                                        <p:tgtEl>
                                          <p:spTgt spid="7"/>
                                        </p:tgtEl>
                                        <p:attrNameLst>
                                          <p:attrName>ppt_x</p:attrName>
                                        </p:attrNameLst>
                                      </p:cBhvr>
                                      <p:tavLst>
                                        <p:tav tm="0">
                                          <p:val>
                                            <p:strVal val="#ppt_x"/>
                                          </p:val>
                                        </p:tav>
                                        <p:tav tm="100000">
                                          <p:val>
                                            <p:strVal val="#ppt_x"/>
                                          </p:val>
                                        </p:tav>
                                      </p:tavLst>
                                    </p:anim>
                                    <p:anim calcmode="lin" valueType="num">
                                      <p:cBhvr>
                                        <p:cTn id="48" dur="400" fill="hold"/>
                                        <p:tgtEl>
                                          <p:spTgt spid="7"/>
                                        </p:tgtEl>
                                        <p:attrNameLst>
                                          <p:attrName>ppt_y</p:attrName>
                                        </p:attrNameLst>
                                      </p:cBhvr>
                                      <p:tavLst>
                                        <p:tav tm="0">
                                          <p:val>
                                            <p:strVal val="#ppt_y+0.31"/>
                                          </p:val>
                                        </p:tav>
                                        <p:tav tm="100000">
                                          <p:val>
                                            <p:strVal val="#ppt_y+0.31"/>
                                          </p:val>
                                        </p:tav>
                                      </p:tavLst>
                                    </p:anim>
                                    <p:anim calcmode="lin" valueType="num">
                                      <p:cBhvr>
                                        <p:cTn id="49"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0"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3" name="Espace réservé du contenu 2"/>
          <p:cNvSpPr>
            <a:spLocks noGrp="1"/>
          </p:cNvSpPr>
          <p:nvPr>
            <p:ph idx="1"/>
          </p:nvPr>
        </p:nvSpPr>
        <p:spPr>
          <a:xfrm>
            <a:off x="457200" y="1600202"/>
            <a:ext cx="8530092" cy="4525963"/>
          </a:xfrm>
        </p:spPr>
        <p:txBody>
          <a:bodyPr>
            <a:normAutofit fontScale="85000" lnSpcReduction="10000"/>
          </a:bodyPr>
          <a:lstStyle/>
          <a:p>
            <a:pPr algn="just">
              <a:buNone/>
            </a:pPr>
            <a:r>
              <a:rPr lang="fr-FR" b="1" u="sng" dirty="0">
                <a:solidFill>
                  <a:srgbClr val="000000"/>
                </a:solidFill>
                <a:latin typeface="Times New Roman"/>
                <a:cs typeface="Times New Roman"/>
              </a:rPr>
              <a:t>Les conditions de répartition des bénéfices sont de deux ordres :</a:t>
            </a:r>
            <a:endParaRPr lang="fr-FR" dirty="0">
              <a:solidFill>
                <a:srgbClr val="000000"/>
              </a:solidFill>
              <a:latin typeface="Times New Roman"/>
              <a:cs typeface="Times New Roman"/>
            </a:endParaRPr>
          </a:p>
          <a:p>
            <a:pPr algn="just">
              <a:buNone/>
            </a:pPr>
            <a:r>
              <a:rPr lang="fr-FR" b="1" dirty="0">
                <a:solidFill>
                  <a:srgbClr val="000000"/>
                </a:solidFill>
                <a:latin typeface="Times New Roman"/>
                <a:cs typeface="Times New Roman"/>
              </a:rPr>
              <a:t> </a:t>
            </a:r>
            <a:endParaRPr lang="fr-FR" dirty="0">
              <a:solidFill>
                <a:srgbClr val="000000"/>
              </a:solidFill>
              <a:latin typeface="Times New Roman"/>
              <a:cs typeface="Times New Roman"/>
            </a:endParaRPr>
          </a:p>
          <a:p>
            <a:pPr algn="just">
              <a:buNone/>
            </a:pPr>
            <a:r>
              <a:rPr lang="fr-FR" b="1" dirty="0">
                <a:solidFill>
                  <a:srgbClr val="000000"/>
                </a:solidFill>
                <a:latin typeface="Times New Roman"/>
                <a:cs typeface="Times New Roman"/>
              </a:rPr>
              <a:t> </a:t>
            </a:r>
            <a:r>
              <a:rPr lang="fr-FR" b="1" dirty="0">
                <a:solidFill>
                  <a:srgbClr val="000000"/>
                </a:solidFill>
                <a:latin typeface="Times New Roman"/>
                <a:cs typeface="Times New Roman"/>
                <a:sym typeface="Symbol"/>
              </a:rPr>
              <a:t></a:t>
            </a:r>
            <a:r>
              <a:rPr lang="fr-FR" b="1" dirty="0">
                <a:solidFill>
                  <a:srgbClr val="000000"/>
                </a:solidFill>
                <a:latin typeface="Times New Roman"/>
                <a:cs typeface="Times New Roman"/>
              </a:rPr>
              <a:t> </a:t>
            </a:r>
            <a:r>
              <a:rPr lang="fr-FR" b="1" i="1" u="sng" dirty="0">
                <a:solidFill>
                  <a:srgbClr val="000000"/>
                </a:solidFill>
                <a:latin typeface="Times New Roman"/>
                <a:cs typeface="Times New Roman"/>
              </a:rPr>
              <a:t>Les conditions de forme</a:t>
            </a:r>
            <a:r>
              <a:rPr lang="fr-FR" dirty="0">
                <a:solidFill>
                  <a:srgbClr val="000000"/>
                </a:solidFill>
                <a:latin typeface="Times New Roman"/>
                <a:cs typeface="Times New Roman"/>
              </a:rPr>
              <a:t> : l’assemblée générale ordinaire des actionnaires doit approuver les comptes de l’exercice et le projet de répartition des bénéfices.</a:t>
            </a:r>
          </a:p>
          <a:p>
            <a:pPr algn="just">
              <a:buNone/>
            </a:pPr>
            <a:r>
              <a:rPr lang="fr-FR" b="1" dirty="0">
                <a:solidFill>
                  <a:srgbClr val="000000"/>
                </a:solidFill>
                <a:latin typeface="Times New Roman"/>
                <a:cs typeface="Times New Roman"/>
              </a:rPr>
              <a:t> </a:t>
            </a:r>
            <a:r>
              <a:rPr lang="fr-FR" b="1" dirty="0">
                <a:solidFill>
                  <a:srgbClr val="000000"/>
                </a:solidFill>
                <a:latin typeface="Times New Roman"/>
                <a:cs typeface="Times New Roman"/>
                <a:sym typeface="Symbol"/>
              </a:rPr>
              <a:t></a:t>
            </a:r>
            <a:r>
              <a:rPr lang="fr-FR" b="1" dirty="0">
                <a:solidFill>
                  <a:srgbClr val="000000"/>
                </a:solidFill>
                <a:latin typeface="Times New Roman"/>
                <a:cs typeface="Times New Roman"/>
              </a:rPr>
              <a:t> </a:t>
            </a:r>
            <a:r>
              <a:rPr lang="fr-FR" b="1" i="1" u="sng" dirty="0">
                <a:solidFill>
                  <a:srgbClr val="000000"/>
                </a:solidFill>
                <a:latin typeface="Times New Roman"/>
                <a:cs typeface="Times New Roman"/>
              </a:rPr>
              <a:t>Les conditions de fond</a:t>
            </a:r>
            <a:r>
              <a:rPr lang="fr-FR" b="1" dirty="0">
                <a:solidFill>
                  <a:srgbClr val="000000"/>
                </a:solidFill>
                <a:latin typeface="Times New Roman"/>
                <a:cs typeface="Times New Roman"/>
              </a:rPr>
              <a:t> : </a:t>
            </a:r>
            <a:r>
              <a:rPr lang="fr-FR" dirty="0">
                <a:solidFill>
                  <a:srgbClr val="000000"/>
                </a:solidFill>
                <a:latin typeface="Times New Roman"/>
                <a:cs typeface="Times New Roman"/>
              </a:rPr>
              <a:t>la répartition s’appuie sur des règles légales et statutaires. On trouvera donc des informations dans la loi et dans les statuts de la société concernée par le projet de répartition.</a:t>
            </a:r>
          </a:p>
          <a:p>
            <a:pPr algn="just">
              <a:buNone/>
            </a:pPr>
            <a:endParaRPr lang="fr-FR" dirty="0">
              <a:solidFill>
                <a:srgbClr val="000000"/>
              </a:solidFill>
              <a:latin typeface="Times New Roman"/>
              <a:cs typeface="Times New Roman"/>
            </a:endParaRPr>
          </a:p>
          <a:p>
            <a:pPr marL="812800" indent="-276225" algn="just">
              <a:buFont typeface="+mj-lt"/>
              <a:buAutoNum type="arabicPeriod"/>
            </a:pPr>
            <a:r>
              <a:rPr lang="fr-FR" b="1" i="1" u="sng" dirty="0">
                <a:solidFill>
                  <a:srgbClr val="000000"/>
                </a:solidFill>
                <a:effectLst>
                  <a:outerShdw blurRad="38100" dist="38100" dir="2700000" algn="tl">
                    <a:srgbClr val="000000">
                      <a:alpha val="43137"/>
                    </a:srgbClr>
                  </a:outerShdw>
                </a:effectLst>
                <a:latin typeface="Times New Roman"/>
                <a:cs typeface="Times New Roman"/>
              </a:rPr>
              <a:t>Les réserves</a:t>
            </a:r>
            <a:endParaRPr lang="fr-FR" b="1" i="1" u="sng" dirty="0">
              <a:solidFill>
                <a:srgbClr val="000000"/>
              </a:solidFill>
              <a:latin typeface="Times New Roman"/>
              <a:cs typeface="Times New Roman"/>
            </a:endParaRPr>
          </a:p>
          <a:p>
            <a:pPr marL="0" indent="536575" algn="just">
              <a:buNone/>
            </a:pPr>
            <a:r>
              <a:rPr lang="fr-FR" dirty="0">
                <a:solidFill>
                  <a:srgbClr val="000000"/>
                </a:solidFill>
                <a:latin typeface="Times New Roman"/>
                <a:cs typeface="Times New Roman"/>
              </a:rPr>
              <a:t>Toutes sommes </a:t>
            </a:r>
            <a:r>
              <a:rPr lang="fr-FR" b="1" u="sng" dirty="0">
                <a:solidFill>
                  <a:srgbClr val="000000"/>
                </a:solidFill>
                <a:effectLst>
                  <a:outerShdw blurRad="38100" dist="38100" dir="2700000" algn="tl">
                    <a:srgbClr val="000000">
                      <a:alpha val="43137"/>
                    </a:srgbClr>
                  </a:outerShdw>
                </a:effectLst>
                <a:latin typeface="Times New Roman"/>
                <a:cs typeface="Times New Roman"/>
              </a:rPr>
              <a:t>prélevées</a:t>
            </a:r>
            <a:r>
              <a:rPr lang="fr-FR" dirty="0">
                <a:solidFill>
                  <a:srgbClr val="000000"/>
                </a:solidFill>
                <a:latin typeface="Times New Roman"/>
                <a:cs typeface="Times New Roman"/>
              </a:rPr>
              <a:t> sur les bénéfices et </a:t>
            </a:r>
            <a:r>
              <a:rPr lang="fr-FR" b="1" u="sng" dirty="0">
                <a:solidFill>
                  <a:srgbClr val="000000"/>
                </a:solidFill>
                <a:effectLst>
                  <a:outerShdw blurRad="38100" dist="38100" dir="2700000" algn="tl">
                    <a:srgbClr val="000000">
                      <a:alpha val="43137"/>
                    </a:srgbClr>
                  </a:outerShdw>
                </a:effectLst>
                <a:latin typeface="Times New Roman"/>
                <a:cs typeface="Times New Roman"/>
              </a:rPr>
              <a:t>affectées</a:t>
            </a:r>
            <a:r>
              <a:rPr lang="fr-FR" dirty="0">
                <a:solidFill>
                  <a:srgbClr val="000000"/>
                </a:solidFill>
                <a:latin typeface="Times New Roman"/>
                <a:cs typeface="Times New Roman"/>
              </a:rPr>
              <a:t> à une destination déterminée ou, tout simplement, </a:t>
            </a:r>
            <a:r>
              <a:rPr lang="fr-FR" b="1" u="sng" dirty="0">
                <a:solidFill>
                  <a:srgbClr val="000000"/>
                </a:solidFill>
                <a:effectLst>
                  <a:outerShdw blurRad="38100" dist="38100" dir="2700000" algn="tl">
                    <a:srgbClr val="000000">
                      <a:alpha val="43137"/>
                    </a:srgbClr>
                  </a:outerShdw>
                </a:effectLst>
                <a:latin typeface="Times New Roman"/>
                <a:cs typeface="Times New Roman"/>
              </a:rPr>
              <a:t>conservées</a:t>
            </a:r>
            <a:r>
              <a:rPr lang="fr-FR" u="sng" dirty="0">
                <a:solidFill>
                  <a:srgbClr val="000000"/>
                </a:solidFill>
                <a:effectLst>
                  <a:outerShdw blurRad="38100" dist="38100" dir="2700000" algn="tl">
                    <a:srgbClr val="000000">
                      <a:alpha val="43137"/>
                    </a:srgbClr>
                  </a:outerShdw>
                </a:effectLst>
                <a:latin typeface="Times New Roman"/>
                <a:cs typeface="Times New Roman"/>
              </a:rPr>
              <a:t> </a:t>
            </a:r>
            <a:r>
              <a:rPr lang="fr-FR" dirty="0">
                <a:solidFill>
                  <a:srgbClr val="000000"/>
                </a:solidFill>
                <a:latin typeface="Times New Roman"/>
                <a:cs typeface="Times New Roman"/>
              </a:rPr>
              <a:t>à la disposition de la société. </a:t>
            </a:r>
          </a:p>
          <a:p>
            <a:pPr marL="0" indent="536575" algn="just">
              <a:buNone/>
            </a:pPr>
            <a:r>
              <a:rPr lang="fr-FR" dirty="0">
                <a:solidFill>
                  <a:srgbClr val="000000"/>
                </a:solidFill>
                <a:latin typeface="Times New Roman"/>
                <a:cs typeface="Times New Roman"/>
              </a:rPr>
              <a:t>Elles constituent des moyens financiers importants engagés pour accroître la capacité d’autofinancement de l’entreprise.</a:t>
            </a:r>
          </a:p>
          <a:p>
            <a:pPr algn="just"/>
            <a:endParaRPr lang="fr-FR" dirty="0">
              <a:solidFill>
                <a:srgbClr val="000000"/>
              </a:solidFill>
              <a:latin typeface="Times New Roman"/>
              <a:cs typeface="Times New Roman"/>
            </a:endParaRPr>
          </a:p>
        </p:txBody>
      </p:sp>
      <p:sp>
        <p:nvSpPr>
          <p:cNvPr id="4" name="SlideNumberChip">
            <a:extLst>
              <a:ext uri="{FF2B5EF4-FFF2-40B4-BE49-F238E27FC236}">
                <a16:creationId xmlns:a16="http://schemas.microsoft.com/office/drawing/2014/main" id="{36D47ED7-743A-4796-8C92-D62E190A468D}"/>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69</a:t>
            </a:r>
          </a:p>
        </p:txBody>
      </p:sp>
    </p:spTree>
    <p:extLst>
      <p:ext uri="{BB962C8B-B14F-4D97-AF65-F5344CB8AC3E}">
        <p14:creationId xmlns:p14="http://schemas.microsoft.com/office/powerpoint/2010/main" val="4043146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384307" y="856281"/>
            <a:ext cx="8153992" cy="4474702"/>
          </a:xfrm>
        </p:spPr>
        <p:txBody>
          <a:bodyPr/>
          <a:lstStyle/>
          <a:p>
            <a:r>
              <a:rPr lang="fr-FR" sz="4800" b="1" i="1" u="sng" dirty="0">
                <a:effectLst>
                  <a:outerShdw blurRad="38100" dist="38100" dir="2700000" algn="tl">
                    <a:srgbClr val="000000">
                      <a:alpha val="43137"/>
                    </a:srgbClr>
                  </a:outerShdw>
                </a:effectLst>
                <a:latin typeface="Times New Roman"/>
                <a:cs typeface="Times New Roman"/>
              </a:rPr>
              <a:t>Chapitre 1</a:t>
            </a:r>
            <a:r>
              <a:rPr lang="fr-FR" sz="4800" b="1" i="1" dirty="0">
                <a:effectLst>
                  <a:outerShdw blurRad="38100" dist="38100" dir="2700000" algn="tl">
                    <a:srgbClr val="000000">
                      <a:alpha val="43137"/>
                    </a:srgbClr>
                  </a:outerShdw>
                </a:effectLst>
                <a:latin typeface="Times New Roman"/>
                <a:cs typeface="Times New Roman"/>
              </a:rPr>
              <a:t>: </a:t>
            </a:r>
            <a:br>
              <a:rPr lang="fr-FR" sz="4800" b="1" i="1" dirty="0">
                <a:effectLst>
                  <a:outerShdw blurRad="38100" dist="38100" dir="2700000" algn="tl">
                    <a:srgbClr val="000000">
                      <a:alpha val="43137"/>
                    </a:srgbClr>
                  </a:outerShdw>
                </a:effectLst>
                <a:latin typeface="Times New Roman"/>
                <a:cs typeface="Times New Roman"/>
              </a:rPr>
            </a:br>
            <a:r>
              <a:rPr lang="fr-FR" sz="4800" b="1" i="1" dirty="0">
                <a:effectLst>
                  <a:outerShdw blurRad="38100" dist="38100" dir="2700000" algn="tl">
                    <a:srgbClr val="000000">
                      <a:alpha val="43137"/>
                    </a:srgbClr>
                  </a:outerShdw>
                </a:effectLst>
                <a:latin typeface="Times New Roman"/>
                <a:cs typeface="Times New Roman"/>
              </a:rPr>
              <a:t>        </a:t>
            </a:r>
            <a:br>
              <a:rPr lang="fr-FR" sz="4800" b="1" i="1" dirty="0">
                <a:effectLst>
                  <a:outerShdw blurRad="38100" dist="38100" dir="2700000" algn="tl">
                    <a:srgbClr val="000000">
                      <a:alpha val="43137"/>
                    </a:srgbClr>
                  </a:outerShdw>
                </a:effectLst>
                <a:latin typeface="Times New Roman"/>
                <a:cs typeface="Times New Roman"/>
              </a:rPr>
            </a:br>
            <a:r>
              <a:rPr lang="fr-FR" sz="4800" b="1" i="1" dirty="0">
                <a:effectLst>
                  <a:outerShdw blurRad="38100" dist="38100" dir="2700000" algn="tl">
                    <a:srgbClr val="000000">
                      <a:alpha val="43137"/>
                    </a:srgbClr>
                  </a:outerShdw>
                </a:effectLst>
                <a:latin typeface="Times New Roman"/>
                <a:cs typeface="Times New Roman"/>
              </a:rPr>
              <a:t>La Constitution des Sociétés Commerciales</a:t>
            </a:r>
          </a:p>
        </p:txBody>
      </p:sp>
      <p:sp>
        <p:nvSpPr>
          <p:cNvPr id="2" name="SlideNumberChip">
            <a:extLst>
              <a:ext uri="{FF2B5EF4-FFF2-40B4-BE49-F238E27FC236}">
                <a16:creationId xmlns:a16="http://schemas.microsoft.com/office/drawing/2014/main" id="{C7DD8F4A-53FF-4302-83EA-4BE954EF3C7E}"/>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7</a:t>
            </a:r>
          </a:p>
        </p:txBody>
      </p:sp>
    </p:spTree>
    <p:extLst>
      <p:ext uri="{BB962C8B-B14F-4D97-AF65-F5344CB8AC3E}">
        <p14:creationId xmlns:p14="http://schemas.microsoft.com/office/powerpoint/2010/main" val="408772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277633" y="65287"/>
            <a:ext cx="7546846" cy="504056"/>
          </a:xfrm>
        </p:spPr>
        <p:txBody>
          <a:bodyPr>
            <a:noAutofit/>
          </a:bodyPr>
          <a:lstStyle/>
          <a:p>
            <a:pPr marL="0" indent="536575" algn="ctr">
              <a:buNone/>
            </a:pPr>
            <a:r>
              <a:rPr lang="fr-FR" sz="1800" b="1" dirty="0">
                <a:solidFill>
                  <a:schemeClr val="tx1"/>
                </a:solidFill>
                <a:latin typeface="Times New Roman"/>
                <a:cs typeface="Times New Roman"/>
              </a:rPr>
              <a:t>Le plan comptable marocain distingue plusieurs types de réserves:  </a:t>
            </a:r>
          </a:p>
        </p:txBody>
      </p:sp>
      <p:graphicFrame>
        <p:nvGraphicFramePr>
          <p:cNvPr id="3" name="Tableau 2"/>
          <p:cNvGraphicFramePr>
            <a:graphicFrameLocks noGrp="1"/>
          </p:cNvGraphicFramePr>
          <p:nvPr>
            <p:extLst>
              <p:ext uri="{D42A27DB-BD31-4B8C-83A1-F6EECF244321}">
                <p14:modId xmlns:p14="http://schemas.microsoft.com/office/powerpoint/2010/main" val="990229870"/>
              </p:ext>
            </p:extLst>
          </p:nvPr>
        </p:nvGraphicFramePr>
        <p:xfrm>
          <a:off x="0" y="569343"/>
          <a:ext cx="8987292" cy="6170626"/>
        </p:xfrm>
        <a:graphic>
          <a:graphicData uri="http://schemas.openxmlformats.org/drawingml/2006/table">
            <a:tbl>
              <a:tblPr firstRow="1" bandRow="1">
                <a:tableStyleId>{5202B0CA-FC54-4496-8BCA-5EF66A818D29}</a:tableStyleId>
              </a:tblPr>
              <a:tblGrid>
                <a:gridCol w="1797459">
                  <a:extLst>
                    <a:ext uri="{9D8B030D-6E8A-4147-A177-3AD203B41FA5}">
                      <a16:colId xmlns:a16="http://schemas.microsoft.com/office/drawing/2014/main" val="20000"/>
                    </a:ext>
                  </a:extLst>
                </a:gridCol>
                <a:gridCol w="7189833">
                  <a:extLst>
                    <a:ext uri="{9D8B030D-6E8A-4147-A177-3AD203B41FA5}">
                      <a16:colId xmlns:a16="http://schemas.microsoft.com/office/drawing/2014/main" val="20001"/>
                    </a:ext>
                  </a:extLst>
                </a:gridCol>
              </a:tblGrid>
              <a:tr h="2262563">
                <a:tc>
                  <a:txBody>
                    <a:bodyPr/>
                    <a:lstStyle/>
                    <a:p>
                      <a:pPr algn="just"/>
                      <a:r>
                        <a:rPr lang="fr-FR" sz="1800" kern="1200" dirty="0">
                          <a:solidFill>
                            <a:schemeClr val="bg1"/>
                          </a:solidFill>
                          <a:latin typeface="Times New Roman"/>
                          <a:cs typeface="Times New Roman"/>
                        </a:rPr>
                        <a:t>La réserve légale</a:t>
                      </a:r>
                      <a:endParaRPr lang="fr-FR" dirty="0">
                        <a:solidFill>
                          <a:schemeClr val="bg1"/>
                        </a:solidFill>
                        <a:latin typeface="Times New Roman"/>
                        <a:cs typeface="Times New Roman"/>
                      </a:endParaRPr>
                    </a:p>
                  </a:txBody>
                  <a:tcPr marL="68580" marR="68580" anchor="ctr"/>
                </a:tc>
                <a:tc>
                  <a:txBody>
                    <a:bodyPr/>
                    <a:lstStyle/>
                    <a:p>
                      <a:pPr algn="just"/>
                      <a:r>
                        <a:rPr lang="fr-FR" sz="1800" kern="1200" dirty="0">
                          <a:solidFill>
                            <a:schemeClr val="bg1"/>
                          </a:solidFill>
                          <a:latin typeface="Times New Roman"/>
                          <a:cs typeface="Times New Roman"/>
                        </a:rPr>
                        <a:t>La réserve légale est destinée à donner plus de garantie aux créanciers de la société. Elle est obligatoire dans toutes les catégories de sociétés et égale à 5% du bénéfice net de l’exercice diminué, le cas échéant, des pertes antérieures. Elle cesse d’être obligatoire lorsqu’elle atteint 10% du capital social libéré ou non des SA, SARL et SCA. Quant aux S.N.C et S.C.S, elle cesse d’être obligatoire lorsqu’elle atteint 20% du capital social.</a:t>
                      </a:r>
                      <a:endParaRPr lang="fr-FR" sz="1800" b="0" kern="1200" dirty="0">
                        <a:solidFill>
                          <a:schemeClr val="bg1"/>
                        </a:solidFill>
                        <a:latin typeface="Times New Roman"/>
                        <a:ea typeface="+mn-ea"/>
                        <a:cs typeface="Times New Roman"/>
                      </a:endParaRPr>
                    </a:p>
                  </a:txBody>
                  <a:tcPr marL="68580" marR="68580"/>
                </a:tc>
                <a:extLst>
                  <a:ext uri="{0D108BD9-81ED-4DB2-BD59-A6C34878D82A}">
                    <a16:rowId xmlns:a16="http://schemas.microsoft.com/office/drawing/2014/main" val="10000"/>
                  </a:ext>
                </a:extLst>
              </a:tr>
              <a:tr h="3188157">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800" kern="1200" dirty="0">
                          <a:solidFill>
                            <a:srgbClr val="000000"/>
                          </a:solidFill>
                          <a:latin typeface="Times New Roman"/>
                          <a:cs typeface="Times New Roman"/>
                        </a:rPr>
                        <a:t>Les réserves statutaires ou contractuelles</a:t>
                      </a:r>
                    </a:p>
                    <a:p>
                      <a:pPr algn="just"/>
                      <a:endParaRPr lang="fr-FR" dirty="0">
                        <a:solidFill>
                          <a:srgbClr val="000000"/>
                        </a:solidFill>
                        <a:latin typeface="Times New Roman"/>
                        <a:cs typeface="Times New Roman"/>
                      </a:endParaRPr>
                    </a:p>
                  </a:txBody>
                  <a:tcPr marL="68580" marR="68580" anchor="ctr"/>
                </a:tc>
                <a:tc>
                  <a:txBody>
                    <a:bodyPr/>
                    <a:lstStyle/>
                    <a:p>
                      <a:pPr algn="just"/>
                      <a:r>
                        <a:rPr lang="fr-FR" sz="1800" kern="1200" dirty="0">
                          <a:solidFill>
                            <a:srgbClr val="000000"/>
                          </a:solidFill>
                          <a:latin typeface="Times New Roman"/>
                          <a:cs typeface="Times New Roman"/>
                        </a:rPr>
                        <a:t>Ce sont des réserves dont la dotation est prescrite par les statuts. Une fois prévue dans un article spécifique, un prélèvement pour sa dotation s’impose à l’assemblée générale ordinaire appelée à répartir le bénéfice de l’exercice écoulé avant toute distribution de dividendes.</a:t>
                      </a:r>
                    </a:p>
                    <a:p>
                      <a:pPr algn="just"/>
                      <a:r>
                        <a:rPr lang="fr-FR" sz="1800" kern="1200" dirty="0">
                          <a:solidFill>
                            <a:srgbClr val="000000"/>
                          </a:solidFill>
                          <a:latin typeface="Times New Roman"/>
                          <a:cs typeface="Times New Roman"/>
                        </a:rPr>
                        <a:t>Ces réserves peuvent être employées pour éponger les pertes de la société ou augmenter son capital. Elles ne peuvent être utilisées ni pour une distribution aux actionnaires ni pour un achat ou un remboursement d’actions de la société. Sauf dans le cas de la suppression de l’article statutaire prévoyant la dotation des réserves en question par une décision de l’assemblée générale extraordinaire.</a:t>
                      </a:r>
                      <a:endParaRPr lang="fr-FR" sz="1800" kern="1200" dirty="0">
                        <a:solidFill>
                          <a:srgbClr val="000000"/>
                        </a:solidFill>
                        <a:latin typeface="Times New Roman"/>
                        <a:ea typeface="+mn-ea"/>
                        <a:cs typeface="Times New Roman"/>
                      </a:endParaRPr>
                    </a:p>
                  </a:txBody>
                  <a:tcPr marL="68580" marR="68580"/>
                </a:tc>
                <a:extLst>
                  <a:ext uri="{0D108BD9-81ED-4DB2-BD59-A6C34878D82A}">
                    <a16:rowId xmlns:a16="http://schemas.microsoft.com/office/drawing/2014/main" val="10001"/>
                  </a:ext>
                </a:extLst>
              </a:tr>
              <a:tr h="719906">
                <a:tc>
                  <a:txBody>
                    <a:bodyPr/>
                    <a:lstStyle/>
                    <a:p>
                      <a:pPr algn="just"/>
                      <a:r>
                        <a:rPr lang="fr-FR" sz="1800" kern="1200" dirty="0">
                          <a:solidFill>
                            <a:srgbClr val="000000"/>
                          </a:solidFill>
                          <a:latin typeface="Times New Roman"/>
                          <a:cs typeface="Times New Roman"/>
                        </a:rPr>
                        <a:t>Les réserves réglementées</a:t>
                      </a:r>
                      <a:endParaRPr lang="fr-FR" sz="1800" kern="1200" dirty="0">
                        <a:solidFill>
                          <a:srgbClr val="000000"/>
                        </a:solidFill>
                        <a:latin typeface="Times New Roman"/>
                        <a:ea typeface="+mn-ea"/>
                        <a:cs typeface="Times New Roman"/>
                      </a:endParaRPr>
                    </a:p>
                  </a:txBody>
                  <a:tcPr marL="68580" marR="6858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800" kern="1200" dirty="0">
                          <a:solidFill>
                            <a:srgbClr val="000000"/>
                          </a:solidFill>
                          <a:latin typeface="Times New Roman"/>
                          <a:cs typeface="Times New Roman"/>
                        </a:rPr>
                        <a:t>Ce sont des réserves constituées par les résultats de l’exercice dans l’intention de bénéficier de dispositions fiscales favorables.</a:t>
                      </a:r>
                      <a:endParaRPr lang="fr-FR" sz="1800" kern="1200" dirty="0">
                        <a:solidFill>
                          <a:srgbClr val="000000"/>
                        </a:solidFill>
                        <a:latin typeface="Times New Roman"/>
                        <a:ea typeface="+mn-ea"/>
                        <a:cs typeface="Times New Roman"/>
                      </a:endParaRPr>
                    </a:p>
                  </a:txBody>
                  <a:tcPr marL="68580" marR="68580"/>
                </a:tc>
                <a:extLst>
                  <a:ext uri="{0D108BD9-81ED-4DB2-BD59-A6C34878D82A}">
                    <a16:rowId xmlns:a16="http://schemas.microsoft.com/office/drawing/2014/main" val="10002"/>
                  </a:ext>
                </a:extLst>
              </a:tr>
            </a:tbl>
          </a:graphicData>
        </a:graphic>
      </p:graphicFrame>
      <p:sp>
        <p:nvSpPr>
          <p:cNvPr id="2" name="SlideNumberChip">
            <a:extLst>
              <a:ext uri="{FF2B5EF4-FFF2-40B4-BE49-F238E27FC236}">
                <a16:creationId xmlns:a16="http://schemas.microsoft.com/office/drawing/2014/main" id="{1923590D-79F1-4709-9441-872D7DAAB205}"/>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70</a:t>
            </a:r>
          </a:p>
        </p:txBody>
      </p:sp>
    </p:spTree>
    <p:extLst>
      <p:ext uri="{BB962C8B-B14F-4D97-AF65-F5344CB8AC3E}">
        <p14:creationId xmlns:p14="http://schemas.microsoft.com/office/powerpoint/2010/main" val="10022129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p14="http://schemas.microsoft.com/office/powerpoint/2010/main" val="2992575240"/>
              </p:ext>
            </p:extLst>
          </p:nvPr>
        </p:nvGraphicFramePr>
        <p:xfrm>
          <a:off x="2" y="0"/>
          <a:ext cx="9143999" cy="6858000"/>
        </p:xfrm>
        <a:graphic>
          <a:graphicData uri="http://schemas.openxmlformats.org/drawingml/2006/table">
            <a:tbl>
              <a:tblPr firstRow="1" bandRow="1">
                <a:tableStyleId>{5202B0CA-FC54-4496-8BCA-5EF66A818D29}</a:tableStyleId>
              </a:tblPr>
              <a:tblGrid>
                <a:gridCol w="1828801">
                  <a:extLst>
                    <a:ext uri="{9D8B030D-6E8A-4147-A177-3AD203B41FA5}">
                      <a16:colId xmlns:a16="http://schemas.microsoft.com/office/drawing/2014/main" val="20000"/>
                    </a:ext>
                  </a:extLst>
                </a:gridCol>
                <a:gridCol w="7315198">
                  <a:extLst>
                    <a:ext uri="{9D8B030D-6E8A-4147-A177-3AD203B41FA5}">
                      <a16:colId xmlns:a16="http://schemas.microsoft.com/office/drawing/2014/main" val="20001"/>
                    </a:ext>
                  </a:extLst>
                </a:gridCol>
              </a:tblGrid>
              <a:tr h="1859796">
                <a:tc>
                  <a:txBody>
                    <a:bodyPr/>
                    <a:lstStyle/>
                    <a:p>
                      <a:pPr algn="just"/>
                      <a:r>
                        <a:rPr lang="fr-FR" sz="1800" kern="1200" dirty="0">
                          <a:latin typeface="Times New Roman"/>
                          <a:cs typeface="Times New Roman"/>
                        </a:rPr>
                        <a:t>Les réserves facultatives</a:t>
                      </a:r>
                      <a:endParaRPr lang="fr-FR" dirty="0">
                        <a:solidFill>
                          <a:schemeClr val="bg1"/>
                        </a:solidFill>
                        <a:latin typeface="Times New Roman"/>
                        <a:cs typeface="Times New Roman"/>
                      </a:endParaRPr>
                    </a:p>
                  </a:txBody>
                  <a:tcPr marL="68580" marR="68580" anchor="ctr"/>
                </a:tc>
                <a:tc>
                  <a:txBody>
                    <a:bodyPr/>
                    <a:lstStyle/>
                    <a:p>
                      <a:pPr algn="just"/>
                      <a:r>
                        <a:rPr lang="fr-FR" sz="1800" kern="1200" dirty="0">
                          <a:latin typeface="Times New Roman"/>
                          <a:cs typeface="Times New Roman"/>
                        </a:rPr>
                        <a:t>La constitution des réserves facultatives relève de la décision de l’assemblée générale ordinaire, sur proposition du conseil de surveillance ou du conseil administration. Dans les statuts, il est prélever sur le bénéfice un montant qu’elle juge utile pour doter des comptes de réserves. Elles sont appelées “ réserves facultatives ”.</a:t>
                      </a:r>
                      <a:endParaRPr lang="fr-FR" sz="1800" b="0" kern="1200" dirty="0">
                        <a:solidFill>
                          <a:schemeClr val="tx1"/>
                        </a:solidFill>
                        <a:latin typeface="Times New Roman"/>
                        <a:ea typeface="+mn-ea"/>
                        <a:cs typeface="Times New Roman"/>
                      </a:endParaRPr>
                    </a:p>
                  </a:txBody>
                  <a:tcPr marL="68580" marR="68580"/>
                </a:tc>
                <a:extLst>
                  <a:ext uri="{0D108BD9-81ED-4DB2-BD59-A6C34878D82A}">
                    <a16:rowId xmlns:a16="http://schemas.microsoft.com/office/drawing/2014/main" val="10000"/>
                  </a:ext>
                </a:extLst>
              </a:tr>
              <a:tr h="4998204">
                <a:tc>
                  <a:txBody>
                    <a:bodyPr/>
                    <a:lstStyle/>
                    <a:p>
                      <a:pPr algn="just"/>
                      <a:r>
                        <a:rPr lang="fr-FR" sz="1800" kern="1200" dirty="0">
                          <a:latin typeface="Times New Roman"/>
                          <a:cs typeface="Times New Roman"/>
                        </a:rPr>
                        <a:t>Le report à nouveau</a:t>
                      </a:r>
                    </a:p>
                    <a:p>
                      <a:pPr algn="just"/>
                      <a:endParaRPr lang="fr-FR" dirty="0">
                        <a:solidFill>
                          <a:schemeClr val="bg1"/>
                        </a:solidFill>
                        <a:latin typeface="Times New Roman"/>
                        <a:cs typeface="Times New Roman"/>
                      </a:endParaRPr>
                    </a:p>
                  </a:txBody>
                  <a:tcPr marL="68580" marR="68580" anchor="ctr"/>
                </a:tc>
                <a:tc>
                  <a:txBody>
                    <a:bodyPr/>
                    <a:lstStyle/>
                    <a:p>
                      <a:pPr algn="just"/>
                      <a:r>
                        <a:rPr lang="fr-FR" sz="1800" kern="1200" dirty="0">
                          <a:latin typeface="Times New Roman"/>
                          <a:cs typeface="Times New Roman"/>
                        </a:rPr>
                        <a:t>Le report à nouveau représente une partie des bénéfices, généralement d’un faible montant, que l’assemblée générale ordinaire laisse en instance d’affectation jusqu'à la prochaine assemblée annuelle. Il revêt un caractère temporaire puisque l’année suivante, il doit être ajouté au bénéfice de l’exercice et contribue à la détermination du bénéfice distribuable.</a:t>
                      </a:r>
                    </a:p>
                    <a:p>
                      <a:pPr algn="just"/>
                      <a:r>
                        <a:rPr lang="fr-FR" sz="1800" kern="1200" dirty="0">
                          <a:latin typeface="Times New Roman"/>
                          <a:cs typeface="Times New Roman"/>
                          <a:sym typeface="Symbol"/>
                        </a:rPr>
                        <a:t></a:t>
                      </a:r>
                      <a:r>
                        <a:rPr lang="fr-FR" sz="1800" kern="1200" dirty="0">
                          <a:latin typeface="Times New Roman"/>
                          <a:cs typeface="Times New Roman"/>
                        </a:rPr>
                        <a:t>Le report à nouveau créditeur : on l’appelle aussi report à nouveau bénéficiaire ; il s’agit d’une petite fraction des bénéfices de l’année en cours d’étude que l’entreprise n’a pu affecter du fait des arrondis dans les calculs.</a:t>
                      </a:r>
                    </a:p>
                    <a:p>
                      <a:pPr algn="just"/>
                      <a:r>
                        <a:rPr lang="fr-FR" sz="1800" kern="1200" dirty="0">
                          <a:latin typeface="Times New Roman"/>
                          <a:cs typeface="Times New Roman"/>
                        </a:rPr>
                        <a:t> </a:t>
                      </a:r>
                      <a:r>
                        <a:rPr lang="fr-FR" sz="1800" kern="1200" dirty="0">
                          <a:latin typeface="Times New Roman"/>
                          <a:cs typeface="Times New Roman"/>
                          <a:sym typeface="Symbol"/>
                        </a:rPr>
                        <a:t></a:t>
                      </a:r>
                      <a:r>
                        <a:rPr lang="fr-FR" sz="1800" kern="1200" dirty="0">
                          <a:latin typeface="Times New Roman"/>
                          <a:cs typeface="Times New Roman"/>
                        </a:rPr>
                        <a:t>Le report à nouveau débiteur : on l’appelle aussi report à nouveau déficitaire. Il représente des pertes relatives aux exercices antérieurs. Ces pertes figurent dans le report à nouveau débiteur tant qu’elles n’ont pas pu être compensées par un bénéfice.</a:t>
                      </a:r>
                      <a:endParaRPr lang="fr-FR" sz="1800" kern="1200" dirty="0">
                        <a:solidFill>
                          <a:schemeClr val="tx1"/>
                        </a:solidFill>
                        <a:latin typeface="Times New Roman"/>
                        <a:ea typeface="+mn-ea"/>
                        <a:cs typeface="Times New Roman"/>
                      </a:endParaRPr>
                    </a:p>
                  </a:txBody>
                  <a:tcPr marL="68580" marR="68580"/>
                </a:tc>
                <a:extLst>
                  <a:ext uri="{0D108BD9-81ED-4DB2-BD59-A6C34878D82A}">
                    <a16:rowId xmlns:a16="http://schemas.microsoft.com/office/drawing/2014/main" val="10001"/>
                  </a:ext>
                </a:extLst>
              </a:tr>
            </a:tbl>
          </a:graphicData>
        </a:graphic>
      </p:graphicFrame>
      <p:sp>
        <p:nvSpPr>
          <p:cNvPr id="2" name="SlideNumberChip">
            <a:extLst>
              <a:ext uri="{FF2B5EF4-FFF2-40B4-BE49-F238E27FC236}">
                <a16:creationId xmlns:a16="http://schemas.microsoft.com/office/drawing/2014/main" id="{9503BF6C-8E5A-4F7D-A9AB-5DBE8DEDCB63}"/>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71</a:t>
            </a:r>
          </a:p>
        </p:txBody>
      </p:sp>
    </p:spTree>
    <p:extLst>
      <p:ext uri="{BB962C8B-B14F-4D97-AF65-F5344CB8AC3E}">
        <p14:creationId xmlns:p14="http://schemas.microsoft.com/office/powerpoint/2010/main" val="243611151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3" name="Espace réservé du contenu 2"/>
          <p:cNvSpPr>
            <a:spLocks noGrp="1"/>
          </p:cNvSpPr>
          <p:nvPr>
            <p:ph idx="1"/>
          </p:nvPr>
        </p:nvSpPr>
        <p:spPr/>
        <p:txBody>
          <a:bodyPr>
            <a:normAutofit fontScale="85000" lnSpcReduction="10000"/>
          </a:bodyPr>
          <a:lstStyle/>
          <a:p>
            <a:pPr marL="993775" indent="-457200" algn="just">
              <a:buFont typeface="+mj-lt"/>
              <a:buAutoNum type="arabicPeriod" startAt="2"/>
            </a:pPr>
            <a:r>
              <a:rPr lang="fr-FR" sz="2800" b="1" i="1" u="sng" dirty="0">
                <a:solidFill>
                  <a:schemeClr val="tx1"/>
                </a:solidFill>
                <a:effectLst>
                  <a:outerShdw blurRad="38100" dist="38100" dir="2700000" algn="tl">
                    <a:srgbClr val="000000">
                      <a:alpha val="43137"/>
                    </a:srgbClr>
                  </a:outerShdw>
                </a:effectLst>
                <a:latin typeface="Times New Roman"/>
                <a:cs typeface="Times New Roman"/>
              </a:rPr>
              <a:t>Le bénéfice distribuable</a:t>
            </a:r>
          </a:p>
          <a:p>
            <a:pPr marL="0" indent="711200" algn="just">
              <a:buNone/>
            </a:pPr>
            <a:endParaRPr lang="fr-FR" dirty="0">
              <a:solidFill>
                <a:srgbClr val="000000"/>
              </a:solidFill>
              <a:latin typeface="Times New Roman"/>
              <a:cs typeface="Times New Roman"/>
            </a:endParaRPr>
          </a:p>
          <a:p>
            <a:pPr marL="0" indent="711200" algn="just">
              <a:buNone/>
            </a:pPr>
            <a:r>
              <a:rPr lang="fr-FR" dirty="0">
                <a:solidFill>
                  <a:srgbClr val="000000"/>
                </a:solidFill>
                <a:latin typeface="Times New Roman"/>
                <a:cs typeface="Times New Roman"/>
              </a:rPr>
              <a:t>Le bénéfice distribuable est constitué du </a:t>
            </a:r>
            <a:r>
              <a:rPr lang="fr-FR" dirty="0">
                <a:solidFill>
                  <a:srgbClr val="000000"/>
                </a:solidFill>
                <a:effectLst>
                  <a:outerShdw blurRad="38100" dist="38100" dir="2700000" algn="tl">
                    <a:srgbClr val="000000">
                      <a:alpha val="43137"/>
                    </a:srgbClr>
                  </a:outerShdw>
                </a:effectLst>
                <a:latin typeface="Times New Roman"/>
                <a:cs typeface="Times New Roman"/>
              </a:rPr>
              <a:t>bénéfice net de l’exercice</a:t>
            </a:r>
            <a:r>
              <a:rPr lang="fr-FR" dirty="0">
                <a:solidFill>
                  <a:srgbClr val="000000"/>
                </a:solidFill>
                <a:latin typeface="Times New Roman"/>
                <a:cs typeface="Times New Roman"/>
              </a:rPr>
              <a:t>, diminué </a:t>
            </a:r>
            <a:r>
              <a:rPr lang="fr-FR" dirty="0">
                <a:solidFill>
                  <a:srgbClr val="000000"/>
                </a:solidFill>
                <a:effectLst>
                  <a:outerShdw blurRad="38100" dist="38100" dir="2700000" algn="tl">
                    <a:srgbClr val="000000">
                      <a:alpha val="43137"/>
                    </a:srgbClr>
                  </a:outerShdw>
                </a:effectLst>
                <a:latin typeface="Times New Roman"/>
                <a:cs typeface="Times New Roman"/>
              </a:rPr>
              <a:t>des pertes antérieures </a:t>
            </a:r>
            <a:r>
              <a:rPr lang="fr-FR" dirty="0">
                <a:solidFill>
                  <a:srgbClr val="000000"/>
                </a:solidFill>
                <a:latin typeface="Times New Roman"/>
                <a:cs typeface="Times New Roman"/>
              </a:rPr>
              <a:t>ainsi que des </a:t>
            </a:r>
            <a:r>
              <a:rPr lang="fr-FR" dirty="0">
                <a:solidFill>
                  <a:srgbClr val="000000"/>
                </a:solidFill>
                <a:effectLst>
                  <a:outerShdw blurRad="38100" dist="38100" dir="2700000" algn="tl">
                    <a:srgbClr val="000000">
                      <a:alpha val="43137"/>
                    </a:srgbClr>
                  </a:outerShdw>
                </a:effectLst>
                <a:latin typeface="Times New Roman"/>
                <a:cs typeface="Times New Roman"/>
              </a:rPr>
              <a:t>sommes à porter en réserves </a:t>
            </a:r>
            <a:r>
              <a:rPr lang="fr-FR" dirty="0">
                <a:solidFill>
                  <a:srgbClr val="000000"/>
                </a:solidFill>
                <a:latin typeface="Times New Roman"/>
                <a:cs typeface="Times New Roman"/>
              </a:rPr>
              <a:t>et augmenté </a:t>
            </a:r>
            <a:r>
              <a:rPr lang="fr-FR" dirty="0">
                <a:solidFill>
                  <a:srgbClr val="000000"/>
                </a:solidFill>
                <a:effectLst>
                  <a:outerShdw blurRad="38100" dist="38100" dir="2700000" algn="tl">
                    <a:srgbClr val="000000">
                      <a:alpha val="43137"/>
                    </a:srgbClr>
                  </a:outerShdw>
                </a:effectLst>
                <a:latin typeface="Times New Roman"/>
                <a:cs typeface="Times New Roman"/>
              </a:rPr>
              <a:t>du report bénéficiaire des exercices précédents</a:t>
            </a:r>
            <a:r>
              <a:rPr lang="fr-FR" dirty="0">
                <a:solidFill>
                  <a:srgbClr val="000000"/>
                </a:solidFill>
                <a:latin typeface="Times New Roman"/>
                <a:cs typeface="Times New Roman"/>
              </a:rPr>
              <a:t>.</a:t>
            </a:r>
          </a:p>
          <a:p>
            <a:pPr marL="0" indent="711200" algn="just">
              <a:buNone/>
            </a:pPr>
            <a:r>
              <a:rPr lang="fr-FR" dirty="0">
                <a:solidFill>
                  <a:srgbClr val="000000"/>
                </a:solidFill>
                <a:latin typeface="Times New Roman"/>
                <a:cs typeface="Times New Roman"/>
              </a:rPr>
              <a:t>La loi précise (art. 331) que l’assemblée doit déterminer en premier lieu la part à attribuer aux actions jouissant de droits prioritaires ou d’avantages particuliers avant de fixer un premier dividende attribuable aux actions ordinaires.</a:t>
            </a:r>
          </a:p>
          <a:p>
            <a:pPr marL="0" indent="711200" algn="just">
              <a:buNone/>
            </a:pPr>
            <a:r>
              <a:rPr lang="fr-FR" dirty="0">
                <a:solidFill>
                  <a:srgbClr val="000000"/>
                </a:solidFill>
                <a:latin typeface="Times New Roman"/>
                <a:cs typeface="Times New Roman"/>
              </a:rPr>
              <a:t>Le premier dividende est parfois stipulé dans les statuts. Il représente une fraction des bénéfices (6%, 8%...) calculé sur le montant libéré et non remboursé du capital social. S’il n’est pas distribué en tout ou partie au titre d’un exercice déterminé, il peut être prélevé par priorité sur le bénéfice distribuable de l’exercice ou des exercices suivants. Ce prélèvement devient obligatoire si les statuts en ont ainsi disposé.</a:t>
            </a:r>
          </a:p>
          <a:p>
            <a:pPr algn="just"/>
            <a:endParaRPr lang="fr-FR" dirty="0">
              <a:solidFill>
                <a:srgbClr val="000000"/>
              </a:solidFill>
              <a:latin typeface="Times New Roman"/>
              <a:cs typeface="Times New Roman"/>
            </a:endParaRPr>
          </a:p>
        </p:txBody>
      </p:sp>
      <p:sp>
        <p:nvSpPr>
          <p:cNvPr id="4" name="SlideNumberChip">
            <a:extLst>
              <a:ext uri="{FF2B5EF4-FFF2-40B4-BE49-F238E27FC236}">
                <a16:creationId xmlns:a16="http://schemas.microsoft.com/office/drawing/2014/main" id="{34985DA7-C410-4AB3-909E-4E7EADE07B53}"/>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72</a:t>
            </a:r>
          </a:p>
        </p:txBody>
      </p:sp>
    </p:spTree>
    <p:extLst>
      <p:ext uri="{BB962C8B-B14F-4D97-AF65-F5344CB8AC3E}">
        <p14:creationId xmlns:p14="http://schemas.microsoft.com/office/powerpoint/2010/main" val="738512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3" name="Espace réservé du contenu 2"/>
          <p:cNvSpPr>
            <a:spLocks noGrp="1"/>
          </p:cNvSpPr>
          <p:nvPr>
            <p:ph idx="1"/>
          </p:nvPr>
        </p:nvSpPr>
        <p:spPr/>
        <p:txBody>
          <a:bodyPr>
            <a:normAutofit/>
          </a:bodyPr>
          <a:lstStyle/>
          <a:p>
            <a:pPr marL="993775" indent="-457200" algn="just">
              <a:buFont typeface="+mj-lt"/>
              <a:buAutoNum type="arabicPeriod" startAt="2"/>
            </a:pPr>
            <a:r>
              <a:rPr lang="fr-FR" sz="2000" b="1" i="1" u="sng" dirty="0">
                <a:solidFill>
                  <a:srgbClr val="000000"/>
                </a:solidFill>
                <a:effectLst>
                  <a:outerShdw blurRad="38100" dist="38100" dir="2700000" algn="tl">
                    <a:srgbClr val="000000">
                      <a:alpha val="43137"/>
                    </a:srgbClr>
                  </a:outerShdw>
                </a:effectLst>
                <a:latin typeface="Times New Roman"/>
                <a:cs typeface="Times New Roman"/>
              </a:rPr>
              <a:t>Le bénéfice distribuable (suite)</a:t>
            </a:r>
          </a:p>
          <a:p>
            <a:pPr marL="0" indent="711200" algn="just">
              <a:buNone/>
            </a:pPr>
            <a:endParaRPr lang="fr-FR" sz="1800" dirty="0">
              <a:solidFill>
                <a:srgbClr val="000000"/>
              </a:solidFill>
              <a:latin typeface="Times New Roman"/>
              <a:cs typeface="Times New Roman"/>
            </a:endParaRPr>
          </a:p>
          <a:p>
            <a:pPr marL="0" indent="711200" algn="just">
              <a:buNone/>
            </a:pPr>
            <a:r>
              <a:rPr lang="fr-FR" sz="1800" dirty="0">
                <a:solidFill>
                  <a:srgbClr val="000000"/>
                </a:solidFill>
                <a:latin typeface="Times New Roman"/>
                <a:cs typeface="Times New Roman"/>
              </a:rPr>
              <a:t>Le superdividende est la somme attribuée aux actionnaires par l’assemblée générale ordinaire sur le solde éventuel du bénéfice distribuable en sus du premier dividende.</a:t>
            </a:r>
          </a:p>
          <a:p>
            <a:pPr marL="0" indent="711200" algn="just">
              <a:buNone/>
            </a:pPr>
            <a:r>
              <a:rPr lang="fr-FR" sz="1800" dirty="0">
                <a:solidFill>
                  <a:srgbClr val="000000"/>
                </a:solidFill>
                <a:latin typeface="Times New Roman"/>
                <a:cs typeface="Times New Roman"/>
              </a:rPr>
              <a:t>Le superdividende est distribué à toutes les actions, qu’elles soient entièrement ou partiellement amorties ou totalement amorties.</a:t>
            </a:r>
          </a:p>
          <a:p>
            <a:pPr marL="0" indent="711200" algn="just">
              <a:buNone/>
            </a:pPr>
            <a:r>
              <a:rPr lang="fr-FR" sz="1800" dirty="0">
                <a:solidFill>
                  <a:srgbClr val="000000"/>
                </a:solidFill>
                <a:latin typeface="Times New Roman"/>
                <a:cs typeface="Times New Roman"/>
              </a:rPr>
              <a:t>Le premier dividende augmenté du superdividende constitue le dividende.</a:t>
            </a:r>
          </a:p>
          <a:p>
            <a:pPr marL="0" indent="711200" algn="just">
              <a:buNone/>
            </a:pPr>
            <a:r>
              <a:rPr lang="fr-FR" sz="1800" dirty="0">
                <a:solidFill>
                  <a:srgbClr val="000000"/>
                </a:solidFill>
                <a:latin typeface="Times New Roman"/>
                <a:cs typeface="Times New Roman"/>
              </a:rPr>
              <a:t>La mise en paiement des dividendes doit intervenir dans un délai maximum de neuf mois après la clôture de l’exercice, sauf prolongation de ce délai par ordonnance du président du tribunal.</a:t>
            </a:r>
          </a:p>
          <a:p>
            <a:pPr algn="just"/>
            <a:endParaRPr lang="fr-FR" sz="1800" dirty="0">
              <a:solidFill>
                <a:srgbClr val="000000"/>
              </a:solidFill>
              <a:latin typeface="Times New Roman"/>
              <a:cs typeface="Times New Roman"/>
            </a:endParaRPr>
          </a:p>
        </p:txBody>
      </p:sp>
      <p:sp>
        <p:nvSpPr>
          <p:cNvPr id="4" name="SlideNumberChip">
            <a:extLst>
              <a:ext uri="{FF2B5EF4-FFF2-40B4-BE49-F238E27FC236}">
                <a16:creationId xmlns:a16="http://schemas.microsoft.com/office/drawing/2014/main" id="{641246C8-8F26-4CD5-9C0C-58D6C2701394}"/>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73</a:t>
            </a:r>
          </a:p>
        </p:txBody>
      </p:sp>
    </p:spTree>
    <p:extLst>
      <p:ext uri="{BB962C8B-B14F-4D97-AF65-F5344CB8AC3E}">
        <p14:creationId xmlns:p14="http://schemas.microsoft.com/office/powerpoint/2010/main" val="421900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3" name="Espace réservé du contenu 2"/>
          <p:cNvSpPr>
            <a:spLocks noGrp="1"/>
          </p:cNvSpPr>
          <p:nvPr>
            <p:ph idx="1"/>
          </p:nvPr>
        </p:nvSpPr>
        <p:spPr>
          <a:xfrm>
            <a:off x="227941" y="1237290"/>
            <a:ext cx="8458861" cy="4888874"/>
          </a:xfrm>
        </p:spPr>
        <p:txBody>
          <a:bodyPr/>
          <a:lstStyle/>
          <a:p>
            <a:pPr marL="0" indent="623888" algn="just">
              <a:buNone/>
            </a:pPr>
            <a:r>
              <a:rPr lang="fr-FR" b="1" u="sng" dirty="0">
                <a:solidFill>
                  <a:srgbClr val="000000"/>
                </a:solidFill>
                <a:latin typeface="Times New Roman"/>
                <a:cs typeface="Times New Roman"/>
              </a:rPr>
              <a:t>Les distributions aux actionnaires</a:t>
            </a:r>
          </a:p>
          <a:p>
            <a:pPr marL="0" indent="623888" algn="just">
              <a:buNone/>
            </a:pPr>
            <a:r>
              <a:rPr lang="fr-FR" b="1" dirty="0">
                <a:solidFill>
                  <a:srgbClr val="000000"/>
                </a:solidFill>
                <a:latin typeface="Times New Roman"/>
                <a:cs typeface="Times New Roman"/>
              </a:rPr>
              <a:t>La notion de bénéfice distribuable : </a:t>
            </a:r>
            <a:r>
              <a:rPr lang="fr-FR" dirty="0">
                <a:solidFill>
                  <a:srgbClr val="000000"/>
                </a:solidFill>
                <a:latin typeface="Times New Roman"/>
                <a:cs typeface="Times New Roman"/>
              </a:rPr>
              <a:t>compte-tenu des obligations légales et statutaires soulignées précédemment , le bénéfice distribuable aux actionnaires doit faire l’objet d’un calcul spécifique. Il est déterminé ainsi :</a:t>
            </a:r>
          </a:p>
          <a:p>
            <a:pPr marL="0" indent="623888" algn="just">
              <a:buNone/>
            </a:pPr>
            <a:endParaRPr lang="fr-FR" dirty="0">
              <a:solidFill>
                <a:srgbClr val="000000"/>
              </a:solidFill>
              <a:latin typeface="Times New Roman"/>
              <a:cs typeface="Times New Roman"/>
            </a:endParaRPr>
          </a:p>
        </p:txBody>
      </p:sp>
      <p:pic>
        <p:nvPicPr>
          <p:cNvPr id="4" name="Image 3"/>
          <p:cNvPicPr>
            <a:picLocks noChangeAspect="1"/>
          </p:cNvPicPr>
          <p:nvPr/>
        </p:nvPicPr>
        <p:blipFill>
          <a:blip r:embed="rId2"/>
          <a:stretch>
            <a:fillRect/>
          </a:stretch>
        </p:blipFill>
        <p:spPr>
          <a:xfrm>
            <a:off x="457202" y="3272304"/>
            <a:ext cx="8383559" cy="3538966"/>
          </a:xfrm>
          <a:prstGeom prst="rect">
            <a:avLst/>
          </a:prstGeom>
        </p:spPr>
      </p:pic>
      <p:sp>
        <p:nvSpPr>
          <p:cNvPr id="5" name="SlideNumberChip">
            <a:extLst>
              <a:ext uri="{FF2B5EF4-FFF2-40B4-BE49-F238E27FC236}">
                <a16:creationId xmlns:a16="http://schemas.microsoft.com/office/drawing/2014/main" id="{AFDBDEAD-C035-4BB4-87AB-E07F095384EA}"/>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74</a:t>
            </a:r>
          </a:p>
        </p:txBody>
      </p:sp>
    </p:spTree>
    <p:extLst>
      <p:ext uri="{BB962C8B-B14F-4D97-AF65-F5344CB8AC3E}">
        <p14:creationId xmlns:p14="http://schemas.microsoft.com/office/powerpoint/2010/main" val="3798872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1000" fill="hold"/>
                                        <p:tgtEl>
                                          <p:spTgt spid="4"/>
                                        </p:tgtEl>
                                        <p:attrNameLst>
                                          <p:attrName>ppt_w</p:attrName>
                                        </p:attrNameLst>
                                      </p:cBhvr>
                                      <p:tavLst>
                                        <p:tav tm="0">
                                          <p:val>
                                            <p:fltVal val="0"/>
                                          </p:val>
                                        </p:tav>
                                        <p:tav tm="100000">
                                          <p:val>
                                            <p:strVal val="#ppt_w"/>
                                          </p:val>
                                        </p:tav>
                                      </p:tavLst>
                                    </p:anim>
                                    <p:anim calcmode="lin" valueType="num">
                                      <p:cBhvr>
                                        <p:cTn id="26" dur="1000" fill="hold"/>
                                        <p:tgtEl>
                                          <p:spTgt spid="4"/>
                                        </p:tgtEl>
                                        <p:attrNameLst>
                                          <p:attrName>ppt_h</p:attrName>
                                        </p:attrNameLst>
                                      </p:cBhvr>
                                      <p:tavLst>
                                        <p:tav tm="0">
                                          <p:val>
                                            <p:fltVal val="0"/>
                                          </p:val>
                                        </p:tav>
                                        <p:tav tm="100000">
                                          <p:val>
                                            <p:strVal val="#ppt_h"/>
                                          </p:val>
                                        </p:tav>
                                      </p:tavLst>
                                    </p:anim>
                                    <p:anim calcmode="lin" valueType="num">
                                      <p:cBhvr>
                                        <p:cTn id="27" dur="1000" fill="hold"/>
                                        <p:tgtEl>
                                          <p:spTgt spid="4"/>
                                        </p:tgtEl>
                                        <p:attrNameLst>
                                          <p:attrName>style.rotation</p:attrName>
                                        </p:attrNameLst>
                                      </p:cBhvr>
                                      <p:tavLst>
                                        <p:tav tm="0">
                                          <p:val>
                                            <p:fltVal val="90"/>
                                          </p:val>
                                        </p:tav>
                                        <p:tav tm="100000">
                                          <p:val>
                                            <p:fltVal val="0"/>
                                          </p:val>
                                        </p:tav>
                                      </p:tavLst>
                                    </p:anim>
                                    <p:animEffect transition="in" filter="fade">
                                      <p:cBhvr>
                                        <p:cTn id="2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3" name="Espace réservé du contenu 2"/>
          <p:cNvSpPr>
            <a:spLocks noGrp="1"/>
          </p:cNvSpPr>
          <p:nvPr>
            <p:ph idx="1"/>
          </p:nvPr>
        </p:nvSpPr>
        <p:spPr>
          <a:xfrm>
            <a:off x="457200" y="1600200"/>
            <a:ext cx="8229600" cy="5025808"/>
          </a:xfrm>
        </p:spPr>
        <p:txBody>
          <a:bodyPr/>
          <a:lstStyle/>
          <a:p>
            <a:pPr marL="0" indent="623888" algn="just">
              <a:buNone/>
            </a:pPr>
            <a:r>
              <a:rPr lang="fr-FR" sz="2000" b="1" dirty="0">
                <a:solidFill>
                  <a:srgbClr val="000000"/>
                </a:solidFill>
                <a:latin typeface="Times New Roman"/>
                <a:cs typeface="Times New Roman"/>
              </a:rPr>
              <a:t>Les dividendes</a:t>
            </a:r>
            <a:r>
              <a:rPr lang="fr-FR" sz="2000" dirty="0">
                <a:solidFill>
                  <a:srgbClr val="000000"/>
                </a:solidFill>
                <a:latin typeface="Times New Roman"/>
                <a:cs typeface="Times New Roman"/>
              </a:rPr>
              <a:t> : ils représentent la part du bénéfice distribuable réellement versée aux actionnaires. </a:t>
            </a:r>
          </a:p>
          <a:p>
            <a:pPr marL="0" indent="623888" algn="just">
              <a:buNone/>
            </a:pPr>
            <a:r>
              <a:rPr lang="fr-FR" sz="2000" dirty="0">
                <a:solidFill>
                  <a:srgbClr val="000000"/>
                </a:solidFill>
                <a:latin typeface="Times New Roman"/>
                <a:cs typeface="Times New Roman"/>
              </a:rPr>
              <a:t> </a:t>
            </a:r>
            <a:r>
              <a:rPr lang="fr-FR" sz="2000" b="1" dirty="0">
                <a:solidFill>
                  <a:srgbClr val="000000"/>
                </a:solidFill>
                <a:latin typeface="Times New Roman"/>
                <a:cs typeface="Times New Roman"/>
              </a:rPr>
              <a:t>Les réserves facultatives</a:t>
            </a:r>
            <a:r>
              <a:rPr lang="fr-FR" sz="2000" dirty="0">
                <a:solidFill>
                  <a:srgbClr val="000000"/>
                </a:solidFill>
                <a:latin typeface="Times New Roman"/>
                <a:cs typeface="Times New Roman"/>
              </a:rPr>
              <a:t> : il s’agit de sommes mises de côté par l’entreprise sur décision de l’assemblée générale des actionnaires .</a:t>
            </a:r>
          </a:p>
          <a:p>
            <a:pPr marL="0" indent="623888" algn="just">
              <a:buNone/>
            </a:pPr>
            <a:r>
              <a:rPr lang="fr-FR" sz="2000" dirty="0">
                <a:solidFill>
                  <a:srgbClr val="000000"/>
                </a:solidFill>
                <a:latin typeface="Times New Roman"/>
                <a:cs typeface="Times New Roman"/>
              </a:rPr>
              <a:t> </a:t>
            </a:r>
          </a:p>
          <a:p>
            <a:pPr marL="0" indent="623888" algn="just">
              <a:buNone/>
            </a:pPr>
            <a:r>
              <a:rPr lang="fr-FR" sz="2000" dirty="0">
                <a:solidFill>
                  <a:srgbClr val="000000"/>
                </a:solidFill>
                <a:latin typeface="Times New Roman"/>
                <a:cs typeface="Times New Roman"/>
              </a:rPr>
              <a:t>Une fois la répartition du bénéfice distribuable entre dividendes et réserves facultatives une somme peut ne pas être affectée. On l’appellera </a:t>
            </a:r>
            <a:r>
              <a:rPr lang="fr-FR" sz="2000" b="1" dirty="0">
                <a:solidFill>
                  <a:srgbClr val="000000"/>
                </a:solidFill>
                <a:latin typeface="Times New Roman"/>
                <a:cs typeface="Times New Roman"/>
              </a:rPr>
              <a:t>report à nouveau créditeur</a:t>
            </a:r>
            <a:r>
              <a:rPr lang="fr-FR" sz="2000" dirty="0">
                <a:solidFill>
                  <a:srgbClr val="000000"/>
                </a:solidFill>
                <a:latin typeface="Times New Roman"/>
                <a:cs typeface="Times New Roman"/>
              </a:rPr>
              <a:t> de l’exercice.</a:t>
            </a:r>
          </a:p>
          <a:p>
            <a:pPr algn="just"/>
            <a:endParaRPr lang="fr-FR" dirty="0">
              <a:solidFill>
                <a:srgbClr val="000000"/>
              </a:solidFill>
              <a:latin typeface="Times New Roman"/>
              <a:cs typeface="Times New Roman"/>
            </a:endParaRPr>
          </a:p>
        </p:txBody>
      </p:sp>
      <p:sp>
        <p:nvSpPr>
          <p:cNvPr id="5" name="Rectangle 7"/>
          <p:cNvSpPr>
            <a:spLocks noChangeArrowheads="1"/>
          </p:cNvSpPr>
          <p:nvPr/>
        </p:nvSpPr>
        <p:spPr bwMode="auto">
          <a:xfrm>
            <a:off x="853526" y="4365104"/>
            <a:ext cx="2158521" cy="189021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algn="ctr" fontAlgn="base">
              <a:spcBef>
                <a:spcPct val="0"/>
              </a:spcBef>
              <a:spcAft>
                <a:spcPct val="0"/>
              </a:spcAft>
            </a:pPr>
            <a:r>
              <a:rPr lang="fr-FR" sz="2000" b="1" dirty="0">
                <a:solidFill>
                  <a:schemeClr val="tx1"/>
                </a:solidFill>
                <a:ea typeface="Times New Roman" pitchFamily="18" charset="0"/>
                <a:cs typeface="Arial" pitchFamily="34" charset="0"/>
              </a:rPr>
              <a:t>BÈNEFICE</a:t>
            </a:r>
            <a:endParaRPr lang="fr-FR" sz="2000" dirty="0">
              <a:solidFill>
                <a:schemeClr val="tx1"/>
              </a:solidFill>
              <a:cs typeface="Arial" pitchFamily="34" charset="0"/>
            </a:endParaRPr>
          </a:p>
          <a:p>
            <a:pPr algn="ctr" eaLnBrk="0" fontAlgn="base" hangingPunct="0">
              <a:spcBef>
                <a:spcPct val="0"/>
              </a:spcBef>
              <a:spcAft>
                <a:spcPct val="0"/>
              </a:spcAft>
            </a:pPr>
            <a:r>
              <a:rPr lang="fr-FR" sz="2000" b="1" dirty="0">
                <a:solidFill>
                  <a:schemeClr val="tx1"/>
                </a:solidFill>
                <a:ea typeface="Times New Roman" pitchFamily="18" charset="0"/>
                <a:cs typeface="Arial" pitchFamily="34" charset="0"/>
              </a:rPr>
              <a:t>DISTRIBUABLE</a:t>
            </a:r>
            <a:endParaRPr lang="fr-FR" sz="2000" dirty="0">
              <a:solidFill>
                <a:schemeClr val="tx1"/>
              </a:solidFill>
              <a:cs typeface="Arial" pitchFamily="34" charset="0"/>
            </a:endParaRPr>
          </a:p>
        </p:txBody>
      </p:sp>
      <p:sp>
        <p:nvSpPr>
          <p:cNvPr id="6" name="AutoShape 6"/>
          <p:cNvSpPr>
            <a:spLocks noChangeArrowheads="1"/>
          </p:cNvSpPr>
          <p:nvPr/>
        </p:nvSpPr>
        <p:spPr bwMode="auto">
          <a:xfrm>
            <a:off x="4917639" y="4365104"/>
            <a:ext cx="3190463" cy="1890210"/>
          </a:xfrm>
          <a:prstGeom prst="flowChartProcess">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fontAlgn="base">
              <a:spcBef>
                <a:spcPct val="0"/>
              </a:spcBef>
              <a:spcAft>
                <a:spcPct val="0"/>
              </a:spcAft>
            </a:pPr>
            <a:r>
              <a:rPr lang="fr-FR" sz="2000" b="1" u="sng" dirty="0">
                <a:solidFill>
                  <a:srgbClr val="000000"/>
                </a:solidFill>
                <a:latin typeface="Times New Roman"/>
                <a:ea typeface="Times New Roman" pitchFamily="18" charset="0"/>
                <a:cs typeface="Times New Roman"/>
              </a:rPr>
              <a:t>DIVIDENDES</a:t>
            </a:r>
            <a:r>
              <a:rPr lang="fr-FR" sz="2000" b="1" dirty="0">
                <a:solidFill>
                  <a:srgbClr val="000000"/>
                </a:solidFill>
                <a:latin typeface="Times New Roman"/>
                <a:ea typeface="Times New Roman" pitchFamily="18" charset="0"/>
                <a:cs typeface="Times New Roman"/>
              </a:rPr>
              <a:t>                                    </a:t>
            </a:r>
            <a:endParaRPr lang="fr-FR" sz="2000" dirty="0">
              <a:solidFill>
                <a:srgbClr val="000000"/>
              </a:solidFill>
              <a:latin typeface="Times New Roman"/>
              <a:cs typeface="Times New Roman"/>
            </a:endParaRPr>
          </a:p>
          <a:p>
            <a:pPr eaLnBrk="0" fontAlgn="base" hangingPunct="0">
              <a:spcBef>
                <a:spcPct val="0"/>
              </a:spcBef>
              <a:spcAft>
                <a:spcPct val="0"/>
              </a:spcAft>
            </a:pPr>
            <a:r>
              <a:rPr lang="fr-FR" sz="2000" b="1" u="sng" dirty="0">
                <a:solidFill>
                  <a:srgbClr val="000000"/>
                </a:solidFill>
                <a:latin typeface="Times New Roman"/>
                <a:ea typeface="Times New Roman" pitchFamily="18" charset="0"/>
                <a:cs typeface="Times New Roman"/>
              </a:rPr>
              <a:t> </a:t>
            </a:r>
          </a:p>
          <a:p>
            <a:pPr eaLnBrk="0" fontAlgn="base" hangingPunct="0">
              <a:spcBef>
                <a:spcPct val="0"/>
              </a:spcBef>
              <a:spcAft>
                <a:spcPct val="0"/>
              </a:spcAft>
            </a:pPr>
            <a:r>
              <a:rPr lang="fr-FR" sz="2000" b="1" u="sng" dirty="0">
                <a:solidFill>
                  <a:srgbClr val="000000"/>
                </a:solidFill>
                <a:latin typeface="Times New Roman"/>
                <a:ea typeface="Times New Roman" pitchFamily="18" charset="0"/>
                <a:cs typeface="Times New Roman"/>
              </a:rPr>
              <a:t>RÈSERVES FACULTATIVES</a:t>
            </a:r>
            <a:endParaRPr lang="fr-FR" sz="2000" u="sng" dirty="0">
              <a:solidFill>
                <a:srgbClr val="000000"/>
              </a:solidFill>
              <a:latin typeface="Times New Roman"/>
              <a:cs typeface="Times New Roman"/>
            </a:endParaRPr>
          </a:p>
          <a:p>
            <a:pPr eaLnBrk="0" fontAlgn="base" hangingPunct="0">
              <a:spcBef>
                <a:spcPct val="0"/>
              </a:spcBef>
              <a:spcAft>
                <a:spcPct val="0"/>
              </a:spcAft>
            </a:pPr>
            <a:endParaRPr lang="fr-FR" sz="2000" b="1" dirty="0">
              <a:solidFill>
                <a:srgbClr val="000000"/>
              </a:solidFill>
              <a:latin typeface="Times New Roman"/>
              <a:ea typeface="Times New Roman" pitchFamily="18" charset="0"/>
              <a:cs typeface="Times New Roman"/>
            </a:endParaRPr>
          </a:p>
          <a:p>
            <a:pPr eaLnBrk="0" fontAlgn="base" hangingPunct="0">
              <a:spcBef>
                <a:spcPct val="0"/>
              </a:spcBef>
              <a:spcAft>
                <a:spcPct val="0"/>
              </a:spcAft>
            </a:pPr>
            <a:r>
              <a:rPr lang="fr-FR" sz="2000" b="1" u="sng" dirty="0">
                <a:solidFill>
                  <a:srgbClr val="000000"/>
                </a:solidFill>
                <a:latin typeface="Times New Roman"/>
                <a:ea typeface="Times New Roman" pitchFamily="18" charset="0"/>
                <a:cs typeface="Times New Roman"/>
              </a:rPr>
              <a:t>REPORT À NOUVEAU</a:t>
            </a:r>
            <a:endParaRPr lang="fr-FR" sz="2000" u="sng" dirty="0">
              <a:solidFill>
                <a:srgbClr val="000000"/>
              </a:solidFill>
              <a:latin typeface="Times New Roman"/>
              <a:cs typeface="Times New Roman"/>
            </a:endParaRPr>
          </a:p>
        </p:txBody>
      </p:sp>
      <p:cxnSp>
        <p:nvCxnSpPr>
          <p:cNvPr id="8" name="Connecteur droit avec flèche 7"/>
          <p:cNvCxnSpPr>
            <a:stCxn id="5" idx="3"/>
          </p:cNvCxnSpPr>
          <p:nvPr/>
        </p:nvCxnSpPr>
        <p:spPr>
          <a:xfrm flipV="1">
            <a:off x="3012045" y="4542153"/>
            <a:ext cx="1905592" cy="76805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 name="Connecteur droit avec flèche 8"/>
          <p:cNvCxnSpPr>
            <a:stCxn id="5" idx="3"/>
            <a:endCxn id="6" idx="1"/>
          </p:cNvCxnSpPr>
          <p:nvPr/>
        </p:nvCxnSpPr>
        <p:spPr>
          <a:xfrm>
            <a:off x="3012045" y="5310209"/>
            <a:ext cx="1905592"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2" name="Connecteur droit avec flèche 11"/>
          <p:cNvCxnSpPr>
            <a:stCxn id="5" idx="3"/>
          </p:cNvCxnSpPr>
          <p:nvPr/>
        </p:nvCxnSpPr>
        <p:spPr>
          <a:xfrm>
            <a:off x="3012045" y="5310209"/>
            <a:ext cx="1905592" cy="79483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 name="SlideNumberChip">
            <a:extLst>
              <a:ext uri="{FF2B5EF4-FFF2-40B4-BE49-F238E27FC236}">
                <a16:creationId xmlns:a16="http://schemas.microsoft.com/office/drawing/2014/main" id="{ADE0EBF9-D845-4033-A36E-22C54FD395E4}"/>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75</a:t>
            </a:r>
          </a:p>
        </p:txBody>
      </p:sp>
    </p:spTree>
    <p:extLst>
      <p:ext uri="{BB962C8B-B14F-4D97-AF65-F5344CB8AC3E}">
        <p14:creationId xmlns:p14="http://schemas.microsoft.com/office/powerpoint/2010/main" val="998121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1000"/>
                                        <p:tgtEl>
                                          <p:spTgt spid="5"/>
                                        </p:tgtEl>
                                      </p:cBhvr>
                                    </p:animEffect>
                                    <p:anim calcmode="lin" valueType="num">
                                      <p:cBhvr>
                                        <p:cTn id="44" dur="1000" fill="hold"/>
                                        <p:tgtEl>
                                          <p:spTgt spid="5"/>
                                        </p:tgtEl>
                                        <p:attrNameLst>
                                          <p:attrName>ppt_x</p:attrName>
                                        </p:attrNameLst>
                                      </p:cBhvr>
                                      <p:tavLst>
                                        <p:tav tm="0">
                                          <p:val>
                                            <p:strVal val="#ppt_x"/>
                                          </p:val>
                                        </p:tav>
                                        <p:tav tm="100000">
                                          <p:val>
                                            <p:strVal val="#ppt_x"/>
                                          </p:val>
                                        </p:tav>
                                      </p:tavLst>
                                    </p:anim>
                                    <p:anim calcmode="lin" valueType="num">
                                      <p:cBhvr>
                                        <p:cTn id="4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1000"/>
                                        <p:tgtEl>
                                          <p:spTgt spid="8"/>
                                        </p:tgtEl>
                                      </p:cBhvr>
                                    </p:animEffect>
                                    <p:anim calcmode="lin" valueType="num">
                                      <p:cBhvr>
                                        <p:cTn id="51" dur="1000" fill="hold"/>
                                        <p:tgtEl>
                                          <p:spTgt spid="8"/>
                                        </p:tgtEl>
                                        <p:attrNameLst>
                                          <p:attrName>ppt_x</p:attrName>
                                        </p:attrNameLst>
                                      </p:cBhvr>
                                      <p:tavLst>
                                        <p:tav tm="0">
                                          <p:val>
                                            <p:strVal val="#ppt_x"/>
                                          </p:val>
                                        </p:tav>
                                        <p:tav tm="100000">
                                          <p:val>
                                            <p:strVal val="#ppt_x"/>
                                          </p:val>
                                        </p:tav>
                                      </p:tavLst>
                                    </p:anim>
                                    <p:anim calcmode="lin" valueType="num">
                                      <p:cBhvr>
                                        <p:cTn id="5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fade">
                                      <p:cBhvr>
                                        <p:cTn id="57" dur="1000"/>
                                        <p:tgtEl>
                                          <p:spTgt spid="9"/>
                                        </p:tgtEl>
                                      </p:cBhvr>
                                    </p:animEffect>
                                    <p:anim calcmode="lin" valueType="num">
                                      <p:cBhvr>
                                        <p:cTn id="58" dur="1000" fill="hold"/>
                                        <p:tgtEl>
                                          <p:spTgt spid="9"/>
                                        </p:tgtEl>
                                        <p:attrNameLst>
                                          <p:attrName>ppt_x</p:attrName>
                                        </p:attrNameLst>
                                      </p:cBhvr>
                                      <p:tavLst>
                                        <p:tav tm="0">
                                          <p:val>
                                            <p:strVal val="#ppt_x"/>
                                          </p:val>
                                        </p:tav>
                                        <p:tav tm="100000">
                                          <p:val>
                                            <p:strVal val="#ppt_x"/>
                                          </p:val>
                                        </p:tav>
                                      </p:tavLst>
                                    </p:anim>
                                    <p:anim calcmode="lin" valueType="num">
                                      <p:cBhvr>
                                        <p:cTn id="5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fade">
                                      <p:cBhvr>
                                        <p:cTn id="64" dur="1000"/>
                                        <p:tgtEl>
                                          <p:spTgt spid="12"/>
                                        </p:tgtEl>
                                      </p:cBhvr>
                                    </p:animEffect>
                                    <p:anim calcmode="lin" valueType="num">
                                      <p:cBhvr>
                                        <p:cTn id="65" dur="1000" fill="hold"/>
                                        <p:tgtEl>
                                          <p:spTgt spid="12"/>
                                        </p:tgtEl>
                                        <p:attrNameLst>
                                          <p:attrName>ppt_x</p:attrName>
                                        </p:attrNameLst>
                                      </p:cBhvr>
                                      <p:tavLst>
                                        <p:tav tm="0">
                                          <p:val>
                                            <p:strVal val="#ppt_x"/>
                                          </p:val>
                                        </p:tav>
                                        <p:tav tm="100000">
                                          <p:val>
                                            <p:strVal val="#ppt_x"/>
                                          </p:val>
                                        </p:tav>
                                      </p:tavLst>
                                    </p:anim>
                                    <p:anim calcmode="lin" valueType="num">
                                      <p:cBhvr>
                                        <p:cTn id="6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6"/>
                                        </p:tgtEl>
                                        <p:attrNameLst>
                                          <p:attrName>style.visibility</p:attrName>
                                        </p:attrNameLst>
                                      </p:cBhvr>
                                      <p:to>
                                        <p:strVal val="visible"/>
                                      </p:to>
                                    </p:set>
                                    <p:anim calcmode="lin" valueType="num">
                                      <p:cBhvr>
                                        <p:cTn id="71" dur="1000" fill="hold"/>
                                        <p:tgtEl>
                                          <p:spTgt spid="6"/>
                                        </p:tgtEl>
                                        <p:attrNameLst>
                                          <p:attrName>ppt_w</p:attrName>
                                        </p:attrNameLst>
                                      </p:cBhvr>
                                      <p:tavLst>
                                        <p:tav tm="0">
                                          <p:val>
                                            <p:fltVal val="0"/>
                                          </p:val>
                                        </p:tav>
                                        <p:tav tm="100000">
                                          <p:val>
                                            <p:strVal val="#ppt_w"/>
                                          </p:val>
                                        </p:tav>
                                      </p:tavLst>
                                    </p:anim>
                                    <p:anim calcmode="lin" valueType="num">
                                      <p:cBhvr>
                                        <p:cTn id="72" dur="1000" fill="hold"/>
                                        <p:tgtEl>
                                          <p:spTgt spid="6"/>
                                        </p:tgtEl>
                                        <p:attrNameLst>
                                          <p:attrName>ppt_h</p:attrName>
                                        </p:attrNameLst>
                                      </p:cBhvr>
                                      <p:tavLst>
                                        <p:tav tm="0">
                                          <p:val>
                                            <p:fltVal val="0"/>
                                          </p:val>
                                        </p:tav>
                                        <p:tav tm="100000">
                                          <p:val>
                                            <p:strVal val="#ppt_h"/>
                                          </p:val>
                                        </p:tav>
                                      </p:tavLst>
                                    </p:anim>
                                    <p:anim calcmode="lin" valueType="num">
                                      <p:cBhvr>
                                        <p:cTn id="73" dur="1000" fill="hold"/>
                                        <p:tgtEl>
                                          <p:spTgt spid="6"/>
                                        </p:tgtEl>
                                        <p:attrNameLst>
                                          <p:attrName>style.rotation</p:attrName>
                                        </p:attrNameLst>
                                      </p:cBhvr>
                                      <p:tavLst>
                                        <p:tav tm="0">
                                          <p:val>
                                            <p:fltVal val="90"/>
                                          </p:val>
                                        </p:tav>
                                        <p:tav tm="100000">
                                          <p:val>
                                            <p:fltVal val="0"/>
                                          </p:val>
                                        </p:tav>
                                      </p:tavLst>
                                    </p:anim>
                                    <p:animEffect transition="in" filter="fade">
                                      <p:cBhvr>
                                        <p:cTn id="7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6"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3" name="Espace réservé du contenu 2"/>
          <p:cNvSpPr>
            <a:spLocks noGrp="1"/>
          </p:cNvSpPr>
          <p:nvPr>
            <p:ph idx="1"/>
          </p:nvPr>
        </p:nvSpPr>
        <p:spPr/>
        <p:txBody>
          <a:bodyPr/>
          <a:lstStyle/>
          <a:p>
            <a:pPr indent="280988" algn="just">
              <a:lnSpc>
                <a:spcPct val="150000"/>
              </a:lnSpc>
              <a:buNone/>
            </a:pPr>
            <a:r>
              <a:rPr lang="fr-FR" sz="2000" b="1" u="sng" dirty="0">
                <a:solidFill>
                  <a:srgbClr val="000000"/>
                </a:solidFill>
                <a:latin typeface="Times New Roman"/>
                <a:cs typeface="Times New Roman"/>
              </a:rPr>
              <a:t>TABLEAU DE REPARTITION ET SA COMPTABILISATION</a:t>
            </a:r>
            <a:endParaRPr lang="fr-FR" sz="2000" u="sng" dirty="0">
              <a:solidFill>
                <a:srgbClr val="000000"/>
              </a:solidFill>
              <a:latin typeface="Times New Roman"/>
              <a:cs typeface="Times New Roman"/>
            </a:endParaRPr>
          </a:p>
          <a:p>
            <a:pPr marL="0" indent="536575" algn="just">
              <a:lnSpc>
                <a:spcPct val="150000"/>
              </a:lnSpc>
              <a:buNone/>
            </a:pPr>
            <a:r>
              <a:rPr lang="fr-FR" sz="2000" dirty="0">
                <a:solidFill>
                  <a:srgbClr val="000000"/>
                </a:solidFill>
                <a:latin typeface="Times New Roman"/>
                <a:cs typeface="Times New Roman"/>
              </a:rPr>
              <a:t> Le tableau de répartition des bénéfices est établi ensuite présenté à l’approbation de l’assemblée générale ordinaire qui statue sur l’affectation proposée.</a:t>
            </a:r>
          </a:p>
          <a:p>
            <a:pPr marL="0" indent="536575" algn="just">
              <a:lnSpc>
                <a:spcPct val="150000"/>
              </a:lnSpc>
              <a:buNone/>
            </a:pPr>
            <a:r>
              <a:rPr lang="fr-FR" sz="2000" dirty="0">
                <a:solidFill>
                  <a:srgbClr val="000000"/>
                </a:solidFill>
                <a:latin typeface="Times New Roman"/>
                <a:cs typeface="Times New Roman"/>
              </a:rPr>
              <a:t>Plusieurs cas peuvent se présenter :</a:t>
            </a:r>
          </a:p>
          <a:p>
            <a:pPr algn="just"/>
            <a:endParaRPr lang="fr-FR" dirty="0">
              <a:solidFill>
                <a:srgbClr val="000000"/>
              </a:solidFill>
              <a:latin typeface="Times New Roman"/>
              <a:cs typeface="Times New Roman"/>
            </a:endParaRPr>
          </a:p>
        </p:txBody>
      </p:sp>
      <p:sp>
        <p:nvSpPr>
          <p:cNvPr id="4" name="SlideNumberChip">
            <a:extLst>
              <a:ext uri="{FF2B5EF4-FFF2-40B4-BE49-F238E27FC236}">
                <a16:creationId xmlns:a16="http://schemas.microsoft.com/office/drawing/2014/main" id="{CCD79675-6E31-4F12-B2E2-A36B056804FA}"/>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76</a:t>
            </a:r>
          </a:p>
        </p:txBody>
      </p:sp>
    </p:spTree>
    <p:extLst>
      <p:ext uri="{BB962C8B-B14F-4D97-AF65-F5344CB8AC3E}">
        <p14:creationId xmlns:p14="http://schemas.microsoft.com/office/powerpoint/2010/main" val="2045556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3" name="Espace réservé du contenu 2"/>
          <p:cNvSpPr>
            <a:spLocks noGrp="1"/>
          </p:cNvSpPr>
          <p:nvPr>
            <p:ph idx="1"/>
          </p:nvPr>
        </p:nvSpPr>
        <p:spPr>
          <a:xfrm>
            <a:off x="457200" y="1079239"/>
            <a:ext cx="8229600" cy="5465371"/>
          </a:xfrm>
        </p:spPr>
        <p:txBody>
          <a:bodyPr>
            <a:noAutofit/>
          </a:bodyPr>
          <a:lstStyle/>
          <a:p>
            <a:pPr algn="just">
              <a:buNone/>
            </a:pPr>
            <a:r>
              <a:rPr lang="fr-FR" sz="1800" b="1" u="sng" dirty="0">
                <a:solidFill>
                  <a:srgbClr val="000000"/>
                </a:solidFill>
                <a:effectLst>
                  <a:outerShdw blurRad="38100" dist="38100" dir="2700000" algn="tl">
                    <a:srgbClr val="000000">
                      <a:alpha val="43137"/>
                    </a:srgbClr>
                  </a:outerShdw>
                </a:effectLst>
                <a:latin typeface="Times New Roman"/>
                <a:cs typeface="Times New Roman"/>
              </a:rPr>
              <a:t>CAS 1 : Le capital est totalement libéré : (sans report à nouveau)</a:t>
            </a:r>
          </a:p>
          <a:p>
            <a:pPr algn="just">
              <a:buNone/>
            </a:pPr>
            <a:r>
              <a:rPr lang="fr-FR" sz="1800" b="1" u="sng" dirty="0">
                <a:solidFill>
                  <a:srgbClr val="000000"/>
                </a:solidFill>
                <a:latin typeface="Times New Roman"/>
                <a:cs typeface="Times New Roman"/>
              </a:rPr>
              <a:t>Exemple 1 :</a:t>
            </a:r>
            <a:endParaRPr lang="fr-FR" sz="1800" u="sng" dirty="0">
              <a:solidFill>
                <a:srgbClr val="000000"/>
              </a:solidFill>
              <a:latin typeface="Times New Roman"/>
              <a:cs typeface="Times New Roman"/>
            </a:endParaRPr>
          </a:p>
          <a:p>
            <a:pPr marL="0" indent="449263" algn="just">
              <a:buNone/>
            </a:pPr>
            <a:r>
              <a:rPr lang="fr-FR" sz="1800" dirty="0">
                <a:solidFill>
                  <a:srgbClr val="000000"/>
                </a:solidFill>
                <a:latin typeface="Times New Roman"/>
                <a:cs typeface="Times New Roman"/>
              </a:rPr>
              <a:t>La S.A “ CHIP ” au capital </a:t>
            </a:r>
            <a:r>
              <a:rPr lang="fr-FR" sz="1800">
                <a:solidFill>
                  <a:srgbClr val="000000"/>
                </a:solidFill>
                <a:latin typeface="Times New Roman"/>
                <a:cs typeface="Times New Roman"/>
              </a:rPr>
              <a:t>de 4.500.000 </a:t>
            </a:r>
            <a:r>
              <a:rPr lang="fr-FR" sz="1800" dirty="0">
                <a:solidFill>
                  <a:srgbClr val="000000"/>
                </a:solidFill>
                <a:latin typeface="Times New Roman"/>
                <a:cs typeface="Times New Roman"/>
              </a:rPr>
              <a:t>DH, divisé en 45000 actions  ordinaires libérées et non amorties, prévoit la répartition des  bénéfices comme suit :</a:t>
            </a:r>
          </a:p>
          <a:p>
            <a:pPr marL="0" indent="449263" algn="just">
              <a:buNone/>
            </a:pPr>
            <a:r>
              <a:rPr lang="fr-FR" sz="1800" dirty="0">
                <a:solidFill>
                  <a:srgbClr val="000000"/>
                </a:solidFill>
                <a:latin typeface="Times New Roman"/>
                <a:cs typeface="Times New Roman"/>
              </a:rPr>
              <a:t>Sur le bénéfice net, il est prélevé :</a:t>
            </a:r>
          </a:p>
          <a:p>
            <a:pPr marL="449263" indent="-187325" algn="just"/>
            <a:r>
              <a:rPr lang="fr-FR" sz="1800" dirty="0">
                <a:solidFill>
                  <a:srgbClr val="000000"/>
                </a:solidFill>
                <a:latin typeface="Times New Roman"/>
                <a:cs typeface="Times New Roman"/>
              </a:rPr>
              <a:t>5 % pour constituer la réserve légale ;</a:t>
            </a:r>
          </a:p>
          <a:p>
            <a:pPr marL="449263" indent="-187325" algn="just"/>
            <a:r>
              <a:rPr lang="fr-FR" sz="1800" dirty="0">
                <a:solidFill>
                  <a:srgbClr val="000000"/>
                </a:solidFill>
                <a:latin typeface="Times New Roman"/>
                <a:cs typeface="Times New Roman"/>
              </a:rPr>
              <a:t>la somme nécessaire pour payer le 1</a:t>
            </a:r>
            <a:r>
              <a:rPr lang="fr-FR" sz="1800" baseline="30000" dirty="0">
                <a:solidFill>
                  <a:srgbClr val="000000"/>
                </a:solidFill>
                <a:latin typeface="Times New Roman"/>
                <a:cs typeface="Times New Roman"/>
              </a:rPr>
              <a:t>er</a:t>
            </a:r>
            <a:r>
              <a:rPr lang="fr-FR" sz="1800" dirty="0">
                <a:solidFill>
                  <a:srgbClr val="000000"/>
                </a:solidFill>
                <a:latin typeface="Times New Roman"/>
                <a:cs typeface="Times New Roman"/>
              </a:rPr>
              <a:t> dividende à 6%</a:t>
            </a:r>
          </a:p>
          <a:p>
            <a:pPr marL="449263" indent="-187325" algn="just"/>
            <a:r>
              <a:rPr lang="fr-FR" sz="1800" dirty="0">
                <a:solidFill>
                  <a:srgbClr val="000000"/>
                </a:solidFill>
                <a:latin typeface="Times New Roman"/>
                <a:cs typeface="Times New Roman"/>
              </a:rPr>
              <a:t>le solde est attribué aux actionnaires à titre de superdividende après prélèvement de sommes pour doter les réserves facultatives.</a:t>
            </a:r>
          </a:p>
          <a:p>
            <a:pPr marL="449263" indent="-187325" algn="just">
              <a:buNone/>
            </a:pPr>
            <a:r>
              <a:rPr lang="fr-FR" sz="1800" dirty="0">
                <a:solidFill>
                  <a:srgbClr val="000000"/>
                </a:solidFill>
                <a:latin typeface="Times New Roman"/>
                <a:cs typeface="Times New Roman"/>
              </a:rPr>
              <a:t>Pour l’exercice 2014 , le bénéfice net de la société s’élève à 1 640 403 DH.</a:t>
            </a:r>
          </a:p>
          <a:p>
            <a:pPr marL="0" indent="261938" algn="just">
              <a:buNone/>
            </a:pPr>
            <a:r>
              <a:rPr lang="fr-FR" sz="1800" dirty="0">
                <a:solidFill>
                  <a:srgbClr val="000000"/>
                </a:solidFill>
                <a:latin typeface="Times New Roman"/>
                <a:cs typeface="Times New Roman"/>
              </a:rPr>
              <a:t>L’assemblée générale ordinaire décide de répartir le bénéfice selon la loi et les statuts et de doter les réserves facultatives d’une somme de 380000 DH.</a:t>
            </a:r>
          </a:p>
          <a:p>
            <a:pPr marL="0" indent="449263" algn="just">
              <a:buNone/>
            </a:pPr>
            <a:endParaRPr lang="fr-FR" sz="1800" b="1" dirty="0">
              <a:solidFill>
                <a:srgbClr val="000000"/>
              </a:solidFill>
              <a:latin typeface="Times New Roman"/>
              <a:cs typeface="Times New Roman"/>
            </a:endParaRPr>
          </a:p>
          <a:p>
            <a:pPr marL="0" indent="449263" algn="just">
              <a:buNone/>
            </a:pPr>
            <a:r>
              <a:rPr lang="fr-FR" sz="1800" b="1" i="1" u="sng" dirty="0">
                <a:solidFill>
                  <a:srgbClr val="000000"/>
                </a:solidFill>
                <a:latin typeface="Times New Roman"/>
                <a:cs typeface="Times New Roman"/>
              </a:rPr>
              <a:t>Travail à faire :</a:t>
            </a:r>
          </a:p>
          <a:p>
            <a:pPr marL="449263" indent="-187325" algn="just">
              <a:buFont typeface="+mj-lt"/>
              <a:buAutoNum type="arabicPeriod"/>
            </a:pPr>
            <a:r>
              <a:rPr lang="fr-FR" sz="1800" b="1" dirty="0">
                <a:solidFill>
                  <a:srgbClr val="000000"/>
                </a:solidFill>
                <a:latin typeface="Times New Roman"/>
                <a:cs typeface="Times New Roman"/>
              </a:rPr>
              <a:t> Etablir le tableau de répartition des bénéfices et calculer le montant de la taxe sur les Produits des actions (T P A).</a:t>
            </a:r>
          </a:p>
          <a:p>
            <a:pPr marL="449263" indent="-187325" algn="just">
              <a:buFont typeface="+mj-lt"/>
              <a:buAutoNum type="arabicPeriod"/>
            </a:pPr>
            <a:r>
              <a:rPr lang="fr-FR" sz="1800" b="1" dirty="0">
                <a:solidFill>
                  <a:srgbClr val="000000"/>
                </a:solidFill>
                <a:latin typeface="Times New Roman"/>
                <a:cs typeface="Times New Roman"/>
              </a:rPr>
              <a:t> Passer les écritures comptables relatives à cette répartition.</a:t>
            </a:r>
          </a:p>
          <a:p>
            <a:pPr algn="just"/>
            <a:endParaRPr lang="fr-FR" sz="1800" b="1" dirty="0">
              <a:solidFill>
                <a:srgbClr val="000000"/>
              </a:solidFill>
              <a:latin typeface="Times New Roman"/>
              <a:cs typeface="Times New Roman"/>
            </a:endParaRPr>
          </a:p>
        </p:txBody>
      </p:sp>
      <p:sp>
        <p:nvSpPr>
          <p:cNvPr id="4" name="SlideNumberChip">
            <a:extLst>
              <a:ext uri="{FF2B5EF4-FFF2-40B4-BE49-F238E27FC236}">
                <a16:creationId xmlns:a16="http://schemas.microsoft.com/office/drawing/2014/main" id="{1A2EBEB4-80B7-4C76-87F7-32418DF6892E}"/>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77</a:t>
            </a:r>
          </a:p>
        </p:txBody>
      </p:sp>
    </p:spTree>
    <p:extLst>
      <p:ext uri="{BB962C8B-B14F-4D97-AF65-F5344CB8AC3E}">
        <p14:creationId xmlns:p14="http://schemas.microsoft.com/office/powerpoint/2010/main" val="1483849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1" end="11"/>
                                            </p:txEl>
                                          </p:spTgt>
                                        </p:tgtEl>
                                        <p:attrNameLst>
                                          <p:attrName>style.visibility</p:attrName>
                                        </p:attrNameLst>
                                      </p:cBhvr>
                                      <p:to>
                                        <p:strVal val="visible"/>
                                      </p:to>
                                    </p:set>
                                    <p:animEffect transition="in" filter="fade">
                                      <p:cBhvr>
                                        <p:cTn id="77" dur="1000"/>
                                        <p:tgtEl>
                                          <p:spTgt spid="3">
                                            <p:txEl>
                                              <p:pRg st="11" end="11"/>
                                            </p:txEl>
                                          </p:spTgt>
                                        </p:tgtEl>
                                      </p:cBhvr>
                                    </p:animEffect>
                                    <p:anim calcmode="lin" valueType="num">
                                      <p:cBhvr>
                                        <p:cTn id="78"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2" end="12"/>
                                            </p:txEl>
                                          </p:spTgt>
                                        </p:tgtEl>
                                        <p:attrNameLst>
                                          <p:attrName>style.visibility</p:attrName>
                                        </p:attrNameLst>
                                      </p:cBhvr>
                                      <p:to>
                                        <p:strVal val="visible"/>
                                      </p:to>
                                    </p:set>
                                    <p:animEffect transition="in" filter="fade">
                                      <p:cBhvr>
                                        <p:cTn id="84" dur="1000"/>
                                        <p:tgtEl>
                                          <p:spTgt spid="3">
                                            <p:txEl>
                                              <p:pRg st="12" end="12"/>
                                            </p:txEl>
                                          </p:spTgt>
                                        </p:tgtEl>
                                      </p:cBhvr>
                                    </p:animEffect>
                                    <p:anim calcmode="lin" valueType="num">
                                      <p:cBhvr>
                                        <p:cTn id="85"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3" name="Espace réservé du contenu 2"/>
          <p:cNvSpPr>
            <a:spLocks noGrp="1"/>
          </p:cNvSpPr>
          <p:nvPr>
            <p:ph idx="1"/>
          </p:nvPr>
        </p:nvSpPr>
        <p:spPr>
          <a:xfrm>
            <a:off x="195376" y="981556"/>
            <a:ext cx="8791916" cy="5876444"/>
          </a:xfrm>
        </p:spPr>
        <p:txBody>
          <a:bodyPr>
            <a:noAutofit/>
          </a:bodyPr>
          <a:lstStyle/>
          <a:p>
            <a:pPr algn="just">
              <a:buNone/>
            </a:pPr>
            <a:r>
              <a:rPr lang="fr-FR" sz="1800" b="1" u="sng" dirty="0">
                <a:solidFill>
                  <a:srgbClr val="000000"/>
                </a:solidFill>
                <a:effectLst>
                  <a:outerShdw blurRad="38100" dist="38100" dir="2700000" algn="tl">
                    <a:srgbClr val="000000">
                      <a:alpha val="43137"/>
                    </a:srgbClr>
                  </a:outerShdw>
                </a:effectLst>
                <a:latin typeface="Times New Roman"/>
                <a:cs typeface="Times New Roman"/>
              </a:rPr>
              <a:t>CAS 2 : Répartition des bénéfices avec report à nouveau :</a:t>
            </a:r>
          </a:p>
          <a:p>
            <a:pPr marL="0" indent="363538" algn="just">
              <a:buNone/>
            </a:pPr>
            <a:r>
              <a:rPr lang="fr-FR" sz="1800" b="1" u="sng" dirty="0">
                <a:solidFill>
                  <a:srgbClr val="000000"/>
                </a:solidFill>
                <a:latin typeface="Times New Roman"/>
                <a:cs typeface="Times New Roman"/>
              </a:rPr>
              <a:t>Exemple  2: </a:t>
            </a:r>
          </a:p>
          <a:p>
            <a:pPr marL="0" indent="363538" algn="just">
              <a:buNone/>
            </a:pPr>
            <a:r>
              <a:rPr lang="fr-FR" sz="1800" dirty="0">
                <a:solidFill>
                  <a:srgbClr val="000000"/>
                </a:solidFill>
                <a:latin typeface="Times New Roman"/>
                <a:cs typeface="Times New Roman"/>
              </a:rPr>
              <a:t>La société Anonyme “ MANAR ” au capital social de 600 000 DH composé de 6000 actions totalement libérées et non amorties prévoit dans un article ce qui suit :</a:t>
            </a:r>
          </a:p>
          <a:p>
            <a:pPr marL="0" indent="363538" algn="just">
              <a:buNone/>
            </a:pPr>
            <a:r>
              <a:rPr lang="fr-FR" sz="1800" dirty="0">
                <a:solidFill>
                  <a:srgbClr val="000000"/>
                </a:solidFill>
                <a:latin typeface="Times New Roman"/>
                <a:cs typeface="Times New Roman"/>
              </a:rPr>
              <a:t>Sur le bénéfice net :</a:t>
            </a:r>
          </a:p>
          <a:p>
            <a:pPr marL="363538" indent="-276225" algn="just"/>
            <a:r>
              <a:rPr lang="fr-FR" sz="1800" dirty="0">
                <a:solidFill>
                  <a:srgbClr val="000000"/>
                </a:solidFill>
                <a:latin typeface="Times New Roman"/>
                <a:cs typeface="Times New Roman"/>
              </a:rPr>
              <a:t>5 % pour doter la réserve légale ;</a:t>
            </a:r>
          </a:p>
          <a:p>
            <a:pPr marL="363538" indent="-276225" algn="just"/>
            <a:r>
              <a:rPr lang="fr-FR" sz="1800" dirty="0">
                <a:solidFill>
                  <a:srgbClr val="000000"/>
                </a:solidFill>
                <a:latin typeface="Times New Roman"/>
                <a:cs typeface="Times New Roman"/>
              </a:rPr>
              <a:t>6 % pour rémunérer le capital libéré et non amorti ;</a:t>
            </a:r>
          </a:p>
          <a:p>
            <a:pPr marL="363538" indent="-276225" algn="just"/>
            <a:r>
              <a:rPr lang="fr-FR" sz="1800" dirty="0">
                <a:solidFill>
                  <a:srgbClr val="000000"/>
                </a:solidFill>
                <a:latin typeface="Times New Roman"/>
                <a:cs typeface="Times New Roman"/>
              </a:rPr>
              <a:t>Doter la réserve facultative d’une somme que l’assemblée générale juge utile d’attribuer ;</a:t>
            </a:r>
          </a:p>
          <a:p>
            <a:pPr marL="363538" indent="-276225" algn="just"/>
            <a:r>
              <a:rPr lang="fr-FR" sz="1800" dirty="0">
                <a:solidFill>
                  <a:srgbClr val="000000"/>
                </a:solidFill>
                <a:latin typeface="Times New Roman"/>
                <a:cs typeface="Times New Roman"/>
              </a:rPr>
              <a:t>Le reste auquel est ajouté le report à nouveau éventuel précédent est attribué au superdividende et au report à nouveau destiner à arrondir le superdividende au DH inférieur.</a:t>
            </a:r>
          </a:p>
          <a:p>
            <a:pPr marL="0" indent="363538" algn="just">
              <a:buNone/>
            </a:pPr>
            <a:r>
              <a:rPr lang="fr-FR" sz="1800" dirty="0">
                <a:solidFill>
                  <a:srgbClr val="000000"/>
                </a:solidFill>
                <a:latin typeface="Times New Roman"/>
                <a:cs typeface="Times New Roman"/>
              </a:rPr>
              <a:t>Le bénéfice de l’année 2013 est de 250 000 DH. Le report à nouveau s’élève à  5100 DH. L’assemblée générale ordinaire réunie le 01/03/2014 a décidé de doter la réserve facultative de 25000 DH et de distribuer le reste aux actionnaires.</a:t>
            </a:r>
          </a:p>
          <a:p>
            <a:pPr marL="0" indent="363538" algn="just">
              <a:buNone/>
            </a:pPr>
            <a:r>
              <a:rPr lang="fr-FR" sz="2000" b="1" i="1" u="sng" dirty="0">
                <a:solidFill>
                  <a:srgbClr val="000000"/>
                </a:solidFill>
                <a:latin typeface="Times New Roman"/>
                <a:cs typeface="Times New Roman"/>
              </a:rPr>
              <a:t>Travail à faire </a:t>
            </a:r>
            <a:r>
              <a:rPr lang="fr-FR" sz="1800" b="1" dirty="0">
                <a:solidFill>
                  <a:srgbClr val="000000"/>
                </a:solidFill>
                <a:latin typeface="Times New Roman"/>
                <a:cs typeface="Times New Roman"/>
              </a:rPr>
              <a:t>:</a:t>
            </a:r>
          </a:p>
          <a:p>
            <a:pPr marL="711200" indent="-347663" algn="just">
              <a:buFont typeface="+mj-lt"/>
              <a:buAutoNum type="arabicPeriod"/>
            </a:pPr>
            <a:r>
              <a:rPr lang="fr-FR" sz="1800" b="1" dirty="0">
                <a:solidFill>
                  <a:srgbClr val="000000"/>
                </a:solidFill>
                <a:latin typeface="Times New Roman"/>
                <a:cs typeface="Times New Roman"/>
              </a:rPr>
              <a:t>Etablir le tableau de répartition de bénéfice</a:t>
            </a:r>
          </a:p>
          <a:p>
            <a:pPr marL="711200" indent="-347663" algn="just">
              <a:buFont typeface="+mj-lt"/>
              <a:buAutoNum type="arabicPeriod"/>
            </a:pPr>
            <a:r>
              <a:rPr lang="fr-FR" sz="1800" b="1" dirty="0">
                <a:solidFill>
                  <a:srgbClr val="000000"/>
                </a:solidFill>
                <a:latin typeface="Times New Roman"/>
                <a:cs typeface="Times New Roman"/>
              </a:rPr>
              <a:t>Déterminer le montant de la taxe sur le produit des actions.</a:t>
            </a:r>
          </a:p>
          <a:p>
            <a:pPr marL="711200" indent="-347663" algn="just">
              <a:buFont typeface="+mj-lt"/>
              <a:buAutoNum type="arabicPeriod"/>
            </a:pPr>
            <a:r>
              <a:rPr lang="fr-FR" sz="1800" b="1" dirty="0">
                <a:solidFill>
                  <a:srgbClr val="000000"/>
                </a:solidFill>
                <a:latin typeface="Times New Roman"/>
                <a:cs typeface="Times New Roman"/>
              </a:rPr>
              <a:t>Passer au journal les écritures de la Sté “ MANAR ”</a:t>
            </a:r>
            <a:endParaRPr lang="fr-FR" sz="1800" dirty="0">
              <a:solidFill>
                <a:srgbClr val="000000"/>
              </a:solidFill>
              <a:latin typeface="Times New Roman"/>
              <a:cs typeface="Times New Roman"/>
            </a:endParaRPr>
          </a:p>
        </p:txBody>
      </p:sp>
      <p:sp>
        <p:nvSpPr>
          <p:cNvPr id="4" name="SlideNumberChip">
            <a:extLst>
              <a:ext uri="{FF2B5EF4-FFF2-40B4-BE49-F238E27FC236}">
                <a16:creationId xmlns:a16="http://schemas.microsoft.com/office/drawing/2014/main" id="{352719A9-8B68-47AF-AF06-6967A9D35AE8}"/>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78</a:t>
            </a:r>
          </a:p>
        </p:txBody>
      </p:sp>
    </p:spTree>
    <p:extLst>
      <p:ext uri="{BB962C8B-B14F-4D97-AF65-F5344CB8AC3E}">
        <p14:creationId xmlns:p14="http://schemas.microsoft.com/office/powerpoint/2010/main" val="9791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Effect transition="in" filter="fade">
                                      <p:cBhvr>
                                        <p:cTn id="84" dur="1000"/>
                                        <p:tgtEl>
                                          <p:spTgt spid="3">
                                            <p:txEl>
                                              <p:pRg st="11" end="11"/>
                                            </p:txEl>
                                          </p:spTgt>
                                        </p:tgtEl>
                                      </p:cBhvr>
                                    </p:animEffect>
                                    <p:anim calcmode="lin" valueType="num">
                                      <p:cBhvr>
                                        <p:cTn id="8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
                                            <p:txEl>
                                              <p:pRg st="12" end="12"/>
                                            </p:txEl>
                                          </p:spTgt>
                                        </p:tgtEl>
                                        <p:attrNameLst>
                                          <p:attrName>style.visibility</p:attrName>
                                        </p:attrNameLst>
                                      </p:cBhvr>
                                      <p:to>
                                        <p:strVal val="visible"/>
                                      </p:to>
                                    </p:set>
                                    <p:animEffect transition="in" filter="fade">
                                      <p:cBhvr>
                                        <p:cTn id="91" dur="1000"/>
                                        <p:tgtEl>
                                          <p:spTgt spid="3">
                                            <p:txEl>
                                              <p:pRg st="12" end="12"/>
                                            </p:txEl>
                                          </p:spTgt>
                                        </p:tgtEl>
                                      </p:cBhvr>
                                    </p:animEffect>
                                    <p:anim calcmode="lin" valueType="num">
                                      <p:cBhvr>
                                        <p:cTn id="92"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3" name="Espace réservé du contenu 2"/>
          <p:cNvSpPr>
            <a:spLocks noGrp="1"/>
          </p:cNvSpPr>
          <p:nvPr>
            <p:ph idx="1"/>
          </p:nvPr>
        </p:nvSpPr>
        <p:spPr>
          <a:xfrm>
            <a:off x="179095" y="944250"/>
            <a:ext cx="8840760" cy="5763161"/>
          </a:xfrm>
        </p:spPr>
        <p:txBody>
          <a:bodyPr>
            <a:noAutofit/>
          </a:bodyPr>
          <a:lstStyle/>
          <a:p>
            <a:pPr algn="just">
              <a:buNone/>
            </a:pPr>
            <a:r>
              <a:rPr lang="fr-FR" sz="1800" b="1" dirty="0">
                <a:solidFill>
                  <a:srgbClr val="000000"/>
                </a:solidFill>
                <a:latin typeface="Times New Roman"/>
                <a:cs typeface="Times New Roman"/>
              </a:rPr>
              <a:t>CAS 3 : Libération partielle du capital social</a:t>
            </a:r>
          </a:p>
          <a:p>
            <a:pPr algn="just">
              <a:buNone/>
            </a:pPr>
            <a:r>
              <a:rPr lang="fr-FR" sz="1800" dirty="0">
                <a:solidFill>
                  <a:srgbClr val="000000"/>
                </a:solidFill>
                <a:latin typeface="Times New Roman"/>
                <a:cs typeface="Times New Roman"/>
              </a:rPr>
              <a:t>(cas d’existence d’actions partiellement libérées d’une durée dépassant un an)</a:t>
            </a:r>
          </a:p>
          <a:p>
            <a:pPr algn="just">
              <a:buNone/>
            </a:pPr>
            <a:endParaRPr lang="fr-FR" sz="1800" b="1" u="sng" dirty="0">
              <a:solidFill>
                <a:srgbClr val="000000"/>
              </a:solidFill>
              <a:latin typeface="Times New Roman"/>
              <a:cs typeface="Times New Roman"/>
            </a:endParaRPr>
          </a:p>
          <a:p>
            <a:pPr algn="just">
              <a:buNone/>
            </a:pPr>
            <a:r>
              <a:rPr lang="fr-FR" sz="1800" b="1" u="sng" dirty="0">
                <a:solidFill>
                  <a:srgbClr val="000000"/>
                </a:solidFill>
                <a:latin typeface="Times New Roman"/>
                <a:cs typeface="Times New Roman"/>
              </a:rPr>
              <a:t>Exemple 3:</a:t>
            </a:r>
          </a:p>
          <a:p>
            <a:pPr marL="0" indent="449263" algn="just">
              <a:buNone/>
            </a:pPr>
            <a:r>
              <a:rPr lang="fr-FR" sz="1800" dirty="0">
                <a:solidFill>
                  <a:srgbClr val="000000"/>
                </a:solidFill>
                <a:latin typeface="Times New Roman"/>
                <a:cs typeface="Times New Roman"/>
              </a:rPr>
              <a:t>La société anonyme “ LATEX ” au capital de 2400000 DH divisé en 8000 actions en nature de 100 DH chacune et en 16000 actions en numéraire de 100 DH libérées du quart (depuis plus d’un an).</a:t>
            </a:r>
          </a:p>
          <a:p>
            <a:pPr algn="just">
              <a:buNone/>
            </a:pPr>
            <a:r>
              <a:rPr lang="fr-FR" sz="1800" dirty="0">
                <a:solidFill>
                  <a:srgbClr val="000000"/>
                </a:solidFill>
                <a:latin typeface="Times New Roman"/>
                <a:cs typeface="Times New Roman"/>
              </a:rPr>
              <a:t>La société répartit le bénéfice de la manière suivante : </a:t>
            </a:r>
          </a:p>
          <a:p>
            <a:pPr lvl="0" algn="just">
              <a:buFont typeface="Wingdings" pitchFamily="2" charset="2"/>
              <a:buChar char="§"/>
            </a:pPr>
            <a:r>
              <a:rPr lang="fr-FR" sz="1800" dirty="0">
                <a:solidFill>
                  <a:srgbClr val="000000"/>
                </a:solidFill>
                <a:latin typeface="Times New Roman"/>
                <a:cs typeface="Times New Roman"/>
              </a:rPr>
              <a:t>Dotation de la réserve légale conformément à la loi ;</a:t>
            </a:r>
          </a:p>
          <a:p>
            <a:pPr lvl="0" algn="just">
              <a:buFont typeface="Wingdings" pitchFamily="2" charset="2"/>
              <a:buChar char="§"/>
            </a:pPr>
            <a:r>
              <a:rPr lang="fr-FR" sz="1800" dirty="0">
                <a:solidFill>
                  <a:srgbClr val="000000"/>
                </a:solidFill>
                <a:latin typeface="Times New Roman"/>
                <a:cs typeface="Times New Roman"/>
              </a:rPr>
              <a:t>Attribution des intérêts statutaires au taux de 6% pour rémunérer le capital libéré et non amorti ;</a:t>
            </a:r>
          </a:p>
          <a:p>
            <a:pPr lvl="0" algn="just">
              <a:buFont typeface="Wingdings" pitchFamily="2" charset="2"/>
              <a:buChar char="§"/>
            </a:pPr>
            <a:r>
              <a:rPr lang="fr-FR" sz="1800" b="1" dirty="0">
                <a:solidFill>
                  <a:srgbClr val="000000"/>
                </a:solidFill>
                <a:latin typeface="Times New Roman"/>
                <a:cs typeface="Times New Roman"/>
              </a:rPr>
              <a:t>Sur le solde</a:t>
            </a:r>
            <a:r>
              <a:rPr lang="fr-FR" sz="1800" dirty="0">
                <a:solidFill>
                  <a:srgbClr val="000000"/>
                </a:solidFill>
                <a:latin typeface="Times New Roman"/>
                <a:cs typeface="Times New Roman"/>
              </a:rPr>
              <a:t> , </a:t>
            </a:r>
            <a:r>
              <a:rPr lang="fr-FR" sz="1800" b="1" dirty="0">
                <a:solidFill>
                  <a:srgbClr val="000000"/>
                </a:solidFill>
                <a:latin typeface="Times New Roman"/>
                <a:cs typeface="Times New Roman"/>
              </a:rPr>
              <a:t>attribution</a:t>
            </a:r>
            <a:r>
              <a:rPr lang="fr-FR" sz="1800" dirty="0">
                <a:solidFill>
                  <a:srgbClr val="000000"/>
                </a:solidFill>
                <a:latin typeface="Times New Roman"/>
                <a:cs typeface="Times New Roman"/>
              </a:rPr>
              <a:t> de </a:t>
            </a:r>
            <a:r>
              <a:rPr lang="fr-FR" sz="1800" b="1" dirty="0">
                <a:solidFill>
                  <a:srgbClr val="000000"/>
                </a:solidFill>
                <a:latin typeface="Times New Roman"/>
                <a:cs typeface="Times New Roman"/>
              </a:rPr>
              <a:t>25%</a:t>
            </a:r>
            <a:r>
              <a:rPr lang="fr-FR" sz="1800" dirty="0">
                <a:solidFill>
                  <a:srgbClr val="000000"/>
                </a:solidFill>
                <a:latin typeface="Times New Roman"/>
                <a:cs typeface="Times New Roman"/>
              </a:rPr>
              <a:t> pour </a:t>
            </a:r>
            <a:r>
              <a:rPr lang="fr-FR" sz="1800" b="1" dirty="0">
                <a:solidFill>
                  <a:srgbClr val="000000"/>
                </a:solidFill>
                <a:latin typeface="Times New Roman"/>
                <a:cs typeface="Times New Roman"/>
              </a:rPr>
              <a:t>doter les réserves statutaires </a:t>
            </a:r>
            <a:r>
              <a:rPr lang="fr-FR" sz="1800" dirty="0">
                <a:solidFill>
                  <a:srgbClr val="000000"/>
                </a:solidFill>
                <a:latin typeface="Times New Roman"/>
                <a:cs typeface="Times New Roman"/>
              </a:rPr>
              <a:t>et prélèvement d’une somme jugée utile par l’assemblée générale ordinaire pour doter la réserve facultative ;</a:t>
            </a:r>
          </a:p>
          <a:p>
            <a:pPr lvl="0" algn="just">
              <a:buFont typeface="Wingdings" pitchFamily="2" charset="2"/>
              <a:buChar char="§"/>
            </a:pPr>
            <a:r>
              <a:rPr lang="fr-FR" sz="1800" dirty="0">
                <a:solidFill>
                  <a:srgbClr val="000000"/>
                </a:solidFill>
                <a:latin typeface="Times New Roman"/>
                <a:cs typeface="Times New Roman"/>
              </a:rPr>
              <a:t>Le reste, après reprise du report à nouveau précédent, est accordé aux actionnaires, à titre de superdividende, compte tenu d’un report à nouveau éventuel de façon à arrondir le superdividende au DH inférieur.</a:t>
            </a:r>
          </a:p>
          <a:p>
            <a:pPr marL="0" indent="449263" algn="just">
              <a:buNone/>
            </a:pPr>
            <a:r>
              <a:rPr lang="fr-FR" sz="1800" dirty="0">
                <a:solidFill>
                  <a:srgbClr val="000000"/>
                </a:solidFill>
                <a:latin typeface="Times New Roman"/>
                <a:cs typeface="Times New Roman"/>
              </a:rPr>
              <a:t> À la fin de l’exercice, le résultat net de la société est de 500000 DH, le report à nouveau précédent est nul. </a:t>
            </a:r>
          </a:p>
        </p:txBody>
      </p:sp>
      <p:sp>
        <p:nvSpPr>
          <p:cNvPr id="4" name="SlideNumberChip">
            <a:extLst>
              <a:ext uri="{FF2B5EF4-FFF2-40B4-BE49-F238E27FC236}">
                <a16:creationId xmlns:a16="http://schemas.microsoft.com/office/drawing/2014/main" id="{5B7F0C91-BB5B-4C3C-9F06-3B22D29311D9}"/>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79</a:t>
            </a:r>
          </a:p>
        </p:txBody>
      </p:sp>
    </p:spTree>
    <p:extLst>
      <p:ext uri="{BB962C8B-B14F-4D97-AF65-F5344CB8AC3E}">
        <p14:creationId xmlns:p14="http://schemas.microsoft.com/office/powerpoint/2010/main" val="2462790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1" y="1600200"/>
            <a:ext cx="8485587" cy="4911210"/>
          </a:xfrm>
        </p:spPr>
        <p:txBody>
          <a:bodyPr>
            <a:normAutofit fontScale="92500" lnSpcReduction="10000"/>
          </a:bodyPr>
          <a:lstStyle/>
          <a:p>
            <a:pPr marL="514350" indent="-514350" algn="just">
              <a:buFont typeface="+mj-lt"/>
              <a:buAutoNum type="romanUcPeriod"/>
            </a:pPr>
            <a:r>
              <a:rPr lang="fr-FR" sz="2800" b="1" i="1" u="sng" dirty="0">
                <a:solidFill>
                  <a:schemeClr val="tx2"/>
                </a:solidFill>
                <a:latin typeface="Times New Roman"/>
                <a:cs typeface="Times New Roman"/>
              </a:rPr>
              <a:t>Les Formalités</a:t>
            </a:r>
            <a:r>
              <a:rPr lang="fr-FR" dirty="0">
                <a:latin typeface="Times New Roman"/>
                <a:cs typeface="Times New Roman"/>
              </a:rPr>
              <a:t> </a:t>
            </a:r>
          </a:p>
          <a:p>
            <a:pPr marL="0" indent="0" algn="just">
              <a:buNone/>
            </a:pPr>
            <a:endParaRPr lang="fr-FR" dirty="0">
              <a:latin typeface="Times New Roman"/>
              <a:cs typeface="Times New Roman"/>
            </a:endParaRPr>
          </a:p>
          <a:p>
            <a:pPr marL="0" indent="0" algn="just">
              <a:buNone/>
            </a:pPr>
            <a:r>
              <a:rPr lang="fr-FR" sz="2000" dirty="0">
                <a:solidFill>
                  <a:schemeClr val="tx1"/>
                </a:solidFill>
                <a:latin typeface="Times New Roman"/>
                <a:cs typeface="Times New Roman"/>
              </a:rPr>
              <a:t>Une fois la forme juridique choisie est le certificat négatif obtenu, une société doit accomplir un certain nombre de formalités juridiques et administratives pour officialiser sa constitution: </a:t>
            </a:r>
          </a:p>
          <a:p>
            <a:pPr algn="just">
              <a:buFont typeface="Wingdings" charset="2"/>
              <a:buChar char="ü"/>
            </a:pPr>
            <a:r>
              <a:rPr lang="fr-FR" sz="2000" dirty="0">
                <a:solidFill>
                  <a:schemeClr val="tx1"/>
                </a:solidFill>
                <a:latin typeface="Times New Roman"/>
                <a:cs typeface="Times New Roman"/>
              </a:rPr>
              <a:t>Rédaction et signature par les associés du contrat de société appelé statuts. Il s’agit de l’acte constitutif de la société. </a:t>
            </a:r>
          </a:p>
          <a:p>
            <a:pPr algn="just">
              <a:buFont typeface="Wingdings" charset="2"/>
              <a:buChar char="ü"/>
            </a:pPr>
            <a:r>
              <a:rPr lang="fr-FR" sz="2000" dirty="0">
                <a:solidFill>
                  <a:schemeClr val="tx1"/>
                </a:solidFill>
                <a:latin typeface="Times New Roman"/>
                <a:cs typeface="Times New Roman"/>
              </a:rPr>
              <a:t>Enregistrement des statuts auprès de l’administration des impôts</a:t>
            </a:r>
          </a:p>
          <a:p>
            <a:pPr algn="just">
              <a:buFont typeface="Wingdings" charset="2"/>
              <a:buChar char="ü"/>
            </a:pPr>
            <a:r>
              <a:rPr lang="fr-FR" sz="2000" dirty="0">
                <a:solidFill>
                  <a:schemeClr val="tx1"/>
                </a:solidFill>
                <a:latin typeface="Times New Roman"/>
                <a:cs typeface="Times New Roman"/>
              </a:rPr>
              <a:t>Dépôt des statuts et d’autres documents et pièces à fournir au greffe du tribunal de commerce, </a:t>
            </a:r>
          </a:p>
          <a:p>
            <a:pPr algn="just">
              <a:buFont typeface="Wingdings" charset="2"/>
              <a:buChar char="ü"/>
            </a:pPr>
            <a:r>
              <a:rPr lang="fr-FR" sz="2000" dirty="0">
                <a:solidFill>
                  <a:schemeClr val="tx1"/>
                </a:solidFill>
                <a:latin typeface="Times New Roman"/>
                <a:cs typeface="Times New Roman"/>
              </a:rPr>
              <a:t>Immatriculation de la société au registre de commerce </a:t>
            </a:r>
          </a:p>
          <a:p>
            <a:pPr algn="just">
              <a:buFont typeface="Wingdings" charset="2"/>
              <a:buChar char="ü"/>
            </a:pPr>
            <a:r>
              <a:rPr lang="fr-FR" sz="2000" dirty="0">
                <a:solidFill>
                  <a:schemeClr val="tx1"/>
                </a:solidFill>
                <a:latin typeface="Times New Roman"/>
                <a:cs typeface="Times New Roman"/>
              </a:rPr>
              <a:t>Insertion de l’avis de constitution dans un journal d’annonces légales</a:t>
            </a:r>
          </a:p>
          <a:p>
            <a:pPr algn="just">
              <a:buFont typeface="Wingdings" charset="2"/>
              <a:buChar char="ü"/>
            </a:pPr>
            <a:r>
              <a:rPr lang="fr-FR" sz="2000" dirty="0">
                <a:solidFill>
                  <a:schemeClr val="tx1"/>
                </a:solidFill>
                <a:latin typeface="Times New Roman"/>
                <a:cs typeface="Times New Roman"/>
              </a:rPr>
              <a:t>Insertion  au bulletin officiel des annonces légales, judiciaires et administratives </a:t>
            </a:r>
          </a:p>
          <a:p>
            <a:pPr algn="just">
              <a:buFont typeface="Wingdings" charset="2"/>
              <a:buChar char="ü"/>
            </a:pPr>
            <a:r>
              <a:rPr lang="fr-FR" sz="2000" dirty="0">
                <a:solidFill>
                  <a:schemeClr val="tx1"/>
                </a:solidFill>
                <a:latin typeface="Times New Roman"/>
                <a:cs typeface="Times New Roman"/>
              </a:rPr>
              <a:t>Déblocage des fonds préalablement déposés chez un notaire ou dans un compte bancaire bloqué. </a:t>
            </a:r>
          </a:p>
          <a:p>
            <a:pPr algn="just">
              <a:buFont typeface="Wingdings" charset="2"/>
              <a:buChar char="ü"/>
            </a:pPr>
            <a:endParaRPr lang="fr-FR" sz="2000" dirty="0">
              <a:solidFill>
                <a:schemeClr val="tx1"/>
              </a:solidFill>
              <a:latin typeface="Times New Roman"/>
              <a:cs typeface="Times New Roman"/>
            </a:endParaRPr>
          </a:p>
          <a:p>
            <a:pPr algn="just">
              <a:buFont typeface="Wingdings" charset="2"/>
              <a:buChar char="ü"/>
            </a:pPr>
            <a:endParaRPr lang="fr-FR" sz="2000" dirty="0">
              <a:solidFill>
                <a:schemeClr val="tx1"/>
              </a:solidFill>
              <a:latin typeface="Times New Roman"/>
              <a:cs typeface="Times New Roman"/>
            </a:endParaRP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422C69BB-B624-4EB9-9F95-9832E4A23A8E}"/>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8</a:t>
            </a:r>
          </a:p>
        </p:txBody>
      </p:sp>
    </p:spTree>
    <p:extLst>
      <p:ext uri="{BB962C8B-B14F-4D97-AF65-F5344CB8AC3E}">
        <p14:creationId xmlns:p14="http://schemas.microsoft.com/office/powerpoint/2010/main" val="1361386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500" decel="50000" fill="hold">
                                          <p:stCondLst>
                                            <p:cond delay="0"/>
                                          </p:stCondLst>
                                        </p:cTn>
                                        <p:tgtEl>
                                          <p:spTgt spid="3">
                                            <p:txEl>
                                              <p:pRg st="3" end="3"/>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3">
                                            <p:txEl>
                                              <p:pRg st="3" end="3"/>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3">
                                            <p:txEl>
                                              <p:pRg st="3" end="3"/>
                                            </p:txEl>
                                          </p:spTgt>
                                        </p:tgtEl>
                                        <p:attrNameLst>
                                          <p:attrName>ppt_w</p:attrName>
                                        </p:attrNameLst>
                                      </p:cBhvr>
                                      <p:tavLst>
                                        <p:tav tm="0">
                                          <p:val>
                                            <p:strVal val="#ppt_w*.05"/>
                                          </p:val>
                                        </p:tav>
                                        <p:tav tm="100000">
                                          <p:val>
                                            <p:strVal val="#ppt_w"/>
                                          </p:val>
                                        </p:tav>
                                      </p:tavLst>
                                    </p:anim>
                                    <p:anim calcmode="lin" valueType="num">
                                      <p:cBhvr>
                                        <p:cTn id="34" dur="10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3">
                                            <p:txEl>
                                              <p:pRg st="3" end="3"/>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3">
                                            <p:txEl>
                                              <p:pRg st="3" end="3"/>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3">
                                            <p:txEl>
                                              <p:pRg st="3" end="3"/>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46"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3">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5" presetClass="entr" presetSubtype="0" fill="hold" grpId="0"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 calcmode="lin" valueType="num">
                                      <p:cBhvr>
                                        <p:cTn id="55" dur="500" decel="50000" fill="hold">
                                          <p:stCondLst>
                                            <p:cond delay="0"/>
                                          </p:stCondLst>
                                        </p:cTn>
                                        <p:tgtEl>
                                          <p:spTgt spid="3">
                                            <p:txEl>
                                              <p:pRg st="5" end="5"/>
                                            </p:txEl>
                                          </p:spTgt>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3">
                                            <p:txEl>
                                              <p:pRg st="5" end="5"/>
                                            </p:txEl>
                                          </p:spTgt>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3">
                                            <p:txEl>
                                              <p:pRg st="5" end="5"/>
                                            </p:txEl>
                                          </p:spTgt>
                                        </p:tgtEl>
                                        <p:attrNameLst>
                                          <p:attrName>ppt_w</p:attrName>
                                        </p:attrNameLst>
                                      </p:cBhvr>
                                      <p:tavLst>
                                        <p:tav tm="0">
                                          <p:val>
                                            <p:strVal val="#ppt_w*.05"/>
                                          </p:val>
                                        </p:tav>
                                        <p:tav tm="100000">
                                          <p:val>
                                            <p:strVal val="#ppt_w"/>
                                          </p:val>
                                        </p:tav>
                                      </p:tavLst>
                                    </p:anim>
                                    <p:anim calcmode="lin" valueType="num">
                                      <p:cBhvr>
                                        <p:cTn id="58" dur="10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3">
                                            <p:txEl>
                                              <p:pRg st="5" end="5"/>
                                            </p:txEl>
                                          </p:spTgt>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3">
                                            <p:txEl>
                                              <p:pRg st="5" end="5"/>
                                            </p:txEl>
                                          </p:spTgt>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3">
                                            <p:txEl>
                                              <p:pRg st="5" end="5"/>
                                            </p:txEl>
                                          </p:spTgt>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3">
                                            <p:txEl>
                                              <p:pRg st="5" end="5"/>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5" presetClass="entr" presetSubtype="0" fill="hold" grpId="0" nodeType="clickEffect">
                                  <p:stCondLst>
                                    <p:cond delay="0"/>
                                  </p:stCondLst>
                                  <p:childTnLst>
                                    <p:set>
                                      <p:cBhvr>
                                        <p:cTn id="66" dur="1" fill="hold">
                                          <p:stCondLst>
                                            <p:cond delay="0"/>
                                          </p:stCondLst>
                                        </p:cTn>
                                        <p:tgtEl>
                                          <p:spTgt spid="3">
                                            <p:txEl>
                                              <p:pRg st="6" end="6"/>
                                            </p:txEl>
                                          </p:spTgt>
                                        </p:tgtEl>
                                        <p:attrNameLst>
                                          <p:attrName>style.visibility</p:attrName>
                                        </p:attrNameLst>
                                      </p:cBhvr>
                                      <p:to>
                                        <p:strVal val="visible"/>
                                      </p:to>
                                    </p:set>
                                    <p:anim calcmode="lin" valueType="num">
                                      <p:cBhvr>
                                        <p:cTn id="67" dur="500" decel="50000" fill="hold">
                                          <p:stCondLst>
                                            <p:cond delay="0"/>
                                          </p:stCondLst>
                                        </p:cTn>
                                        <p:tgtEl>
                                          <p:spTgt spid="3">
                                            <p:txEl>
                                              <p:pRg st="6" end="6"/>
                                            </p:txEl>
                                          </p:spTgt>
                                        </p:tgtEl>
                                        <p:attrNameLst>
                                          <p:attrName>style.rotation</p:attrName>
                                        </p:attrNameLst>
                                      </p:cBhvr>
                                      <p:tavLst>
                                        <p:tav tm="0">
                                          <p:val>
                                            <p:fltVal val="-90"/>
                                          </p:val>
                                        </p:tav>
                                        <p:tav tm="100000">
                                          <p:val>
                                            <p:fltVal val="0"/>
                                          </p:val>
                                        </p:tav>
                                      </p:tavLst>
                                    </p:anim>
                                    <p:anim calcmode="lin" valueType="num">
                                      <p:cBhvr>
                                        <p:cTn id="68" dur="500" decel="50000" fill="hold">
                                          <p:stCondLst>
                                            <p:cond delay="0"/>
                                          </p:stCondLst>
                                        </p:cTn>
                                        <p:tgtEl>
                                          <p:spTgt spid="3">
                                            <p:txEl>
                                              <p:pRg st="6" end="6"/>
                                            </p:txEl>
                                          </p:spTgt>
                                        </p:tgtEl>
                                        <p:attrNameLst>
                                          <p:attrName>ppt_w</p:attrName>
                                        </p:attrNameLst>
                                      </p:cBhvr>
                                      <p:tavLst>
                                        <p:tav tm="0">
                                          <p:val>
                                            <p:strVal val="#ppt_w"/>
                                          </p:val>
                                        </p:tav>
                                        <p:tav tm="100000">
                                          <p:val>
                                            <p:strVal val="#ppt_w*.05"/>
                                          </p:val>
                                        </p:tav>
                                      </p:tavLst>
                                    </p:anim>
                                    <p:anim calcmode="lin" valueType="num">
                                      <p:cBhvr>
                                        <p:cTn id="69" dur="500" accel="50000" fill="hold">
                                          <p:stCondLst>
                                            <p:cond delay="500"/>
                                          </p:stCondLst>
                                        </p:cTn>
                                        <p:tgtEl>
                                          <p:spTgt spid="3">
                                            <p:txEl>
                                              <p:pRg st="6" end="6"/>
                                            </p:txEl>
                                          </p:spTgt>
                                        </p:tgtEl>
                                        <p:attrNameLst>
                                          <p:attrName>ppt_w</p:attrName>
                                        </p:attrNameLst>
                                      </p:cBhvr>
                                      <p:tavLst>
                                        <p:tav tm="0">
                                          <p:val>
                                            <p:strVal val="#ppt_w*.05"/>
                                          </p:val>
                                        </p:tav>
                                        <p:tav tm="100000">
                                          <p:val>
                                            <p:strVal val="#ppt_w"/>
                                          </p:val>
                                        </p:tav>
                                      </p:tavLst>
                                    </p:anim>
                                    <p:anim calcmode="lin" valueType="num">
                                      <p:cBhvr>
                                        <p:cTn id="70" dur="1000" fill="hold"/>
                                        <p:tgtEl>
                                          <p:spTgt spid="3">
                                            <p:txEl>
                                              <p:pRg st="6" end="6"/>
                                            </p:txEl>
                                          </p:spTgt>
                                        </p:tgtEl>
                                        <p:attrNameLst>
                                          <p:attrName>ppt_h</p:attrName>
                                        </p:attrNameLst>
                                      </p:cBhvr>
                                      <p:tavLst>
                                        <p:tav tm="0">
                                          <p:val>
                                            <p:strVal val="#ppt_h"/>
                                          </p:val>
                                        </p:tav>
                                        <p:tav tm="100000">
                                          <p:val>
                                            <p:strVal val="#ppt_h"/>
                                          </p:val>
                                        </p:tav>
                                      </p:tavLst>
                                    </p:anim>
                                    <p:anim calcmode="lin" valueType="num">
                                      <p:cBhvr>
                                        <p:cTn id="71" dur="500" decel="50000" fill="hold">
                                          <p:stCondLst>
                                            <p:cond delay="0"/>
                                          </p:stCondLst>
                                        </p:cTn>
                                        <p:tgtEl>
                                          <p:spTgt spid="3">
                                            <p:txEl>
                                              <p:pRg st="6" end="6"/>
                                            </p:txEl>
                                          </p:spTgt>
                                        </p:tgtEl>
                                        <p:attrNameLst>
                                          <p:attrName>ppt_x</p:attrName>
                                        </p:attrNameLst>
                                      </p:cBhvr>
                                      <p:tavLst>
                                        <p:tav tm="0">
                                          <p:val>
                                            <p:strVal val="#ppt_x+.4"/>
                                          </p:val>
                                        </p:tav>
                                        <p:tav tm="100000">
                                          <p:val>
                                            <p:strVal val="#ppt_x"/>
                                          </p:val>
                                        </p:tav>
                                      </p:tavLst>
                                    </p:anim>
                                    <p:anim calcmode="lin" valueType="num">
                                      <p:cBhvr>
                                        <p:cTn id="72" dur="500" decel="50000" fill="hold">
                                          <p:stCondLst>
                                            <p:cond delay="0"/>
                                          </p:stCondLst>
                                        </p:cTn>
                                        <p:tgtEl>
                                          <p:spTgt spid="3">
                                            <p:txEl>
                                              <p:pRg st="6" end="6"/>
                                            </p:txEl>
                                          </p:spTgt>
                                        </p:tgtEl>
                                        <p:attrNameLst>
                                          <p:attrName>ppt_y</p:attrName>
                                        </p:attrNameLst>
                                      </p:cBhvr>
                                      <p:tavLst>
                                        <p:tav tm="0">
                                          <p:val>
                                            <p:strVal val="#ppt_y-.2"/>
                                          </p:val>
                                        </p:tav>
                                        <p:tav tm="100000">
                                          <p:val>
                                            <p:strVal val="#ppt_y+.1"/>
                                          </p:val>
                                        </p:tav>
                                      </p:tavLst>
                                    </p:anim>
                                    <p:anim calcmode="lin" valueType="num">
                                      <p:cBhvr>
                                        <p:cTn id="73" dur="500" accel="50000" fill="hold">
                                          <p:stCondLst>
                                            <p:cond delay="500"/>
                                          </p:stCondLst>
                                        </p:cTn>
                                        <p:tgtEl>
                                          <p:spTgt spid="3">
                                            <p:txEl>
                                              <p:pRg st="6" end="6"/>
                                            </p:txEl>
                                          </p:spTgt>
                                        </p:tgtEl>
                                        <p:attrNameLst>
                                          <p:attrName>ppt_y</p:attrName>
                                        </p:attrNameLst>
                                      </p:cBhvr>
                                      <p:tavLst>
                                        <p:tav tm="0">
                                          <p:val>
                                            <p:strVal val="#ppt_y+.1"/>
                                          </p:val>
                                        </p:tav>
                                        <p:tav tm="100000">
                                          <p:val>
                                            <p:strVal val="#ppt_y"/>
                                          </p:val>
                                        </p:tav>
                                      </p:tavLst>
                                    </p:anim>
                                    <p:animEffect transition="in" filter="fade">
                                      <p:cBhvr>
                                        <p:cTn id="74" dur="1000" decel="50000">
                                          <p:stCondLst>
                                            <p:cond delay="0"/>
                                          </p:stCondLst>
                                        </p:cTn>
                                        <p:tgtEl>
                                          <p:spTgt spid="3">
                                            <p:txEl>
                                              <p:pRg st="6" end="6"/>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25" presetClass="entr" presetSubtype="0" fill="hold" grpId="0" nodeType="clickEffect">
                                  <p:stCondLst>
                                    <p:cond delay="0"/>
                                  </p:stCondLst>
                                  <p:childTnLst>
                                    <p:set>
                                      <p:cBhvr>
                                        <p:cTn id="78" dur="1" fill="hold">
                                          <p:stCondLst>
                                            <p:cond delay="0"/>
                                          </p:stCondLst>
                                        </p:cTn>
                                        <p:tgtEl>
                                          <p:spTgt spid="3">
                                            <p:txEl>
                                              <p:pRg st="7" end="7"/>
                                            </p:txEl>
                                          </p:spTgt>
                                        </p:tgtEl>
                                        <p:attrNameLst>
                                          <p:attrName>style.visibility</p:attrName>
                                        </p:attrNameLst>
                                      </p:cBhvr>
                                      <p:to>
                                        <p:strVal val="visible"/>
                                      </p:to>
                                    </p:set>
                                    <p:anim calcmode="lin" valueType="num">
                                      <p:cBhvr>
                                        <p:cTn id="79" dur="500" decel="50000" fill="hold">
                                          <p:stCondLst>
                                            <p:cond delay="0"/>
                                          </p:stCondLst>
                                        </p:cTn>
                                        <p:tgtEl>
                                          <p:spTgt spid="3">
                                            <p:txEl>
                                              <p:pRg st="7" end="7"/>
                                            </p:txEl>
                                          </p:spTgt>
                                        </p:tgtEl>
                                        <p:attrNameLst>
                                          <p:attrName>style.rotation</p:attrName>
                                        </p:attrNameLst>
                                      </p:cBhvr>
                                      <p:tavLst>
                                        <p:tav tm="0">
                                          <p:val>
                                            <p:fltVal val="-90"/>
                                          </p:val>
                                        </p:tav>
                                        <p:tav tm="100000">
                                          <p:val>
                                            <p:fltVal val="0"/>
                                          </p:val>
                                        </p:tav>
                                      </p:tavLst>
                                    </p:anim>
                                    <p:anim calcmode="lin" valueType="num">
                                      <p:cBhvr>
                                        <p:cTn id="80" dur="500" decel="50000" fill="hold">
                                          <p:stCondLst>
                                            <p:cond delay="0"/>
                                          </p:stCondLst>
                                        </p:cTn>
                                        <p:tgtEl>
                                          <p:spTgt spid="3">
                                            <p:txEl>
                                              <p:pRg st="7" end="7"/>
                                            </p:txEl>
                                          </p:spTgt>
                                        </p:tgtEl>
                                        <p:attrNameLst>
                                          <p:attrName>ppt_w</p:attrName>
                                        </p:attrNameLst>
                                      </p:cBhvr>
                                      <p:tavLst>
                                        <p:tav tm="0">
                                          <p:val>
                                            <p:strVal val="#ppt_w"/>
                                          </p:val>
                                        </p:tav>
                                        <p:tav tm="100000">
                                          <p:val>
                                            <p:strVal val="#ppt_w*.05"/>
                                          </p:val>
                                        </p:tav>
                                      </p:tavLst>
                                    </p:anim>
                                    <p:anim calcmode="lin" valueType="num">
                                      <p:cBhvr>
                                        <p:cTn id="81" dur="500" accel="50000" fill="hold">
                                          <p:stCondLst>
                                            <p:cond delay="500"/>
                                          </p:stCondLst>
                                        </p:cTn>
                                        <p:tgtEl>
                                          <p:spTgt spid="3">
                                            <p:txEl>
                                              <p:pRg st="7" end="7"/>
                                            </p:txEl>
                                          </p:spTgt>
                                        </p:tgtEl>
                                        <p:attrNameLst>
                                          <p:attrName>ppt_w</p:attrName>
                                        </p:attrNameLst>
                                      </p:cBhvr>
                                      <p:tavLst>
                                        <p:tav tm="0">
                                          <p:val>
                                            <p:strVal val="#ppt_w*.05"/>
                                          </p:val>
                                        </p:tav>
                                        <p:tav tm="100000">
                                          <p:val>
                                            <p:strVal val="#ppt_w"/>
                                          </p:val>
                                        </p:tav>
                                      </p:tavLst>
                                    </p:anim>
                                    <p:anim calcmode="lin" valueType="num">
                                      <p:cBhvr>
                                        <p:cTn id="82" dur="1000" fill="hold"/>
                                        <p:tgtEl>
                                          <p:spTgt spid="3">
                                            <p:txEl>
                                              <p:pRg st="7" end="7"/>
                                            </p:txEl>
                                          </p:spTgt>
                                        </p:tgtEl>
                                        <p:attrNameLst>
                                          <p:attrName>ppt_h</p:attrName>
                                        </p:attrNameLst>
                                      </p:cBhvr>
                                      <p:tavLst>
                                        <p:tav tm="0">
                                          <p:val>
                                            <p:strVal val="#ppt_h"/>
                                          </p:val>
                                        </p:tav>
                                        <p:tav tm="100000">
                                          <p:val>
                                            <p:strVal val="#ppt_h"/>
                                          </p:val>
                                        </p:tav>
                                      </p:tavLst>
                                    </p:anim>
                                    <p:anim calcmode="lin" valueType="num">
                                      <p:cBhvr>
                                        <p:cTn id="83" dur="500" decel="50000" fill="hold">
                                          <p:stCondLst>
                                            <p:cond delay="0"/>
                                          </p:stCondLst>
                                        </p:cTn>
                                        <p:tgtEl>
                                          <p:spTgt spid="3">
                                            <p:txEl>
                                              <p:pRg st="7" end="7"/>
                                            </p:txEl>
                                          </p:spTgt>
                                        </p:tgtEl>
                                        <p:attrNameLst>
                                          <p:attrName>ppt_x</p:attrName>
                                        </p:attrNameLst>
                                      </p:cBhvr>
                                      <p:tavLst>
                                        <p:tav tm="0">
                                          <p:val>
                                            <p:strVal val="#ppt_x+.4"/>
                                          </p:val>
                                        </p:tav>
                                        <p:tav tm="100000">
                                          <p:val>
                                            <p:strVal val="#ppt_x"/>
                                          </p:val>
                                        </p:tav>
                                      </p:tavLst>
                                    </p:anim>
                                    <p:anim calcmode="lin" valueType="num">
                                      <p:cBhvr>
                                        <p:cTn id="84" dur="500" decel="50000" fill="hold">
                                          <p:stCondLst>
                                            <p:cond delay="0"/>
                                          </p:stCondLst>
                                        </p:cTn>
                                        <p:tgtEl>
                                          <p:spTgt spid="3">
                                            <p:txEl>
                                              <p:pRg st="7" end="7"/>
                                            </p:txEl>
                                          </p:spTgt>
                                        </p:tgtEl>
                                        <p:attrNameLst>
                                          <p:attrName>ppt_y</p:attrName>
                                        </p:attrNameLst>
                                      </p:cBhvr>
                                      <p:tavLst>
                                        <p:tav tm="0">
                                          <p:val>
                                            <p:strVal val="#ppt_y-.2"/>
                                          </p:val>
                                        </p:tav>
                                        <p:tav tm="100000">
                                          <p:val>
                                            <p:strVal val="#ppt_y+.1"/>
                                          </p:val>
                                        </p:tav>
                                      </p:tavLst>
                                    </p:anim>
                                    <p:anim calcmode="lin" valueType="num">
                                      <p:cBhvr>
                                        <p:cTn id="85" dur="500" accel="50000" fill="hold">
                                          <p:stCondLst>
                                            <p:cond delay="500"/>
                                          </p:stCondLst>
                                        </p:cTn>
                                        <p:tgtEl>
                                          <p:spTgt spid="3">
                                            <p:txEl>
                                              <p:pRg st="7" end="7"/>
                                            </p:txEl>
                                          </p:spTgt>
                                        </p:tgtEl>
                                        <p:attrNameLst>
                                          <p:attrName>ppt_y</p:attrName>
                                        </p:attrNameLst>
                                      </p:cBhvr>
                                      <p:tavLst>
                                        <p:tav tm="0">
                                          <p:val>
                                            <p:strVal val="#ppt_y+.1"/>
                                          </p:val>
                                        </p:tav>
                                        <p:tav tm="100000">
                                          <p:val>
                                            <p:strVal val="#ppt_y"/>
                                          </p:val>
                                        </p:tav>
                                      </p:tavLst>
                                    </p:anim>
                                    <p:animEffect transition="in" filter="fade">
                                      <p:cBhvr>
                                        <p:cTn id="86" dur="1000" decel="50000">
                                          <p:stCondLst>
                                            <p:cond delay="0"/>
                                          </p:stCondLst>
                                        </p:cTn>
                                        <p:tgtEl>
                                          <p:spTgt spid="3">
                                            <p:txEl>
                                              <p:pRg st="7" end="7"/>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25" presetClass="entr" presetSubtype="0" fill="hold" grpId="0" nodeType="clickEffect">
                                  <p:stCondLst>
                                    <p:cond delay="0"/>
                                  </p:stCondLst>
                                  <p:childTnLst>
                                    <p:set>
                                      <p:cBhvr>
                                        <p:cTn id="90" dur="1" fill="hold">
                                          <p:stCondLst>
                                            <p:cond delay="0"/>
                                          </p:stCondLst>
                                        </p:cTn>
                                        <p:tgtEl>
                                          <p:spTgt spid="3">
                                            <p:txEl>
                                              <p:pRg st="8" end="8"/>
                                            </p:txEl>
                                          </p:spTgt>
                                        </p:tgtEl>
                                        <p:attrNameLst>
                                          <p:attrName>style.visibility</p:attrName>
                                        </p:attrNameLst>
                                      </p:cBhvr>
                                      <p:to>
                                        <p:strVal val="visible"/>
                                      </p:to>
                                    </p:set>
                                    <p:anim calcmode="lin" valueType="num">
                                      <p:cBhvr>
                                        <p:cTn id="91" dur="500" decel="50000" fill="hold">
                                          <p:stCondLst>
                                            <p:cond delay="0"/>
                                          </p:stCondLst>
                                        </p:cTn>
                                        <p:tgtEl>
                                          <p:spTgt spid="3">
                                            <p:txEl>
                                              <p:pRg st="8" end="8"/>
                                            </p:txEl>
                                          </p:spTgt>
                                        </p:tgtEl>
                                        <p:attrNameLst>
                                          <p:attrName>style.rotation</p:attrName>
                                        </p:attrNameLst>
                                      </p:cBhvr>
                                      <p:tavLst>
                                        <p:tav tm="0">
                                          <p:val>
                                            <p:fltVal val="-90"/>
                                          </p:val>
                                        </p:tav>
                                        <p:tav tm="100000">
                                          <p:val>
                                            <p:fltVal val="0"/>
                                          </p:val>
                                        </p:tav>
                                      </p:tavLst>
                                    </p:anim>
                                    <p:anim calcmode="lin" valueType="num">
                                      <p:cBhvr>
                                        <p:cTn id="92" dur="500" decel="50000" fill="hold">
                                          <p:stCondLst>
                                            <p:cond delay="0"/>
                                          </p:stCondLst>
                                        </p:cTn>
                                        <p:tgtEl>
                                          <p:spTgt spid="3">
                                            <p:txEl>
                                              <p:pRg st="8" end="8"/>
                                            </p:txEl>
                                          </p:spTgt>
                                        </p:tgtEl>
                                        <p:attrNameLst>
                                          <p:attrName>ppt_w</p:attrName>
                                        </p:attrNameLst>
                                      </p:cBhvr>
                                      <p:tavLst>
                                        <p:tav tm="0">
                                          <p:val>
                                            <p:strVal val="#ppt_w"/>
                                          </p:val>
                                        </p:tav>
                                        <p:tav tm="100000">
                                          <p:val>
                                            <p:strVal val="#ppt_w*.05"/>
                                          </p:val>
                                        </p:tav>
                                      </p:tavLst>
                                    </p:anim>
                                    <p:anim calcmode="lin" valueType="num">
                                      <p:cBhvr>
                                        <p:cTn id="93" dur="500" accel="50000" fill="hold">
                                          <p:stCondLst>
                                            <p:cond delay="500"/>
                                          </p:stCondLst>
                                        </p:cTn>
                                        <p:tgtEl>
                                          <p:spTgt spid="3">
                                            <p:txEl>
                                              <p:pRg st="8" end="8"/>
                                            </p:txEl>
                                          </p:spTgt>
                                        </p:tgtEl>
                                        <p:attrNameLst>
                                          <p:attrName>ppt_w</p:attrName>
                                        </p:attrNameLst>
                                      </p:cBhvr>
                                      <p:tavLst>
                                        <p:tav tm="0">
                                          <p:val>
                                            <p:strVal val="#ppt_w*.05"/>
                                          </p:val>
                                        </p:tav>
                                        <p:tav tm="100000">
                                          <p:val>
                                            <p:strVal val="#ppt_w"/>
                                          </p:val>
                                        </p:tav>
                                      </p:tavLst>
                                    </p:anim>
                                    <p:anim calcmode="lin" valueType="num">
                                      <p:cBhvr>
                                        <p:cTn id="94" dur="1000" fill="hold"/>
                                        <p:tgtEl>
                                          <p:spTgt spid="3">
                                            <p:txEl>
                                              <p:pRg st="8" end="8"/>
                                            </p:txEl>
                                          </p:spTgt>
                                        </p:tgtEl>
                                        <p:attrNameLst>
                                          <p:attrName>ppt_h</p:attrName>
                                        </p:attrNameLst>
                                      </p:cBhvr>
                                      <p:tavLst>
                                        <p:tav tm="0">
                                          <p:val>
                                            <p:strVal val="#ppt_h"/>
                                          </p:val>
                                        </p:tav>
                                        <p:tav tm="100000">
                                          <p:val>
                                            <p:strVal val="#ppt_h"/>
                                          </p:val>
                                        </p:tav>
                                      </p:tavLst>
                                    </p:anim>
                                    <p:anim calcmode="lin" valueType="num">
                                      <p:cBhvr>
                                        <p:cTn id="95" dur="500" decel="50000" fill="hold">
                                          <p:stCondLst>
                                            <p:cond delay="0"/>
                                          </p:stCondLst>
                                        </p:cTn>
                                        <p:tgtEl>
                                          <p:spTgt spid="3">
                                            <p:txEl>
                                              <p:pRg st="8" end="8"/>
                                            </p:txEl>
                                          </p:spTgt>
                                        </p:tgtEl>
                                        <p:attrNameLst>
                                          <p:attrName>ppt_x</p:attrName>
                                        </p:attrNameLst>
                                      </p:cBhvr>
                                      <p:tavLst>
                                        <p:tav tm="0">
                                          <p:val>
                                            <p:strVal val="#ppt_x+.4"/>
                                          </p:val>
                                        </p:tav>
                                        <p:tav tm="100000">
                                          <p:val>
                                            <p:strVal val="#ppt_x"/>
                                          </p:val>
                                        </p:tav>
                                      </p:tavLst>
                                    </p:anim>
                                    <p:anim calcmode="lin" valueType="num">
                                      <p:cBhvr>
                                        <p:cTn id="96" dur="500" decel="50000" fill="hold">
                                          <p:stCondLst>
                                            <p:cond delay="0"/>
                                          </p:stCondLst>
                                        </p:cTn>
                                        <p:tgtEl>
                                          <p:spTgt spid="3">
                                            <p:txEl>
                                              <p:pRg st="8" end="8"/>
                                            </p:txEl>
                                          </p:spTgt>
                                        </p:tgtEl>
                                        <p:attrNameLst>
                                          <p:attrName>ppt_y</p:attrName>
                                        </p:attrNameLst>
                                      </p:cBhvr>
                                      <p:tavLst>
                                        <p:tav tm="0">
                                          <p:val>
                                            <p:strVal val="#ppt_y-.2"/>
                                          </p:val>
                                        </p:tav>
                                        <p:tav tm="100000">
                                          <p:val>
                                            <p:strVal val="#ppt_y+.1"/>
                                          </p:val>
                                        </p:tav>
                                      </p:tavLst>
                                    </p:anim>
                                    <p:anim calcmode="lin" valueType="num">
                                      <p:cBhvr>
                                        <p:cTn id="97" dur="500" accel="50000" fill="hold">
                                          <p:stCondLst>
                                            <p:cond delay="500"/>
                                          </p:stCondLst>
                                        </p:cTn>
                                        <p:tgtEl>
                                          <p:spTgt spid="3">
                                            <p:txEl>
                                              <p:pRg st="8" end="8"/>
                                            </p:txEl>
                                          </p:spTgt>
                                        </p:tgtEl>
                                        <p:attrNameLst>
                                          <p:attrName>ppt_y</p:attrName>
                                        </p:attrNameLst>
                                      </p:cBhvr>
                                      <p:tavLst>
                                        <p:tav tm="0">
                                          <p:val>
                                            <p:strVal val="#ppt_y+.1"/>
                                          </p:val>
                                        </p:tav>
                                        <p:tav tm="100000">
                                          <p:val>
                                            <p:strVal val="#ppt_y"/>
                                          </p:val>
                                        </p:tav>
                                      </p:tavLst>
                                    </p:anim>
                                    <p:animEffect transition="in" filter="fade">
                                      <p:cBhvr>
                                        <p:cTn id="98" dur="1000" decel="50000">
                                          <p:stCondLst>
                                            <p:cond delay="0"/>
                                          </p:stCondLst>
                                        </p:cTn>
                                        <p:tgtEl>
                                          <p:spTgt spid="3">
                                            <p:txEl>
                                              <p:pRg st="8" end="8"/>
                                            </p:txEl>
                                          </p:spTgt>
                                        </p:tgtEl>
                                      </p:cBhvr>
                                    </p:animEffect>
                                  </p:childTnLst>
                                </p:cTn>
                              </p:par>
                            </p:childTnLst>
                          </p:cTn>
                        </p:par>
                      </p:childTnLst>
                    </p:cTn>
                  </p:par>
                  <p:par>
                    <p:cTn id="99" fill="hold">
                      <p:stCondLst>
                        <p:cond delay="indefinite"/>
                      </p:stCondLst>
                      <p:childTnLst>
                        <p:par>
                          <p:cTn id="100" fill="hold">
                            <p:stCondLst>
                              <p:cond delay="0"/>
                            </p:stCondLst>
                            <p:childTnLst>
                              <p:par>
                                <p:cTn id="101" presetID="25" presetClass="entr" presetSubtype="0" fill="hold" grpId="0" nodeType="clickEffect">
                                  <p:stCondLst>
                                    <p:cond delay="0"/>
                                  </p:stCondLst>
                                  <p:childTnLst>
                                    <p:set>
                                      <p:cBhvr>
                                        <p:cTn id="102" dur="1" fill="hold">
                                          <p:stCondLst>
                                            <p:cond delay="0"/>
                                          </p:stCondLst>
                                        </p:cTn>
                                        <p:tgtEl>
                                          <p:spTgt spid="3">
                                            <p:txEl>
                                              <p:pRg st="9" end="9"/>
                                            </p:txEl>
                                          </p:spTgt>
                                        </p:tgtEl>
                                        <p:attrNameLst>
                                          <p:attrName>style.visibility</p:attrName>
                                        </p:attrNameLst>
                                      </p:cBhvr>
                                      <p:to>
                                        <p:strVal val="visible"/>
                                      </p:to>
                                    </p:set>
                                    <p:anim calcmode="lin" valueType="num">
                                      <p:cBhvr>
                                        <p:cTn id="103" dur="500" decel="50000" fill="hold">
                                          <p:stCondLst>
                                            <p:cond delay="0"/>
                                          </p:stCondLst>
                                        </p:cTn>
                                        <p:tgtEl>
                                          <p:spTgt spid="3">
                                            <p:txEl>
                                              <p:pRg st="9" end="9"/>
                                            </p:txEl>
                                          </p:spTgt>
                                        </p:tgtEl>
                                        <p:attrNameLst>
                                          <p:attrName>style.rotation</p:attrName>
                                        </p:attrNameLst>
                                      </p:cBhvr>
                                      <p:tavLst>
                                        <p:tav tm="0">
                                          <p:val>
                                            <p:fltVal val="-90"/>
                                          </p:val>
                                        </p:tav>
                                        <p:tav tm="100000">
                                          <p:val>
                                            <p:fltVal val="0"/>
                                          </p:val>
                                        </p:tav>
                                      </p:tavLst>
                                    </p:anim>
                                    <p:anim calcmode="lin" valueType="num">
                                      <p:cBhvr>
                                        <p:cTn id="104" dur="500" decel="50000" fill="hold">
                                          <p:stCondLst>
                                            <p:cond delay="0"/>
                                          </p:stCondLst>
                                        </p:cTn>
                                        <p:tgtEl>
                                          <p:spTgt spid="3">
                                            <p:txEl>
                                              <p:pRg st="9" end="9"/>
                                            </p:txEl>
                                          </p:spTgt>
                                        </p:tgtEl>
                                        <p:attrNameLst>
                                          <p:attrName>ppt_w</p:attrName>
                                        </p:attrNameLst>
                                      </p:cBhvr>
                                      <p:tavLst>
                                        <p:tav tm="0">
                                          <p:val>
                                            <p:strVal val="#ppt_w"/>
                                          </p:val>
                                        </p:tav>
                                        <p:tav tm="100000">
                                          <p:val>
                                            <p:strVal val="#ppt_w*.05"/>
                                          </p:val>
                                        </p:tav>
                                      </p:tavLst>
                                    </p:anim>
                                    <p:anim calcmode="lin" valueType="num">
                                      <p:cBhvr>
                                        <p:cTn id="105" dur="500" accel="50000" fill="hold">
                                          <p:stCondLst>
                                            <p:cond delay="500"/>
                                          </p:stCondLst>
                                        </p:cTn>
                                        <p:tgtEl>
                                          <p:spTgt spid="3">
                                            <p:txEl>
                                              <p:pRg st="9" end="9"/>
                                            </p:txEl>
                                          </p:spTgt>
                                        </p:tgtEl>
                                        <p:attrNameLst>
                                          <p:attrName>ppt_w</p:attrName>
                                        </p:attrNameLst>
                                      </p:cBhvr>
                                      <p:tavLst>
                                        <p:tav tm="0">
                                          <p:val>
                                            <p:strVal val="#ppt_w*.05"/>
                                          </p:val>
                                        </p:tav>
                                        <p:tav tm="100000">
                                          <p:val>
                                            <p:strVal val="#ppt_w"/>
                                          </p:val>
                                        </p:tav>
                                      </p:tavLst>
                                    </p:anim>
                                    <p:anim calcmode="lin" valueType="num">
                                      <p:cBhvr>
                                        <p:cTn id="106" dur="1000" fill="hold"/>
                                        <p:tgtEl>
                                          <p:spTgt spid="3">
                                            <p:txEl>
                                              <p:pRg st="9" end="9"/>
                                            </p:txEl>
                                          </p:spTgt>
                                        </p:tgtEl>
                                        <p:attrNameLst>
                                          <p:attrName>ppt_h</p:attrName>
                                        </p:attrNameLst>
                                      </p:cBhvr>
                                      <p:tavLst>
                                        <p:tav tm="0">
                                          <p:val>
                                            <p:strVal val="#ppt_h"/>
                                          </p:val>
                                        </p:tav>
                                        <p:tav tm="100000">
                                          <p:val>
                                            <p:strVal val="#ppt_h"/>
                                          </p:val>
                                        </p:tav>
                                      </p:tavLst>
                                    </p:anim>
                                    <p:anim calcmode="lin" valueType="num">
                                      <p:cBhvr>
                                        <p:cTn id="107" dur="500" decel="50000" fill="hold">
                                          <p:stCondLst>
                                            <p:cond delay="0"/>
                                          </p:stCondLst>
                                        </p:cTn>
                                        <p:tgtEl>
                                          <p:spTgt spid="3">
                                            <p:txEl>
                                              <p:pRg st="9" end="9"/>
                                            </p:txEl>
                                          </p:spTgt>
                                        </p:tgtEl>
                                        <p:attrNameLst>
                                          <p:attrName>ppt_x</p:attrName>
                                        </p:attrNameLst>
                                      </p:cBhvr>
                                      <p:tavLst>
                                        <p:tav tm="0">
                                          <p:val>
                                            <p:strVal val="#ppt_x+.4"/>
                                          </p:val>
                                        </p:tav>
                                        <p:tav tm="100000">
                                          <p:val>
                                            <p:strVal val="#ppt_x"/>
                                          </p:val>
                                        </p:tav>
                                      </p:tavLst>
                                    </p:anim>
                                    <p:anim calcmode="lin" valueType="num">
                                      <p:cBhvr>
                                        <p:cTn id="108" dur="500" decel="50000" fill="hold">
                                          <p:stCondLst>
                                            <p:cond delay="0"/>
                                          </p:stCondLst>
                                        </p:cTn>
                                        <p:tgtEl>
                                          <p:spTgt spid="3">
                                            <p:txEl>
                                              <p:pRg st="9" end="9"/>
                                            </p:txEl>
                                          </p:spTgt>
                                        </p:tgtEl>
                                        <p:attrNameLst>
                                          <p:attrName>ppt_y</p:attrName>
                                        </p:attrNameLst>
                                      </p:cBhvr>
                                      <p:tavLst>
                                        <p:tav tm="0">
                                          <p:val>
                                            <p:strVal val="#ppt_y-.2"/>
                                          </p:val>
                                        </p:tav>
                                        <p:tav tm="100000">
                                          <p:val>
                                            <p:strVal val="#ppt_y+.1"/>
                                          </p:val>
                                        </p:tav>
                                      </p:tavLst>
                                    </p:anim>
                                    <p:anim calcmode="lin" valueType="num">
                                      <p:cBhvr>
                                        <p:cTn id="109" dur="500" accel="50000" fill="hold">
                                          <p:stCondLst>
                                            <p:cond delay="500"/>
                                          </p:stCondLst>
                                        </p:cTn>
                                        <p:tgtEl>
                                          <p:spTgt spid="3">
                                            <p:txEl>
                                              <p:pRg st="9" end="9"/>
                                            </p:txEl>
                                          </p:spTgt>
                                        </p:tgtEl>
                                        <p:attrNameLst>
                                          <p:attrName>ppt_y</p:attrName>
                                        </p:attrNameLst>
                                      </p:cBhvr>
                                      <p:tavLst>
                                        <p:tav tm="0">
                                          <p:val>
                                            <p:strVal val="#ppt_y+.1"/>
                                          </p:val>
                                        </p:tav>
                                        <p:tav tm="100000">
                                          <p:val>
                                            <p:strVal val="#ppt_y"/>
                                          </p:val>
                                        </p:tav>
                                      </p:tavLst>
                                    </p:anim>
                                    <p:animEffect transition="in" filter="fade">
                                      <p:cBhvr>
                                        <p:cTn id="110" dur="1000" decel="50000">
                                          <p:stCondLst>
                                            <p:cond delay="0"/>
                                          </p:stCondLst>
                                        </p:cTn>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3" name="Espace réservé du contenu 2"/>
          <p:cNvSpPr>
            <a:spLocks noGrp="1"/>
          </p:cNvSpPr>
          <p:nvPr>
            <p:ph idx="1"/>
          </p:nvPr>
        </p:nvSpPr>
        <p:spPr/>
        <p:txBody>
          <a:bodyPr>
            <a:normAutofit/>
          </a:bodyPr>
          <a:lstStyle/>
          <a:p>
            <a:pPr marL="0" indent="449263" algn="just">
              <a:buNone/>
            </a:pPr>
            <a:r>
              <a:rPr lang="fr-FR" sz="2000" dirty="0">
                <a:solidFill>
                  <a:srgbClr val="000000"/>
                </a:solidFill>
                <a:latin typeface="Times New Roman"/>
                <a:cs typeface="Times New Roman"/>
              </a:rPr>
              <a:t>L’assemblée générale ordinaire , réunie le 27/02, décide l’affectation d’une somme de </a:t>
            </a:r>
            <a:r>
              <a:rPr lang="fr-FR" sz="2000" b="1" dirty="0">
                <a:solidFill>
                  <a:srgbClr val="000000"/>
                </a:solidFill>
                <a:latin typeface="Times New Roman"/>
                <a:cs typeface="Times New Roman"/>
              </a:rPr>
              <a:t>150000 DH pour doter les réserves facultatives.</a:t>
            </a:r>
          </a:p>
          <a:p>
            <a:pPr marL="0" indent="449263" algn="just">
              <a:buNone/>
            </a:pPr>
            <a:r>
              <a:rPr lang="fr-FR" sz="2000" dirty="0">
                <a:solidFill>
                  <a:srgbClr val="000000"/>
                </a:solidFill>
                <a:latin typeface="Times New Roman"/>
                <a:cs typeface="Times New Roman"/>
              </a:rPr>
              <a:t> </a:t>
            </a:r>
          </a:p>
          <a:p>
            <a:pPr marL="0" indent="449263" algn="just">
              <a:buNone/>
            </a:pPr>
            <a:r>
              <a:rPr lang="fr-FR" sz="2000" b="1" i="1" u="sng" dirty="0">
                <a:solidFill>
                  <a:srgbClr val="000000"/>
                </a:solidFill>
                <a:latin typeface="Times New Roman"/>
                <a:cs typeface="Times New Roman"/>
              </a:rPr>
              <a:t>Travail à faire :</a:t>
            </a:r>
          </a:p>
          <a:p>
            <a:pPr marL="812800" indent="-276225" algn="just">
              <a:buFont typeface="+mj-lt"/>
              <a:buAutoNum type="arabicPeriod"/>
            </a:pPr>
            <a:r>
              <a:rPr lang="fr-FR" sz="2000" b="1" dirty="0">
                <a:solidFill>
                  <a:srgbClr val="000000"/>
                </a:solidFill>
                <a:latin typeface="Times New Roman"/>
                <a:cs typeface="Times New Roman"/>
              </a:rPr>
              <a:t>Établir le tableau de répartition des bénéfices</a:t>
            </a:r>
          </a:p>
          <a:p>
            <a:pPr marL="812800" indent="-276225" algn="just">
              <a:buFont typeface="+mj-lt"/>
              <a:buAutoNum type="arabicPeriod"/>
            </a:pPr>
            <a:r>
              <a:rPr lang="fr-FR" sz="2000" b="1">
                <a:solidFill>
                  <a:srgbClr val="000000"/>
                </a:solidFill>
                <a:latin typeface="Times New Roman"/>
                <a:cs typeface="Times New Roman"/>
              </a:rPr>
              <a:t>Déterminer le montant de la taxe sur le produit des actions</a:t>
            </a:r>
            <a:endParaRPr lang="fr-FR" sz="2000" b="1" dirty="0">
              <a:solidFill>
                <a:srgbClr val="000000"/>
              </a:solidFill>
              <a:latin typeface="Times New Roman"/>
              <a:cs typeface="Times New Roman"/>
            </a:endParaRPr>
          </a:p>
          <a:p>
            <a:pPr marL="812800" indent="-276225" algn="just">
              <a:buFont typeface="+mj-lt"/>
              <a:buAutoNum type="arabicPeriod"/>
            </a:pPr>
            <a:r>
              <a:rPr lang="fr-FR" sz="2000" b="1" dirty="0">
                <a:solidFill>
                  <a:srgbClr val="000000"/>
                </a:solidFill>
                <a:latin typeface="Times New Roman"/>
                <a:cs typeface="Times New Roman"/>
              </a:rPr>
              <a:t>Comptabiliser les opérations relatives à cette répartition.</a:t>
            </a:r>
          </a:p>
          <a:p>
            <a:pPr algn="just"/>
            <a:endParaRPr lang="fr-FR" sz="2000" dirty="0">
              <a:solidFill>
                <a:srgbClr val="000000"/>
              </a:solidFill>
              <a:latin typeface="Times New Roman"/>
              <a:cs typeface="Times New Roman"/>
            </a:endParaRPr>
          </a:p>
          <a:p>
            <a:pPr algn="just"/>
            <a:endParaRPr lang="fr-FR" sz="2000" dirty="0">
              <a:solidFill>
                <a:srgbClr val="000000"/>
              </a:solidFill>
              <a:latin typeface="Times New Roman"/>
              <a:cs typeface="Times New Roman"/>
            </a:endParaRPr>
          </a:p>
        </p:txBody>
      </p:sp>
      <p:sp>
        <p:nvSpPr>
          <p:cNvPr id="4" name="SlideNumberChip">
            <a:extLst>
              <a:ext uri="{FF2B5EF4-FFF2-40B4-BE49-F238E27FC236}">
                <a16:creationId xmlns:a16="http://schemas.microsoft.com/office/drawing/2014/main" id="{9C9E431C-139D-46E8-85D2-F1A80CFCCDCE}"/>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80</a:t>
            </a:r>
          </a:p>
        </p:txBody>
      </p:sp>
    </p:spTree>
    <p:extLst>
      <p:ext uri="{BB962C8B-B14F-4D97-AF65-F5344CB8AC3E}">
        <p14:creationId xmlns:p14="http://schemas.microsoft.com/office/powerpoint/2010/main" val="128247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
                                        <p:tgtEl>
                                          <p:spTgt spid="3">
                                            <p:txEl>
                                              <p:pRg st="4" end="4"/>
                                            </p:txEl>
                                          </p:spTgt>
                                        </p:tgtEl>
                                      </p:cBhvr>
                                    </p:animEffect>
                                    <p:anim calcmode="lin" valueType="num">
                                      <p:cBhvr>
                                        <p:cTn id="4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grpId="0"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fade">
                                      <p:cBhvr>
                                        <p:cTn id="52" dur="100"/>
                                        <p:tgtEl>
                                          <p:spTgt spid="3">
                                            <p:txEl>
                                              <p:pRg st="5" end="5"/>
                                            </p:txEl>
                                          </p:spTgt>
                                        </p:tgtEl>
                                      </p:cBhvr>
                                    </p:animEffect>
                                    <p:anim calcmode="lin" valueType="num">
                                      <p:cBhvr>
                                        <p:cTn id="53"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4"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3" name="Espace réservé du contenu 2"/>
          <p:cNvSpPr>
            <a:spLocks noGrp="1"/>
          </p:cNvSpPr>
          <p:nvPr>
            <p:ph idx="1"/>
          </p:nvPr>
        </p:nvSpPr>
        <p:spPr>
          <a:xfrm>
            <a:off x="195377" y="1095517"/>
            <a:ext cx="8661664" cy="5257800"/>
          </a:xfrm>
        </p:spPr>
        <p:txBody>
          <a:bodyPr>
            <a:noAutofit/>
          </a:bodyPr>
          <a:lstStyle/>
          <a:p>
            <a:pPr algn="just">
              <a:buNone/>
            </a:pPr>
            <a:r>
              <a:rPr lang="fr-FR" sz="1800" b="1" dirty="0">
                <a:solidFill>
                  <a:srgbClr val="000000"/>
                </a:solidFill>
                <a:latin typeface="Times New Roman"/>
                <a:cs typeface="Times New Roman"/>
              </a:rPr>
              <a:t>CAS 4 : appel et libération d’une fraction du capital social au cours de l’exercice </a:t>
            </a:r>
            <a:endParaRPr lang="fr-FR" sz="1800" dirty="0">
              <a:solidFill>
                <a:srgbClr val="000000"/>
              </a:solidFill>
              <a:latin typeface="Times New Roman"/>
              <a:cs typeface="Times New Roman"/>
            </a:endParaRPr>
          </a:p>
          <a:p>
            <a:pPr algn="just">
              <a:buNone/>
            </a:pPr>
            <a:r>
              <a:rPr lang="fr-FR" sz="1800" dirty="0">
                <a:solidFill>
                  <a:srgbClr val="000000"/>
                </a:solidFill>
                <a:latin typeface="Times New Roman"/>
                <a:cs typeface="Times New Roman"/>
              </a:rPr>
              <a:t> </a:t>
            </a:r>
          </a:p>
          <a:p>
            <a:pPr indent="-80963" algn="just">
              <a:buNone/>
            </a:pPr>
            <a:r>
              <a:rPr lang="fr-FR" sz="1800" i="1" u="sng" dirty="0">
                <a:solidFill>
                  <a:srgbClr val="000000"/>
                </a:solidFill>
                <a:latin typeface="Times New Roman"/>
                <a:cs typeface="Times New Roman"/>
              </a:rPr>
              <a:t>Exemple  4:</a:t>
            </a:r>
          </a:p>
          <a:p>
            <a:pPr marL="0" indent="261938" algn="just">
              <a:buNone/>
            </a:pPr>
            <a:r>
              <a:rPr lang="fr-FR" sz="1800" dirty="0">
                <a:solidFill>
                  <a:srgbClr val="000000"/>
                </a:solidFill>
                <a:latin typeface="Times New Roman"/>
                <a:cs typeface="Times New Roman"/>
              </a:rPr>
              <a:t>La société anonyme “ MAROC -WAFA ” présente au 31/12/2013 les éléments du passif du bilan suivant :</a:t>
            </a:r>
          </a:p>
          <a:p>
            <a:pPr marL="0" indent="261938" algn="just">
              <a:buNone/>
            </a:pPr>
            <a:endParaRPr lang="fr-FR" sz="1800" dirty="0">
              <a:solidFill>
                <a:srgbClr val="000000"/>
              </a:solidFill>
              <a:latin typeface="Times New Roman"/>
              <a:cs typeface="Times New Roman"/>
            </a:endParaRPr>
          </a:p>
          <a:p>
            <a:pPr algn="just">
              <a:buNone/>
              <a:tabLst>
                <a:tab pos="4122738" algn="l"/>
              </a:tabLst>
            </a:pPr>
            <a:r>
              <a:rPr lang="fr-FR" sz="1800" dirty="0">
                <a:solidFill>
                  <a:srgbClr val="000000"/>
                </a:solidFill>
                <a:latin typeface="Times New Roman"/>
                <a:cs typeface="Times New Roman"/>
              </a:rPr>
              <a:t>Capital social: 	2000000</a:t>
            </a:r>
          </a:p>
          <a:p>
            <a:pPr algn="just">
              <a:buNone/>
              <a:tabLst>
                <a:tab pos="4122738" algn="l"/>
              </a:tabLst>
            </a:pPr>
            <a:r>
              <a:rPr lang="fr-FR" sz="1800" dirty="0">
                <a:solidFill>
                  <a:srgbClr val="000000"/>
                </a:solidFill>
                <a:latin typeface="Times New Roman"/>
                <a:cs typeface="Times New Roman"/>
              </a:rPr>
              <a:t>Act. capital souscrit non appelé:	 -500000</a:t>
            </a:r>
          </a:p>
          <a:p>
            <a:pPr algn="just">
              <a:buNone/>
              <a:tabLst>
                <a:tab pos="4122738" algn="l"/>
              </a:tabLst>
            </a:pPr>
            <a:r>
              <a:rPr lang="fr-FR" sz="1800" dirty="0">
                <a:solidFill>
                  <a:srgbClr val="000000"/>
                </a:solidFill>
                <a:latin typeface="Times New Roman"/>
                <a:cs typeface="Times New Roman"/>
              </a:rPr>
              <a:t>Réserve légale: 	    50000</a:t>
            </a:r>
          </a:p>
          <a:p>
            <a:pPr algn="just">
              <a:buNone/>
              <a:tabLst>
                <a:tab pos="4122738" algn="l"/>
              </a:tabLst>
            </a:pPr>
            <a:r>
              <a:rPr lang="fr-FR" sz="1800" dirty="0">
                <a:solidFill>
                  <a:srgbClr val="000000"/>
                </a:solidFill>
                <a:latin typeface="Times New Roman"/>
                <a:cs typeface="Times New Roman"/>
              </a:rPr>
              <a:t>Réserve statutaire: 	    75000</a:t>
            </a:r>
          </a:p>
          <a:p>
            <a:pPr algn="just">
              <a:buNone/>
              <a:tabLst>
                <a:tab pos="4122738" algn="l"/>
              </a:tabLst>
            </a:pPr>
            <a:r>
              <a:rPr lang="fr-FR" sz="1800" dirty="0">
                <a:solidFill>
                  <a:srgbClr val="000000"/>
                </a:solidFill>
                <a:latin typeface="Times New Roman"/>
                <a:cs typeface="Times New Roman"/>
              </a:rPr>
              <a:t>Réserve facultative: 	  160000</a:t>
            </a:r>
          </a:p>
          <a:p>
            <a:pPr algn="just">
              <a:buNone/>
              <a:tabLst>
                <a:tab pos="4122738" algn="l"/>
              </a:tabLst>
            </a:pPr>
            <a:r>
              <a:rPr lang="fr-FR" sz="1800" dirty="0">
                <a:solidFill>
                  <a:srgbClr val="000000"/>
                </a:solidFill>
                <a:latin typeface="Times New Roman"/>
                <a:cs typeface="Times New Roman"/>
              </a:rPr>
              <a:t>Report à nouveau : 	      5000</a:t>
            </a:r>
          </a:p>
          <a:p>
            <a:pPr algn="just">
              <a:buNone/>
              <a:tabLst>
                <a:tab pos="4122738" algn="l"/>
              </a:tabLst>
            </a:pPr>
            <a:r>
              <a:rPr lang="fr-FR" sz="1800" dirty="0">
                <a:solidFill>
                  <a:srgbClr val="000000"/>
                </a:solidFill>
                <a:latin typeface="Times New Roman"/>
                <a:cs typeface="Times New Roman"/>
              </a:rPr>
              <a:t>Résultat net de l’exercice: 	  420000</a:t>
            </a:r>
          </a:p>
          <a:p>
            <a:pPr algn="just">
              <a:buNone/>
            </a:pPr>
            <a:r>
              <a:rPr lang="fr-FR" sz="1800" dirty="0">
                <a:solidFill>
                  <a:srgbClr val="000000"/>
                </a:solidFill>
                <a:latin typeface="Times New Roman"/>
                <a:cs typeface="Times New Roman"/>
              </a:rPr>
              <a:t> </a:t>
            </a:r>
          </a:p>
          <a:p>
            <a:pPr marL="0" indent="261938" algn="just">
              <a:buNone/>
            </a:pPr>
            <a:r>
              <a:rPr lang="fr-FR" sz="1800" dirty="0">
                <a:solidFill>
                  <a:srgbClr val="000000"/>
                </a:solidFill>
                <a:latin typeface="Times New Roman"/>
                <a:cs typeface="Times New Roman"/>
              </a:rPr>
              <a:t>Le capital social est composé de 10000 actions en nature et de 10000 actions en numéraire libérées du quart depuis plus d’un an et du 2</a:t>
            </a:r>
            <a:r>
              <a:rPr lang="fr-FR" sz="1800" baseline="30000" dirty="0">
                <a:solidFill>
                  <a:srgbClr val="000000"/>
                </a:solidFill>
                <a:latin typeface="Times New Roman"/>
                <a:cs typeface="Times New Roman"/>
              </a:rPr>
              <a:t>ème</a:t>
            </a:r>
            <a:r>
              <a:rPr lang="fr-FR" sz="1800" dirty="0">
                <a:solidFill>
                  <a:srgbClr val="000000"/>
                </a:solidFill>
                <a:latin typeface="Times New Roman"/>
                <a:cs typeface="Times New Roman"/>
              </a:rPr>
              <a:t> quart depuis le 01/07/2013.</a:t>
            </a:r>
          </a:p>
          <a:p>
            <a:pPr algn="just"/>
            <a:endParaRPr lang="fr-FR" sz="1800" dirty="0">
              <a:solidFill>
                <a:srgbClr val="000000"/>
              </a:solidFill>
              <a:latin typeface="Times New Roman"/>
              <a:cs typeface="Times New Roman"/>
            </a:endParaRPr>
          </a:p>
        </p:txBody>
      </p:sp>
      <p:sp>
        <p:nvSpPr>
          <p:cNvPr id="4" name="SlideNumberChip">
            <a:extLst>
              <a:ext uri="{FF2B5EF4-FFF2-40B4-BE49-F238E27FC236}">
                <a16:creationId xmlns:a16="http://schemas.microsoft.com/office/drawing/2014/main" id="{94D4122E-6A5D-472F-B6A0-CD95697DB519}"/>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81</a:t>
            </a:r>
          </a:p>
        </p:txBody>
      </p:sp>
    </p:spTree>
    <p:extLst>
      <p:ext uri="{BB962C8B-B14F-4D97-AF65-F5344CB8AC3E}">
        <p14:creationId xmlns:p14="http://schemas.microsoft.com/office/powerpoint/2010/main" val="246461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100"/>
                                        <p:tgtEl>
                                          <p:spTgt spid="3">
                                            <p:txEl>
                                              <p:pRg st="5" end="5"/>
                                            </p:txEl>
                                          </p:spTgt>
                                        </p:tgtEl>
                                      </p:cBhvr>
                                    </p:animEffect>
                                    <p:anim calcmode="lin" valueType="num">
                                      <p:cBhvr>
                                        <p:cTn id="44"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grpId="0"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Effect transition="in" filter="fade">
                                      <p:cBhvr>
                                        <p:cTn id="52" dur="100"/>
                                        <p:tgtEl>
                                          <p:spTgt spid="3">
                                            <p:txEl>
                                              <p:pRg st="6" end="6"/>
                                            </p:txEl>
                                          </p:spTgt>
                                        </p:tgtEl>
                                      </p:cBhvr>
                                    </p:animEffect>
                                    <p:anim calcmode="lin" valueType="num">
                                      <p:cBhvr>
                                        <p:cTn id="53"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4"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3" presetClass="entr" presetSubtype="0" fill="hold" grpId="0"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Effect transition="in" filter="fade">
                                      <p:cBhvr>
                                        <p:cTn id="61" dur="100"/>
                                        <p:tgtEl>
                                          <p:spTgt spid="3">
                                            <p:txEl>
                                              <p:pRg st="7" end="7"/>
                                            </p:txEl>
                                          </p:spTgt>
                                        </p:tgtEl>
                                      </p:cBhvr>
                                    </p:animEffect>
                                    <p:anim calcmode="lin" valueType="num">
                                      <p:cBhvr>
                                        <p:cTn id="62" dur="4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3" dur="400" fill="hold"/>
                                        <p:tgtEl>
                                          <p:spTgt spid="3">
                                            <p:txEl>
                                              <p:pRg st="7" end="7"/>
                                            </p:txEl>
                                          </p:spTgt>
                                        </p:tgtEl>
                                        <p:attrNameLst>
                                          <p:attrName>ppt_y</p:attrName>
                                        </p:attrNameLst>
                                      </p:cBhvr>
                                      <p:tavLst>
                                        <p:tav tm="0">
                                          <p:val>
                                            <p:strVal val="#ppt_y+0.31"/>
                                          </p:val>
                                        </p:tav>
                                        <p:tav tm="100000">
                                          <p:val>
                                            <p:strVal val="#ppt_y+0.31"/>
                                          </p:val>
                                        </p:tav>
                                      </p:tavLst>
                                    </p:anim>
                                    <p:anim calcmode="lin" valueType="num">
                                      <p:cBhvr>
                                        <p:cTn id="64" dur="600" decel="50000" fill="hold">
                                          <p:stCondLst>
                                            <p:cond delay="400"/>
                                          </p:stCondLst>
                                        </p:cTn>
                                        <p:tgtEl>
                                          <p:spTgt spid="3">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5" dur="600" decel="50000" fill="hold">
                                          <p:stCondLst>
                                            <p:cond delay="400"/>
                                          </p:stCondLst>
                                        </p:cTn>
                                        <p:tgtEl>
                                          <p:spTgt spid="3">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3" presetClass="entr" presetSubtype="0" fill="hold" grpId="0" nodeType="clickEffect">
                                  <p:stCondLst>
                                    <p:cond delay="0"/>
                                  </p:stCondLst>
                                  <p:childTnLst>
                                    <p:set>
                                      <p:cBhvr>
                                        <p:cTn id="69" dur="1" fill="hold">
                                          <p:stCondLst>
                                            <p:cond delay="0"/>
                                          </p:stCondLst>
                                        </p:cTn>
                                        <p:tgtEl>
                                          <p:spTgt spid="3">
                                            <p:txEl>
                                              <p:pRg st="8" end="8"/>
                                            </p:txEl>
                                          </p:spTgt>
                                        </p:tgtEl>
                                        <p:attrNameLst>
                                          <p:attrName>style.visibility</p:attrName>
                                        </p:attrNameLst>
                                      </p:cBhvr>
                                      <p:to>
                                        <p:strVal val="visible"/>
                                      </p:to>
                                    </p:set>
                                    <p:animEffect transition="in" filter="fade">
                                      <p:cBhvr>
                                        <p:cTn id="70" dur="100"/>
                                        <p:tgtEl>
                                          <p:spTgt spid="3">
                                            <p:txEl>
                                              <p:pRg st="8" end="8"/>
                                            </p:txEl>
                                          </p:spTgt>
                                        </p:tgtEl>
                                      </p:cBhvr>
                                    </p:animEffect>
                                    <p:anim calcmode="lin" valueType="num">
                                      <p:cBhvr>
                                        <p:cTn id="71" dur="4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2" dur="400" fill="hold"/>
                                        <p:tgtEl>
                                          <p:spTgt spid="3">
                                            <p:txEl>
                                              <p:pRg st="8" end="8"/>
                                            </p:txEl>
                                          </p:spTgt>
                                        </p:tgtEl>
                                        <p:attrNameLst>
                                          <p:attrName>ppt_y</p:attrName>
                                        </p:attrNameLst>
                                      </p:cBhvr>
                                      <p:tavLst>
                                        <p:tav tm="0">
                                          <p:val>
                                            <p:strVal val="#ppt_y+0.31"/>
                                          </p:val>
                                        </p:tav>
                                        <p:tav tm="100000">
                                          <p:val>
                                            <p:strVal val="#ppt_y+0.31"/>
                                          </p:val>
                                        </p:tav>
                                      </p:tavLst>
                                    </p:anim>
                                    <p:anim calcmode="lin" valueType="num">
                                      <p:cBhvr>
                                        <p:cTn id="73" dur="600" decel="50000" fill="hold">
                                          <p:stCondLst>
                                            <p:cond delay="400"/>
                                          </p:stCondLst>
                                        </p:cTn>
                                        <p:tgtEl>
                                          <p:spTgt spid="3">
                                            <p:txEl>
                                              <p:pRg st="8" end="8"/>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4" dur="600" decel="50000" fill="hold">
                                          <p:stCondLst>
                                            <p:cond delay="400"/>
                                          </p:stCondLst>
                                        </p:cTn>
                                        <p:tgtEl>
                                          <p:spTgt spid="3">
                                            <p:txEl>
                                              <p:pRg st="8" end="8"/>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3" presetClass="entr" presetSubtype="0" fill="hold" grpId="0" nodeType="clickEffect">
                                  <p:stCondLst>
                                    <p:cond delay="0"/>
                                  </p:stCondLst>
                                  <p:childTnLst>
                                    <p:set>
                                      <p:cBhvr>
                                        <p:cTn id="78" dur="1" fill="hold">
                                          <p:stCondLst>
                                            <p:cond delay="0"/>
                                          </p:stCondLst>
                                        </p:cTn>
                                        <p:tgtEl>
                                          <p:spTgt spid="3">
                                            <p:txEl>
                                              <p:pRg st="9" end="9"/>
                                            </p:txEl>
                                          </p:spTgt>
                                        </p:tgtEl>
                                        <p:attrNameLst>
                                          <p:attrName>style.visibility</p:attrName>
                                        </p:attrNameLst>
                                      </p:cBhvr>
                                      <p:to>
                                        <p:strVal val="visible"/>
                                      </p:to>
                                    </p:set>
                                    <p:animEffect transition="in" filter="fade">
                                      <p:cBhvr>
                                        <p:cTn id="79" dur="100"/>
                                        <p:tgtEl>
                                          <p:spTgt spid="3">
                                            <p:txEl>
                                              <p:pRg st="9" end="9"/>
                                            </p:txEl>
                                          </p:spTgt>
                                        </p:tgtEl>
                                      </p:cBhvr>
                                    </p:animEffect>
                                    <p:anim calcmode="lin" valueType="num">
                                      <p:cBhvr>
                                        <p:cTn id="80" dur="4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81" dur="400" fill="hold"/>
                                        <p:tgtEl>
                                          <p:spTgt spid="3">
                                            <p:txEl>
                                              <p:pRg st="9" end="9"/>
                                            </p:txEl>
                                          </p:spTgt>
                                        </p:tgtEl>
                                        <p:attrNameLst>
                                          <p:attrName>ppt_y</p:attrName>
                                        </p:attrNameLst>
                                      </p:cBhvr>
                                      <p:tavLst>
                                        <p:tav tm="0">
                                          <p:val>
                                            <p:strVal val="#ppt_y+0.31"/>
                                          </p:val>
                                        </p:tav>
                                        <p:tav tm="100000">
                                          <p:val>
                                            <p:strVal val="#ppt_y+0.31"/>
                                          </p:val>
                                        </p:tav>
                                      </p:tavLst>
                                    </p:anim>
                                    <p:anim calcmode="lin" valueType="num">
                                      <p:cBhvr>
                                        <p:cTn id="82" dur="600" decel="50000" fill="hold">
                                          <p:stCondLst>
                                            <p:cond delay="400"/>
                                          </p:stCondLst>
                                        </p:cTn>
                                        <p:tgtEl>
                                          <p:spTgt spid="3">
                                            <p:txEl>
                                              <p:pRg st="9" end="9"/>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83" dur="600" decel="50000" fill="hold">
                                          <p:stCondLst>
                                            <p:cond delay="400"/>
                                          </p:stCondLst>
                                        </p:cTn>
                                        <p:tgtEl>
                                          <p:spTgt spid="3">
                                            <p:txEl>
                                              <p:pRg st="9" end="9"/>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3" presetClass="entr" presetSubtype="0" fill="hold" grpId="0" nodeType="clickEffect">
                                  <p:stCondLst>
                                    <p:cond delay="0"/>
                                  </p:stCondLst>
                                  <p:childTnLst>
                                    <p:set>
                                      <p:cBhvr>
                                        <p:cTn id="87" dur="1" fill="hold">
                                          <p:stCondLst>
                                            <p:cond delay="0"/>
                                          </p:stCondLst>
                                        </p:cTn>
                                        <p:tgtEl>
                                          <p:spTgt spid="3">
                                            <p:txEl>
                                              <p:pRg st="10" end="10"/>
                                            </p:txEl>
                                          </p:spTgt>
                                        </p:tgtEl>
                                        <p:attrNameLst>
                                          <p:attrName>style.visibility</p:attrName>
                                        </p:attrNameLst>
                                      </p:cBhvr>
                                      <p:to>
                                        <p:strVal val="visible"/>
                                      </p:to>
                                    </p:set>
                                    <p:animEffect transition="in" filter="fade">
                                      <p:cBhvr>
                                        <p:cTn id="88" dur="100"/>
                                        <p:tgtEl>
                                          <p:spTgt spid="3">
                                            <p:txEl>
                                              <p:pRg st="10" end="10"/>
                                            </p:txEl>
                                          </p:spTgt>
                                        </p:tgtEl>
                                      </p:cBhvr>
                                    </p:animEffect>
                                    <p:anim calcmode="lin" valueType="num">
                                      <p:cBhvr>
                                        <p:cTn id="89" dur="4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90" dur="400" fill="hold"/>
                                        <p:tgtEl>
                                          <p:spTgt spid="3">
                                            <p:txEl>
                                              <p:pRg st="10" end="10"/>
                                            </p:txEl>
                                          </p:spTgt>
                                        </p:tgtEl>
                                        <p:attrNameLst>
                                          <p:attrName>ppt_y</p:attrName>
                                        </p:attrNameLst>
                                      </p:cBhvr>
                                      <p:tavLst>
                                        <p:tav tm="0">
                                          <p:val>
                                            <p:strVal val="#ppt_y+0.31"/>
                                          </p:val>
                                        </p:tav>
                                        <p:tav tm="100000">
                                          <p:val>
                                            <p:strVal val="#ppt_y+0.31"/>
                                          </p:val>
                                        </p:tav>
                                      </p:tavLst>
                                    </p:anim>
                                    <p:anim calcmode="lin" valueType="num">
                                      <p:cBhvr>
                                        <p:cTn id="91" dur="600" decel="50000" fill="hold">
                                          <p:stCondLst>
                                            <p:cond delay="400"/>
                                          </p:stCondLst>
                                        </p:cTn>
                                        <p:tgtEl>
                                          <p:spTgt spid="3">
                                            <p:txEl>
                                              <p:pRg st="10" end="1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92" dur="600" decel="50000" fill="hold">
                                          <p:stCondLst>
                                            <p:cond delay="400"/>
                                          </p:stCondLst>
                                        </p:cTn>
                                        <p:tgtEl>
                                          <p:spTgt spid="3">
                                            <p:txEl>
                                              <p:pRg st="10" end="1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3" presetClass="entr" presetSubtype="0" fill="hold" grpId="0" nodeType="clickEffect">
                                  <p:stCondLst>
                                    <p:cond delay="0"/>
                                  </p:stCondLst>
                                  <p:childTnLst>
                                    <p:set>
                                      <p:cBhvr>
                                        <p:cTn id="96" dur="1" fill="hold">
                                          <p:stCondLst>
                                            <p:cond delay="0"/>
                                          </p:stCondLst>
                                        </p:cTn>
                                        <p:tgtEl>
                                          <p:spTgt spid="3">
                                            <p:txEl>
                                              <p:pRg st="11" end="11"/>
                                            </p:txEl>
                                          </p:spTgt>
                                        </p:tgtEl>
                                        <p:attrNameLst>
                                          <p:attrName>style.visibility</p:attrName>
                                        </p:attrNameLst>
                                      </p:cBhvr>
                                      <p:to>
                                        <p:strVal val="visible"/>
                                      </p:to>
                                    </p:set>
                                    <p:animEffect transition="in" filter="fade">
                                      <p:cBhvr>
                                        <p:cTn id="97" dur="100"/>
                                        <p:tgtEl>
                                          <p:spTgt spid="3">
                                            <p:txEl>
                                              <p:pRg st="11" end="11"/>
                                            </p:txEl>
                                          </p:spTgt>
                                        </p:tgtEl>
                                      </p:cBhvr>
                                    </p:animEffect>
                                    <p:anim calcmode="lin" valueType="num">
                                      <p:cBhvr>
                                        <p:cTn id="98" dur="4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99" dur="400" fill="hold"/>
                                        <p:tgtEl>
                                          <p:spTgt spid="3">
                                            <p:txEl>
                                              <p:pRg st="11" end="11"/>
                                            </p:txEl>
                                          </p:spTgt>
                                        </p:tgtEl>
                                        <p:attrNameLst>
                                          <p:attrName>ppt_y</p:attrName>
                                        </p:attrNameLst>
                                      </p:cBhvr>
                                      <p:tavLst>
                                        <p:tav tm="0">
                                          <p:val>
                                            <p:strVal val="#ppt_y+0.31"/>
                                          </p:val>
                                        </p:tav>
                                        <p:tav tm="100000">
                                          <p:val>
                                            <p:strVal val="#ppt_y+0.31"/>
                                          </p:val>
                                        </p:tav>
                                      </p:tavLst>
                                    </p:anim>
                                    <p:anim calcmode="lin" valueType="num">
                                      <p:cBhvr>
                                        <p:cTn id="100" dur="600" decel="50000" fill="hold">
                                          <p:stCondLst>
                                            <p:cond delay="400"/>
                                          </p:stCondLst>
                                        </p:cTn>
                                        <p:tgtEl>
                                          <p:spTgt spid="3">
                                            <p:txEl>
                                              <p:pRg st="11" end="1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01" dur="600" decel="50000" fill="hold">
                                          <p:stCondLst>
                                            <p:cond delay="400"/>
                                          </p:stCondLst>
                                        </p:cTn>
                                        <p:tgtEl>
                                          <p:spTgt spid="3">
                                            <p:txEl>
                                              <p:pRg st="11" end="1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43" presetClass="entr" presetSubtype="0" fill="hold" grpId="0" nodeType="clickEffect">
                                  <p:stCondLst>
                                    <p:cond delay="0"/>
                                  </p:stCondLst>
                                  <p:childTnLst>
                                    <p:set>
                                      <p:cBhvr>
                                        <p:cTn id="105" dur="1" fill="hold">
                                          <p:stCondLst>
                                            <p:cond delay="0"/>
                                          </p:stCondLst>
                                        </p:cTn>
                                        <p:tgtEl>
                                          <p:spTgt spid="3">
                                            <p:txEl>
                                              <p:pRg st="12" end="12"/>
                                            </p:txEl>
                                          </p:spTgt>
                                        </p:tgtEl>
                                        <p:attrNameLst>
                                          <p:attrName>style.visibility</p:attrName>
                                        </p:attrNameLst>
                                      </p:cBhvr>
                                      <p:to>
                                        <p:strVal val="visible"/>
                                      </p:to>
                                    </p:set>
                                    <p:animEffect transition="in" filter="fade">
                                      <p:cBhvr>
                                        <p:cTn id="106" dur="100"/>
                                        <p:tgtEl>
                                          <p:spTgt spid="3">
                                            <p:txEl>
                                              <p:pRg st="12" end="12"/>
                                            </p:txEl>
                                          </p:spTgt>
                                        </p:tgtEl>
                                      </p:cBhvr>
                                    </p:animEffect>
                                    <p:anim calcmode="lin" valueType="num">
                                      <p:cBhvr>
                                        <p:cTn id="107" dur="4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108" dur="400" fill="hold"/>
                                        <p:tgtEl>
                                          <p:spTgt spid="3">
                                            <p:txEl>
                                              <p:pRg st="12" end="12"/>
                                            </p:txEl>
                                          </p:spTgt>
                                        </p:tgtEl>
                                        <p:attrNameLst>
                                          <p:attrName>ppt_y</p:attrName>
                                        </p:attrNameLst>
                                      </p:cBhvr>
                                      <p:tavLst>
                                        <p:tav tm="0">
                                          <p:val>
                                            <p:strVal val="#ppt_y+0.31"/>
                                          </p:val>
                                        </p:tav>
                                        <p:tav tm="100000">
                                          <p:val>
                                            <p:strVal val="#ppt_y+0.31"/>
                                          </p:val>
                                        </p:tav>
                                      </p:tavLst>
                                    </p:anim>
                                    <p:anim calcmode="lin" valueType="num">
                                      <p:cBhvr>
                                        <p:cTn id="109" dur="600" decel="50000" fill="hold">
                                          <p:stCondLst>
                                            <p:cond delay="400"/>
                                          </p:stCondLst>
                                        </p:cTn>
                                        <p:tgtEl>
                                          <p:spTgt spid="3">
                                            <p:txEl>
                                              <p:pRg st="12" end="1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0" dur="600" decel="50000" fill="hold">
                                          <p:stCondLst>
                                            <p:cond delay="400"/>
                                          </p:stCondLst>
                                        </p:cTn>
                                        <p:tgtEl>
                                          <p:spTgt spid="3">
                                            <p:txEl>
                                              <p:pRg st="12" end="1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43" presetClass="entr" presetSubtype="0" fill="hold" grpId="0" nodeType="clickEffect">
                                  <p:stCondLst>
                                    <p:cond delay="0"/>
                                  </p:stCondLst>
                                  <p:childTnLst>
                                    <p:set>
                                      <p:cBhvr>
                                        <p:cTn id="114" dur="1" fill="hold">
                                          <p:stCondLst>
                                            <p:cond delay="0"/>
                                          </p:stCondLst>
                                        </p:cTn>
                                        <p:tgtEl>
                                          <p:spTgt spid="3">
                                            <p:txEl>
                                              <p:pRg st="13" end="13"/>
                                            </p:txEl>
                                          </p:spTgt>
                                        </p:tgtEl>
                                        <p:attrNameLst>
                                          <p:attrName>style.visibility</p:attrName>
                                        </p:attrNameLst>
                                      </p:cBhvr>
                                      <p:to>
                                        <p:strVal val="visible"/>
                                      </p:to>
                                    </p:set>
                                    <p:animEffect transition="in" filter="fade">
                                      <p:cBhvr>
                                        <p:cTn id="115" dur="100"/>
                                        <p:tgtEl>
                                          <p:spTgt spid="3">
                                            <p:txEl>
                                              <p:pRg st="13" end="13"/>
                                            </p:txEl>
                                          </p:spTgt>
                                        </p:tgtEl>
                                      </p:cBhvr>
                                    </p:animEffect>
                                    <p:anim calcmode="lin" valueType="num">
                                      <p:cBhvr>
                                        <p:cTn id="116" dur="4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117" dur="400" fill="hold"/>
                                        <p:tgtEl>
                                          <p:spTgt spid="3">
                                            <p:txEl>
                                              <p:pRg st="13" end="13"/>
                                            </p:txEl>
                                          </p:spTgt>
                                        </p:tgtEl>
                                        <p:attrNameLst>
                                          <p:attrName>ppt_y</p:attrName>
                                        </p:attrNameLst>
                                      </p:cBhvr>
                                      <p:tavLst>
                                        <p:tav tm="0">
                                          <p:val>
                                            <p:strVal val="#ppt_y+0.31"/>
                                          </p:val>
                                        </p:tav>
                                        <p:tav tm="100000">
                                          <p:val>
                                            <p:strVal val="#ppt_y+0.31"/>
                                          </p:val>
                                        </p:tav>
                                      </p:tavLst>
                                    </p:anim>
                                    <p:anim calcmode="lin" valueType="num">
                                      <p:cBhvr>
                                        <p:cTn id="118" dur="600" decel="50000" fill="hold">
                                          <p:stCondLst>
                                            <p:cond delay="400"/>
                                          </p:stCondLst>
                                        </p:cTn>
                                        <p:tgtEl>
                                          <p:spTgt spid="3">
                                            <p:txEl>
                                              <p:pRg st="13" end="1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9" dur="600" decel="50000" fill="hold">
                                          <p:stCondLst>
                                            <p:cond delay="400"/>
                                          </p:stCondLst>
                                        </p:cTn>
                                        <p:tgtEl>
                                          <p:spTgt spid="3">
                                            <p:txEl>
                                              <p:pRg st="13" end="1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i="1" dirty="0">
                <a:latin typeface="Times New Roman"/>
                <a:cs typeface="Times New Roman"/>
              </a:rPr>
              <a:t>La répartition des bénéficies </a:t>
            </a:r>
            <a:br>
              <a:rPr lang="fr-FR" sz="3200" b="1" i="1" dirty="0">
                <a:latin typeface="Times New Roman"/>
                <a:cs typeface="Times New Roman"/>
              </a:rPr>
            </a:br>
            <a:endParaRPr lang="fr-FR" sz="3200" b="1" i="1" dirty="0">
              <a:latin typeface="Times New Roman"/>
              <a:cs typeface="Times New Roman"/>
            </a:endParaRPr>
          </a:p>
        </p:txBody>
      </p:sp>
      <p:sp>
        <p:nvSpPr>
          <p:cNvPr id="3" name="Espace réservé du contenu 2"/>
          <p:cNvSpPr>
            <a:spLocks noGrp="1"/>
          </p:cNvSpPr>
          <p:nvPr>
            <p:ph idx="1"/>
          </p:nvPr>
        </p:nvSpPr>
        <p:spPr>
          <a:xfrm>
            <a:off x="227941" y="1046676"/>
            <a:ext cx="8791915" cy="5286291"/>
          </a:xfrm>
        </p:spPr>
        <p:txBody>
          <a:bodyPr>
            <a:noAutofit/>
          </a:bodyPr>
          <a:lstStyle/>
          <a:p>
            <a:pPr algn="just">
              <a:buNone/>
            </a:pPr>
            <a:r>
              <a:rPr lang="fr-FR" sz="1800" dirty="0">
                <a:solidFill>
                  <a:srgbClr val="000000"/>
                </a:solidFill>
                <a:latin typeface="Times New Roman"/>
                <a:cs typeface="Times New Roman"/>
              </a:rPr>
              <a:t>L’article des statuts relatif au bénéfice prévoit la répartition suivante :</a:t>
            </a:r>
          </a:p>
          <a:p>
            <a:pPr marL="711200" indent="-436563" algn="just"/>
            <a:r>
              <a:rPr lang="fr-FR" sz="1800" dirty="0">
                <a:solidFill>
                  <a:srgbClr val="000000"/>
                </a:solidFill>
                <a:latin typeface="Times New Roman"/>
                <a:cs typeface="Times New Roman"/>
              </a:rPr>
              <a:t>Doter la réserve légale jusqu’un minimum légal ;</a:t>
            </a:r>
          </a:p>
          <a:p>
            <a:pPr marL="711200" indent="-436563" algn="just"/>
            <a:r>
              <a:rPr lang="fr-FR" sz="1800" dirty="0">
                <a:solidFill>
                  <a:srgbClr val="000000"/>
                </a:solidFill>
                <a:latin typeface="Times New Roman"/>
                <a:cs typeface="Times New Roman"/>
              </a:rPr>
              <a:t>Attribuer 7% aux actionnaires au titre du 1</a:t>
            </a:r>
            <a:r>
              <a:rPr lang="fr-FR" sz="1800" baseline="30000" dirty="0">
                <a:solidFill>
                  <a:srgbClr val="000000"/>
                </a:solidFill>
                <a:latin typeface="Times New Roman"/>
                <a:cs typeface="Times New Roman"/>
              </a:rPr>
              <a:t>er</a:t>
            </a:r>
            <a:r>
              <a:rPr lang="fr-FR" sz="1800" dirty="0">
                <a:solidFill>
                  <a:srgbClr val="000000"/>
                </a:solidFill>
                <a:latin typeface="Times New Roman"/>
                <a:cs typeface="Times New Roman"/>
              </a:rPr>
              <a:t> dividende ;</a:t>
            </a:r>
          </a:p>
          <a:p>
            <a:pPr marL="711200" indent="-436563" algn="just"/>
            <a:r>
              <a:rPr lang="fr-FR" sz="1800" dirty="0">
                <a:solidFill>
                  <a:srgbClr val="000000"/>
                </a:solidFill>
                <a:latin typeface="Times New Roman"/>
                <a:cs typeface="Times New Roman"/>
              </a:rPr>
              <a:t>Sur le solde , attribuer 10% pour doter les réserves statutaires ;</a:t>
            </a:r>
          </a:p>
          <a:p>
            <a:pPr marL="711200" indent="-436563" algn="just"/>
            <a:r>
              <a:rPr lang="fr-FR" sz="1800" dirty="0">
                <a:solidFill>
                  <a:srgbClr val="000000"/>
                </a:solidFill>
                <a:latin typeface="Times New Roman"/>
                <a:cs typeface="Times New Roman"/>
              </a:rPr>
              <a:t>Affecter une somme pour doter la réserve facultative après reprise du report à nouveau éventuel et payer le superdividende par action arrondi au DH inférieur.</a:t>
            </a:r>
          </a:p>
          <a:p>
            <a:pPr algn="just">
              <a:buNone/>
            </a:pPr>
            <a:r>
              <a:rPr lang="fr-FR" sz="1800" dirty="0">
                <a:solidFill>
                  <a:srgbClr val="000000"/>
                </a:solidFill>
                <a:latin typeface="Times New Roman"/>
                <a:cs typeface="Times New Roman"/>
              </a:rPr>
              <a:t> </a:t>
            </a:r>
          </a:p>
          <a:p>
            <a:pPr marL="0" indent="261938" algn="just">
              <a:buNone/>
            </a:pPr>
            <a:r>
              <a:rPr lang="fr-FR" sz="1800" dirty="0">
                <a:solidFill>
                  <a:srgbClr val="000000"/>
                </a:solidFill>
                <a:latin typeface="Times New Roman"/>
                <a:cs typeface="Times New Roman"/>
              </a:rPr>
              <a:t>L’AGO réunie le 1/03/2014, décide de doter la réserve facultative d’un montant égal à 50000DH.</a:t>
            </a:r>
          </a:p>
          <a:p>
            <a:pPr algn="just">
              <a:buNone/>
            </a:pPr>
            <a:r>
              <a:rPr lang="fr-FR" sz="1800" dirty="0">
                <a:solidFill>
                  <a:srgbClr val="000000"/>
                </a:solidFill>
                <a:latin typeface="Times New Roman"/>
                <a:cs typeface="Times New Roman"/>
              </a:rPr>
              <a:t> </a:t>
            </a:r>
          </a:p>
          <a:p>
            <a:pPr algn="just">
              <a:buNone/>
            </a:pPr>
            <a:r>
              <a:rPr lang="fr-FR" sz="1800" b="1" i="1" u="sng" dirty="0">
                <a:solidFill>
                  <a:srgbClr val="000000"/>
                </a:solidFill>
                <a:latin typeface="Times New Roman"/>
                <a:cs typeface="Times New Roman"/>
              </a:rPr>
              <a:t>Travail à faire :</a:t>
            </a:r>
          </a:p>
          <a:p>
            <a:pPr marL="717550" indent="-457200" algn="just">
              <a:buFont typeface="+mj-lt"/>
              <a:buAutoNum type="arabicPeriod"/>
            </a:pPr>
            <a:r>
              <a:rPr lang="fr-FR" sz="1800" b="1" dirty="0">
                <a:solidFill>
                  <a:srgbClr val="000000"/>
                </a:solidFill>
                <a:latin typeface="Times New Roman"/>
                <a:cs typeface="Times New Roman"/>
              </a:rPr>
              <a:t>Présenter le tableau de répartition du bénéfice</a:t>
            </a:r>
          </a:p>
          <a:p>
            <a:pPr marL="717550" indent="-457200" algn="just">
              <a:buFont typeface="+mj-lt"/>
              <a:buAutoNum type="arabicPeriod"/>
            </a:pPr>
            <a:r>
              <a:rPr lang="fr-FR" sz="1800" b="1" dirty="0">
                <a:solidFill>
                  <a:srgbClr val="000000"/>
                </a:solidFill>
                <a:latin typeface="Times New Roman"/>
                <a:cs typeface="Times New Roman"/>
              </a:rPr>
              <a:t>Passer les écritures comptables relatives à la réouverture des comptes au 1/1/2014 intéressant ce bénéfice</a:t>
            </a:r>
          </a:p>
          <a:p>
            <a:pPr marL="717550" indent="-457200" algn="just">
              <a:buFont typeface="+mj-lt"/>
              <a:buAutoNum type="arabicPeriod"/>
            </a:pPr>
            <a:r>
              <a:rPr lang="fr-FR" sz="1800" b="1" dirty="0">
                <a:solidFill>
                  <a:srgbClr val="000000"/>
                </a:solidFill>
                <a:latin typeface="Times New Roman"/>
                <a:cs typeface="Times New Roman"/>
              </a:rPr>
              <a:t>Passer les écritures comptables relatives à la répartition du bénéfice.</a:t>
            </a:r>
          </a:p>
          <a:p>
            <a:pPr algn="just"/>
            <a:endParaRPr lang="fr-FR" sz="1800" dirty="0">
              <a:solidFill>
                <a:srgbClr val="000000"/>
              </a:solidFill>
              <a:latin typeface="Times New Roman"/>
              <a:cs typeface="Times New Roman"/>
            </a:endParaRPr>
          </a:p>
        </p:txBody>
      </p:sp>
      <p:sp>
        <p:nvSpPr>
          <p:cNvPr id="4" name="SlideNumberChip">
            <a:extLst>
              <a:ext uri="{FF2B5EF4-FFF2-40B4-BE49-F238E27FC236}">
                <a16:creationId xmlns:a16="http://schemas.microsoft.com/office/drawing/2014/main" id="{A8452267-6C80-4D90-BA8C-EA535337687C}"/>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82</a:t>
            </a:r>
          </a:p>
        </p:txBody>
      </p:sp>
    </p:spTree>
    <p:extLst>
      <p:ext uri="{BB962C8B-B14F-4D97-AF65-F5344CB8AC3E}">
        <p14:creationId xmlns:p14="http://schemas.microsoft.com/office/powerpoint/2010/main" val="218462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p:cTn id="6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66" dur="1000"/>
                                        <p:tgtEl>
                                          <p:spTgt spid="3">
                                            <p:txEl>
                                              <p:pRg st="7" end="7"/>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3">
                                            <p:txEl>
                                              <p:pRg st="8" end="8"/>
                                            </p:txEl>
                                          </p:spTgt>
                                        </p:tgtEl>
                                        <p:attrNameLst>
                                          <p:attrName>style.visibility</p:attrName>
                                        </p:attrNameLst>
                                      </p:cBhvr>
                                      <p:to>
                                        <p:strVal val="visible"/>
                                      </p:to>
                                    </p:set>
                                    <p:anim calcmode="lin" valueType="num">
                                      <p:cBhvr>
                                        <p:cTn id="71"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72"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73"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74" dur="1000"/>
                                        <p:tgtEl>
                                          <p:spTgt spid="3">
                                            <p:txEl>
                                              <p:pRg st="8" end="8"/>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grpId="0" nodeType="clickEffect">
                                  <p:stCondLst>
                                    <p:cond delay="0"/>
                                  </p:stCondLst>
                                  <p:childTnLst>
                                    <p:set>
                                      <p:cBhvr>
                                        <p:cTn id="78" dur="1" fill="hold">
                                          <p:stCondLst>
                                            <p:cond delay="0"/>
                                          </p:stCondLst>
                                        </p:cTn>
                                        <p:tgtEl>
                                          <p:spTgt spid="3">
                                            <p:txEl>
                                              <p:pRg st="9" end="9"/>
                                            </p:txEl>
                                          </p:spTgt>
                                        </p:tgtEl>
                                        <p:attrNameLst>
                                          <p:attrName>style.visibility</p:attrName>
                                        </p:attrNameLst>
                                      </p:cBhvr>
                                      <p:to>
                                        <p:strVal val="visible"/>
                                      </p:to>
                                    </p:set>
                                    <p:anim calcmode="lin" valueType="num">
                                      <p:cBhvr>
                                        <p:cTn id="79"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80"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81"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82" dur="1000"/>
                                        <p:tgtEl>
                                          <p:spTgt spid="3">
                                            <p:txEl>
                                              <p:pRg st="9" end="9"/>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grpId="0" nodeType="clickEffect">
                                  <p:stCondLst>
                                    <p:cond delay="0"/>
                                  </p:stCondLst>
                                  <p:childTnLst>
                                    <p:set>
                                      <p:cBhvr>
                                        <p:cTn id="86" dur="1" fill="hold">
                                          <p:stCondLst>
                                            <p:cond delay="0"/>
                                          </p:stCondLst>
                                        </p:cTn>
                                        <p:tgtEl>
                                          <p:spTgt spid="3">
                                            <p:txEl>
                                              <p:pRg st="10" end="10"/>
                                            </p:txEl>
                                          </p:spTgt>
                                        </p:tgtEl>
                                        <p:attrNameLst>
                                          <p:attrName>style.visibility</p:attrName>
                                        </p:attrNameLst>
                                      </p:cBhvr>
                                      <p:to>
                                        <p:strVal val="visible"/>
                                      </p:to>
                                    </p:set>
                                    <p:anim calcmode="lin" valueType="num">
                                      <p:cBhvr>
                                        <p:cTn id="87"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88"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89"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90" dur="1000"/>
                                        <p:tgtEl>
                                          <p:spTgt spid="3">
                                            <p:txEl>
                                              <p:pRg st="10" end="10"/>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31" presetClass="entr" presetSubtype="0" fill="hold" grpId="0" nodeType="clickEffect">
                                  <p:stCondLst>
                                    <p:cond delay="0"/>
                                  </p:stCondLst>
                                  <p:childTnLst>
                                    <p:set>
                                      <p:cBhvr>
                                        <p:cTn id="94" dur="1" fill="hold">
                                          <p:stCondLst>
                                            <p:cond delay="0"/>
                                          </p:stCondLst>
                                        </p:cTn>
                                        <p:tgtEl>
                                          <p:spTgt spid="3">
                                            <p:txEl>
                                              <p:pRg st="11" end="11"/>
                                            </p:txEl>
                                          </p:spTgt>
                                        </p:tgtEl>
                                        <p:attrNameLst>
                                          <p:attrName>style.visibility</p:attrName>
                                        </p:attrNameLst>
                                      </p:cBhvr>
                                      <p:to>
                                        <p:strVal val="visible"/>
                                      </p:to>
                                    </p:set>
                                    <p:anim calcmode="lin" valueType="num">
                                      <p:cBhvr>
                                        <p:cTn id="95" dur="10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96" dur="10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97" dur="1000" fill="hold"/>
                                        <p:tgtEl>
                                          <p:spTgt spid="3">
                                            <p:txEl>
                                              <p:pRg st="11" end="11"/>
                                            </p:txEl>
                                          </p:spTgt>
                                        </p:tgtEl>
                                        <p:attrNameLst>
                                          <p:attrName>style.rotation</p:attrName>
                                        </p:attrNameLst>
                                      </p:cBhvr>
                                      <p:tavLst>
                                        <p:tav tm="0">
                                          <p:val>
                                            <p:fltVal val="90"/>
                                          </p:val>
                                        </p:tav>
                                        <p:tav tm="100000">
                                          <p:val>
                                            <p:fltVal val="0"/>
                                          </p:val>
                                        </p:tav>
                                      </p:tavLst>
                                    </p:anim>
                                    <p:animEffect transition="in" filter="fade">
                                      <p:cBhvr>
                                        <p:cTn id="98" dur="1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257300" y="1155888"/>
            <a:ext cx="6572250" cy="3825828"/>
          </a:xfrm>
        </p:spPr>
        <p:txBody>
          <a:bodyPr/>
          <a:lstStyle/>
          <a:p>
            <a:r>
              <a:rPr lang="fr-FR" sz="4400" u="sng" dirty="0">
                <a:effectLst>
                  <a:outerShdw blurRad="38100" dist="38100" dir="2700000" algn="tl">
                    <a:srgbClr val="000000">
                      <a:alpha val="43137"/>
                    </a:srgbClr>
                  </a:outerShdw>
                </a:effectLst>
                <a:latin typeface="Times New Roman"/>
                <a:cs typeface="Times New Roman"/>
              </a:rPr>
              <a:t>Chapitre 3</a:t>
            </a:r>
            <a:r>
              <a:rPr lang="fr-FR" sz="4400" dirty="0">
                <a:effectLst>
                  <a:outerShdw blurRad="38100" dist="38100" dir="2700000" algn="tl">
                    <a:srgbClr val="000000">
                      <a:alpha val="43137"/>
                    </a:srgbClr>
                  </a:outerShdw>
                </a:effectLst>
                <a:latin typeface="Times New Roman"/>
                <a:cs typeface="Times New Roman"/>
              </a:rPr>
              <a:t>: </a:t>
            </a:r>
            <a:br>
              <a:rPr lang="fr-FR" sz="4400" dirty="0">
                <a:effectLst>
                  <a:outerShdw blurRad="38100" dist="38100" dir="2700000" algn="tl">
                    <a:srgbClr val="000000">
                      <a:alpha val="43137"/>
                    </a:srgbClr>
                  </a:outerShdw>
                </a:effectLst>
                <a:latin typeface="Times New Roman"/>
                <a:cs typeface="Times New Roman"/>
              </a:rPr>
            </a:br>
            <a:r>
              <a:rPr lang="fr-FR" sz="4400" dirty="0">
                <a:effectLst>
                  <a:outerShdw blurRad="38100" dist="38100" dir="2700000" algn="tl">
                    <a:srgbClr val="000000">
                      <a:alpha val="43137"/>
                    </a:srgbClr>
                  </a:outerShdw>
                </a:effectLst>
                <a:latin typeface="Times New Roman"/>
                <a:cs typeface="Times New Roman"/>
              </a:rPr>
              <a:t>        </a:t>
            </a:r>
            <a:br>
              <a:rPr lang="fr-FR" sz="4400" dirty="0">
                <a:effectLst>
                  <a:outerShdw blurRad="38100" dist="38100" dir="2700000" algn="tl">
                    <a:srgbClr val="000000">
                      <a:alpha val="43137"/>
                    </a:srgbClr>
                  </a:outerShdw>
                </a:effectLst>
                <a:latin typeface="Times New Roman"/>
                <a:cs typeface="Times New Roman"/>
              </a:rPr>
            </a:br>
            <a:r>
              <a:rPr lang="fr-FR" sz="4400" dirty="0">
                <a:effectLst>
                  <a:outerShdw blurRad="38100" dist="38100" dir="2700000" algn="tl">
                    <a:srgbClr val="000000">
                      <a:alpha val="43137"/>
                    </a:srgbClr>
                  </a:outerShdw>
                </a:effectLst>
                <a:latin typeface="Times New Roman"/>
                <a:cs typeface="Times New Roman"/>
              </a:rPr>
              <a:t> L</a:t>
            </a:r>
            <a:r>
              <a:rPr lang="fr-FR" sz="4400" dirty="0">
                <a:latin typeface="Times New Roman"/>
                <a:cs typeface="Times New Roman"/>
              </a:rPr>
              <a:t>a</a:t>
            </a:r>
            <a:r>
              <a:rPr lang="fr-FR" sz="4400" dirty="0">
                <a:effectLst>
                  <a:outerShdw blurRad="38100" dist="38100" dir="2700000" algn="tl">
                    <a:srgbClr val="000000">
                      <a:alpha val="43137"/>
                    </a:srgbClr>
                  </a:outerShdw>
                </a:effectLst>
                <a:latin typeface="Times New Roman"/>
                <a:cs typeface="Times New Roman"/>
              </a:rPr>
              <a:t> modification du capital </a:t>
            </a:r>
            <a:br>
              <a:rPr lang="fr-FR" sz="4400" dirty="0">
                <a:latin typeface="Times New Roman"/>
                <a:cs typeface="Times New Roman"/>
              </a:rPr>
            </a:br>
            <a:endParaRPr lang="fr-FR" sz="4400" dirty="0">
              <a:effectLst>
                <a:outerShdw blurRad="38100" dist="38100" dir="2700000" algn="tl">
                  <a:srgbClr val="000000">
                    <a:alpha val="43137"/>
                  </a:srgbClr>
                </a:outerShdw>
              </a:effectLst>
              <a:latin typeface="Times New Roman"/>
              <a:cs typeface="Times New Roman"/>
            </a:endParaRPr>
          </a:p>
        </p:txBody>
      </p:sp>
      <p:sp>
        <p:nvSpPr>
          <p:cNvPr id="2" name="SlideNumberChip">
            <a:extLst>
              <a:ext uri="{FF2B5EF4-FFF2-40B4-BE49-F238E27FC236}">
                <a16:creationId xmlns:a16="http://schemas.microsoft.com/office/drawing/2014/main" id="{0B8ABAA3-8B09-442A-8E4C-777169BEE959}"/>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83</a:t>
            </a:r>
          </a:p>
        </p:txBody>
      </p:sp>
    </p:spTree>
    <p:extLst>
      <p:ext uri="{BB962C8B-B14F-4D97-AF65-F5344CB8AC3E}">
        <p14:creationId xmlns:p14="http://schemas.microsoft.com/office/powerpoint/2010/main" val="1592558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FFD4EF-84C7-2142-AC4D-2963195C1F74}"/>
              </a:ext>
            </a:extLst>
          </p:cNvPr>
          <p:cNvSpPr>
            <a:spLocks noGrp="1"/>
          </p:cNvSpPr>
          <p:nvPr>
            <p:ph type="title"/>
          </p:nvPr>
        </p:nvSpPr>
        <p:spPr/>
        <p:txBody>
          <a:bodyPr/>
          <a:lstStyle/>
          <a:p>
            <a:r>
              <a:rPr lang="fr-FR" sz="2000" b="1" dirty="0">
                <a:effectLst/>
              </a:rPr>
              <a:t>  </a:t>
            </a:r>
            <a:r>
              <a:rPr lang="fr-FR" sz="2400" b="1" dirty="0">
                <a:effectLst/>
                <a:latin typeface="Times New Roman" panose="02020603050405020304" pitchFamily="18" charset="0"/>
                <a:cs typeface="Times New Roman" panose="02020603050405020304" pitchFamily="18" charset="0"/>
              </a:rPr>
              <a:t>Augmentation de capital des sociétés (SNC, SARL, SA)</a:t>
            </a:r>
            <a:br>
              <a:rPr lang="fr-FR" sz="2400" dirty="0">
                <a:effectLst/>
                <a:latin typeface="Times New Roman" panose="02020603050405020304" pitchFamily="18" charset="0"/>
                <a:cs typeface="Times New Roman" panose="02020603050405020304" pitchFamily="18" charset="0"/>
              </a:rPr>
            </a:br>
            <a:endParaRPr lang="fr-FR" sz="2000" dirty="0">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80282B15-9C38-A648-A0BC-59C082476D52}"/>
              </a:ext>
            </a:extLst>
          </p:cNvPr>
          <p:cNvSpPr>
            <a:spLocks noGrp="1"/>
          </p:cNvSpPr>
          <p:nvPr>
            <p:ph idx="1"/>
          </p:nvPr>
        </p:nvSpPr>
        <p:spPr/>
        <p:txBody>
          <a:bodyPr/>
          <a:lstStyle/>
          <a:p>
            <a:pPr algn="just"/>
            <a:endParaRPr lang="fr-FR" dirty="0">
              <a:solidFill>
                <a:schemeClr val="tx1"/>
              </a:solidFill>
              <a:latin typeface="Times New Roman" panose="02020603050405020304" pitchFamily="18" charset="0"/>
              <a:cs typeface="Times New Roman" panose="02020603050405020304" pitchFamily="18" charset="0"/>
            </a:endParaRPr>
          </a:p>
          <a:p>
            <a:pPr algn="just"/>
            <a:endParaRPr lang="fr-FR" dirty="0">
              <a:solidFill>
                <a:schemeClr val="tx1"/>
              </a:solidFill>
              <a:latin typeface="Times New Roman" panose="02020603050405020304" pitchFamily="18" charset="0"/>
              <a:cs typeface="Times New Roman" panose="02020603050405020304" pitchFamily="18" charset="0"/>
            </a:endParaRPr>
          </a:p>
          <a:p>
            <a:pPr algn="just"/>
            <a:r>
              <a:rPr lang="fr-FR" dirty="0">
                <a:solidFill>
                  <a:schemeClr val="tx1"/>
                </a:solidFill>
                <a:latin typeface="Times New Roman" panose="02020603050405020304" pitchFamily="18" charset="0"/>
                <a:cs typeface="Times New Roman" panose="02020603050405020304" pitchFamily="18" charset="0"/>
              </a:rPr>
              <a:t>L'augmentation de capital peut se faire par :</a:t>
            </a:r>
          </a:p>
          <a:p>
            <a:pPr marL="0" indent="0" algn="just">
              <a:buNone/>
            </a:pPr>
            <a:endParaRPr lang="fr-FR" dirty="0">
              <a:solidFill>
                <a:schemeClr val="tx1"/>
              </a:solidFill>
              <a:latin typeface="Times New Roman" panose="02020603050405020304" pitchFamily="18" charset="0"/>
              <a:cs typeface="Times New Roman" panose="02020603050405020304" pitchFamily="18" charset="0"/>
            </a:endParaRPr>
          </a:p>
          <a:p>
            <a:pPr lvl="2" algn="just"/>
            <a:r>
              <a:rPr lang="fr-FR" sz="2000" dirty="0">
                <a:solidFill>
                  <a:schemeClr val="tx1"/>
                </a:solidFill>
                <a:latin typeface="Times New Roman" panose="02020603050405020304" pitchFamily="18" charset="0"/>
                <a:cs typeface="Times New Roman" panose="02020603050405020304" pitchFamily="18" charset="0"/>
              </a:rPr>
              <a:t>Des apports nouveaux (en numéraire et/ou en nature)</a:t>
            </a:r>
          </a:p>
          <a:p>
            <a:pPr lvl="2" algn="just"/>
            <a:r>
              <a:rPr lang="fr-FR" sz="2000" dirty="0">
                <a:solidFill>
                  <a:schemeClr val="tx1"/>
                </a:solidFill>
                <a:latin typeface="Times New Roman" panose="02020603050405020304" pitchFamily="18" charset="0"/>
                <a:cs typeface="Times New Roman" panose="02020603050405020304" pitchFamily="18" charset="0"/>
              </a:rPr>
              <a:t>Incorporation des réserves, bénéfices ou primes d’émission</a:t>
            </a:r>
          </a:p>
          <a:p>
            <a:pPr lvl="2" algn="just"/>
            <a:r>
              <a:rPr lang="fr-FR" sz="2000" dirty="0">
                <a:solidFill>
                  <a:schemeClr val="tx1"/>
                </a:solidFill>
                <a:latin typeface="Times New Roman" panose="02020603050405020304" pitchFamily="18" charset="0"/>
                <a:cs typeface="Times New Roman" panose="02020603050405020304" pitchFamily="18" charset="0"/>
              </a:rPr>
              <a:t>Compensation avec des dettes sociales </a:t>
            </a:r>
          </a:p>
          <a:p>
            <a:endParaRPr lang="fr-FR" b="1" dirty="0">
              <a:latin typeface="Times New Roman" panose="02020603050405020304" pitchFamily="18" charset="0"/>
              <a:cs typeface="Times New Roman" panose="02020603050405020304" pitchFamily="18" charset="0"/>
            </a:endParaRPr>
          </a:p>
        </p:txBody>
      </p:sp>
      <p:sp>
        <p:nvSpPr>
          <p:cNvPr id="4" name="SlideNumberChip">
            <a:extLst>
              <a:ext uri="{FF2B5EF4-FFF2-40B4-BE49-F238E27FC236}">
                <a16:creationId xmlns:a16="http://schemas.microsoft.com/office/drawing/2014/main" id="{DEF733F4-377D-41D5-96CF-2F7CE46946BB}"/>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84</a:t>
            </a:r>
          </a:p>
        </p:txBody>
      </p:sp>
    </p:spTree>
    <p:extLst>
      <p:ext uri="{BB962C8B-B14F-4D97-AF65-F5344CB8AC3E}">
        <p14:creationId xmlns:p14="http://schemas.microsoft.com/office/powerpoint/2010/main" val="13129879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7F90AA9-3141-D646-9E6D-D8E67C0EB9ED}"/>
              </a:ext>
            </a:extLst>
          </p:cNvPr>
          <p:cNvSpPr>
            <a:spLocks noGrp="1"/>
          </p:cNvSpPr>
          <p:nvPr>
            <p:ph idx="1"/>
          </p:nvPr>
        </p:nvSpPr>
        <p:spPr/>
        <p:txBody>
          <a:bodyPr/>
          <a:lstStyle/>
          <a:p>
            <a:pPr algn="just"/>
            <a:r>
              <a:rPr lang="fr-FR" b="1" dirty="0">
                <a:solidFill>
                  <a:schemeClr val="tx1"/>
                </a:solidFill>
                <a:latin typeface="Times New Roman" panose="02020603050405020304" pitchFamily="18" charset="0"/>
                <a:cs typeface="Times New Roman" panose="02020603050405020304" pitchFamily="18" charset="0"/>
              </a:rPr>
              <a:t>I. Augmentation de capital par des apports nouveaux </a:t>
            </a:r>
            <a:endParaRPr lang="fr-FR" dirty="0">
              <a:solidFill>
                <a:schemeClr val="tx1"/>
              </a:solidFill>
              <a:latin typeface="Times New Roman" panose="02020603050405020304" pitchFamily="18" charset="0"/>
              <a:cs typeface="Times New Roman" panose="02020603050405020304" pitchFamily="18" charset="0"/>
            </a:endParaRPr>
          </a:p>
          <a:p>
            <a:pPr algn="just"/>
            <a:endParaRPr lang="fr-FR" dirty="0">
              <a:solidFill>
                <a:schemeClr val="tx1"/>
              </a:solidFill>
              <a:latin typeface="Times New Roman" panose="02020603050405020304" pitchFamily="18" charset="0"/>
              <a:cs typeface="Times New Roman" panose="02020603050405020304" pitchFamily="18" charset="0"/>
            </a:endParaRPr>
          </a:p>
          <a:p>
            <a:pPr algn="just"/>
            <a:r>
              <a:rPr lang="fr-FR" dirty="0">
                <a:solidFill>
                  <a:schemeClr val="tx1"/>
                </a:solidFill>
                <a:latin typeface="Times New Roman" panose="02020603050405020304" pitchFamily="18" charset="0"/>
                <a:cs typeface="Times New Roman" panose="02020603050405020304" pitchFamily="18" charset="0"/>
              </a:rPr>
              <a:t>L'augmentation de capital peut être réalisée de deux manières : </a:t>
            </a:r>
          </a:p>
          <a:p>
            <a:pPr lvl="2" algn="just"/>
            <a:r>
              <a:rPr lang="fr-FR" sz="2000" dirty="0">
                <a:solidFill>
                  <a:schemeClr val="tx1"/>
                </a:solidFill>
                <a:latin typeface="Times New Roman" panose="02020603050405020304" pitchFamily="18" charset="0"/>
                <a:cs typeface="Times New Roman" panose="02020603050405020304" pitchFamily="18" charset="0"/>
              </a:rPr>
              <a:t>Soit par émission des actions nouvelles à un prix d’émission égal ou supérieur à la valeur nominale.</a:t>
            </a:r>
          </a:p>
          <a:p>
            <a:pPr lvl="2" algn="just"/>
            <a:r>
              <a:rPr lang="fr-FR" sz="2000" dirty="0">
                <a:solidFill>
                  <a:schemeClr val="tx1"/>
                </a:solidFill>
                <a:latin typeface="Times New Roman" panose="02020603050405020304" pitchFamily="18" charset="0"/>
                <a:cs typeface="Times New Roman" panose="02020603050405020304" pitchFamily="18" charset="0"/>
              </a:rPr>
              <a:t>Soit par une augmentation de la valeur nominale des actions existantes.</a:t>
            </a:r>
          </a:p>
          <a:p>
            <a:endParaRPr lang="fr-FR" dirty="0"/>
          </a:p>
        </p:txBody>
      </p:sp>
      <p:sp>
        <p:nvSpPr>
          <p:cNvPr id="4" name="Titre 1">
            <a:extLst>
              <a:ext uri="{FF2B5EF4-FFF2-40B4-BE49-F238E27FC236}">
                <a16:creationId xmlns:a16="http://schemas.microsoft.com/office/drawing/2014/main" id="{FA4BD1F4-86EF-864C-83B1-773CBE72F379}"/>
              </a:ext>
            </a:extLst>
          </p:cNvPr>
          <p:cNvSpPr>
            <a:spLocks noGrp="1"/>
          </p:cNvSpPr>
          <p:nvPr>
            <p:ph type="title"/>
          </p:nvPr>
        </p:nvSpPr>
        <p:spPr>
          <a:xfrm>
            <a:off x="457200" y="0"/>
            <a:ext cx="8229600" cy="1600200"/>
          </a:xfrm>
        </p:spPr>
        <p:txBody>
          <a:bodyPr/>
          <a:lstStyle/>
          <a:p>
            <a:r>
              <a:rPr lang="fr-FR" sz="2000" b="1" dirty="0">
                <a:effectLst/>
              </a:rPr>
              <a:t>  </a:t>
            </a:r>
            <a:r>
              <a:rPr lang="fr-FR" sz="2400" b="1" dirty="0">
                <a:effectLst/>
                <a:latin typeface="Times New Roman" panose="02020603050405020304" pitchFamily="18" charset="0"/>
                <a:cs typeface="Times New Roman" panose="02020603050405020304" pitchFamily="18" charset="0"/>
              </a:rPr>
              <a:t>Augmentation de capital des sociétés (SNC, SARL, SA)</a:t>
            </a:r>
            <a:br>
              <a:rPr lang="fr-FR" sz="2400" dirty="0">
                <a:effectLst/>
                <a:latin typeface="Times New Roman" panose="02020603050405020304" pitchFamily="18" charset="0"/>
                <a:cs typeface="Times New Roman" panose="02020603050405020304" pitchFamily="18" charset="0"/>
              </a:rPr>
            </a:br>
            <a:endParaRPr lang="fr-FR" sz="2000" dirty="0">
              <a:latin typeface="Times New Roman" panose="02020603050405020304" pitchFamily="18" charset="0"/>
              <a:cs typeface="Times New Roman" panose="02020603050405020304" pitchFamily="18" charset="0"/>
            </a:endParaRPr>
          </a:p>
        </p:txBody>
      </p:sp>
      <p:sp>
        <p:nvSpPr>
          <p:cNvPr id="2" name="SlideNumberChip">
            <a:extLst>
              <a:ext uri="{FF2B5EF4-FFF2-40B4-BE49-F238E27FC236}">
                <a16:creationId xmlns:a16="http://schemas.microsoft.com/office/drawing/2014/main" id="{522810D2-74E6-4A21-9024-E1D15A3978CE}"/>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85</a:t>
            </a:r>
          </a:p>
        </p:txBody>
      </p:sp>
    </p:spTree>
    <p:extLst>
      <p:ext uri="{BB962C8B-B14F-4D97-AF65-F5344CB8AC3E}">
        <p14:creationId xmlns:p14="http://schemas.microsoft.com/office/powerpoint/2010/main" val="27364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6697265-87AF-C54C-9E59-0C56F3936335}"/>
              </a:ext>
            </a:extLst>
          </p:cNvPr>
          <p:cNvSpPr>
            <a:spLocks noGrp="1"/>
          </p:cNvSpPr>
          <p:nvPr>
            <p:ph idx="1"/>
          </p:nvPr>
        </p:nvSpPr>
        <p:spPr/>
        <p:txBody>
          <a:bodyPr>
            <a:normAutofit fontScale="92500" lnSpcReduction="10000"/>
          </a:bodyPr>
          <a:lstStyle/>
          <a:p>
            <a:pPr algn="just"/>
            <a:r>
              <a:rPr lang="fr-FR" b="1" dirty="0">
                <a:solidFill>
                  <a:schemeClr val="tx1"/>
                </a:solidFill>
                <a:latin typeface="Times New Roman" panose="02020603050405020304" pitchFamily="18" charset="0"/>
                <a:cs typeface="Times New Roman" panose="02020603050405020304" pitchFamily="18" charset="0"/>
              </a:rPr>
              <a:t>A - Augmentation de capital par augmentation de la valeur nominale des parts sociales/ actions existantes</a:t>
            </a:r>
            <a:endParaRPr lang="fr-FR" dirty="0">
              <a:solidFill>
                <a:schemeClr val="tx1"/>
              </a:solidFill>
              <a:latin typeface="Times New Roman" panose="02020603050405020304" pitchFamily="18" charset="0"/>
              <a:cs typeface="Times New Roman" panose="02020603050405020304" pitchFamily="18" charset="0"/>
            </a:endParaRPr>
          </a:p>
          <a:p>
            <a:r>
              <a:rPr lang="fr-FR" b="1" i="1" u="sng" dirty="0">
                <a:solidFill>
                  <a:schemeClr val="tx1"/>
                </a:solidFill>
                <a:latin typeface="Times New Roman" panose="02020603050405020304" pitchFamily="18" charset="0"/>
                <a:cs typeface="Times New Roman" panose="02020603050405020304" pitchFamily="18" charset="0"/>
              </a:rPr>
              <a:t>Exemple</a:t>
            </a:r>
            <a:r>
              <a:rPr lang="fr-FR" dirty="0">
                <a:solidFill>
                  <a:schemeClr val="tx1"/>
                </a:solidFill>
                <a:latin typeface="Times New Roman" panose="02020603050405020304" pitchFamily="18" charset="0"/>
                <a:cs typeface="Times New Roman" panose="02020603050405020304" pitchFamily="18" charset="0"/>
              </a:rPr>
              <a:t> : </a:t>
            </a:r>
          </a:p>
          <a:p>
            <a:r>
              <a:rPr lang="fr-FR" dirty="0">
                <a:solidFill>
                  <a:schemeClr val="tx1"/>
                </a:solidFill>
                <a:latin typeface="Times New Roman" panose="02020603050405020304" pitchFamily="18" charset="0"/>
                <a:cs typeface="Times New Roman" panose="02020603050405020304" pitchFamily="18" charset="0"/>
              </a:rPr>
              <a:t>Tous les associés de la SNC </a:t>
            </a:r>
            <a:r>
              <a:rPr lang="fr-FR" b="1" dirty="0">
                <a:solidFill>
                  <a:schemeClr val="tx1"/>
                </a:solidFill>
                <a:latin typeface="Times New Roman" panose="02020603050405020304" pitchFamily="18" charset="0"/>
                <a:cs typeface="Times New Roman" panose="02020603050405020304" pitchFamily="18" charset="0"/>
              </a:rPr>
              <a:t>LAARBI Bois</a:t>
            </a:r>
            <a:r>
              <a:rPr lang="fr-FR" dirty="0">
                <a:solidFill>
                  <a:schemeClr val="tx1"/>
                </a:solidFill>
                <a:latin typeface="Times New Roman" panose="02020603050405020304" pitchFamily="18" charset="0"/>
                <a:cs typeface="Times New Roman" panose="02020603050405020304" pitchFamily="18" charset="0"/>
              </a:rPr>
              <a:t> au capital de 250 000 DH, décident le 12/04/2015 une augmentation du capital de 30 % (augmentation de la VN des parts sociales). </a:t>
            </a:r>
          </a:p>
          <a:p>
            <a:r>
              <a:rPr lang="fr-FR" dirty="0">
                <a:solidFill>
                  <a:schemeClr val="tx1"/>
                </a:solidFill>
                <a:latin typeface="Times New Roman" panose="02020603050405020304" pitchFamily="18" charset="0"/>
                <a:cs typeface="Times New Roman" panose="02020603050405020304" pitchFamily="18" charset="0"/>
              </a:rPr>
              <a:t>Ces associés ont fait des apports en numéraire déposés au compte bancaire de la société. </a:t>
            </a:r>
          </a:p>
          <a:p>
            <a:r>
              <a:rPr lang="fr-FR" dirty="0">
                <a:solidFill>
                  <a:schemeClr val="tx1"/>
                </a:solidFill>
                <a:latin typeface="Times New Roman" panose="02020603050405020304" pitchFamily="18" charset="0"/>
                <a:cs typeface="Times New Roman" panose="02020603050405020304" pitchFamily="18" charset="0"/>
              </a:rPr>
              <a:t>Les frais d'augmentation du capital sont payés par chèque bancaire, s'élèvent à 1 000 DH et sont réglés le 18/04/2015.</a:t>
            </a:r>
          </a:p>
          <a:p>
            <a:r>
              <a:rPr lang="fr-FR" b="1" u="sng" dirty="0">
                <a:solidFill>
                  <a:schemeClr val="tx1"/>
                </a:solidFill>
                <a:latin typeface="Times New Roman" panose="02020603050405020304" pitchFamily="18" charset="0"/>
                <a:cs typeface="Times New Roman" panose="02020603050405020304" pitchFamily="18" charset="0"/>
              </a:rPr>
              <a:t>Travail à faire</a:t>
            </a:r>
            <a:endParaRPr lang="fr-FR" dirty="0">
              <a:solidFill>
                <a:schemeClr val="tx1"/>
              </a:solidFill>
              <a:latin typeface="Times New Roman" panose="02020603050405020304" pitchFamily="18" charset="0"/>
              <a:cs typeface="Times New Roman" panose="02020603050405020304" pitchFamily="18" charset="0"/>
            </a:endParaRPr>
          </a:p>
          <a:p>
            <a:r>
              <a:rPr lang="fr-FR" b="1" dirty="0">
                <a:solidFill>
                  <a:schemeClr val="tx1"/>
                </a:solidFill>
                <a:latin typeface="Times New Roman" panose="02020603050405020304" pitchFamily="18" charset="0"/>
                <a:cs typeface="Times New Roman" panose="02020603050405020304" pitchFamily="18" charset="0"/>
              </a:rPr>
              <a:t>Passer les écritures comptables au journal</a:t>
            </a:r>
            <a:endParaRPr lang="fr-FR" dirty="0">
              <a:solidFill>
                <a:schemeClr val="tx1"/>
              </a:solidFill>
              <a:latin typeface="Times New Roman" panose="02020603050405020304" pitchFamily="18" charset="0"/>
              <a:cs typeface="Times New Roman" panose="02020603050405020304" pitchFamily="18" charset="0"/>
            </a:endParaRPr>
          </a:p>
          <a:p>
            <a:r>
              <a:rPr lang="fr-FR" b="1" i="1" dirty="0"/>
              <a:t> </a:t>
            </a:r>
            <a:endParaRPr lang="fr-FR" dirty="0"/>
          </a:p>
          <a:p>
            <a:endParaRPr lang="fr-FR" dirty="0"/>
          </a:p>
        </p:txBody>
      </p:sp>
      <p:sp>
        <p:nvSpPr>
          <p:cNvPr id="4" name="Titre 1">
            <a:extLst>
              <a:ext uri="{FF2B5EF4-FFF2-40B4-BE49-F238E27FC236}">
                <a16:creationId xmlns:a16="http://schemas.microsoft.com/office/drawing/2014/main" id="{9D964A90-1937-2947-9877-513224B0F042}"/>
              </a:ext>
            </a:extLst>
          </p:cNvPr>
          <p:cNvSpPr>
            <a:spLocks noGrp="1"/>
          </p:cNvSpPr>
          <p:nvPr>
            <p:ph type="title"/>
          </p:nvPr>
        </p:nvSpPr>
        <p:spPr>
          <a:xfrm>
            <a:off x="457200" y="0"/>
            <a:ext cx="8229600" cy="1600200"/>
          </a:xfrm>
        </p:spPr>
        <p:txBody>
          <a:bodyPr/>
          <a:lstStyle/>
          <a:p>
            <a:r>
              <a:rPr lang="fr-FR" sz="2000" b="1" dirty="0">
                <a:effectLst/>
              </a:rPr>
              <a:t>  </a:t>
            </a:r>
            <a:r>
              <a:rPr lang="fr-FR" sz="2400" b="1" dirty="0">
                <a:effectLst/>
                <a:latin typeface="Times New Roman" panose="02020603050405020304" pitchFamily="18" charset="0"/>
                <a:cs typeface="Times New Roman" panose="02020603050405020304" pitchFamily="18" charset="0"/>
              </a:rPr>
              <a:t>Augmentation de capital des sociétés (SNC, SARL, SA)</a:t>
            </a:r>
            <a:br>
              <a:rPr lang="fr-FR" sz="2400" dirty="0">
                <a:effectLst/>
                <a:latin typeface="Times New Roman" panose="02020603050405020304" pitchFamily="18" charset="0"/>
                <a:cs typeface="Times New Roman" panose="02020603050405020304" pitchFamily="18" charset="0"/>
              </a:rPr>
            </a:br>
            <a:endParaRPr lang="fr-FR" sz="2000" dirty="0">
              <a:latin typeface="Times New Roman" panose="02020603050405020304" pitchFamily="18" charset="0"/>
              <a:cs typeface="Times New Roman" panose="02020603050405020304" pitchFamily="18" charset="0"/>
            </a:endParaRPr>
          </a:p>
        </p:txBody>
      </p:sp>
      <p:sp>
        <p:nvSpPr>
          <p:cNvPr id="2" name="SlideNumberChip">
            <a:extLst>
              <a:ext uri="{FF2B5EF4-FFF2-40B4-BE49-F238E27FC236}">
                <a16:creationId xmlns:a16="http://schemas.microsoft.com/office/drawing/2014/main" id="{264B4C43-B1A4-499D-A34B-4887169505AA}"/>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86</a:t>
            </a:r>
          </a:p>
        </p:txBody>
      </p:sp>
    </p:spTree>
    <p:extLst>
      <p:ext uri="{BB962C8B-B14F-4D97-AF65-F5344CB8AC3E}">
        <p14:creationId xmlns:p14="http://schemas.microsoft.com/office/powerpoint/2010/main" val="15538789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B854A53C-D8BD-E242-8FC0-CA877D8571E9}"/>
              </a:ext>
            </a:extLst>
          </p:cNvPr>
          <p:cNvSpPr>
            <a:spLocks noGrp="1"/>
          </p:cNvSpPr>
          <p:nvPr>
            <p:ph type="title"/>
          </p:nvPr>
        </p:nvSpPr>
        <p:spPr>
          <a:xfrm>
            <a:off x="457200" y="0"/>
            <a:ext cx="8229600" cy="1600200"/>
          </a:xfrm>
        </p:spPr>
        <p:txBody>
          <a:bodyPr/>
          <a:lstStyle/>
          <a:p>
            <a:r>
              <a:rPr lang="fr-FR" sz="2000" b="1" dirty="0">
                <a:effectLst/>
              </a:rPr>
              <a:t>  </a:t>
            </a:r>
            <a:r>
              <a:rPr lang="fr-FR" sz="2400" b="1" dirty="0">
                <a:effectLst/>
                <a:latin typeface="Times New Roman" panose="02020603050405020304" pitchFamily="18" charset="0"/>
                <a:cs typeface="Times New Roman" panose="02020603050405020304" pitchFamily="18" charset="0"/>
              </a:rPr>
              <a:t>Augmentation de capital des sociétés (SNC, SARL, SA)</a:t>
            </a:r>
            <a:br>
              <a:rPr lang="fr-FR" sz="2400" dirty="0">
                <a:effectLst/>
                <a:latin typeface="Times New Roman" panose="02020603050405020304" pitchFamily="18" charset="0"/>
                <a:cs typeface="Times New Roman" panose="02020603050405020304" pitchFamily="18" charset="0"/>
              </a:rPr>
            </a:br>
            <a:endParaRPr lang="fr-FR" sz="2000" dirty="0">
              <a:latin typeface="Times New Roman" panose="02020603050405020304" pitchFamily="18" charset="0"/>
              <a:cs typeface="Times New Roman" panose="02020603050405020304" pitchFamily="18" charset="0"/>
            </a:endParaRPr>
          </a:p>
        </p:txBody>
      </p:sp>
      <p:pic>
        <p:nvPicPr>
          <p:cNvPr id="11" name="Image 10">
            <a:extLst>
              <a:ext uri="{FF2B5EF4-FFF2-40B4-BE49-F238E27FC236}">
                <a16:creationId xmlns:a16="http://schemas.microsoft.com/office/drawing/2014/main" id="{A699A2E2-44DF-9F4C-B914-9CEF5731C468}"/>
              </a:ext>
            </a:extLst>
          </p:cNvPr>
          <p:cNvPicPr>
            <a:picLocks noChangeAspect="1"/>
          </p:cNvPicPr>
          <p:nvPr/>
        </p:nvPicPr>
        <p:blipFill>
          <a:blip r:embed="rId2"/>
          <a:stretch>
            <a:fillRect/>
          </a:stretch>
        </p:blipFill>
        <p:spPr>
          <a:xfrm>
            <a:off x="288758" y="1397000"/>
            <a:ext cx="8398042" cy="5067968"/>
          </a:xfrm>
          <a:prstGeom prst="rect">
            <a:avLst/>
          </a:prstGeom>
        </p:spPr>
      </p:pic>
      <p:sp>
        <p:nvSpPr>
          <p:cNvPr id="2" name="SlideNumberChip">
            <a:extLst>
              <a:ext uri="{FF2B5EF4-FFF2-40B4-BE49-F238E27FC236}">
                <a16:creationId xmlns:a16="http://schemas.microsoft.com/office/drawing/2014/main" id="{724BAE9A-5078-4215-AE94-13E54EA988FD}"/>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87</a:t>
            </a:r>
          </a:p>
        </p:txBody>
      </p:sp>
    </p:spTree>
    <p:extLst>
      <p:ext uri="{BB962C8B-B14F-4D97-AF65-F5344CB8AC3E}">
        <p14:creationId xmlns:p14="http://schemas.microsoft.com/office/powerpoint/2010/main" val="152260409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4F7672F-0F1E-9546-8523-31122D5BF6E8}"/>
              </a:ext>
            </a:extLst>
          </p:cNvPr>
          <p:cNvSpPr>
            <a:spLocks noGrp="1"/>
          </p:cNvSpPr>
          <p:nvPr>
            <p:ph idx="1"/>
          </p:nvPr>
        </p:nvSpPr>
        <p:spPr/>
        <p:txBody>
          <a:bodyPr>
            <a:normAutofit fontScale="92500" lnSpcReduction="20000"/>
          </a:bodyPr>
          <a:lstStyle/>
          <a:p>
            <a:pPr marL="0" indent="0" algn="just">
              <a:buNone/>
            </a:pPr>
            <a:r>
              <a:rPr lang="fr-FR" b="1" dirty="0">
                <a:solidFill>
                  <a:schemeClr val="tx1"/>
                </a:solidFill>
                <a:latin typeface="Times New Roman" panose="02020603050405020304" pitchFamily="18" charset="0"/>
                <a:cs typeface="Times New Roman" panose="02020603050405020304" pitchFamily="18" charset="0"/>
              </a:rPr>
              <a:t>B - Cas où le prix d'émission des parts sociales/ actions nouvelles est égal à la valeur nominale</a:t>
            </a:r>
            <a:endParaRPr lang="fr-FR" dirty="0">
              <a:solidFill>
                <a:schemeClr val="tx1"/>
              </a:solidFill>
              <a:latin typeface="Times New Roman" panose="02020603050405020304" pitchFamily="18" charset="0"/>
              <a:cs typeface="Times New Roman" panose="02020603050405020304" pitchFamily="18" charset="0"/>
            </a:endParaRPr>
          </a:p>
          <a:p>
            <a:pPr algn="just"/>
            <a:r>
              <a:rPr lang="fr-FR" b="1" u="sng" dirty="0">
                <a:solidFill>
                  <a:schemeClr val="tx1"/>
                </a:solidFill>
                <a:latin typeface="Times New Roman" panose="02020603050405020304" pitchFamily="18" charset="0"/>
                <a:cs typeface="Times New Roman" panose="02020603050405020304" pitchFamily="18" charset="0"/>
              </a:rPr>
              <a:t>Exemple</a:t>
            </a:r>
            <a:r>
              <a:rPr lang="fr-FR" dirty="0">
                <a:solidFill>
                  <a:schemeClr val="tx1"/>
                </a:solidFill>
                <a:latin typeface="Times New Roman" panose="02020603050405020304" pitchFamily="18" charset="0"/>
                <a:cs typeface="Times New Roman" panose="02020603050405020304" pitchFamily="18" charset="0"/>
              </a:rPr>
              <a:t> : </a:t>
            </a:r>
          </a:p>
          <a:p>
            <a:pPr algn="just"/>
            <a:r>
              <a:rPr lang="fr-FR" dirty="0">
                <a:solidFill>
                  <a:schemeClr val="tx1"/>
                </a:solidFill>
                <a:latin typeface="Times New Roman" panose="02020603050405020304" pitchFamily="18" charset="0"/>
                <a:cs typeface="Times New Roman" panose="02020603050405020304" pitchFamily="18" charset="0"/>
              </a:rPr>
              <a:t>L’assemblée générale de la SARL </a:t>
            </a:r>
            <a:r>
              <a:rPr lang="fr-FR" b="1" dirty="0">
                <a:solidFill>
                  <a:schemeClr val="tx1"/>
                </a:solidFill>
                <a:latin typeface="Times New Roman" panose="02020603050405020304" pitchFamily="18" charset="0"/>
                <a:cs typeface="Times New Roman" panose="02020603050405020304" pitchFamily="18" charset="0"/>
              </a:rPr>
              <a:t>SOGIMA</a:t>
            </a:r>
            <a:r>
              <a:rPr lang="fr-FR" dirty="0">
                <a:solidFill>
                  <a:schemeClr val="tx1"/>
                </a:solidFill>
                <a:latin typeface="Times New Roman" panose="02020603050405020304" pitchFamily="18" charset="0"/>
                <a:cs typeface="Times New Roman" panose="02020603050405020304" pitchFamily="18" charset="0"/>
              </a:rPr>
              <a:t> au capital de 300 000 DH composé de 3 000 parts sociales décide le 11/05/2016 une augmentation du capital par émission de nouvelles parts sociales dont la valeur nominale reste inchangée. </a:t>
            </a:r>
          </a:p>
          <a:p>
            <a:pPr algn="just"/>
            <a:r>
              <a:rPr lang="fr-FR" dirty="0">
                <a:solidFill>
                  <a:schemeClr val="tx1"/>
                </a:solidFill>
                <a:latin typeface="Times New Roman" panose="02020603050405020304" pitchFamily="18" charset="0"/>
                <a:cs typeface="Times New Roman" panose="02020603050405020304" pitchFamily="18" charset="0"/>
              </a:rPr>
              <a:t>Les associés ont fait un apport en numéraire de 30 000 et un mobilier de bureau d'une valeur de 10 000 DHS. </a:t>
            </a:r>
          </a:p>
          <a:p>
            <a:pPr algn="just"/>
            <a:r>
              <a:rPr lang="fr-FR" dirty="0">
                <a:solidFill>
                  <a:schemeClr val="tx1"/>
                </a:solidFill>
                <a:latin typeface="Times New Roman" panose="02020603050405020304" pitchFamily="18" charset="0"/>
                <a:cs typeface="Times New Roman" panose="02020603050405020304" pitchFamily="18" charset="0"/>
              </a:rPr>
              <a:t>Les frais d'augmentation du capital sont de 1 200 DHS, réglés par chèque bancaire le 16/05/2016.</a:t>
            </a:r>
          </a:p>
          <a:p>
            <a:pPr algn="just"/>
            <a:r>
              <a:rPr lang="fr-FR" b="1" u="sng" dirty="0">
                <a:solidFill>
                  <a:schemeClr val="tx1"/>
                </a:solidFill>
                <a:latin typeface="Times New Roman" panose="02020603050405020304" pitchFamily="18" charset="0"/>
                <a:cs typeface="Times New Roman" panose="02020603050405020304" pitchFamily="18" charset="0"/>
              </a:rPr>
              <a:t>Travail à faire</a:t>
            </a:r>
            <a:endParaRPr lang="fr-FR" dirty="0">
              <a:solidFill>
                <a:schemeClr val="tx1"/>
              </a:solidFill>
              <a:latin typeface="Times New Roman" panose="02020603050405020304" pitchFamily="18" charset="0"/>
              <a:cs typeface="Times New Roman" panose="02020603050405020304" pitchFamily="18" charset="0"/>
            </a:endParaRPr>
          </a:p>
          <a:p>
            <a:pPr algn="just"/>
            <a:r>
              <a:rPr lang="fr-FR" b="1" dirty="0">
                <a:solidFill>
                  <a:schemeClr val="tx1"/>
                </a:solidFill>
                <a:latin typeface="Times New Roman" panose="02020603050405020304" pitchFamily="18" charset="0"/>
                <a:cs typeface="Times New Roman" panose="02020603050405020304" pitchFamily="18" charset="0"/>
              </a:rPr>
              <a:t>Passer les écritures comptables au journal</a:t>
            </a:r>
            <a:endParaRPr lang="fr-FR" dirty="0">
              <a:solidFill>
                <a:schemeClr val="tx1"/>
              </a:solidFill>
              <a:latin typeface="Times New Roman" panose="02020603050405020304" pitchFamily="18" charset="0"/>
              <a:cs typeface="Times New Roman" panose="02020603050405020304" pitchFamily="18" charset="0"/>
            </a:endParaRPr>
          </a:p>
          <a:p>
            <a:pPr marL="0" indent="0" algn="just">
              <a:buNone/>
            </a:pPr>
            <a:r>
              <a:rPr lang="fr-FR" dirty="0"/>
              <a:t> </a:t>
            </a:r>
          </a:p>
          <a:p>
            <a:endParaRPr lang="fr-FR" dirty="0"/>
          </a:p>
        </p:txBody>
      </p:sp>
      <p:sp>
        <p:nvSpPr>
          <p:cNvPr id="4" name="Titre 1">
            <a:extLst>
              <a:ext uri="{FF2B5EF4-FFF2-40B4-BE49-F238E27FC236}">
                <a16:creationId xmlns:a16="http://schemas.microsoft.com/office/drawing/2014/main" id="{B854A53C-D8BD-E242-8FC0-CA877D8571E9}"/>
              </a:ext>
            </a:extLst>
          </p:cNvPr>
          <p:cNvSpPr>
            <a:spLocks noGrp="1"/>
          </p:cNvSpPr>
          <p:nvPr>
            <p:ph type="title"/>
          </p:nvPr>
        </p:nvSpPr>
        <p:spPr>
          <a:xfrm>
            <a:off x="457200" y="0"/>
            <a:ext cx="8229600" cy="1600200"/>
          </a:xfrm>
        </p:spPr>
        <p:txBody>
          <a:bodyPr/>
          <a:lstStyle/>
          <a:p>
            <a:r>
              <a:rPr lang="fr-FR" sz="2000" b="1" dirty="0">
                <a:effectLst/>
              </a:rPr>
              <a:t>  </a:t>
            </a:r>
            <a:r>
              <a:rPr lang="fr-FR" sz="2400" b="1" dirty="0">
                <a:effectLst/>
                <a:latin typeface="Times New Roman" panose="02020603050405020304" pitchFamily="18" charset="0"/>
                <a:cs typeface="Times New Roman" panose="02020603050405020304" pitchFamily="18" charset="0"/>
              </a:rPr>
              <a:t>Augmentation de capital des sociétés (SNC, SARL, SA)</a:t>
            </a:r>
            <a:br>
              <a:rPr lang="fr-FR" sz="2400" dirty="0">
                <a:effectLst/>
                <a:latin typeface="Times New Roman" panose="02020603050405020304" pitchFamily="18" charset="0"/>
                <a:cs typeface="Times New Roman" panose="02020603050405020304" pitchFamily="18" charset="0"/>
              </a:rPr>
            </a:br>
            <a:endParaRPr lang="fr-FR" sz="2000" dirty="0">
              <a:latin typeface="Times New Roman" panose="02020603050405020304" pitchFamily="18" charset="0"/>
              <a:cs typeface="Times New Roman" panose="02020603050405020304" pitchFamily="18" charset="0"/>
            </a:endParaRPr>
          </a:p>
        </p:txBody>
      </p:sp>
      <p:sp>
        <p:nvSpPr>
          <p:cNvPr id="2" name="SlideNumberChip">
            <a:extLst>
              <a:ext uri="{FF2B5EF4-FFF2-40B4-BE49-F238E27FC236}">
                <a16:creationId xmlns:a16="http://schemas.microsoft.com/office/drawing/2014/main" id="{F13A971C-CD90-4868-B4A7-F41245BCE03E}"/>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88</a:t>
            </a:r>
          </a:p>
        </p:txBody>
      </p:sp>
    </p:spTree>
    <p:extLst>
      <p:ext uri="{BB962C8B-B14F-4D97-AF65-F5344CB8AC3E}">
        <p14:creationId xmlns:p14="http://schemas.microsoft.com/office/powerpoint/2010/main" val="286440807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B854A53C-D8BD-E242-8FC0-CA877D8571E9}"/>
              </a:ext>
            </a:extLst>
          </p:cNvPr>
          <p:cNvSpPr>
            <a:spLocks noGrp="1"/>
          </p:cNvSpPr>
          <p:nvPr>
            <p:ph type="title"/>
          </p:nvPr>
        </p:nvSpPr>
        <p:spPr>
          <a:xfrm>
            <a:off x="457200" y="0"/>
            <a:ext cx="8229600" cy="1600200"/>
          </a:xfrm>
        </p:spPr>
        <p:txBody>
          <a:bodyPr/>
          <a:lstStyle/>
          <a:p>
            <a:r>
              <a:rPr lang="fr-FR" sz="2000" b="1" dirty="0">
                <a:effectLst/>
              </a:rPr>
              <a:t>  </a:t>
            </a:r>
            <a:r>
              <a:rPr lang="fr-FR" sz="2400" b="1" dirty="0">
                <a:effectLst/>
                <a:latin typeface="Times New Roman" panose="02020603050405020304" pitchFamily="18" charset="0"/>
                <a:cs typeface="Times New Roman" panose="02020603050405020304" pitchFamily="18" charset="0"/>
              </a:rPr>
              <a:t>Augmentation de capital des sociétés (SNC, SARL, SA)</a:t>
            </a:r>
            <a:br>
              <a:rPr lang="fr-FR" sz="2400" dirty="0">
                <a:effectLst/>
                <a:latin typeface="Times New Roman" panose="02020603050405020304" pitchFamily="18" charset="0"/>
                <a:cs typeface="Times New Roman" panose="02020603050405020304" pitchFamily="18" charset="0"/>
              </a:rPr>
            </a:br>
            <a:endParaRPr lang="fr-FR" sz="2000" dirty="0">
              <a:latin typeface="Times New Roman" panose="02020603050405020304" pitchFamily="18" charset="0"/>
              <a:cs typeface="Times New Roman" panose="02020603050405020304" pitchFamily="18" charset="0"/>
            </a:endParaRPr>
          </a:p>
        </p:txBody>
      </p:sp>
      <p:pic>
        <p:nvPicPr>
          <p:cNvPr id="6" name="Image 5">
            <a:extLst>
              <a:ext uri="{FF2B5EF4-FFF2-40B4-BE49-F238E27FC236}">
                <a16:creationId xmlns:a16="http://schemas.microsoft.com/office/drawing/2014/main" id="{BD75AFC7-B781-844A-9037-CACFC5B77A04}"/>
              </a:ext>
            </a:extLst>
          </p:cNvPr>
          <p:cNvPicPr>
            <a:picLocks noChangeAspect="1"/>
          </p:cNvPicPr>
          <p:nvPr/>
        </p:nvPicPr>
        <p:blipFill>
          <a:blip r:embed="rId2"/>
          <a:stretch>
            <a:fillRect/>
          </a:stretch>
        </p:blipFill>
        <p:spPr>
          <a:xfrm>
            <a:off x="689813" y="1397001"/>
            <a:ext cx="7996989" cy="5292725"/>
          </a:xfrm>
          <a:prstGeom prst="rect">
            <a:avLst/>
          </a:prstGeom>
        </p:spPr>
      </p:pic>
      <p:sp>
        <p:nvSpPr>
          <p:cNvPr id="2" name="SlideNumberChip">
            <a:extLst>
              <a:ext uri="{FF2B5EF4-FFF2-40B4-BE49-F238E27FC236}">
                <a16:creationId xmlns:a16="http://schemas.microsoft.com/office/drawing/2014/main" id="{9510BCB6-218C-4306-9ABB-7DAEA9C00C82}"/>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89</a:t>
            </a:r>
          </a:p>
        </p:txBody>
      </p:sp>
    </p:spTree>
    <p:extLst>
      <p:ext uri="{BB962C8B-B14F-4D97-AF65-F5344CB8AC3E}">
        <p14:creationId xmlns:p14="http://schemas.microsoft.com/office/powerpoint/2010/main" val="1047963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r>
              <a:rPr lang="fr-FR" sz="2000" dirty="0">
                <a:solidFill>
                  <a:srgbClr val="000000"/>
                </a:solidFill>
                <a:latin typeface="Times New Roman"/>
                <a:cs typeface="Times New Roman"/>
              </a:rPr>
              <a:t>Les différentes déclarations et démarches nécessaires pour l’obtention des pièces relatives à la création de la société peuvent être effectuées directement auprès des administrations et services compétents, à savoir: </a:t>
            </a:r>
          </a:p>
          <a:p>
            <a:pPr algn="just"/>
            <a:endParaRPr lang="fr-FR" sz="2000" dirty="0">
              <a:solidFill>
                <a:srgbClr val="000000"/>
              </a:solidFill>
              <a:latin typeface="Times New Roman"/>
              <a:cs typeface="Times New Roman"/>
            </a:endParaRPr>
          </a:p>
          <a:p>
            <a:pPr lvl="2" algn="just">
              <a:buFont typeface="Wingdings" charset="2"/>
              <a:buChar char="§"/>
            </a:pPr>
            <a:r>
              <a:rPr lang="fr-FR" sz="1800" dirty="0">
                <a:solidFill>
                  <a:srgbClr val="000000"/>
                </a:solidFill>
                <a:latin typeface="Times New Roman"/>
                <a:cs typeface="Times New Roman"/>
              </a:rPr>
              <a:t>L’administration des impôts pour  l’enregistrement des statuts et du contrat de bail le cas échéant, l’inscription à la taxe professionnelle et l’obtention de l’identifiant fiscal.  </a:t>
            </a:r>
          </a:p>
          <a:p>
            <a:pPr lvl="2" algn="just">
              <a:buFont typeface="Wingdings" charset="2"/>
              <a:buChar char="§"/>
            </a:pPr>
            <a:r>
              <a:rPr lang="fr-FR" sz="1800" dirty="0">
                <a:solidFill>
                  <a:srgbClr val="000000"/>
                </a:solidFill>
                <a:latin typeface="Times New Roman"/>
                <a:cs typeface="Times New Roman"/>
              </a:rPr>
              <a:t>La Caisse Nationale de Sécurité Sociale (CNSS) pour l’affiliation de la société. </a:t>
            </a:r>
          </a:p>
          <a:p>
            <a:pPr lvl="2" algn="just">
              <a:buFont typeface="Wingdings" charset="2"/>
              <a:buChar char="§"/>
            </a:pPr>
            <a:r>
              <a:rPr lang="fr-FR" sz="1800" dirty="0">
                <a:solidFill>
                  <a:srgbClr val="000000"/>
                </a:solidFill>
                <a:latin typeface="Times New Roman"/>
                <a:cs typeface="Times New Roman"/>
              </a:rPr>
              <a:t>Le tribunal de commerce pour l’immatriculation de la société au registre de commerce </a:t>
            </a:r>
          </a:p>
          <a:p>
            <a:pPr lvl="2" algn="just">
              <a:buFont typeface="Wingdings" charset="2"/>
              <a:buChar char="§"/>
            </a:pPr>
            <a:r>
              <a:rPr lang="fr-FR" sz="1800" dirty="0">
                <a:solidFill>
                  <a:srgbClr val="000000"/>
                </a:solidFill>
                <a:latin typeface="Times New Roman"/>
                <a:cs typeface="Times New Roman"/>
              </a:rPr>
              <a:t>Le secrétariat général du gouvernement pour l’insertion de l’avis de constitution au bulletin officiel.  </a:t>
            </a:r>
          </a:p>
        </p:txBody>
      </p:sp>
      <p:sp>
        <p:nvSpPr>
          <p:cNvPr id="4" name="Titre 1"/>
          <p:cNvSpPr>
            <a:spLocks noGrp="1"/>
          </p:cNvSpPr>
          <p:nvPr>
            <p:ph type="title"/>
          </p:nvPr>
        </p:nvSpPr>
        <p:spPr>
          <a:xfrm>
            <a:off x="457200" y="2"/>
            <a:ext cx="8229600" cy="1119673"/>
          </a:xfrm>
        </p:spPr>
        <p:txBody>
          <a:bodyPr/>
          <a:lstStyle/>
          <a:p>
            <a:r>
              <a:rPr lang="fr-FR" sz="3200" b="1" i="1" u="sng" dirty="0">
                <a:latin typeface="Times New Roman"/>
                <a:cs typeface="Times New Roman"/>
              </a:rPr>
              <a:t>Chapitre I </a:t>
            </a:r>
            <a:r>
              <a:rPr lang="fr-FR" sz="3200" b="1" i="1" dirty="0">
                <a:latin typeface="Times New Roman"/>
                <a:cs typeface="Times New Roman"/>
              </a:rPr>
              <a:t>: Opérations de constitutions </a:t>
            </a:r>
          </a:p>
        </p:txBody>
      </p:sp>
      <p:sp>
        <p:nvSpPr>
          <p:cNvPr id="2" name="SlideNumberChip">
            <a:extLst>
              <a:ext uri="{FF2B5EF4-FFF2-40B4-BE49-F238E27FC236}">
                <a16:creationId xmlns:a16="http://schemas.microsoft.com/office/drawing/2014/main" id="{3FB16A91-D451-4C35-A778-D63319BB05DD}"/>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9</a:t>
            </a:r>
          </a:p>
        </p:txBody>
      </p:sp>
    </p:spTree>
    <p:extLst>
      <p:ext uri="{BB962C8B-B14F-4D97-AF65-F5344CB8AC3E}">
        <p14:creationId xmlns:p14="http://schemas.microsoft.com/office/powerpoint/2010/main" val="3227130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0" end="0"/>
                                            </p:txEl>
                                          </p:spTgt>
                                        </p:tgtEl>
                                        <p:attrNameLst>
                                          <p:attrName>ppt_x</p:attrName>
                                          <p:attrName>ppt_y</p:attrName>
                                        </p:attrNameLst>
                                      </p:cBhvr>
                                    </p:animMotion>
                                    <p:animEffect transition="in" filter="fade">
                                      <p:cBhvr>
                                        <p:cTn id="9" dur="1000"/>
                                        <p:tgtEl>
                                          <p:spTgt spid="3">
                                            <p:txEl>
                                              <p:pRg st="0" end="0"/>
                                            </p:txEl>
                                          </p:spTgt>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Scale>
                                      <p:cBhvr>
                                        <p:cTn id="12"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2" end="2"/>
                                            </p:txEl>
                                          </p:spTgt>
                                        </p:tgtEl>
                                        <p:attrNameLst>
                                          <p:attrName>ppt_x</p:attrName>
                                          <p:attrName>ppt_y</p:attrName>
                                        </p:attrNameLst>
                                      </p:cBhvr>
                                    </p:animMotion>
                                    <p:animEffect transition="in" filter="fade">
                                      <p:cBhvr>
                                        <p:cTn id="14" dur="1000"/>
                                        <p:tgtEl>
                                          <p:spTgt spid="3">
                                            <p:txEl>
                                              <p:pRg st="2" end="2"/>
                                            </p:txEl>
                                          </p:spTgt>
                                        </p:tgtEl>
                                      </p:cBhvr>
                                    </p:animEffect>
                                  </p:childTnLst>
                                </p:cTn>
                              </p:par>
                              <p:par>
                                <p:cTn id="15" presetID="52"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Scale>
                                      <p:cBhvr>
                                        <p:cTn id="17" dur="10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3">
                                            <p:txEl>
                                              <p:pRg st="3" end="3"/>
                                            </p:txEl>
                                          </p:spTgt>
                                        </p:tgtEl>
                                        <p:attrNameLst>
                                          <p:attrName>ppt_x</p:attrName>
                                          <p:attrName>ppt_y</p:attrName>
                                        </p:attrNameLst>
                                      </p:cBhvr>
                                    </p:animMotion>
                                    <p:animEffect transition="in" filter="fade">
                                      <p:cBhvr>
                                        <p:cTn id="19" dur="1000"/>
                                        <p:tgtEl>
                                          <p:spTgt spid="3">
                                            <p:txEl>
                                              <p:pRg st="3" end="3"/>
                                            </p:txEl>
                                          </p:spTgt>
                                        </p:tgtEl>
                                      </p:cBhvr>
                                    </p:animEffect>
                                  </p:childTnLst>
                                </p:cTn>
                              </p:par>
                              <p:par>
                                <p:cTn id="20" presetID="52"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Scale>
                                      <p:cBhvr>
                                        <p:cTn id="22" dur="10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3">
                                            <p:txEl>
                                              <p:pRg st="4" end="4"/>
                                            </p:txEl>
                                          </p:spTgt>
                                        </p:tgtEl>
                                        <p:attrNameLst>
                                          <p:attrName>ppt_x</p:attrName>
                                          <p:attrName>ppt_y</p:attrName>
                                        </p:attrNameLst>
                                      </p:cBhvr>
                                    </p:animMotion>
                                    <p:animEffect transition="in" filter="fade">
                                      <p:cBhvr>
                                        <p:cTn id="24" dur="1000"/>
                                        <p:tgtEl>
                                          <p:spTgt spid="3">
                                            <p:txEl>
                                              <p:pRg st="4" end="4"/>
                                            </p:txEl>
                                          </p:spTgt>
                                        </p:tgtEl>
                                      </p:cBhvr>
                                    </p:animEffect>
                                  </p:childTnLst>
                                </p:cTn>
                              </p:par>
                              <p:par>
                                <p:cTn id="25" presetID="52" presetClass="entr" presetSubtype="0"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Scale>
                                      <p:cBhvr>
                                        <p:cTn id="27" dur="1000" decel="50000" fill="hold">
                                          <p:stCondLst>
                                            <p:cond delay="0"/>
                                          </p:stCondLst>
                                        </p:cTn>
                                        <p:tgtEl>
                                          <p:spTgt spid="3">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3">
                                            <p:txEl>
                                              <p:pRg st="5" end="5"/>
                                            </p:txEl>
                                          </p:spTgt>
                                        </p:tgtEl>
                                        <p:attrNameLst>
                                          <p:attrName>ppt_x</p:attrName>
                                          <p:attrName>ppt_y</p:attrName>
                                        </p:attrNameLst>
                                      </p:cBhvr>
                                    </p:animMotion>
                                    <p:animEffect transition="in" filter="fade">
                                      <p:cBhvr>
                                        <p:cTn id="29"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4F7672F-0F1E-9546-8523-31122D5BF6E8}"/>
              </a:ext>
            </a:extLst>
          </p:cNvPr>
          <p:cNvSpPr>
            <a:spLocks noGrp="1"/>
          </p:cNvSpPr>
          <p:nvPr>
            <p:ph idx="1"/>
          </p:nvPr>
        </p:nvSpPr>
        <p:spPr/>
        <p:txBody>
          <a:bodyPr>
            <a:normAutofit/>
          </a:bodyPr>
          <a:lstStyle/>
          <a:p>
            <a:pPr algn="just"/>
            <a:r>
              <a:rPr lang="fr-FR" sz="1800" b="1" dirty="0">
                <a:solidFill>
                  <a:schemeClr val="tx1"/>
                </a:solidFill>
                <a:latin typeface="Times New Roman" panose="02020603050405020304" pitchFamily="18" charset="0"/>
                <a:cs typeface="Times New Roman" panose="02020603050405020304" pitchFamily="18" charset="0"/>
              </a:rPr>
              <a:t>C - Cas où le prix d'émission des parts sociales/ actions est égal à la valeur réelle des actions avant augmentation du capital</a:t>
            </a:r>
          </a:p>
          <a:p>
            <a:pPr algn="just"/>
            <a:endParaRPr lang="fr-FR" sz="1800" b="1" dirty="0">
              <a:solidFill>
                <a:schemeClr val="tx1"/>
              </a:solidFill>
              <a:latin typeface="Times New Roman" panose="02020603050405020304" pitchFamily="18" charset="0"/>
              <a:cs typeface="Times New Roman" panose="02020603050405020304" pitchFamily="18" charset="0"/>
            </a:endParaRPr>
          </a:p>
          <a:p>
            <a:r>
              <a:rPr lang="fr-FR" sz="1800" b="1" i="1" u="sng" dirty="0">
                <a:solidFill>
                  <a:schemeClr val="tx1"/>
                </a:solidFill>
                <a:latin typeface="Times New Roman" panose="02020603050405020304" pitchFamily="18" charset="0"/>
                <a:cs typeface="Times New Roman" panose="02020603050405020304" pitchFamily="18" charset="0"/>
              </a:rPr>
              <a:t>Exemple</a:t>
            </a:r>
            <a:r>
              <a:rPr lang="fr-FR" sz="1800" b="1" i="1" dirty="0">
                <a:solidFill>
                  <a:schemeClr val="tx1"/>
                </a:solidFill>
                <a:latin typeface="Times New Roman" panose="02020603050405020304" pitchFamily="18" charset="0"/>
                <a:cs typeface="Times New Roman" panose="02020603050405020304" pitchFamily="18" charset="0"/>
              </a:rPr>
              <a:t> : </a:t>
            </a:r>
            <a:endParaRPr lang="fr-FR" sz="1800" dirty="0">
              <a:solidFill>
                <a:schemeClr val="tx1"/>
              </a:solidFill>
              <a:latin typeface="Times New Roman" panose="02020603050405020304" pitchFamily="18" charset="0"/>
              <a:cs typeface="Times New Roman" panose="02020603050405020304" pitchFamily="18" charset="0"/>
            </a:endParaRPr>
          </a:p>
          <a:p>
            <a:r>
              <a:rPr lang="fr-FR" sz="1800" dirty="0">
                <a:solidFill>
                  <a:schemeClr val="tx1"/>
                </a:solidFill>
                <a:latin typeface="Times New Roman" panose="02020603050405020304" pitchFamily="18" charset="0"/>
                <a:cs typeface="Times New Roman" panose="02020603050405020304" pitchFamily="18" charset="0"/>
              </a:rPr>
              <a:t>L’assemblé générale extraordinaire (AGE) de la SA</a:t>
            </a:r>
            <a:r>
              <a:rPr lang="fr-FR" sz="1800" b="1" dirty="0">
                <a:solidFill>
                  <a:schemeClr val="tx1"/>
                </a:solidFill>
                <a:latin typeface="Times New Roman" panose="02020603050405020304" pitchFamily="18" charset="0"/>
                <a:cs typeface="Times New Roman" panose="02020603050405020304" pitchFamily="18" charset="0"/>
              </a:rPr>
              <a:t> RMP</a:t>
            </a:r>
            <a:r>
              <a:rPr lang="fr-FR" sz="1800" dirty="0">
                <a:solidFill>
                  <a:schemeClr val="tx1"/>
                </a:solidFill>
                <a:latin typeface="Times New Roman" panose="02020603050405020304" pitchFamily="18" charset="0"/>
                <a:cs typeface="Times New Roman" panose="02020603050405020304" pitchFamily="18" charset="0"/>
              </a:rPr>
              <a:t> décide une augmentation de capital de 500 actions le 23/07/2017 à un prix d’émission égal à la valeur réelle des actions avant augmentation de capital. </a:t>
            </a:r>
          </a:p>
          <a:p>
            <a:r>
              <a:rPr lang="fr-FR" sz="1800" dirty="0">
                <a:solidFill>
                  <a:schemeClr val="tx1"/>
                </a:solidFill>
                <a:latin typeface="Times New Roman" panose="02020603050405020304" pitchFamily="18" charset="0"/>
                <a:cs typeface="Times New Roman" panose="02020603050405020304" pitchFamily="18" charset="0"/>
              </a:rPr>
              <a:t>Les apports réalisés sont des apports  en numéraire.</a:t>
            </a:r>
          </a:p>
          <a:p>
            <a:r>
              <a:rPr lang="fr-FR" sz="1800" dirty="0">
                <a:solidFill>
                  <a:schemeClr val="tx1"/>
                </a:solidFill>
                <a:latin typeface="Times New Roman" panose="02020603050405020304" pitchFamily="18" charset="0"/>
                <a:cs typeface="Times New Roman" panose="02020603050405020304" pitchFamily="18" charset="0"/>
              </a:rPr>
              <a:t>Avant cette décision, les capitaux propres de cette SA se présentent comme suit :</a:t>
            </a:r>
          </a:p>
          <a:p>
            <a:endParaRPr lang="fr-FR" sz="1800" dirty="0">
              <a:solidFill>
                <a:schemeClr val="tx1"/>
              </a:solidFill>
              <a:latin typeface="Times New Roman" panose="02020603050405020304" pitchFamily="18" charset="0"/>
              <a:cs typeface="Times New Roman" panose="02020603050405020304" pitchFamily="18" charset="0"/>
            </a:endParaRPr>
          </a:p>
          <a:p>
            <a:pPr algn="just"/>
            <a:endParaRPr lang="fr-FR" sz="1800" dirty="0">
              <a:solidFill>
                <a:schemeClr val="tx1"/>
              </a:solidFill>
              <a:latin typeface="Times New Roman" panose="02020603050405020304" pitchFamily="18" charset="0"/>
              <a:cs typeface="Times New Roman" panose="02020603050405020304" pitchFamily="18" charset="0"/>
            </a:endParaRPr>
          </a:p>
          <a:p>
            <a:endParaRPr lang="fr-FR" dirty="0"/>
          </a:p>
        </p:txBody>
      </p:sp>
      <p:sp>
        <p:nvSpPr>
          <p:cNvPr id="4" name="Titre 1">
            <a:extLst>
              <a:ext uri="{FF2B5EF4-FFF2-40B4-BE49-F238E27FC236}">
                <a16:creationId xmlns:a16="http://schemas.microsoft.com/office/drawing/2014/main" id="{B854A53C-D8BD-E242-8FC0-CA877D8571E9}"/>
              </a:ext>
            </a:extLst>
          </p:cNvPr>
          <p:cNvSpPr>
            <a:spLocks noGrp="1"/>
          </p:cNvSpPr>
          <p:nvPr>
            <p:ph type="title"/>
          </p:nvPr>
        </p:nvSpPr>
        <p:spPr>
          <a:xfrm>
            <a:off x="457200" y="0"/>
            <a:ext cx="8229600" cy="1600200"/>
          </a:xfrm>
        </p:spPr>
        <p:txBody>
          <a:bodyPr/>
          <a:lstStyle/>
          <a:p>
            <a:r>
              <a:rPr lang="fr-FR" sz="2000" b="1" dirty="0">
                <a:effectLst/>
              </a:rPr>
              <a:t>  </a:t>
            </a:r>
            <a:r>
              <a:rPr lang="fr-FR" sz="2400" b="1" dirty="0">
                <a:effectLst/>
                <a:latin typeface="Times New Roman" panose="02020603050405020304" pitchFamily="18" charset="0"/>
                <a:cs typeface="Times New Roman" panose="02020603050405020304" pitchFamily="18" charset="0"/>
              </a:rPr>
              <a:t>Augmentation de capital des sociétés (SNC, SARL, SA)</a:t>
            </a:r>
            <a:br>
              <a:rPr lang="fr-FR" sz="2400" dirty="0">
                <a:effectLst/>
                <a:latin typeface="Times New Roman" panose="02020603050405020304" pitchFamily="18" charset="0"/>
                <a:cs typeface="Times New Roman" panose="02020603050405020304" pitchFamily="18" charset="0"/>
              </a:rPr>
            </a:br>
            <a:endParaRPr lang="fr-FR" sz="2000" dirty="0">
              <a:latin typeface="Times New Roman" panose="02020603050405020304" pitchFamily="18" charset="0"/>
              <a:cs typeface="Times New Roman" panose="02020603050405020304" pitchFamily="18" charset="0"/>
            </a:endParaRPr>
          </a:p>
        </p:txBody>
      </p:sp>
      <p:sp>
        <p:nvSpPr>
          <p:cNvPr id="2" name="SlideNumberChip">
            <a:extLst>
              <a:ext uri="{FF2B5EF4-FFF2-40B4-BE49-F238E27FC236}">
                <a16:creationId xmlns:a16="http://schemas.microsoft.com/office/drawing/2014/main" id="{8A515B19-4FDC-4B92-9930-054152998E04}"/>
              </a:ext>
            </a:extLst>
          </p:cNvPr>
          <p:cNvSpPr/>
          <p:nvPr/>
        </p:nvSpPr>
        <p:spPr>
          <a:xfrm>
            <a:off x="8585200" y="6451600"/>
            <a:ext cx="406400" cy="279400"/>
          </a:xfrm>
          <a:prstGeom prst="roundRect">
            <a:avLst/>
          </a:prstGeom>
          <a:solidFill>
            <a:srgbClr val="BFBFBF"/>
          </a:solidFill>
          <a:ln w="9525" cap="flat" cmpd="sng" algn="ctr">
            <a:solidFill>
              <a:srgbClr val="2F589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clip" horzOverflow="clip" vert="horz" wrap="none" lIns="91440" tIns="45720" rIns="91440" bIns="45720" numCol="1" spcCol="0" rtlCol="0" fromWordArt="0" anchor="ctr" anchorCtr="0" forceAA="0" compatLnSpc="1">
            <a:prstTxWarp prst="textNoShape">
              <a:avLst/>
            </a:prstTxWarp>
            <a:noAutofit/>
          </a:bodyPr>
          <a:lstStyle/>
          <a:p>
            <a:pPr algn="l"/>
            <a:r>
              <a:rPr lang="fr-FR" sz="1400" b="1">
                <a:solidFill>
                  <a:srgbClr val="000000"/>
                </a:solidFill>
              </a:rPr>
              <a:t>90</a:t>
            </a:r>
          </a:p>
        </p:txBody>
      </p:sp>
    </p:spTree>
    <p:extLst>
      <p:ext uri="{BB962C8B-B14F-4D97-AF65-F5344CB8AC3E}">
        <p14:creationId xmlns:p14="http://schemas.microsoft.com/office/powerpoint/2010/main" val="16860893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écutive">
  <a:themeElements>
    <a:clrScheme name="Exé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écutive">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é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5D72C4F-BCE7-4225-A2F6-683641D22462}">
  <we:reference id="wa200010001" version="1.0.0.1" store="fr-FR" storeType="OMEX"/>
  <we:alternateReferences>
    <we:reference id="wa200010001" version="1.0.0.1" store="wa200010001" storeType="OMEX"/>
  </we:alternateReferences>
  <we:properties>
    <we:property name="claude.fileId" value="&quot;4937b8c2-ff1d-441b-bd7c-c7726e7375be&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Exécutive.thmx</Template>
  <TotalTime>59515</TotalTime>
  <Words>12148</Words>
  <Application>Microsoft Office PowerPoint</Application>
  <PresentationFormat>Affichage à l'écran (4:3)</PresentationFormat>
  <Paragraphs>957</Paragraphs>
  <Slides>90</Slides>
  <Notes>57</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90</vt:i4>
      </vt:variant>
    </vt:vector>
  </HeadingPairs>
  <TitlesOfParts>
    <vt:vector size="98" baseType="lpstr">
      <vt:lpstr>Arial</vt:lpstr>
      <vt:lpstr>Calibri</vt:lpstr>
      <vt:lpstr>Century Gothic</vt:lpstr>
      <vt:lpstr>Courier New</vt:lpstr>
      <vt:lpstr>Palatino Linotype</vt:lpstr>
      <vt:lpstr>Times New Roman</vt:lpstr>
      <vt:lpstr>Wingdings</vt:lpstr>
      <vt:lpstr>Exécutive</vt:lpstr>
      <vt:lpstr>Comptabilité Des Sociétés </vt:lpstr>
      <vt:lpstr>Plan du cours  </vt:lpstr>
      <vt:lpstr>Chapitre Introductif </vt:lpstr>
      <vt:lpstr>Chapitre Introductif </vt:lpstr>
      <vt:lpstr>Chapitre Introductif </vt:lpstr>
      <vt:lpstr>Chapitre Introductif </vt:lpstr>
      <vt:lpstr>Chapitre 1:           La Constitution des Sociétés Commerciales</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Présentation PowerPoint</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Présentation PowerPoint</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I : Opérations de constitutions </vt:lpstr>
      <vt:lpstr>Chapitre 2           La répartition des bénéfices  </vt:lpstr>
      <vt:lpstr>La répartition des bénéficies  </vt:lpstr>
      <vt:lpstr>La répartition des bénéficies  </vt:lpstr>
      <vt:lpstr>La répartition des bénéficies  </vt:lpstr>
      <vt:lpstr>La répartition des bénéficies  </vt:lpstr>
      <vt:lpstr>La répartition des bénéficies  </vt:lpstr>
      <vt:lpstr>La répartition des bénéficies  </vt:lpstr>
      <vt:lpstr>La répartition des bénéficies  </vt:lpstr>
      <vt:lpstr>La répartition des bénéficies  </vt:lpstr>
      <vt:lpstr>La répartition des bénéficies  </vt:lpstr>
      <vt:lpstr>Les nouveaux taux </vt:lpstr>
      <vt:lpstr>La répartition des bénéficies  </vt:lpstr>
      <vt:lpstr>La répartition des bénéficies  </vt:lpstr>
      <vt:lpstr>La répartition des bénéficies  </vt:lpstr>
      <vt:lpstr>La répartition des bénéficies  </vt:lpstr>
      <vt:lpstr>Présentation PowerPoint</vt:lpstr>
      <vt:lpstr>Présentation PowerPoint</vt:lpstr>
      <vt:lpstr>La répartition des bénéficies  </vt:lpstr>
      <vt:lpstr>La répartition des bénéficies  </vt:lpstr>
      <vt:lpstr>La répartition des bénéficies  </vt:lpstr>
      <vt:lpstr>La répartition des bénéficies  </vt:lpstr>
      <vt:lpstr>La répartition des bénéficies  </vt:lpstr>
      <vt:lpstr>La répartition des bénéficies  </vt:lpstr>
      <vt:lpstr>La répartition des bénéficies  </vt:lpstr>
      <vt:lpstr>La répartition des bénéficies  </vt:lpstr>
      <vt:lpstr>La répartition des bénéficies  </vt:lpstr>
      <vt:lpstr>La répartition des bénéficies  </vt:lpstr>
      <vt:lpstr>La répartition des bénéficies  </vt:lpstr>
      <vt:lpstr>Chapitre 3:            La modification du capital  </vt:lpstr>
      <vt:lpstr>  Augmentation de capital des sociétés (SNC, SARL, SA) </vt:lpstr>
      <vt:lpstr>  Augmentation de capital des sociétés (SNC, SARL, SA) </vt:lpstr>
      <vt:lpstr>  Augmentation de capital des sociétés (SNC, SARL, SA) </vt:lpstr>
      <vt:lpstr>  Augmentation de capital des sociétés (SNC, SARL, SA) </vt:lpstr>
      <vt:lpstr>  Augmentation de capital des sociétés (SNC, SARL, SA) </vt:lpstr>
      <vt:lpstr>  Augmentation de capital des sociétés (SNC, SARL, SA) </vt:lpstr>
      <vt:lpstr>  Augmentation de capital des sociétés (SNC, SARL, SA) </vt:lpstr>
    </vt:vector>
  </TitlesOfParts>
  <Company>ISEM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Comptabilité Des Sociétés </dc:title>
  <dc:creator>Sarra MRANI ZENTAR</dc:creator>
  <cp:lastModifiedBy>mouaad khalil</cp:lastModifiedBy>
  <cp:revision>345</cp:revision>
  <cp:lastPrinted>2026-07-22T01:09:49Z</cp:lastPrinted>
  <dcterms:created xsi:type="dcterms:W3CDTF">2021-03-26T09:16:53Z</dcterms:created>
  <dcterms:modified xsi:type="dcterms:W3CDTF">2026-07-22T01:48:52Z</dcterms:modified>
</cp:coreProperties>
</file>