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5" r:id="rId1"/>
  </p:sldMasterIdLst>
  <p:notesMasterIdLst>
    <p:notesMasterId r:id="rId78"/>
  </p:notesMasterIdLst>
  <p:sldIdLst>
    <p:sldId id="334" r:id="rId2"/>
    <p:sldId id="258" r:id="rId3"/>
    <p:sldId id="259" r:id="rId4"/>
    <p:sldId id="260" r:id="rId5"/>
    <p:sldId id="261" r:id="rId6"/>
    <p:sldId id="262" r:id="rId7"/>
    <p:sldId id="263" r:id="rId8"/>
    <p:sldId id="264" r:id="rId9"/>
    <p:sldId id="265" r:id="rId10"/>
    <p:sldId id="266" r:id="rId11"/>
    <p:sldId id="267" r:id="rId12"/>
    <p:sldId id="280" r:id="rId13"/>
    <p:sldId id="281" r:id="rId14"/>
    <p:sldId id="286" r:id="rId15"/>
    <p:sldId id="282" r:id="rId16"/>
    <p:sldId id="285" r:id="rId17"/>
    <p:sldId id="283" r:id="rId18"/>
    <p:sldId id="284" r:id="rId19"/>
    <p:sldId id="274" r:id="rId20"/>
    <p:sldId id="275" r:id="rId21"/>
    <p:sldId id="276" r:id="rId22"/>
    <p:sldId id="277" r:id="rId23"/>
    <p:sldId id="279" r:id="rId24"/>
    <p:sldId id="289" r:id="rId25"/>
    <p:sldId id="288" r:id="rId26"/>
    <p:sldId id="290" r:id="rId27"/>
    <p:sldId id="291" r:id="rId28"/>
    <p:sldId id="292" r:id="rId29"/>
    <p:sldId id="293" r:id="rId30"/>
    <p:sldId id="294" r:id="rId31"/>
    <p:sldId id="295" r:id="rId32"/>
    <p:sldId id="296" r:id="rId33"/>
    <p:sldId id="297" r:id="rId34"/>
    <p:sldId id="268" r:id="rId35"/>
    <p:sldId id="273" r:id="rId36"/>
    <p:sldId id="298" r:id="rId37"/>
    <p:sldId id="299" r:id="rId38"/>
    <p:sldId id="300" r:id="rId39"/>
    <p:sldId id="256" r:id="rId40"/>
    <p:sldId id="301" r:id="rId41"/>
    <p:sldId id="302" r:id="rId42"/>
    <p:sldId id="303" r:id="rId43"/>
    <p:sldId id="304" r:id="rId44"/>
    <p:sldId id="305" r:id="rId45"/>
    <p:sldId id="306" r:id="rId46"/>
    <p:sldId id="269" r:id="rId47"/>
    <p:sldId id="270" r:id="rId48"/>
    <p:sldId id="271" r:id="rId49"/>
    <p:sldId id="272"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3" r:id="rId77"/>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1" d="100"/>
          <a:sy n="81" d="100"/>
        </p:scale>
        <p:origin x="538" y="5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C624C0-0C33-0843-B191-AB950FA4A7A8}" type="datetimeFigureOut">
              <a:rPr lang="fr-FR" smtClean="0"/>
              <a:t>22/07/2026</a:t>
            </a:fld>
            <a:endParaRPr lang="fr-FR" dirty="0"/>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E48C2E-5353-7847-9DC4-9CFF551195DA}" type="slidenum">
              <a:rPr lang="fr-FR" smtClean="0"/>
              <a:t>‹N°›</a:t>
            </a:fld>
            <a:endParaRPr lang="fr-FR" dirty="0"/>
          </a:p>
        </p:txBody>
      </p:sp>
    </p:spTree>
    <p:extLst>
      <p:ext uri="{BB962C8B-B14F-4D97-AF65-F5344CB8AC3E}">
        <p14:creationId xmlns:p14="http://schemas.microsoft.com/office/powerpoint/2010/main" val="101107847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0233B0-D2E9-DF4B-85EB-04E093AC6AFC}" type="slidenum">
              <a:rPr lang="fr-FR" smtClean="0"/>
              <a:t>1</a:t>
            </a:fld>
            <a:endParaRPr lang="fr-FR" dirty="0"/>
          </a:p>
        </p:txBody>
      </p:sp>
    </p:spTree>
    <p:extLst>
      <p:ext uri="{BB962C8B-B14F-4D97-AF65-F5344CB8AC3E}">
        <p14:creationId xmlns:p14="http://schemas.microsoft.com/office/powerpoint/2010/main" val="27491994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sz="1200" b="1" u="none" baseline="0" dirty="0">
                <a:latin typeface="Times New Roman"/>
                <a:cs typeface="Times New Roman"/>
              </a:rPr>
              <a:t>le bilan devient:  PPT</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i="1" u="sng" baseline="0" dirty="0">
                <a:latin typeface="Times New Roman"/>
                <a:cs typeface="Times New Roman"/>
              </a:rPr>
              <a:t>Que peut-on constater</a:t>
            </a:r>
            <a:r>
              <a:rPr lang="fr-FR" sz="1200" b="1" u="none" baseline="0" dirty="0">
                <a:latin typeface="Times New Roman"/>
                <a:cs typeface="Times New Roman"/>
              </a:rPr>
              <a:t>? : l’entreprise dispose de moyen de 180000 dhs, dont l’origine est la suivante: l’apport du propriétaire 80000, un emprunt 100000, on ne trouve plus le crédit «  Autres créanciers » qui a été payé.  Les 180000dhs ont été utilisés de la manière suivante: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u="none" baseline="0" dirty="0">
                <a:latin typeface="Times New Roman"/>
                <a:cs typeface="Times New Roman"/>
              </a:rPr>
              <a:t>	- Acquisition du fond commercial: 130000, achat du matériel 3000, dépôt en banque 42000, espèce en caisse 5000 dhs.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u="none" baseline="0" dirty="0">
                <a:latin typeface="Times New Roman"/>
                <a:cs typeface="Times New Roman"/>
              </a:rPr>
              <a:t>Dés la 4éme opération, il n’est plus possible de déterminer exactement ce qui été passé, d’ailleurs ce n’est pas le rôle du bilan qui doit seulement déterminer ce que l’entreprise possède à un moment donné et l’origine des moyens mises à sa disposition à cette date exacte.    </a:t>
            </a:r>
          </a:p>
          <a:p>
            <a:pPr marL="0" marR="0" indent="0" algn="l" defTabSz="457200" rtl="0" eaLnBrk="1" fontAlgn="auto" latinLnBrk="0" hangingPunct="1">
              <a:lnSpc>
                <a:spcPct val="100000"/>
              </a:lnSpc>
              <a:spcBef>
                <a:spcPts val="0"/>
              </a:spcBef>
              <a:spcAft>
                <a:spcPts val="0"/>
              </a:spcAft>
              <a:buClrTx/>
              <a:buSzTx/>
              <a:buFontTx/>
              <a:buNone/>
              <a:tabLst/>
              <a:defRPr/>
            </a:pPr>
            <a:endParaRPr lang="fr-FR" sz="1200" b="1" u="sng" dirty="0">
              <a:latin typeface="Times New Roman"/>
              <a:cs typeface="Times New Roman"/>
            </a:endParaRPr>
          </a:p>
          <a:p>
            <a:endParaRPr lang="fr-FR"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10</a:t>
            </a:fld>
            <a:endParaRPr lang="fr-FR" dirty="0"/>
          </a:p>
        </p:txBody>
      </p:sp>
    </p:spTree>
    <p:extLst>
      <p:ext uri="{BB962C8B-B14F-4D97-AF65-F5344CB8AC3E}">
        <p14:creationId xmlns:p14="http://schemas.microsoft.com/office/powerpoint/2010/main" val="10909322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Selon le plan comptable,</a:t>
            </a:r>
            <a:r>
              <a:rPr lang="fr-FR" sz="1400" b="1" baseline="0" dirty="0">
                <a:latin typeface="Times New Roman"/>
                <a:cs typeface="Times New Roman"/>
              </a:rPr>
              <a:t> le bilan est un état qui reprend  les emplois et les ressources de l’entreprise. + PPT</a:t>
            </a:r>
          </a:p>
          <a:p>
            <a:pPr algn="just"/>
            <a:r>
              <a:rPr lang="fr-FR" sz="1400" b="1" baseline="0" dirty="0">
                <a:latin typeface="Times New Roman"/>
                <a:cs typeface="Times New Roman"/>
              </a:rPr>
              <a:t>On peut en simplifiant définir le bilan comme un état reprenant tout ce que possède une entreprise à un moment donné et déterminant les moyens de financement utilisés. </a:t>
            </a:r>
          </a:p>
          <a:p>
            <a:pPr algn="just"/>
            <a:r>
              <a:rPr lang="fr-FR" sz="1400" b="1" baseline="0" dirty="0">
                <a:latin typeface="Times New Roman"/>
                <a:cs typeface="Times New Roman"/>
              </a:rPr>
              <a:t>Les postes d’un bilan sont classés selon un ordre déterminé, ils sont regroupés en un certain nombre de rubriques.  C’est en fonction de leur utilité économique que les rubriques sont définies. En effet, il appara</a:t>
            </a:r>
            <a:r>
              <a:rPr lang="ro-RO" sz="1400" b="1" baseline="0" dirty="0">
                <a:latin typeface="Times New Roman"/>
                <a:cs typeface="Times New Roman"/>
              </a:rPr>
              <a:t>î</a:t>
            </a:r>
            <a:r>
              <a:rPr lang="fr-FR" sz="1400" b="1" baseline="0" dirty="0">
                <a:latin typeface="Times New Roman"/>
                <a:cs typeface="Times New Roman"/>
              </a:rPr>
              <a:t>t normal de classer les ressources de l’entreprise, en fonction de la qualité de la nature des dettes, et de subdiviser les emplois en fonction de leur utilité dans l’affaire: </a:t>
            </a:r>
          </a:p>
          <a:p>
            <a:pPr algn="just"/>
            <a:r>
              <a:rPr lang="fr-FR" sz="1400" b="1" baseline="0" dirty="0">
                <a:latin typeface="Times New Roman"/>
                <a:cs typeface="Times New Roman"/>
              </a:rPr>
              <a:t>	- les emplois qui servent de façon durable à l’activité de l’entreprise</a:t>
            </a:r>
          </a:p>
          <a:p>
            <a:pPr algn="just"/>
            <a:r>
              <a:rPr lang="fr-FR" sz="1400" b="1" baseline="0" dirty="0">
                <a:latin typeface="Times New Roman"/>
                <a:cs typeface="Times New Roman"/>
              </a:rPr>
              <a:t>	- Les emplois qui n’ont pas vocation: rester durablement dans l’entreprise.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11</a:t>
            </a:fld>
            <a:endParaRPr lang="fr-FR" dirty="0"/>
          </a:p>
        </p:txBody>
      </p:sp>
    </p:spTree>
    <p:extLst>
      <p:ext uri="{BB962C8B-B14F-4D97-AF65-F5344CB8AC3E}">
        <p14:creationId xmlns:p14="http://schemas.microsoft.com/office/powerpoint/2010/main" val="1613492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12</a:t>
            </a:fld>
            <a:endParaRPr lang="fr-FR" dirty="0"/>
          </a:p>
        </p:txBody>
      </p:sp>
    </p:spTree>
    <p:extLst>
      <p:ext uri="{BB962C8B-B14F-4D97-AF65-F5344CB8AC3E}">
        <p14:creationId xmlns:p14="http://schemas.microsoft.com/office/powerpoint/2010/main" val="9548179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200" b="1" dirty="0">
                <a:latin typeface="Times New Roman"/>
                <a:cs typeface="Times New Roman"/>
              </a:rPr>
              <a:t>L’actif permet de déterminer l’utilisation des moyens mis à la disposition de l’entreprise, alors que leur origine été à la base de classement des ressources. C’est en fonction de leur utilité dans</a:t>
            </a:r>
            <a:r>
              <a:rPr lang="fr-FR" sz="1200" b="1" baseline="0" dirty="0">
                <a:latin typeface="Times New Roman"/>
                <a:cs typeface="Times New Roman"/>
              </a:rPr>
              <a:t> l’entreprise, que les emplois seront différenciés. On distinguera : AI, AC et TA   </a:t>
            </a:r>
            <a:endParaRPr lang="fr-FR" sz="1200" b="1" i="1" u="sng" dirty="0">
              <a:latin typeface="Times New Roman"/>
              <a:cs typeface="Times New Roman"/>
            </a:endParaRPr>
          </a:p>
          <a:p>
            <a:pPr algn="just"/>
            <a:r>
              <a:rPr lang="fr-FR" sz="1200" b="1" i="1" u="sng" dirty="0">
                <a:latin typeface="Times New Roman"/>
                <a:cs typeface="Times New Roman"/>
              </a:rPr>
              <a:t>L’actif immobilisé</a:t>
            </a:r>
            <a:r>
              <a:rPr lang="fr-FR" sz="1100" b="1" dirty="0">
                <a:latin typeface="Times New Roman"/>
                <a:cs typeface="Times New Roman"/>
              </a:rPr>
              <a:t>: </a:t>
            </a:r>
            <a:r>
              <a:rPr lang="fr-FR" sz="1200" b="1" dirty="0">
                <a:latin typeface="Times New Roman"/>
                <a:cs typeface="Times New Roman"/>
              </a:rPr>
              <a:t>il regroupe les biens et les créances destinés à être utilisés ou à rester de façon durable dans l’entreprise. Il est composé d’immobilisations incorporelles, corporelles et financières. </a:t>
            </a:r>
            <a:r>
              <a:rPr lang="fr-FR" sz="1200" b="1" baseline="0" dirty="0">
                <a:latin typeface="Times New Roman"/>
                <a:cs typeface="Times New Roman"/>
              </a:rPr>
              <a:t>. Elles ne se consomment pas par le 1 </a:t>
            </a:r>
            <a:r>
              <a:rPr lang="fr-FR" sz="1200" b="1" baseline="0" dirty="0" err="1">
                <a:latin typeface="Times New Roman"/>
                <a:cs typeface="Times New Roman"/>
              </a:rPr>
              <a:t>ér</a:t>
            </a:r>
            <a:r>
              <a:rPr lang="fr-FR" sz="1200" b="1" baseline="0" dirty="0">
                <a:latin typeface="Times New Roman"/>
                <a:cs typeface="Times New Roman"/>
              </a:rPr>
              <a:t> usage. Exemple: fond commercial, droit au bail….ect…</a:t>
            </a:r>
            <a:endParaRPr lang="fr-FR" sz="1200" b="1" dirty="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r>
              <a:rPr lang="fr-FR" sz="1200" b="1" i="1" u="sng" dirty="0">
                <a:latin typeface="Times New Roman"/>
                <a:cs typeface="Times New Roman"/>
              </a:rPr>
              <a:t>L’actif circulant: </a:t>
            </a:r>
            <a:r>
              <a:rPr lang="fr-FR" sz="1200" b="1" baseline="0" dirty="0">
                <a:latin typeface="Times New Roman"/>
                <a:cs typeface="Times New Roman"/>
              </a:rPr>
              <a:t>le plan comptable </a:t>
            </a:r>
            <a:r>
              <a:rPr lang="fr-FR" sz="1200" b="1" baseline="0">
                <a:latin typeface="Times New Roman"/>
                <a:cs typeface="Times New Roman"/>
              </a:rPr>
              <a:t>le définie </a:t>
            </a:r>
            <a:r>
              <a:rPr lang="fr-FR" sz="1200" b="1" baseline="0" dirty="0">
                <a:latin typeface="Times New Roman"/>
                <a:cs typeface="Times New Roman"/>
              </a:rPr>
              <a:t>comme : « l’ensemble des actifs correspondants à des éléments du patrimoine, en raison de leur destination ou de leur nature, n’ont pas vocation à rester durablement dans l’entreprise ». </a:t>
            </a:r>
          </a:p>
          <a:p>
            <a:pPr algn="just"/>
            <a:r>
              <a:rPr lang="fr-FR" sz="1200" b="1" dirty="0">
                <a:latin typeface="Times New Roman"/>
                <a:cs typeface="Times New Roman"/>
              </a:rPr>
              <a:t>il regroupe les biens et les créances liés au cycle d’exploitation et qui n’ont pas vocation à être maintenus durablement dans l’entreprise. Il comprend essentiellement: les stocks , les créances, les valeurs mobilières de placement, les liquidités. </a:t>
            </a:r>
          </a:p>
          <a:p>
            <a:pPr algn="just"/>
            <a:r>
              <a:rPr lang="fr-FR" sz="1200" b="1" baseline="0" dirty="0">
                <a:latin typeface="Times New Roman"/>
                <a:cs typeface="Times New Roman"/>
              </a:rPr>
              <a:t>Trésorerie actif : la trésorerie actif est composée des </a:t>
            </a:r>
            <a:r>
              <a:rPr lang="fr-FR" sz="1200" b="1" baseline="0" dirty="0" err="1">
                <a:latin typeface="Times New Roman"/>
                <a:cs typeface="Times New Roman"/>
              </a:rPr>
              <a:t>chéques</a:t>
            </a:r>
            <a:r>
              <a:rPr lang="fr-FR" sz="1200" b="1" baseline="0" dirty="0">
                <a:latin typeface="Times New Roman"/>
                <a:cs typeface="Times New Roman"/>
              </a:rPr>
              <a:t> et valeurs à encaisser et des valeurs disponibles à la banque au C.P et à la caisse principalement</a:t>
            </a:r>
            <a:endParaRPr lang="fr-FR" sz="1200" b="1" dirty="0">
              <a:latin typeface="Times New Roman"/>
              <a:cs typeface="Times New Roman"/>
            </a:endParaRPr>
          </a:p>
          <a:p>
            <a:endParaRPr lang="fr-FR" b="1" dirty="0"/>
          </a:p>
        </p:txBody>
      </p:sp>
      <p:sp>
        <p:nvSpPr>
          <p:cNvPr id="4" name="Espace réservé du numéro de diapositive 3"/>
          <p:cNvSpPr>
            <a:spLocks noGrp="1"/>
          </p:cNvSpPr>
          <p:nvPr>
            <p:ph type="sldNum" sz="quarter" idx="10"/>
          </p:nvPr>
        </p:nvSpPr>
        <p:spPr/>
        <p:txBody>
          <a:bodyPr/>
          <a:lstStyle/>
          <a:p>
            <a:fld id="{400233B0-D2E9-DF4B-85EB-04E093AC6AFC}" type="slidenum">
              <a:rPr lang="fr-FR" smtClean="0"/>
              <a:t>13</a:t>
            </a:fld>
            <a:endParaRPr lang="fr-FR" dirty="0"/>
          </a:p>
        </p:txBody>
      </p:sp>
    </p:spTree>
    <p:extLst>
      <p:ext uri="{BB962C8B-B14F-4D97-AF65-F5344CB8AC3E}">
        <p14:creationId xmlns:p14="http://schemas.microsoft.com/office/powerpoint/2010/main" val="3489790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14</a:t>
            </a:fld>
            <a:endParaRPr lang="fr-FR" dirty="0"/>
          </a:p>
        </p:txBody>
      </p:sp>
    </p:spTree>
    <p:extLst>
      <p:ext uri="{BB962C8B-B14F-4D97-AF65-F5344CB8AC3E}">
        <p14:creationId xmlns:p14="http://schemas.microsoft.com/office/powerpoint/2010/main" val="105582917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buFont typeface="Wingdings" charset="2"/>
              <a:buChar char="ü"/>
            </a:pPr>
            <a:r>
              <a:rPr lang="fr-FR" sz="1600" b="1" i="1" u="sng" dirty="0">
                <a:latin typeface="Times New Roman "/>
                <a:cs typeface="Times New Roman "/>
              </a:rPr>
              <a:t>Les capitaux propres: </a:t>
            </a:r>
            <a:r>
              <a:rPr lang="fr-FR" sz="1600" b="1" dirty="0">
                <a:latin typeface="Times New Roman "/>
                <a:cs typeface="Times New Roman "/>
              </a:rPr>
              <a:t>regroupent les moyens de financement mis à la disposition de l’entreprise de façon permanente comprenant: le capital, les réserves, le résultat de l’exercice, les subventions d’investissement, les provisions réglementées. </a:t>
            </a:r>
          </a:p>
          <a:p>
            <a:pPr algn="just">
              <a:buFont typeface="Wingdings" charset="2"/>
              <a:buChar char="ü"/>
            </a:pPr>
            <a:r>
              <a:rPr lang="fr-FR" sz="1600" b="1" i="1" u="sng" dirty="0">
                <a:latin typeface="Times New Roman "/>
                <a:cs typeface="Times New Roman "/>
              </a:rPr>
              <a:t>Les provisions: </a:t>
            </a:r>
            <a:r>
              <a:rPr lang="fr-FR" sz="1600" b="1" dirty="0">
                <a:latin typeface="Times New Roman "/>
                <a:cs typeface="Times New Roman "/>
              </a:rPr>
              <a:t>comprennent les provisions pour risques et charges qui constituent un passif dont l’échéance et le montant ne sont pas fixés de façon précise. </a:t>
            </a:r>
          </a:p>
          <a:p>
            <a:pPr algn="just">
              <a:buFont typeface="Wingdings" charset="2"/>
              <a:buChar char="ü"/>
            </a:pPr>
            <a:r>
              <a:rPr lang="fr-FR" sz="1600" b="1" i="1" u="sng" dirty="0">
                <a:latin typeface="Times New Roman "/>
                <a:cs typeface="Times New Roman "/>
              </a:rPr>
              <a:t>Les dettes: </a:t>
            </a:r>
            <a:r>
              <a:rPr lang="fr-FR" sz="1600" b="1" dirty="0">
                <a:latin typeface="Times New Roman "/>
                <a:cs typeface="Times New Roman "/>
              </a:rPr>
              <a:t>représentent le financement externe de l’entreprise ou encore les ressources remboursables. On distingue: les dettes financières, les dettes d’exploitation et les dettes diverses; </a:t>
            </a:r>
          </a:p>
          <a:p>
            <a:pPr marL="0" indent="0" algn="just">
              <a:buNone/>
            </a:pPr>
            <a:r>
              <a:rPr lang="fr-FR" sz="1600" b="1" dirty="0">
                <a:latin typeface="Times New Roman "/>
                <a:cs typeface="Times New Roman "/>
              </a:rPr>
              <a:t>Le passif circulant: </a:t>
            </a:r>
            <a:r>
              <a:rPr lang="fr-FR" sz="1600" dirty="0">
                <a:latin typeface="Times New Roman"/>
                <a:cs typeface="Times New Roman"/>
              </a:rPr>
              <a:t>Ces ressources comprennent principalement la rubrique des dettes du passif circulant: </a:t>
            </a:r>
          </a:p>
          <a:p>
            <a:pPr marL="0" indent="0" algn="just">
              <a:buNone/>
            </a:pPr>
            <a:r>
              <a:rPr lang="fr-FR" sz="1600" dirty="0">
                <a:latin typeface="Times New Roman"/>
                <a:cs typeface="Times New Roman"/>
              </a:rPr>
              <a:t>	- Dettes liées à l’exploitation quelque soit le délai d’exigibilité </a:t>
            </a:r>
          </a:p>
          <a:p>
            <a:pPr marL="0" indent="0" algn="just">
              <a:buNone/>
            </a:pPr>
            <a:r>
              <a:rPr lang="fr-FR" sz="1600" dirty="0">
                <a:latin typeface="Times New Roman"/>
                <a:cs typeface="Times New Roman"/>
              </a:rPr>
              <a:t>	- Dettes non liées à l’exploitation dont le délai d’exigibilité est inférieur à un an.  </a:t>
            </a:r>
            <a:endParaRPr lang="fr-FR" sz="1600" b="1" dirty="0">
              <a:latin typeface="Times New Roman "/>
              <a:cs typeface="Times New Roman "/>
            </a:endParaRPr>
          </a:p>
          <a:p>
            <a:pPr marL="0" indent="0" algn="just">
              <a:buNone/>
            </a:pPr>
            <a:r>
              <a:rPr lang="fr-FR" sz="1600" dirty="0">
                <a:latin typeface="Times New Roman"/>
                <a:cs typeface="Times New Roman"/>
              </a:rPr>
              <a:t>3</a:t>
            </a:r>
            <a:r>
              <a:rPr lang="fr-FR" sz="1600" i="1" u="sng" dirty="0">
                <a:latin typeface="Times New Roman"/>
                <a:cs typeface="Times New Roman"/>
              </a:rPr>
              <a:t>. Trésorerie Passif </a:t>
            </a:r>
          </a:p>
          <a:p>
            <a:pPr marL="0" indent="0" algn="just">
              <a:buNone/>
            </a:pPr>
            <a:r>
              <a:rPr lang="fr-FR" sz="1600" dirty="0">
                <a:latin typeface="Times New Roman"/>
                <a:cs typeface="Times New Roman"/>
              </a:rPr>
              <a:t>Ces  ressources sont constituées par les montants avancés par la banque à l’entreprise sous forme de crédits divers:  </a:t>
            </a:r>
          </a:p>
          <a:p>
            <a:pPr marL="0" indent="0" algn="just">
              <a:buNone/>
            </a:pPr>
            <a:r>
              <a:rPr lang="fr-FR" sz="1600" dirty="0">
                <a:latin typeface="Times New Roman"/>
                <a:cs typeface="Times New Roman"/>
              </a:rPr>
              <a:t>	- Crédit d’escompte </a:t>
            </a:r>
          </a:p>
          <a:p>
            <a:pPr marL="0" indent="0" algn="just">
              <a:buNone/>
            </a:pPr>
            <a:r>
              <a:rPr lang="fr-FR" sz="1600" dirty="0">
                <a:latin typeface="Times New Roman"/>
                <a:cs typeface="Times New Roman"/>
              </a:rPr>
              <a:t>	- Crédit de trésorerie </a:t>
            </a:r>
          </a:p>
          <a:p>
            <a:pPr marL="0" indent="0" algn="just">
              <a:buNone/>
            </a:pPr>
            <a:r>
              <a:rPr lang="fr-FR" sz="1600" dirty="0">
                <a:latin typeface="Times New Roman"/>
                <a:cs typeface="Times New Roman"/>
              </a:rPr>
              <a:t>	- Banques (Solde créditeurs)</a:t>
            </a:r>
          </a:p>
          <a:p>
            <a:pPr marL="0" indent="0" algn="just">
              <a:buNone/>
            </a:pPr>
            <a:r>
              <a:rPr lang="fr-FR" sz="1600" dirty="0">
                <a:latin typeface="Times New Roman"/>
                <a:cs typeface="Times New Roman"/>
              </a:rPr>
              <a:t>  </a:t>
            </a:r>
          </a:p>
          <a:p>
            <a:pPr algn="just">
              <a:buFont typeface="Wingdings" charset="2"/>
              <a:buChar char="ü"/>
            </a:pPr>
            <a:endParaRPr lang="fr-FR" sz="1600" b="1" dirty="0">
              <a:latin typeface="Times New Roman "/>
              <a:cs typeface="Times New Roman "/>
            </a:endParaRPr>
          </a:p>
          <a:p>
            <a:endParaRPr lang="fr-FR" sz="1600" b="1" dirty="0"/>
          </a:p>
        </p:txBody>
      </p:sp>
      <p:sp>
        <p:nvSpPr>
          <p:cNvPr id="4" name="Espace réservé du numéro de diapositive 3"/>
          <p:cNvSpPr>
            <a:spLocks noGrp="1"/>
          </p:cNvSpPr>
          <p:nvPr>
            <p:ph type="sldNum" sz="quarter" idx="10"/>
          </p:nvPr>
        </p:nvSpPr>
        <p:spPr/>
        <p:txBody>
          <a:bodyPr/>
          <a:lstStyle/>
          <a:p>
            <a:fld id="{400233B0-D2E9-DF4B-85EB-04E093AC6AFC}" type="slidenum">
              <a:rPr lang="fr-FR" smtClean="0"/>
              <a:t>15</a:t>
            </a:fld>
            <a:endParaRPr lang="fr-FR" dirty="0"/>
          </a:p>
        </p:txBody>
      </p:sp>
    </p:spTree>
    <p:extLst>
      <p:ext uri="{BB962C8B-B14F-4D97-AF65-F5344CB8AC3E}">
        <p14:creationId xmlns:p14="http://schemas.microsoft.com/office/powerpoint/2010/main" val="3173227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16</a:t>
            </a:fld>
            <a:endParaRPr lang="fr-FR" dirty="0"/>
          </a:p>
        </p:txBody>
      </p:sp>
    </p:spTree>
    <p:extLst>
      <p:ext uri="{BB962C8B-B14F-4D97-AF65-F5344CB8AC3E}">
        <p14:creationId xmlns:p14="http://schemas.microsoft.com/office/powerpoint/2010/main" val="20188690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0233B0-D2E9-DF4B-85EB-04E093AC6AFC}" type="slidenum">
              <a:rPr lang="fr-FR" smtClean="0"/>
              <a:t>17</a:t>
            </a:fld>
            <a:endParaRPr lang="fr-FR" dirty="0"/>
          </a:p>
        </p:txBody>
      </p:sp>
    </p:spTree>
    <p:extLst>
      <p:ext uri="{BB962C8B-B14F-4D97-AF65-F5344CB8AC3E}">
        <p14:creationId xmlns:p14="http://schemas.microsoft.com/office/powerpoint/2010/main" val="25639869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18</a:t>
            </a:fld>
            <a:endParaRPr lang="fr-FR" dirty="0"/>
          </a:p>
        </p:txBody>
      </p:sp>
    </p:spTree>
    <p:extLst>
      <p:ext uri="{BB962C8B-B14F-4D97-AF65-F5344CB8AC3E}">
        <p14:creationId xmlns:p14="http://schemas.microsoft.com/office/powerpoint/2010/main" val="14807157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L’entreprise cherche</a:t>
            </a:r>
            <a:r>
              <a:rPr lang="fr-FR" sz="1400" b="1" baseline="0" dirty="0">
                <a:latin typeface="Times New Roman"/>
                <a:cs typeface="Times New Roman"/>
              </a:rPr>
              <a:t> à réaliser un bénéfice, l’objet de son activité est le profit, malheureusement il lui arrive parfois de faire de mauvaises affaires et d’être en perte.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19</a:t>
            </a:fld>
            <a:endParaRPr lang="fr-FR" dirty="0"/>
          </a:p>
        </p:txBody>
      </p:sp>
    </p:spTree>
    <p:extLst>
      <p:ext uri="{BB962C8B-B14F-4D97-AF65-F5344CB8AC3E}">
        <p14:creationId xmlns:p14="http://schemas.microsoft.com/office/powerpoint/2010/main" val="524831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2</a:t>
            </a:fld>
            <a:endParaRPr lang="fr-FR" dirty="0"/>
          </a:p>
        </p:txBody>
      </p:sp>
    </p:spTree>
    <p:extLst>
      <p:ext uri="{BB962C8B-B14F-4D97-AF65-F5344CB8AC3E}">
        <p14:creationId xmlns:p14="http://schemas.microsoft.com/office/powerpoint/2010/main" val="5533705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r-FR" b="1" dirty="0"/>
              <a:t>PPT + </a:t>
            </a:r>
            <a:r>
              <a:rPr lang="fr-FR" b="1" dirty="0">
                <a:latin typeface="Times New Roman"/>
                <a:cs typeface="Times New Roman"/>
              </a:rPr>
              <a:t>Cela veut dire que l’activité de l’entreprise, lui a permis de créer une nouvelle ressources, qui s’appellera bénéfice. </a:t>
            </a:r>
          </a:p>
          <a:p>
            <a:endParaRPr lang="fr-FR"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20</a:t>
            </a:fld>
            <a:endParaRPr lang="fr-FR" dirty="0"/>
          </a:p>
        </p:txBody>
      </p:sp>
    </p:spTree>
    <p:extLst>
      <p:ext uri="{BB962C8B-B14F-4D97-AF65-F5344CB8AC3E}">
        <p14:creationId xmlns:p14="http://schemas.microsoft.com/office/powerpoint/2010/main" val="1479813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PPT+ Lorsque le résultat est un profit,</a:t>
            </a:r>
            <a:r>
              <a:rPr lang="fr-FR" baseline="0" dirty="0"/>
              <a:t> il s’ajoute aux capitaux propres de l’entreprise, rubrique essentielle du financement permanent. </a:t>
            </a:r>
            <a:endParaRPr lang="fr-FR"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21</a:t>
            </a:fld>
            <a:endParaRPr lang="fr-FR" dirty="0"/>
          </a:p>
        </p:txBody>
      </p:sp>
    </p:spTree>
    <p:extLst>
      <p:ext uri="{BB962C8B-B14F-4D97-AF65-F5344CB8AC3E}">
        <p14:creationId xmlns:p14="http://schemas.microsoft.com/office/powerpoint/2010/main" val="47902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PPT+  Un emplois donc a été effectué sans qu’il aie une contrepartie au bilan. C’est une perte pour l’entreprise. </a:t>
            </a: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22</a:t>
            </a:fld>
            <a:endParaRPr lang="fr-FR" dirty="0"/>
          </a:p>
        </p:txBody>
      </p:sp>
    </p:spTree>
    <p:extLst>
      <p:ext uri="{BB962C8B-B14F-4D97-AF65-F5344CB8AC3E}">
        <p14:creationId xmlns:p14="http://schemas.microsoft.com/office/powerpoint/2010/main" val="2145829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PPT + lorsque le résultat est une perte, il est repris au passif, en diminuant les capitaux propres. </a:t>
            </a: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23</a:t>
            </a:fld>
            <a:endParaRPr lang="fr-FR" dirty="0"/>
          </a:p>
        </p:txBody>
      </p:sp>
    </p:spTree>
    <p:extLst>
      <p:ext uri="{BB962C8B-B14F-4D97-AF65-F5344CB8AC3E}">
        <p14:creationId xmlns:p14="http://schemas.microsoft.com/office/powerpoint/2010/main" val="479025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24</a:t>
            </a:fld>
            <a:endParaRPr lang="fr-FR" dirty="0"/>
          </a:p>
        </p:txBody>
      </p:sp>
    </p:spTree>
    <p:extLst>
      <p:ext uri="{BB962C8B-B14F-4D97-AF65-F5344CB8AC3E}">
        <p14:creationId xmlns:p14="http://schemas.microsoft.com/office/powerpoint/2010/main" val="20282754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25</a:t>
            </a:fld>
            <a:endParaRPr lang="fr-FR" dirty="0"/>
          </a:p>
        </p:txBody>
      </p:sp>
    </p:spTree>
    <p:extLst>
      <p:ext uri="{BB962C8B-B14F-4D97-AF65-F5344CB8AC3E}">
        <p14:creationId xmlns:p14="http://schemas.microsoft.com/office/powerpoint/2010/main" val="9190301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00233B0-D2E9-DF4B-85EB-04E093AC6AFC}" type="slidenum">
              <a:rPr lang="fr-FR" smtClean="0"/>
              <a:t>26</a:t>
            </a:fld>
            <a:endParaRPr lang="fr-FR" dirty="0"/>
          </a:p>
        </p:txBody>
      </p:sp>
    </p:spTree>
    <p:extLst>
      <p:ext uri="{BB962C8B-B14F-4D97-AF65-F5344CB8AC3E}">
        <p14:creationId xmlns:p14="http://schemas.microsoft.com/office/powerpoint/2010/main" val="2749199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27</a:t>
            </a:fld>
            <a:endParaRPr lang="fr-FR" dirty="0"/>
          </a:p>
        </p:txBody>
      </p:sp>
    </p:spTree>
    <p:extLst>
      <p:ext uri="{BB962C8B-B14F-4D97-AF65-F5344CB8AC3E}">
        <p14:creationId xmlns:p14="http://schemas.microsoft.com/office/powerpoint/2010/main" val="28581522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Chaque opération réalisée par une entreprise changera les</a:t>
            </a:r>
            <a:r>
              <a:rPr lang="fr-FR" sz="1400" b="1" baseline="0" dirty="0">
                <a:latin typeface="Times New Roman"/>
                <a:cs typeface="Times New Roman"/>
              </a:rPr>
              <a:t> termes d’une partie de son bilan. Si le bilan est établi le 31 décembre, la 1 ère écriture passée le 02/01 le modifiera, il sera même après chaque enregistrement réalisé. </a:t>
            </a:r>
            <a:r>
              <a:rPr lang="it-IT" sz="1400" b="1" baseline="0" dirty="0">
                <a:latin typeface="Times New Roman"/>
                <a:cs typeface="Times New Roman"/>
              </a:rPr>
              <a:t>È</a:t>
            </a:r>
            <a:r>
              <a:rPr lang="fr-FR" sz="1400" b="1" baseline="0" dirty="0">
                <a:latin typeface="Times New Roman"/>
                <a:cs typeface="Times New Roman"/>
              </a:rPr>
              <a:t>tablir un bilan pour chaque opération demanderait la mise en place d’une structure administrative très importante, et entrainerait un coût de fonctionnement insupportable pour l’entreprise. C’est la raison pour laquelle toute opération qui  donnera lieu à un enregistrement comptable sera constaté dans les comptes ouverts par l’entreprise. Le bilan qui n’est en principe établi qu’une fois par an, ne sera modifié après chaque opération, mais chaque opération sera enregistrée dans les comptes concernant. Le compte est la plus petite unité retenue pour l’enregistrement de la comptabilité. Après la fonction du compte, on étudiera successivement son arrêté, sa présentation et le principe de partie double.   </a:t>
            </a:r>
          </a:p>
          <a:p>
            <a:pPr algn="just"/>
            <a:r>
              <a:rPr lang="fr-FR" sz="1400" b="1" baseline="0" dirty="0">
                <a:latin typeface="Times New Roman"/>
                <a:cs typeface="Times New Roman"/>
              </a:rPr>
              <a:t> PPT   Définition+  Donc ils fonctionneront suivant le même principe que le bilan, qui par convention enregistrer dans la partie gauche les emplois rèalsiès  et dans la partie droite l’origine des ressources. </a:t>
            </a:r>
          </a:p>
          <a:p>
            <a:pPr algn="just"/>
            <a:r>
              <a:rPr lang="fr-FR" sz="1400" b="1" baseline="0" dirty="0">
                <a:latin typeface="Times New Roman"/>
                <a:cs typeface="Times New Roman"/>
              </a:rPr>
              <a:t>Dans un compte, quelque soit l’enregistrement qu’il constate, la partie gauche qui enregistre les emplois s’appelle « débit », et la partie droite qui reprend les ressources s’appelle « crédit ». </a:t>
            </a: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28</a:t>
            </a:fld>
            <a:endParaRPr lang="fr-FR" dirty="0"/>
          </a:p>
        </p:txBody>
      </p:sp>
    </p:spTree>
    <p:extLst>
      <p:ext uri="{BB962C8B-B14F-4D97-AF65-F5344CB8AC3E}">
        <p14:creationId xmlns:p14="http://schemas.microsoft.com/office/powerpoint/2010/main" val="2871406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29</a:t>
            </a:fld>
            <a:endParaRPr lang="fr-FR" dirty="0"/>
          </a:p>
        </p:txBody>
      </p:sp>
    </p:spTree>
    <p:extLst>
      <p:ext uri="{BB962C8B-B14F-4D97-AF65-F5344CB8AC3E}">
        <p14:creationId xmlns:p14="http://schemas.microsoft.com/office/powerpoint/2010/main" val="41984889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3</a:t>
            </a:fld>
            <a:endParaRPr lang="fr-FR" dirty="0"/>
          </a:p>
        </p:txBody>
      </p:sp>
    </p:spTree>
    <p:extLst>
      <p:ext uri="{BB962C8B-B14F-4D97-AF65-F5344CB8AC3E}">
        <p14:creationId xmlns:p14="http://schemas.microsoft.com/office/powerpoint/2010/main" val="673839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Dans un premier temps, le 10/10, Mr. Guenoun a utilisé ses fonds pour alimenter le compte de l’entreprise,</a:t>
            </a:r>
            <a:r>
              <a:rPr lang="fr-FR" sz="1400" b="1" baseline="0" dirty="0">
                <a:latin typeface="Times New Roman"/>
                <a:cs typeface="Times New Roman"/>
              </a:rPr>
              <a:t> il a réalisé un emplois, d’où inscription au débit. Son compte banque a augmenté. </a:t>
            </a:r>
          </a:p>
          <a:p>
            <a:pPr algn="just"/>
            <a:r>
              <a:rPr lang="fr-FR" sz="1400" b="1" baseline="0" dirty="0">
                <a:latin typeface="Times New Roman"/>
                <a:cs typeface="Times New Roman"/>
              </a:rPr>
              <a:t>Dans un deuxième temps, le 12/10, la banque lui a fournis les ressources nécessaires pour payer son FRS d’où inscription au crédit. Son compte bancaire a diminué.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30</a:t>
            </a:fld>
            <a:endParaRPr lang="fr-FR" dirty="0"/>
          </a:p>
        </p:txBody>
      </p:sp>
    </p:spTree>
    <p:extLst>
      <p:ext uri="{BB962C8B-B14F-4D97-AF65-F5344CB8AC3E}">
        <p14:creationId xmlns:p14="http://schemas.microsoft.com/office/powerpoint/2010/main" val="33782634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Le 13/10,</a:t>
            </a:r>
            <a:r>
              <a:rPr lang="fr-FR" sz="1400" b="1" baseline="0" dirty="0">
                <a:latin typeface="Times New Roman"/>
                <a:cs typeface="Times New Roman"/>
              </a:rPr>
              <a:t> création d’une ressource qui permet de financer les achats, d’où l’inscription au crédit, le 17/10, Mr. Guenoun a atteint une partie de sa dette par un emplois de fonds d’où inscription au débit, la dette de l’entreprise a diminué.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31</a:t>
            </a:fld>
            <a:endParaRPr lang="fr-FR" dirty="0"/>
          </a:p>
        </p:txBody>
      </p:sp>
    </p:spTree>
    <p:extLst>
      <p:ext uri="{BB962C8B-B14F-4D97-AF65-F5344CB8AC3E}">
        <p14:creationId xmlns:p14="http://schemas.microsoft.com/office/powerpoint/2010/main" val="21018697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En</a:t>
            </a:r>
            <a:r>
              <a:rPr lang="fr-FR" sz="1400" b="1" baseline="0" dirty="0">
                <a:latin typeface="Times New Roman"/>
                <a:cs typeface="Times New Roman"/>
              </a:rPr>
              <a:t> observant ces deux exemples:, nous pouvons tirer une règle très simple sur le fonctionnement des comptes. + PPT </a:t>
            </a:r>
          </a:p>
          <a:p>
            <a:pPr algn="just"/>
            <a:r>
              <a:rPr lang="fr-FR" sz="1400" b="1" baseline="0" dirty="0">
                <a:latin typeface="Times New Roman"/>
                <a:cs typeface="Times New Roman"/>
              </a:rPr>
              <a:t>Un compte originaire d’un poste de l’actif augmente au débit et diminue au crédit. Un compte originaire d’un poste de passif augmente au crédit, et diminue au débit.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32</a:t>
            </a:fld>
            <a:endParaRPr lang="fr-FR" dirty="0"/>
          </a:p>
        </p:txBody>
      </p:sp>
    </p:spTree>
    <p:extLst>
      <p:ext uri="{BB962C8B-B14F-4D97-AF65-F5344CB8AC3E}">
        <p14:creationId xmlns:p14="http://schemas.microsoft.com/office/powerpoint/2010/main" val="38219442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Le chef d’entreprise désire de connaître la situation de l’affaire vis à vis de son client, d’un FRS ou de son banquier. Il faut donc procéder à l’arrêté du compte.  En comptabilité,</a:t>
            </a:r>
            <a:r>
              <a:rPr lang="fr-FR" sz="1400" b="1" baseline="0" dirty="0">
                <a:latin typeface="Times New Roman"/>
                <a:cs typeface="Times New Roman"/>
              </a:rPr>
              <a:t> on utilise jamais la soustraction pour passer ou modifier une écriture. Aussi pour déterminer le solde d’un compte, il est nécessaire d’ajouter du côté où le total est le plus faible la somme nécessaire pour rendre les totaux des débits et crédits identiques. </a:t>
            </a:r>
            <a:r>
              <a:rPr lang="fr-FR" sz="1400" b="1" dirty="0">
                <a:latin typeface="Times New Roman"/>
                <a:cs typeface="Times New Roman"/>
              </a:rPr>
              <a:t> </a:t>
            </a:r>
          </a:p>
          <a:p>
            <a:pPr algn="just"/>
            <a:r>
              <a:rPr lang="fr-FR" sz="1400" b="1" dirty="0">
                <a:latin typeface="Times New Roman"/>
                <a:cs typeface="Times New Roman"/>
              </a:rPr>
              <a:t>La somme ajoutée</a:t>
            </a:r>
            <a:r>
              <a:rPr lang="fr-FR" sz="1400" b="1" baseline="0" dirty="0">
                <a:latin typeface="Times New Roman"/>
                <a:cs typeface="Times New Roman"/>
              </a:rPr>
              <a:t> au côté le plus faible est le solde. Le solde apparaît toujours du côté opposé à sa nature. Le solde est débiteur, si les débits sont les plus important. Il se portera dans la colonne du crédit du compte. Un solde est créditeur, lorsque les crédits sont supérieurs aux débits, il se place dans le côté débit.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33</a:t>
            </a:fld>
            <a:endParaRPr lang="fr-FR" dirty="0"/>
          </a:p>
        </p:txBody>
      </p:sp>
    </p:spTree>
    <p:extLst>
      <p:ext uri="{BB962C8B-B14F-4D97-AF65-F5344CB8AC3E}">
        <p14:creationId xmlns:p14="http://schemas.microsoft.com/office/powerpoint/2010/main" val="32517198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a:t>
            </a:r>
            <a:r>
              <a:rPr lang="fr-FR" sz="1400" b="1" baseline="0" dirty="0">
                <a:latin typeface="Times New Roman"/>
                <a:cs typeface="Times New Roman"/>
              </a:rPr>
              <a:t> </a:t>
            </a:r>
            <a:r>
              <a:rPr lang="fr-FR" sz="1400" b="1" dirty="0">
                <a:latin typeface="Times New Roman"/>
                <a:cs typeface="Times New Roman"/>
              </a:rPr>
              <a:t>Pour Le compte FRS, le total des crédits</a:t>
            </a:r>
            <a:r>
              <a:rPr lang="fr-FR" sz="1400" b="1" baseline="0" dirty="0">
                <a:latin typeface="Times New Roman"/>
                <a:cs typeface="Times New Roman"/>
              </a:rPr>
              <a:t> 6800 est supérieur à celui du débit 3800. Le solde créditeur est le montant qui manque aux débits pour être égaux aux crédits 3000. </a:t>
            </a:r>
          </a:p>
          <a:p>
            <a:pPr algn="just"/>
            <a:r>
              <a:rPr lang="fr-FR" sz="1400" b="1" baseline="0" dirty="0">
                <a:latin typeface="Times New Roman"/>
                <a:cs typeface="Times New Roman"/>
              </a:rPr>
              <a:t>Pour le compte banque, le total débit 18000 est supérieur à celui du crédit 6500, le solde débiteur est le montant qui manque aux crédits pour être égaux </a:t>
            </a:r>
            <a:r>
              <a:rPr lang="fr-FR" sz="1400" b="1" baseline="0">
                <a:latin typeface="Times New Roman"/>
                <a:cs typeface="Times New Roman"/>
              </a:rPr>
              <a:t>aux débits 11500.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34</a:t>
            </a:fld>
            <a:endParaRPr lang="fr-FR" dirty="0"/>
          </a:p>
        </p:txBody>
      </p:sp>
    </p:spTree>
    <p:extLst>
      <p:ext uri="{BB962C8B-B14F-4D97-AF65-F5344CB8AC3E}">
        <p14:creationId xmlns:p14="http://schemas.microsoft.com/office/powerpoint/2010/main" val="10868876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Le compte se présente sous forme d’un tableau de deux parties, chacune se subdivise en trois colonnes:</a:t>
            </a:r>
          </a:p>
          <a:p>
            <a:pPr algn="just"/>
            <a:r>
              <a:rPr lang="fr-FR" sz="1400" b="1" dirty="0">
                <a:latin typeface="Times New Roman"/>
                <a:cs typeface="Times New Roman"/>
              </a:rPr>
              <a:t>	- Dans la première colonne: ( A et A’) est indiquée la date à la quelle l’opération a été réalisée par l’entreprise. </a:t>
            </a:r>
          </a:p>
          <a:p>
            <a:pPr algn="just"/>
            <a:r>
              <a:rPr lang="fr-FR" sz="1400" b="1" dirty="0">
                <a:latin typeface="Times New Roman"/>
                <a:cs typeface="Times New Roman"/>
              </a:rPr>
              <a:t>	- Dans la seconde</a:t>
            </a:r>
            <a:r>
              <a:rPr lang="fr-FR" sz="1400" b="1" baseline="0" dirty="0">
                <a:latin typeface="Times New Roman"/>
                <a:cs typeface="Times New Roman"/>
              </a:rPr>
              <a:t> colonne: (B et B’), un court libellé permet de situer l’opération et de connaître la contre partie de l’enregistrement. </a:t>
            </a:r>
          </a:p>
          <a:p>
            <a:pPr algn="just"/>
            <a:r>
              <a:rPr lang="fr-FR" sz="1400" b="1" baseline="0" dirty="0">
                <a:latin typeface="Times New Roman"/>
                <a:cs typeface="Times New Roman"/>
              </a:rPr>
              <a:t>	- Dans la troisième colonne: on enregistre la somme portée au débit du compte, © ou bien au crédit (c’).</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35</a:t>
            </a:fld>
            <a:endParaRPr lang="fr-FR" dirty="0"/>
          </a:p>
        </p:txBody>
      </p:sp>
    </p:spTree>
    <p:extLst>
      <p:ext uri="{BB962C8B-B14F-4D97-AF65-F5344CB8AC3E}">
        <p14:creationId xmlns:p14="http://schemas.microsoft.com/office/powerpoint/2010/main" val="3319145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Après chaque opération, on peut</a:t>
            </a:r>
            <a:r>
              <a:rPr lang="fr-FR" sz="1400" b="1" baseline="0" dirty="0">
                <a:latin typeface="Times New Roman"/>
                <a:cs typeface="Times New Roman"/>
              </a:rPr>
              <a:t> déterminer le solde du compte qui est porté dans la colonne  (E) s’il est débiteur et dans la colonne (f) s’il est créditeur. </a:t>
            </a:r>
          </a:p>
          <a:p>
            <a:pPr algn="just"/>
            <a:r>
              <a:rPr lang="fr-FR" sz="1400" b="1" baseline="0" dirty="0">
                <a:latin typeface="Times New Roman"/>
                <a:cs typeface="Times New Roman"/>
              </a:rPr>
              <a:t>Il est habituel d’enregistrer les opérations dans les comptes, dont le  … est simplifié, appelé le compte en T, parce qu’il se présente sous la forme de la lettre t en majuscule.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36</a:t>
            </a:fld>
            <a:endParaRPr lang="fr-FR" dirty="0"/>
          </a:p>
        </p:txBody>
      </p:sp>
    </p:spTree>
    <p:extLst>
      <p:ext uri="{BB962C8B-B14F-4D97-AF65-F5344CB8AC3E}">
        <p14:creationId xmlns:p14="http://schemas.microsoft.com/office/powerpoint/2010/main" val="4086063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D’après l’équilibre primaire du bilan, nous savons que toute entreprise entraine la recherche du moyen de financement, on peut donc conclure qu’un compte ne fonctionnera jamais</a:t>
            </a:r>
            <a:r>
              <a:rPr lang="fr-FR" sz="1400" b="1" baseline="0" dirty="0">
                <a:latin typeface="Times New Roman"/>
                <a:cs typeface="Times New Roman"/>
              </a:rPr>
              <a:t> seul, l’enregistrement des ressources dans un compte ne fonctionnera jamais seul. L’enregistrement des ressources dans un compte entrainera dans un autre constat d’utilisation qui en est faite. À l’inverse, tout emplois réalisé dans un compte entraine l’enregistrement des ressources dans un autre. En simplifiant, on peut dire que lorsque je débite un ou plusieurs comptes, obligatoirement, j’en crédite un autre ou plusieurs autres, de la même somme, et que par conséquence le total des sommes portées au débit des comptes est égal au total des sommes portées aux crédit, des comptes.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37</a:t>
            </a:fld>
            <a:endParaRPr lang="fr-FR" dirty="0"/>
          </a:p>
        </p:txBody>
      </p:sp>
    </p:spTree>
    <p:extLst>
      <p:ext uri="{BB962C8B-B14F-4D97-AF65-F5344CB8AC3E}">
        <p14:creationId xmlns:p14="http://schemas.microsoft.com/office/powerpoint/2010/main" val="373925525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Enregistrer</a:t>
            </a:r>
            <a:r>
              <a:rPr lang="fr-FR" sz="1400" b="1" baseline="0" dirty="0">
                <a:latin typeface="Times New Roman"/>
                <a:cs typeface="Times New Roman"/>
              </a:rPr>
              <a:t> chaque opération dans les comptes concernés </a:t>
            </a:r>
          </a:p>
          <a:p>
            <a:pPr algn="just"/>
            <a:r>
              <a:rPr lang="fr-FR" sz="1400" b="1" baseline="0" dirty="0">
                <a:latin typeface="Times New Roman"/>
                <a:cs typeface="Times New Roman"/>
              </a:rPr>
              <a:t>NB: les opérations sont indépendantes les une des autres.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C96CB492-2173-1A4F-8E78-ED4109565D2C}" type="slidenum">
              <a:rPr lang="fr-FR" smtClean="0"/>
              <a:t>38</a:t>
            </a:fld>
            <a:endParaRPr lang="fr-FR" dirty="0"/>
          </a:p>
        </p:txBody>
      </p:sp>
    </p:spTree>
    <p:extLst>
      <p:ext uri="{BB962C8B-B14F-4D97-AF65-F5344CB8AC3E}">
        <p14:creationId xmlns:p14="http://schemas.microsoft.com/office/powerpoint/2010/main" val="32473067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39</a:t>
            </a:fld>
            <a:endParaRPr lang="fr-FR" dirty="0"/>
          </a:p>
        </p:txBody>
      </p:sp>
    </p:spTree>
    <p:extLst>
      <p:ext uri="{BB962C8B-B14F-4D97-AF65-F5344CB8AC3E}">
        <p14:creationId xmlns:p14="http://schemas.microsoft.com/office/powerpoint/2010/main" val="2824615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Lorsqu’on observe la vie d’une entreprise, on peut constater qu’elle acquiert les moyens nécessaires à sa production et à son fonctionnement, mais pour</a:t>
            </a:r>
            <a:r>
              <a:rPr lang="fr-FR" b="1" baseline="0" dirty="0">
                <a:latin typeface="Times New Roman"/>
                <a:cs typeface="Times New Roman"/>
              </a:rPr>
              <a:t> réussir ses opérations, elle doit trouver des moyens de financement, un document permet de constater les choix qui ont été fait précédemment: c’est le bilan, il est d’ailleurs le document le plus connu. PPT.</a:t>
            </a:r>
          </a:p>
          <a:p>
            <a:pPr algn="just"/>
            <a:r>
              <a:rPr lang="fr-FR" b="1" baseline="0" dirty="0">
                <a:latin typeface="Times New Roman"/>
                <a:cs typeface="Times New Roman"/>
              </a:rPr>
              <a:t>Les ressources d’une entreprise expliquent l’origine et la propriété des fonds dont elle dispose, elles s’inscrivent conventionnellement à droite dans le bilan (au Passif). </a:t>
            </a:r>
          </a:p>
          <a:p>
            <a:pPr algn="just"/>
            <a:r>
              <a:rPr lang="fr-FR" b="1" baseline="0" dirty="0">
                <a:latin typeface="Times New Roman"/>
                <a:cs typeface="Times New Roman"/>
              </a:rPr>
              <a:t>Les emplois de l’entreprise correspondent à l’utilisation des moyens qui ont été mis à sa disposition, ils seront repris dans la partie gauche du bilan ( à l’actif).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4</a:t>
            </a:fld>
            <a:endParaRPr lang="fr-FR" dirty="0"/>
          </a:p>
        </p:txBody>
      </p:sp>
    </p:spTree>
    <p:extLst>
      <p:ext uri="{BB962C8B-B14F-4D97-AF65-F5344CB8AC3E}">
        <p14:creationId xmlns:p14="http://schemas.microsoft.com/office/powerpoint/2010/main" val="178512462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Le compte</a:t>
            </a:r>
            <a:r>
              <a:rPr lang="fr-FR" sz="1400" b="1" baseline="0" dirty="0">
                <a:latin typeface="Times New Roman"/>
                <a:cs typeface="Times New Roman"/>
              </a:rPr>
              <a:t> de produits et charges s’obtient par la synthèse en fin d’exercice comptable des comptes de charges et de produit. </a:t>
            </a:r>
          </a:p>
          <a:p>
            <a:pPr algn="just"/>
            <a:r>
              <a:rPr lang="fr-FR" sz="1400" b="1" baseline="0" dirty="0">
                <a:latin typeface="Times New Roman"/>
                <a:cs typeface="Times New Roman"/>
              </a:rPr>
              <a:t>Le CPC se subdivise donc en charges et en produits, ces charges et produits seront classés en fonction de critères économiques relatifs à l’activité de l’entreprise.  + PPT </a:t>
            </a:r>
          </a:p>
          <a:p>
            <a:pPr algn="just"/>
            <a:r>
              <a:rPr lang="fr-FR" sz="1400" b="1" baseline="0" dirty="0">
                <a:latin typeface="Times New Roman"/>
                <a:cs typeface="Times New Roman"/>
              </a:rPr>
              <a:t>Nous pouvons alors parler pour les produits de ressources interne ou d’enrichissement et pour charges d’emplois définitifs ou d’appauvrissement. </a:t>
            </a:r>
            <a:br>
              <a:rPr lang="fr-FR" sz="1400" b="1" baseline="0" dirty="0">
                <a:latin typeface="Times New Roman"/>
                <a:cs typeface="Times New Roman"/>
              </a:rPr>
            </a:b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40</a:t>
            </a:fld>
            <a:endParaRPr lang="fr-FR" dirty="0"/>
          </a:p>
        </p:txBody>
      </p:sp>
    </p:spTree>
    <p:extLst>
      <p:ext uri="{BB962C8B-B14F-4D97-AF65-F5344CB8AC3E}">
        <p14:creationId xmlns:p14="http://schemas.microsoft.com/office/powerpoint/2010/main" val="220443359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La correction +  </a:t>
            </a:r>
            <a:r>
              <a:rPr lang="fr-FR" sz="1400" b="1" dirty="0">
                <a:solidFill>
                  <a:srgbClr val="FF0000"/>
                </a:solidFill>
                <a:latin typeface="Times New Roman"/>
                <a:cs typeface="Times New Roman"/>
              </a:rPr>
              <a:t>L’appauvrissement</a:t>
            </a:r>
            <a:r>
              <a:rPr lang="fr-FR" sz="1400" b="1" baseline="0" dirty="0">
                <a:solidFill>
                  <a:srgbClr val="FF0000"/>
                </a:solidFill>
                <a:latin typeface="Times New Roman"/>
                <a:cs typeface="Times New Roman"/>
              </a:rPr>
              <a:t> </a:t>
            </a:r>
            <a:r>
              <a:rPr lang="fr-FR" sz="1400" b="1" dirty="0">
                <a:solidFill>
                  <a:srgbClr val="FF0000"/>
                </a:solidFill>
                <a:latin typeface="Times New Roman"/>
                <a:cs typeface="Times New Roman"/>
              </a:rPr>
              <a:t> </a:t>
            </a:r>
            <a:r>
              <a:rPr lang="fr-FR" sz="1400" b="1" dirty="0">
                <a:latin typeface="Times New Roman"/>
                <a:cs typeface="Times New Roman"/>
              </a:rPr>
              <a:t>s’enregistre dans un compte de la classe « 6 » « compte de charge » celui</a:t>
            </a:r>
            <a:r>
              <a:rPr lang="fr-FR" sz="1400" b="1" baseline="0" dirty="0">
                <a:latin typeface="Times New Roman"/>
                <a:cs typeface="Times New Roman"/>
              </a:rPr>
              <a:t> ç</a:t>
            </a:r>
            <a:r>
              <a:rPr lang="fr-FR" sz="1400" b="1" dirty="0">
                <a:latin typeface="Times New Roman"/>
                <a:cs typeface="Times New Roman"/>
              </a:rPr>
              <a:t>i est débité lorsqu’il</a:t>
            </a:r>
            <a:r>
              <a:rPr lang="fr-FR" sz="1400" b="1" baseline="0" dirty="0">
                <a:latin typeface="Times New Roman"/>
                <a:cs typeface="Times New Roman"/>
              </a:rPr>
              <a:t> y a une augmentation de l’appauvrissement: opération A et B, et crédité lorsqu’il y a une diminution de l’appauvrissement (ici une restitition, opération c). </a:t>
            </a:r>
          </a:p>
          <a:p>
            <a:pPr algn="just"/>
            <a:r>
              <a:rPr lang="fr-FR" sz="1400" b="1" baseline="0" dirty="0">
                <a:latin typeface="Times New Roman"/>
                <a:cs typeface="Times New Roman"/>
              </a:rPr>
              <a:t>« Les charges comprennent les sommes ou valeurs versées ou à verser: </a:t>
            </a:r>
          </a:p>
          <a:p>
            <a:pPr algn="just"/>
            <a:r>
              <a:rPr lang="fr-FR" sz="1400" b="1" baseline="0" dirty="0">
                <a:latin typeface="Times New Roman"/>
                <a:cs typeface="Times New Roman"/>
              </a:rPr>
              <a:t>	- Soit en contre partie de marchandises, approvisionnement, travaux et services consommées par l’entreprise, ainsi que des avantages qui lui ont été consentis </a:t>
            </a:r>
          </a:p>
          <a:p>
            <a:pPr algn="just"/>
            <a:r>
              <a:rPr lang="fr-FR" sz="1400" b="1" baseline="0" dirty="0">
                <a:latin typeface="Times New Roman"/>
                <a:cs typeface="Times New Roman"/>
              </a:rPr>
              <a:t>	-   Soit en vertus d’une obligation légales que l’entreprise doit remplir ( régler l’impôt par exemple). </a:t>
            </a:r>
          </a:p>
          <a:p>
            <a:pPr algn="just"/>
            <a:r>
              <a:rPr lang="fr-FR" sz="1400" b="1" baseline="0" dirty="0">
                <a:latin typeface="Times New Roman"/>
                <a:cs typeface="Times New Roman"/>
              </a:rPr>
              <a:t>	- Soit exceptionnellement sans contrepartie, les dons réalisés par l’entreprise, elles comprennent également un certains nombre de régularisation qui sont considérés comme un facteur d’appauvrissement de l’entreprise ( dotation d’amortissement).  </a:t>
            </a:r>
          </a:p>
          <a:p>
            <a:pPr algn="just"/>
            <a:r>
              <a:rPr lang="fr-FR" sz="1400" b="1" baseline="0" dirty="0">
                <a:latin typeface="Times New Roman"/>
                <a:cs typeface="Times New Roman"/>
              </a:rPr>
              <a:t>Il faut noter que l’achat est enregistré par l’entreprise  dés que celle-ci constate le paiement immédiat ou l’obligation de payer ultérieurement.  </a:t>
            </a:r>
          </a:p>
          <a:p>
            <a:pPr algn="just"/>
            <a:r>
              <a:rPr lang="fr-FR" sz="1400" b="1" baseline="0" dirty="0">
                <a:latin typeface="Times New Roman"/>
                <a:cs typeface="Times New Roman"/>
              </a:rPr>
              <a:t>Le produit est constaté par l’entreprise dés qu’elle encaisse ou constate qu’elle va l’encaisser.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41</a:t>
            </a:fld>
            <a:endParaRPr lang="fr-FR" dirty="0"/>
          </a:p>
        </p:txBody>
      </p:sp>
    </p:spTree>
    <p:extLst>
      <p:ext uri="{BB962C8B-B14F-4D97-AF65-F5344CB8AC3E}">
        <p14:creationId xmlns:p14="http://schemas.microsoft.com/office/powerpoint/2010/main" val="302149754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a:t>
            </a:r>
            <a:r>
              <a:rPr lang="fr-FR" sz="1400" b="1" baseline="0" dirty="0">
                <a:latin typeface="Times New Roman"/>
                <a:cs typeface="Times New Roman"/>
              </a:rPr>
              <a:t> Correction + </a:t>
            </a:r>
            <a:r>
              <a:rPr lang="fr-FR" sz="1400" b="1" dirty="0">
                <a:latin typeface="Times New Roman"/>
                <a:cs typeface="Times New Roman"/>
              </a:rPr>
              <a:t>L’enrichissement</a:t>
            </a:r>
            <a:r>
              <a:rPr lang="fr-FR" sz="1400" b="1" baseline="0" dirty="0">
                <a:latin typeface="Times New Roman"/>
                <a:cs typeface="Times New Roman"/>
              </a:rPr>
              <a:t> s’enregistre donc dans le compte de la classe « 7 », « compte produit »,celui ci est crédité lorsqu’il y a augmentation de l’enrichissement (opération A), débité lorsqu’il y a une diminution de l’enrichissement (ici une restitution opération B). </a:t>
            </a:r>
          </a:p>
          <a:p>
            <a:pPr algn="just"/>
            <a:r>
              <a:rPr lang="fr-FR" sz="1400" b="1" baseline="0" dirty="0">
                <a:latin typeface="Times New Roman"/>
                <a:cs typeface="Times New Roman"/>
              </a:rPr>
              <a:t>« Les produits comprennent les sommes reçues où à recevoir: </a:t>
            </a:r>
          </a:p>
          <a:p>
            <a:pPr algn="just"/>
            <a:r>
              <a:rPr lang="fr-FR" sz="1400" b="1" baseline="0" dirty="0">
                <a:latin typeface="Times New Roman"/>
                <a:cs typeface="Times New Roman"/>
              </a:rPr>
              <a:t>	- Soit en contrepartie de la fourniture par l’entreprise, de biens, travaux, services, ainsi que d’avantages qu’elle a consenti</a:t>
            </a:r>
          </a:p>
          <a:p>
            <a:pPr algn="just"/>
            <a:r>
              <a:rPr lang="fr-FR" sz="1400" b="1" baseline="0" dirty="0">
                <a:latin typeface="Times New Roman"/>
                <a:cs typeface="Times New Roman"/>
              </a:rPr>
              <a:t>	- Soit exceptionnellement sans contre partie, par exemple, une subvention reçue, ils comprennent également un certain nombre de régularisation qui sont à considérer comme des facteurs d’enrichissement de l’entreprise.  </a:t>
            </a:r>
          </a:p>
          <a:p>
            <a:pPr algn="just"/>
            <a:r>
              <a:rPr lang="fr-FR" sz="1400" b="1" baseline="0" dirty="0">
                <a:latin typeface="Times New Roman"/>
                <a:cs typeface="Times New Roman"/>
              </a:rPr>
              <a:t>C’est donc la constatation de l’apparition de la charge ou du produit qui provoque son enregistrement et non son paiement ou son encaissement. </a:t>
            </a: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42</a:t>
            </a:fld>
            <a:endParaRPr lang="fr-FR" dirty="0"/>
          </a:p>
        </p:txBody>
      </p:sp>
    </p:spTree>
    <p:extLst>
      <p:ext uri="{BB962C8B-B14F-4D97-AF65-F5344CB8AC3E}">
        <p14:creationId xmlns:p14="http://schemas.microsoft.com/office/powerpoint/2010/main" val="341406787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Le compte de produit et charge qui assure la synthèse des comptes de charges et de produits, est subdivisé en trois parties distinctes qui reprennent les opérations</a:t>
            </a:r>
            <a:r>
              <a:rPr lang="fr-FR" sz="1400" b="1" baseline="0" dirty="0">
                <a:latin typeface="Times New Roman"/>
                <a:cs typeface="Times New Roman"/>
              </a:rPr>
              <a:t> d’exploitation, financière, et non courantes. + PPT </a:t>
            </a:r>
          </a:p>
          <a:p>
            <a:pPr algn="just"/>
            <a:r>
              <a:rPr lang="fr-FR" sz="1400" b="1" baseline="0" dirty="0">
                <a:latin typeface="Times New Roman"/>
                <a:cs typeface="Times New Roman"/>
              </a:rPr>
              <a:t>Les charges d’exploitations: elles enregistrent sous la rubrique « 61 », toutes les opérations réalisées dans un exercice pour acquérir: </a:t>
            </a:r>
          </a:p>
          <a:p>
            <a:pPr algn="just"/>
            <a:r>
              <a:rPr lang="fr-FR" sz="1400" b="1" baseline="0" dirty="0">
                <a:latin typeface="Times New Roman"/>
                <a:cs typeface="Times New Roman"/>
              </a:rPr>
              <a:t>	- Des biens à revendre ou à transformer, Matière première, marchandises , fournitures….</a:t>
            </a:r>
          </a:p>
          <a:p>
            <a:pPr algn="just"/>
            <a:r>
              <a:rPr lang="fr-FR" sz="1400" b="1" baseline="0" dirty="0">
                <a:latin typeface="Times New Roman"/>
                <a:cs typeface="Times New Roman"/>
              </a:rPr>
              <a:t>	- Des services: ces charges peuvent provenir: </a:t>
            </a:r>
          </a:p>
          <a:p>
            <a:pPr algn="just"/>
            <a:r>
              <a:rPr lang="fr-FR" sz="1400" b="1" baseline="0" dirty="0">
                <a:latin typeface="Times New Roman"/>
                <a:cs typeface="Times New Roman"/>
              </a:rPr>
              <a:t>		D’autres agents économique dont les services vendus/ banques </a:t>
            </a:r>
          </a:p>
          <a:p>
            <a:pPr algn="just"/>
            <a:r>
              <a:rPr lang="fr-FR" sz="1400" b="1" baseline="0" dirty="0">
                <a:latin typeface="Times New Roman"/>
                <a:cs typeface="Times New Roman"/>
              </a:rPr>
              <a:t>		Du personnel employé par l’entreprise </a:t>
            </a:r>
          </a:p>
          <a:p>
            <a:pPr algn="just"/>
            <a:r>
              <a:rPr lang="fr-FR" sz="1400" b="1" baseline="0" dirty="0">
                <a:latin typeface="Times New Roman"/>
                <a:cs typeface="Times New Roman"/>
              </a:rPr>
              <a:t>		Du règlement de taxes et impôts </a:t>
            </a:r>
          </a:p>
          <a:p>
            <a:pPr algn="just"/>
            <a:r>
              <a:rPr lang="fr-FR" sz="1400" b="1" baseline="0" dirty="0">
                <a:latin typeface="Times New Roman"/>
                <a:cs typeface="Times New Roman"/>
              </a:rPr>
              <a:t>Elles sont supportées par l’entreprise dans le cadre de son activité.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43</a:t>
            </a:fld>
            <a:endParaRPr lang="fr-FR" dirty="0"/>
          </a:p>
        </p:txBody>
      </p:sp>
    </p:spTree>
    <p:extLst>
      <p:ext uri="{BB962C8B-B14F-4D97-AF65-F5344CB8AC3E}">
        <p14:creationId xmlns:p14="http://schemas.microsoft.com/office/powerpoint/2010/main" val="11292960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PPT +  Ils ont pour origine : </a:t>
            </a:r>
          </a:p>
          <a:p>
            <a:pPr algn="just"/>
            <a:r>
              <a:rPr lang="fr-FR" b="1" dirty="0">
                <a:latin typeface="Times New Roman"/>
                <a:cs typeface="Times New Roman"/>
              </a:rPr>
              <a:t>	- La facturation consécutive à la vente de produits fabriqués ou de marchandises. </a:t>
            </a:r>
          </a:p>
          <a:p>
            <a:pPr algn="just"/>
            <a:r>
              <a:rPr lang="fr-FR" b="1" dirty="0">
                <a:latin typeface="Times New Roman"/>
                <a:cs typeface="Times New Roman"/>
              </a:rPr>
              <a:t>	- La facturation de la fourniture de service à des tiers à l’entreprise</a:t>
            </a:r>
          </a:p>
          <a:p>
            <a:pPr algn="just"/>
            <a:r>
              <a:rPr lang="fr-FR" b="1" dirty="0">
                <a:latin typeface="Times New Roman"/>
                <a:cs typeface="Times New Roman"/>
              </a:rPr>
              <a:t>	- L’encaissement présent ou à venir des subventions émanant des pouvoirs publics ou de tiers,</a:t>
            </a:r>
            <a:r>
              <a:rPr lang="fr-FR" b="1" baseline="0" dirty="0">
                <a:latin typeface="Times New Roman"/>
                <a:cs typeface="Times New Roman"/>
              </a:rPr>
              <a:t> en liaison avec l’exploitation de l’affaire. Exemple: subvention d’exploitation . Toutes ces opérations sont réalisées dans le cadre de l’objet social de l’entreprise.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44</a:t>
            </a:fld>
            <a:endParaRPr lang="fr-FR" dirty="0"/>
          </a:p>
        </p:txBody>
      </p:sp>
    </p:spTree>
    <p:extLst>
      <p:ext uri="{BB962C8B-B14F-4D97-AF65-F5344CB8AC3E}">
        <p14:creationId xmlns:p14="http://schemas.microsoft.com/office/powerpoint/2010/main" val="5835623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Comme les opérations d’exploitation,</a:t>
            </a:r>
            <a:r>
              <a:rPr lang="fr-FR" sz="1400" b="1" baseline="0" dirty="0">
                <a:latin typeface="Times New Roman"/>
                <a:cs typeface="Times New Roman"/>
              </a:rPr>
              <a:t> elles </a:t>
            </a:r>
            <a:r>
              <a:rPr lang="fr-FR" sz="1400" b="1" baseline="0">
                <a:latin typeface="Times New Roman"/>
                <a:cs typeface="Times New Roman"/>
              </a:rPr>
              <a:t>se subdivisent </a:t>
            </a:r>
            <a:r>
              <a:rPr lang="fr-FR" sz="1400" b="1" baseline="0" dirty="0">
                <a:latin typeface="Times New Roman"/>
                <a:cs typeface="Times New Roman"/>
              </a:rPr>
              <a:t>en deux catégories :  les charges financières et les produits financiers. + PPT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dirty="0">
                <a:latin typeface="Times New Roman"/>
                <a:cs typeface="Times New Roman"/>
              </a:rPr>
              <a:t>Toutes les charges financières sont comptabilisés dans rubrique « 63 », qu’elles soient habituelles ou exceptionnelle, On y enregistre  donc :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dirty="0">
                <a:latin typeface="Times New Roman"/>
                <a:cs typeface="Times New Roman"/>
              </a:rPr>
              <a:t>	- Les intérêts réglés par l’entreprise / des sommes</a:t>
            </a:r>
            <a:r>
              <a:rPr lang="fr-FR" sz="1400" b="1" baseline="0" dirty="0">
                <a:latin typeface="Times New Roman"/>
                <a:cs typeface="Times New Roman"/>
              </a:rPr>
              <a:t> effectivement empruntées.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baseline="0" dirty="0">
                <a:latin typeface="Times New Roman"/>
                <a:cs typeface="Times New Roman"/>
              </a:rPr>
              <a:t>	- Les escomptes de règlement accordés au client pour paiement au comptant.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baseline="0" dirty="0">
                <a:latin typeface="Times New Roman"/>
                <a:cs typeface="Times New Roman"/>
              </a:rPr>
              <a:t>	- Les charges résultants de l’utilisation de trésorerie en DH ou en devise. Exemple, les pertes de change</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i="1" u="sng" baseline="0" dirty="0">
                <a:latin typeface="Times New Roman"/>
                <a:cs typeface="Times New Roman"/>
              </a:rPr>
              <a:t>b. Les produits financiers </a:t>
            </a:r>
          </a:p>
          <a:p>
            <a:pPr marL="0" marR="0" indent="0" algn="just" defTabSz="457200" rtl="0" eaLnBrk="1" fontAlgn="auto" latinLnBrk="0" hangingPunct="1">
              <a:lnSpc>
                <a:spcPct val="100000"/>
              </a:lnSpc>
              <a:spcBef>
                <a:spcPts val="0"/>
              </a:spcBef>
              <a:spcAft>
                <a:spcPts val="0"/>
              </a:spcAft>
              <a:buClrTx/>
              <a:buSzTx/>
              <a:buFontTx/>
              <a:buNone/>
              <a:tabLst/>
              <a:defRPr/>
            </a:pPr>
            <a:endParaRPr lang="fr-FR" sz="1400" b="1" i="1" u="sng" baseline="0" dirty="0">
              <a:latin typeface="Times New Roman"/>
              <a:cs typeface="Times New Roman"/>
            </a:endParaRP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i="0" u="none" baseline="0" dirty="0">
                <a:latin typeface="Times New Roman"/>
                <a:cs typeface="Times New Roman"/>
              </a:rPr>
              <a:t>PPT+ on y constate :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i="0" u="none" baseline="0" dirty="0">
                <a:latin typeface="Times New Roman"/>
                <a:cs typeface="Times New Roman"/>
              </a:rPr>
              <a:t>	- Les produits nés de l’utilisation ou du placement de la trésorerie ( Intérêt d’un prêt).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i="0" u="none" baseline="0" dirty="0">
                <a:latin typeface="Times New Roman"/>
                <a:cs typeface="Times New Roman"/>
              </a:rPr>
              <a:t>	- Les escomptes de règlement obtenus de FRS, dans le cas de règlement anticipé. </a:t>
            </a:r>
          </a:p>
          <a:p>
            <a:pPr marL="0" marR="0" indent="0" algn="just" defTabSz="457200" rtl="0" eaLnBrk="1" fontAlgn="auto" latinLnBrk="0" hangingPunct="1">
              <a:lnSpc>
                <a:spcPct val="100000"/>
              </a:lnSpc>
              <a:spcBef>
                <a:spcPts val="0"/>
              </a:spcBef>
              <a:spcAft>
                <a:spcPts val="0"/>
              </a:spcAft>
              <a:buClrTx/>
              <a:buSzTx/>
              <a:buFontTx/>
              <a:buNone/>
              <a:tabLst/>
              <a:defRPr/>
            </a:pPr>
            <a:r>
              <a:rPr lang="fr-FR" sz="1400" b="1" i="0" u="none" baseline="0" dirty="0">
                <a:latin typeface="Times New Roman"/>
                <a:cs typeface="Times New Roman"/>
              </a:rPr>
              <a:t>	- Les produits résultants de l’utilisation de trésorerie en DH ou en devise ( les gains de change). </a:t>
            </a:r>
            <a:endParaRPr lang="fr-FR" sz="1400" b="1" i="0" u="none" dirty="0">
              <a:latin typeface="Times New Roman"/>
              <a:cs typeface="Times New Roman"/>
            </a:endParaRPr>
          </a:p>
          <a:p>
            <a:pPr algn="just"/>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45</a:t>
            </a:fld>
            <a:endParaRPr lang="fr-FR" dirty="0"/>
          </a:p>
        </p:txBody>
      </p:sp>
    </p:spTree>
    <p:extLst>
      <p:ext uri="{BB962C8B-B14F-4D97-AF65-F5344CB8AC3E}">
        <p14:creationId xmlns:p14="http://schemas.microsoft.com/office/powerpoint/2010/main" val="22889044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b="1" dirty="0">
                <a:latin typeface="Times New Roman"/>
                <a:cs typeface="Times New Roman"/>
              </a:rPr>
              <a:t>PPT + On y retrouve en particulier</a:t>
            </a:r>
            <a:r>
              <a:rPr lang="fr-FR" b="1" baseline="0" dirty="0">
                <a:latin typeface="Times New Roman"/>
                <a:cs typeface="Times New Roman"/>
              </a:rPr>
              <a:t> les produits réalisés ou les charges supportées lors de la vente de l’entreprise d’une partie de ses immobilisations. </a:t>
            </a:r>
            <a:endParaRPr lang="fr-FR"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46</a:t>
            </a:fld>
            <a:endParaRPr lang="fr-FR" dirty="0"/>
          </a:p>
        </p:txBody>
      </p:sp>
    </p:spTree>
    <p:extLst>
      <p:ext uri="{BB962C8B-B14F-4D97-AF65-F5344CB8AC3E}">
        <p14:creationId xmlns:p14="http://schemas.microsoft.com/office/powerpoint/2010/main" val="22777286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En résumé,</a:t>
            </a:r>
            <a:r>
              <a:rPr lang="fr-FR" sz="1400" b="1" baseline="0" dirty="0">
                <a:latin typeface="Times New Roman"/>
                <a:cs typeface="Times New Roman"/>
              </a:rPr>
              <a:t> le CPC n’est pas seulement utilisé pour effectuer la synthèse des comptes des charges et produits afin de déterminer le résultat d’un exercice. </a:t>
            </a:r>
          </a:p>
          <a:p>
            <a:pPr algn="just"/>
            <a:r>
              <a:rPr lang="fr-FR" sz="1400" b="1" baseline="0" dirty="0">
                <a:latin typeface="Times New Roman"/>
                <a:cs typeface="Times New Roman"/>
              </a:rPr>
              <a:t>Il est également le moyen de comprendre qu’elles sont les origines de ce résultat. Bien entendu, si les charges supérieures aux produits, l’exercice enregistre une perte. À l’inverse si charges sont inférieures aux produits, le résultat est bénéficiaire.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47</a:t>
            </a:fld>
            <a:endParaRPr lang="fr-FR" dirty="0"/>
          </a:p>
        </p:txBody>
      </p:sp>
    </p:spTree>
    <p:extLst>
      <p:ext uri="{BB962C8B-B14F-4D97-AF65-F5344CB8AC3E}">
        <p14:creationId xmlns:p14="http://schemas.microsoft.com/office/powerpoint/2010/main" val="146788734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48</a:t>
            </a:fld>
            <a:endParaRPr lang="fr-FR" dirty="0"/>
          </a:p>
        </p:txBody>
      </p:sp>
    </p:spTree>
    <p:extLst>
      <p:ext uri="{BB962C8B-B14F-4D97-AF65-F5344CB8AC3E}">
        <p14:creationId xmlns:p14="http://schemas.microsoft.com/office/powerpoint/2010/main" val="23400137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49</a:t>
            </a:fld>
            <a:endParaRPr lang="fr-FR" dirty="0"/>
          </a:p>
        </p:txBody>
      </p:sp>
    </p:spTree>
    <p:extLst>
      <p:ext uri="{BB962C8B-B14F-4D97-AF65-F5344CB8AC3E}">
        <p14:creationId xmlns:p14="http://schemas.microsoft.com/office/powerpoint/2010/main" val="15696692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a:t>
            </a:fld>
            <a:endParaRPr lang="fr-FR" dirty="0"/>
          </a:p>
        </p:txBody>
      </p:sp>
    </p:spTree>
    <p:extLst>
      <p:ext uri="{BB962C8B-B14F-4D97-AF65-F5344CB8AC3E}">
        <p14:creationId xmlns:p14="http://schemas.microsoft.com/office/powerpoint/2010/main" val="11844206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EE10E22D-8EAE-3F47-B9F2-A3825C1A5EE9}" type="slidenum">
              <a:rPr lang="fr-FR" smtClean="0"/>
              <a:t>50</a:t>
            </a:fld>
            <a:endParaRPr lang="fr-FR" dirty="0"/>
          </a:p>
        </p:txBody>
      </p:sp>
    </p:spTree>
    <p:extLst>
      <p:ext uri="{BB962C8B-B14F-4D97-AF65-F5344CB8AC3E}">
        <p14:creationId xmlns:p14="http://schemas.microsoft.com/office/powerpoint/2010/main" val="20074733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51</a:t>
            </a:fld>
            <a:endParaRPr lang="fr-FR" dirty="0"/>
          </a:p>
        </p:txBody>
      </p:sp>
    </p:spTree>
    <p:extLst>
      <p:ext uri="{BB962C8B-B14F-4D97-AF65-F5344CB8AC3E}">
        <p14:creationId xmlns:p14="http://schemas.microsoft.com/office/powerpoint/2010/main" val="23147259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52</a:t>
            </a:fld>
            <a:endParaRPr lang="fr-FR" dirty="0"/>
          </a:p>
        </p:txBody>
      </p:sp>
    </p:spTree>
    <p:extLst>
      <p:ext uri="{BB962C8B-B14F-4D97-AF65-F5344CB8AC3E}">
        <p14:creationId xmlns:p14="http://schemas.microsoft.com/office/powerpoint/2010/main" val="374365031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53</a:t>
            </a:fld>
            <a:endParaRPr lang="fr-FR" dirty="0"/>
          </a:p>
        </p:txBody>
      </p:sp>
    </p:spTree>
    <p:extLst>
      <p:ext uri="{BB962C8B-B14F-4D97-AF65-F5344CB8AC3E}">
        <p14:creationId xmlns:p14="http://schemas.microsoft.com/office/powerpoint/2010/main" val="10215521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Nous avons remarqué dans</a:t>
            </a:r>
            <a:r>
              <a:rPr lang="fr-FR" sz="1400" b="1" baseline="0" dirty="0">
                <a:latin typeface="Times New Roman"/>
                <a:cs typeface="Times New Roman"/>
              </a:rPr>
              <a:t> les chapitres précédents que le résultat peut être déterminé par l’intermédiaire du bilan ou des CPC, la question qui se pose maintenant est de savoir quel mécanique comptable conduit à ce parallélisme. Pour cela commençant par étudier un instrument très utile en comptabilité qui est la technique du virement comptable. BMCE + PPT </a:t>
            </a:r>
          </a:p>
          <a:p>
            <a:pPr algn="just"/>
            <a:r>
              <a:rPr lang="fr-FR" sz="1400" b="1" baseline="0" dirty="0">
                <a:latin typeface="Times New Roman"/>
                <a:cs typeface="Times New Roman"/>
              </a:rPr>
              <a:t>À la date du 10/2 l’ensemble de 700DH a été porté indument dans le compte caisses. Celle ci concerne le compte banque comme l’indique la pièce comptable simplifiée. Le comptable pour réparer son erreur a donc crédité le compte caisse, annulant ainsi la première inscription et débité le compte banque pour rétablir l’exactitude de l’enregistrement dans le respect du principe de la partie double. </a:t>
            </a:r>
          </a:p>
          <a:p>
            <a:pPr algn="just"/>
            <a:r>
              <a:rPr lang="fr-FR" sz="1400" b="1" u="sng" baseline="0" dirty="0">
                <a:latin typeface="Times New Roman"/>
                <a:cs typeface="Times New Roman"/>
              </a:rPr>
              <a:t>Analysant: </a:t>
            </a:r>
            <a:r>
              <a:rPr lang="fr-FR" sz="1400" b="1" u="none" baseline="0" dirty="0">
                <a:latin typeface="Times New Roman"/>
                <a:cs typeface="Times New Roman"/>
              </a:rPr>
              <a:t>Grâce à cette écriture, nous avons transférer en le créditant le débit du compte caisse maintenant soldé, au débit du compte bancaire. Nous aurions pu procéder de la même façon pour un crédit.</a:t>
            </a:r>
          </a:p>
          <a:p>
            <a:pPr algn="just"/>
            <a:r>
              <a:rPr lang="fr-FR" sz="1400" b="1" u="none" baseline="0" dirty="0">
                <a:latin typeface="Times New Roman"/>
                <a:cs typeface="Times New Roman"/>
              </a:rPr>
              <a:t>Conclusion: le virement  est le transfert soit: </a:t>
            </a:r>
          </a:p>
          <a:p>
            <a:pPr algn="just"/>
            <a:r>
              <a:rPr lang="fr-FR" sz="1400" b="1" u="none" baseline="0" dirty="0">
                <a:latin typeface="Times New Roman"/>
                <a:cs typeface="Times New Roman"/>
              </a:rPr>
              <a:t>	- du débit d’un compte au débit d’un autre </a:t>
            </a:r>
          </a:p>
          <a:p>
            <a:pPr algn="just"/>
            <a:r>
              <a:rPr lang="fr-FR" sz="1400" b="1" u="none" baseline="0" dirty="0">
                <a:latin typeface="Times New Roman"/>
                <a:cs typeface="Times New Roman"/>
              </a:rPr>
              <a:t>	- du crédit d’un compte au crédit d’un autre, tout en respectant le principe de la partie double.  </a:t>
            </a:r>
            <a:endParaRPr lang="fr-FR" sz="1400" b="1" u="sng" baseline="0" dirty="0">
              <a:latin typeface="Times New Roman"/>
              <a:cs typeface="Times New Roman"/>
            </a:endParaRPr>
          </a:p>
          <a:p>
            <a:pPr algn="just"/>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A04A1C4A-8A75-B54A-B30F-951018919AD1}" type="slidenum">
              <a:rPr lang="fr-FR" smtClean="0"/>
              <a:t>54</a:t>
            </a:fld>
            <a:endParaRPr lang="fr-FR" dirty="0"/>
          </a:p>
        </p:txBody>
      </p:sp>
    </p:spTree>
    <p:extLst>
      <p:ext uri="{BB962C8B-B14F-4D97-AF65-F5344CB8AC3E}">
        <p14:creationId xmlns:p14="http://schemas.microsoft.com/office/powerpoint/2010/main" val="5707515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55</a:t>
            </a:fld>
            <a:endParaRPr lang="fr-FR" dirty="0"/>
          </a:p>
        </p:txBody>
      </p:sp>
    </p:spTree>
    <p:extLst>
      <p:ext uri="{BB962C8B-B14F-4D97-AF65-F5344CB8AC3E}">
        <p14:creationId xmlns:p14="http://schemas.microsoft.com/office/powerpoint/2010/main" val="220796100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Correction + 3 . </a:t>
            </a:r>
            <a:r>
              <a:rPr lang="fr-FR" sz="1200" b="1" dirty="0">
                <a:latin typeface="Times New Roman"/>
                <a:cs typeface="Times New Roman"/>
              </a:rPr>
              <a:t>Le virement bancaire ou postal</a:t>
            </a:r>
          </a:p>
          <a:p>
            <a:pPr algn="just"/>
            <a:endParaRPr lang="fr-FR" dirty="0"/>
          </a:p>
        </p:txBody>
      </p:sp>
      <p:sp>
        <p:nvSpPr>
          <p:cNvPr id="4" name="Espace réservé du numéro de diapositive 3"/>
          <p:cNvSpPr>
            <a:spLocks noGrp="1"/>
          </p:cNvSpPr>
          <p:nvPr>
            <p:ph type="sldNum" sz="quarter" idx="10"/>
          </p:nvPr>
        </p:nvSpPr>
        <p:spPr/>
        <p:txBody>
          <a:bodyPr/>
          <a:lstStyle/>
          <a:p>
            <a:fld id="{A04A1C4A-8A75-B54A-B30F-951018919AD1}" type="slidenum">
              <a:rPr lang="fr-FR" smtClean="0"/>
              <a:t>56</a:t>
            </a:fld>
            <a:endParaRPr lang="fr-FR" dirty="0"/>
          </a:p>
        </p:txBody>
      </p:sp>
    </p:spTree>
    <p:extLst>
      <p:ext uri="{BB962C8B-B14F-4D97-AF65-F5344CB8AC3E}">
        <p14:creationId xmlns:p14="http://schemas.microsoft.com/office/powerpoint/2010/main" val="212969392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57</a:t>
            </a:fld>
            <a:endParaRPr lang="fr-FR" dirty="0"/>
          </a:p>
        </p:txBody>
      </p:sp>
    </p:spTree>
    <p:extLst>
      <p:ext uri="{BB962C8B-B14F-4D97-AF65-F5344CB8AC3E}">
        <p14:creationId xmlns:p14="http://schemas.microsoft.com/office/powerpoint/2010/main" val="368970125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Comme leur nom l’indique, les comptes</a:t>
            </a:r>
            <a:r>
              <a:rPr lang="fr-FR" sz="1400" b="1" baseline="0" dirty="0">
                <a:latin typeface="Times New Roman"/>
                <a:cs typeface="Times New Roman"/>
              </a:rPr>
              <a:t> de situation classés 1 à 5 permettent de dresser un bilan, alors que les comptes de la classe 6 et 7 contribuent à l’établissement du CPC. Les deux documents nous permettront d’obtenir le même montant du résultat. + PPT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A04A1C4A-8A75-B54A-B30F-951018919AD1}" type="slidenum">
              <a:rPr lang="fr-FR" smtClean="0"/>
              <a:t>58</a:t>
            </a:fld>
            <a:endParaRPr lang="fr-FR" dirty="0"/>
          </a:p>
        </p:txBody>
      </p:sp>
    </p:spTree>
    <p:extLst>
      <p:ext uri="{BB962C8B-B14F-4D97-AF65-F5344CB8AC3E}">
        <p14:creationId xmlns:p14="http://schemas.microsoft.com/office/powerpoint/2010/main" val="203800777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59</a:t>
            </a:fld>
            <a:endParaRPr lang="fr-FR" dirty="0"/>
          </a:p>
        </p:txBody>
      </p:sp>
    </p:spTree>
    <p:extLst>
      <p:ext uri="{BB962C8B-B14F-4D97-AF65-F5344CB8AC3E}">
        <p14:creationId xmlns:p14="http://schemas.microsoft.com/office/powerpoint/2010/main" val="42108239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u="sng" dirty="0">
                <a:latin typeface="Times New Roman"/>
                <a:cs typeface="Times New Roman"/>
              </a:rPr>
              <a:t>PPT+ -  Le nom de l’entreprise</a:t>
            </a:r>
            <a:r>
              <a:rPr lang="fr-FR" sz="1400" b="1" dirty="0">
                <a:latin typeface="Times New Roman"/>
                <a:cs typeface="Times New Roman"/>
              </a:rPr>
              <a:t>,</a:t>
            </a:r>
            <a:r>
              <a:rPr lang="fr-FR" sz="1400" b="1" baseline="0" dirty="0">
                <a:latin typeface="Times New Roman"/>
                <a:cs typeface="Times New Roman"/>
              </a:rPr>
              <a:t> en effet un bilan ne vaut que pour une affaire donnée. </a:t>
            </a:r>
          </a:p>
          <a:p>
            <a:pPr marL="171450" indent="-171450" algn="just">
              <a:buFontTx/>
              <a:buChar char="-"/>
            </a:pPr>
            <a:r>
              <a:rPr lang="fr-FR" sz="1400" b="1" u="sng" dirty="0">
                <a:latin typeface="Times New Roman"/>
                <a:cs typeface="Times New Roman"/>
              </a:rPr>
              <a:t>La date de l’établissement du document</a:t>
            </a:r>
            <a:r>
              <a:rPr lang="fr-FR" sz="1400" b="1" dirty="0">
                <a:latin typeface="Times New Roman"/>
                <a:cs typeface="Times New Roman"/>
              </a:rPr>
              <a:t>:</a:t>
            </a:r>
            <a:r>
              <a:rPr lang="fr-FR" sz="1400" b="1" baseline="0" dirty="0">
                <a:latin typeface="Times New Roman"/>
                <a:cs typeface="Times New Roman"/>
              </a:rPr>
              <a:t> le bilan permet au chef de l’entreprise de faire le point à un moment précis, le bilan n’est valable que pour cette date</a:t>
            </a:r>
          </a:p>
          <a:p>
            <a:pPr marL="171450" indent="-171450" algn="just">
              <a:buFontTx/>
              <a:buChar char="-"/>
            </a:pPr>
            <a:r>
              <a:rPr lang="fr-FR" sz="1400" b="1" u="sng" baseline="0" dirty="0">
                <a:latin typeface="Times New Roman"/>
                <a:cs typeface="Times New Roman"/>
              </a:rPr>
              <a:t>Les emplois</a:t>
            </a:r>
            <a:r>
              <a:rPr lang="fr-FR" sz="1400" b="1" baseline="0" dirty="0">
                <a:latin typeface="Times New Roman"/>
                <a:cs typeface="Times New Roman"/>
              </a:rPr>
              <a:t>: dans la partie gauche appelé actif, sont reprises toutes l’utilisations de moyens réalisés par l’entreprise, l’actif présente tout ce que l’entreprise possède. </a:t>
            </a:r>
          </a:p>
          <a:p>
            <a:pPr marL="171450" indent="-171450" algn="just">
              <a:buFontTx/>
              <a:buChar char="-"/>
            </a:pPr>
            <a:r>
              <a:rPr lang="fr-FR" sz="1400" b="1" u="sng" baseline="0" dirty="0">
                <a:latin typeface="Times New Roman"/>
                <a:cs typeface="Times New Roman"/>
              </a:rPr>
              <a:t>Les Ressources</a:t>
            </a:r>
            <a:r>
              <a:rPr lang="fr-FR" sz="1400" b="1" baseline="0" dirty="0">
                <a:latin typeface="Times New Roman"/>
                <a:cs typeface="Times New Roman"/>
              </a:rPr>
              <a:t>: dans la partie droite appelée passif, on peut déterminer l’origine des ressources mises à la disposition de l’entreprise, le passif recense l’origine des moyens dont dispose l’affaire. </a:t>
            </a:r>
          </a:p>
          <a:p>
            <a:pPr marL="171450" indent="-171450" algn="just">
              <a:buFontTx/>
              <a:buChar char="-"/>
            </a:pPr>
            <a:r>
              <a:rPr lang="fr-FR" sz="1400" b="1" dirty="0"/>
              <a:t>Chaque ligne de l’actif ou du passif s’appelle un poste,</a:t>
            </a:r>
            <a:r>
              <a:rPr lang="fr-FR" sz="1400" b="1" baseline="0" dirty="0"/>
              <a:t> les postes sont regroupés en rubriques, ce rapport constant emplois/ ressources permet de déterminer la 1 ère règle comptable. </a:t>
            </a:r>
          </a:p>
          <a:p>
            <a:pPr marL="171450" indent="-171450" algn="just">
              <a:buFontTx/>
              <a:buChar char="-"/>
            </a:pPr>
            <a:r>
              <a:rPr lang="fr-FR" sz="1400" b="1" baseline="0" dirty="0"/>
              <a:t>Chaque emplois fait par l’entreprise est obligatoirement financé par les ressources fournies à l’entreprise, toutes ces ressources sont obligatoirement employées par l’entreprise, d’où le corollaire suivant : « Total des ressources = total emplois », à tout moment dans l’entreprise, le bilan est toujours en équilibre, celui ci se vérifie par l’équation. </a:t>
            </a:r>
            <a:endParaRPr lang="fr-FR" sz="1400" b="1"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6</a:t>
            </a:fld>
            <a:endParaRPr lang="fr-FR" dirty="0"/>
          </a:p>
        </p:txBody>
      </p:sp>
    </p:spTree>
    <p:extLst>
      <p:ext uri="{BB962C8B-B14F-4D97-AF65-F5344CB8AC3E}">
        <p14:creationId xmlns:p14="http://schemas.microsoft.com/office/powerpoint/2010/main" val="222643204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60</a:t>
            </a:fld>
            <a:endParaRPr lang="fr-FR" dirty="0"/>
          </a:p>
        </p:txBody>
      </p:sp>
    </p:spTree>
    <p:extLst>
      <p:ext uri="{BB962C8B-B14F-4D97-AF65-F5344CB8AC3E}">
        <p14:creationId xmlns:p14="http://schemas.microsoft.com/office/powerpoint/2010/main" val="37173445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Exemple+ PPT</a:t>
            </a:r>
            <a:r>
              <a:rPr lang="fr-FR" sz="1400" b="1" baseline="0" dirty="0">
                <a:latin typeface="Times New Roman"/>
                <a:cs typeface="Times New Roman"/>
              </a:rPr>
              <a:t> : Quel est l’origine des fonds? : L’apport fait par M. Talbi qui s’enregistre dans le compte « capital ». Quelle est l’utilisation? : les fonds ont été déposés en banque, le compte « banque » est débité.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61</a:t>
            </a:fld>
            <a:endParaRPr lang="fr-FR" dirty="0"/>
          </a:p>
        </p:txBody>
      </p:sp>
    </p:spTree>
    <p:extLst>
      <p:ext uri="{BB962C8B-B14F-4D97-AF65-F5344CB8AC3E}">
        <p14:creationId xmlns:p14="http://schemas.microsoft.com/office/powerpoint/2010/main" val="72743277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Il peut être un moyen de preuve, dans</a:t>
            </a:r>
            <a:r>
              <a:rPr lang="fr-FR" sz="1400" b="1" baseline="0" dirty="0">
                <a:latin typeface="Times New Roman"/>
                <a:cs typeface="Times New Roman"/>
              </a:rPr>
              <a:t> le cas d’un litige tranché par un tribunal. L’absence ou la tenue Volontairement erronée d’un journal, peut entrainer des sanctions pénales contre le commerçant qui n’aura pas satisfait aux exigences du code de commerce.  Pour avoir une force prouvante, le journal doit remplir des conditions. </a:t>
            </a:r>
          </a:p>
          <a:p>
            <a:pPr algn="just"/>
            <a:r>
              <a:rPr lang="fr-FR" sz="1400" b="1" baseline="0" dirty="0">
                <a:latin typeface="Times New Roman"/>
                <a:cs typeface="Times New Roman"/>
              </a:rPr>
              <a:t>Il doit être côté et paraphé (marqué) : </a:t>
            </a:r>
          </a:p>
          <a:p>
            <a:pPr algn="just"/>
            <a:r>
              <a:rPr lang="fr-FR" sz="1400" b="1" baseline="0" dirty="0">
                <a:latin typeface="Times New Roman"/>
                <a:cs typeface="Times New Roman"/>
              </a:rPr>
              <a:t>	- La côte: une numération interrompue </a:t>
            </a:r>
          </a:p>
          <a:p>
            <a:pPr algn="just"/>
            <a:r>
              <a:rPr lang="fr-FR" sz="1400" b="1" baseline="0" dirty="0">
                <a:latin typeface="Times New Roman"/>
                <a:cs typeface="Times New Roman"/>
              </a:rPr>
              <a:t>	- Le paragraphe : signature simplifiée : inscrite sur chaque page du journal</a:t>
            </a:r>
          </a:p>
          <a:p>
            <a:pPr algn="just"/>
            <a:r>
              <a:rPr lang="fr-FR" sz="1400" b="1" baseline="0" dirty="0">
                <a:latin typeface="Times New Roman"/>
                <a:cs typeface="Times New Roman"/>
              </a:rPr>
              <a:t>Les documents informatifs peuvent par dérogation tenir lien du livre journal sans côte ou paragraphe.  Comme tout document commercial, le journal doit être concerné pendant 10 ans par l’entreprise, il doit être tenu sans blanc ni altération aucune.  En clair, cela veut dire que le journal ne pourra être corrigé que par le procédé qui exclu les ratures (barres) Et les collages.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62</a:t>
            </a:fld>
            <a:endParaRPr lang="fr-FR" dirty="0"/>
          </a:p>
        </p:txBody>
      </p:sp>
    </p:spTree>
    <p:extLst>
      <p:ext uri="{BB962C8B-B14F-4D97-AF65-F5344CB8AC3E}">
        <p14:creationId xmlns:p14="http://schemas.microsoft.com/office/powerpoint/2010/main" val="25985128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Il comporte</a:t>
            </a:r>
            <a:r>
              <a:rPr lang="fr-FR" sz="1400" b="1" baseline="0" dirty="0">
                <a:latin typeface="Times New Roman"/>
                <a:cs typeface="Times New Roman"/>
              </a:rPr>
              <a:t> Cinq colonnes:  </a:t>
            </a:r>
          </a:p>
          <a:p>
            <a:pPr algn="just"/>
            <a:r>
              <a:rPr lang="fr-FR" sz="1400" b="1" baseline="0" dirty="0">
                <a:latin typeface="Times New Roman"/>
                <a:cs typeface="Times New Roman"/>
              </a:rPr>
              <a:t>	- La « A »: enregistre les numéros  des comptes débités utilisés. </a:t>
            </a:r>
          </a:p>
          <a:p>
            <a:pPr algn="just"/>
            <a:r>
              <a:rPr lang="fr-FR" sz="1400" b="1" baseline="0" dirty="0">
                <a:latin typeface="Times New Roman"/>
                <a:cs typeface="Times New Roman"/>
              </a:rPr>
              <a:t>	- La « B »: enregistre les numéros des comptes crédités utilisés. </a:t>
            </a:r>
          </a:p>
          <a:p>
            <a:pPr algn="just"/>
            <a:r>
              <a:rPr lang="fr-FR" sz="1400" b="1" baseline="0" dirty="0">
                <a:latin typeface="Times New Roman"/>
                <a:cs typeface="Times New Roman"/>
              </a:rPr>
              <a:t>	- La « C1 »: indique la date de l’opération </a:t>
            </a:r>
          </a:p>
          <a:p>
            <a:pPr algn="just"/>
            <a:r>
              <a:rPr lang="fr-FR" sz="1400" b="1" baseline="0" dirty="0">
                <a:latin typeface="Times New Roman"/>
                <a:cs typeface="Times New Roman"/>
              </a:rPr>
              <a:t>	- La « C2 »: indique le nom du compte débités </a:t>
            </a:r>
          </a:p>
          <a:p>
            <a:pPr algn="just"/>
            <a:r>
              <a:rPr lang="fr-FR" sz="1400" b="1" baseline="0" dirty="0">
                <a:latin typeface="Times New Roman"/>
                <a:cs typeface="Times New Roman"/>
              </a:rPr>
              <a:t>	- La « C3 »: indique le compte du compte crédité </a:t>
            </a:r>
          </a:p>
          <a:p>
            <a:pPr algn="just"/>
            <a:r>
              <a:rPr lang="fr-FR" sz="1400" b="1" baseline="0" dirty="0">
                <a:latin typeface="Times New Roman"/>
                <a:cs typeface="Times New Roman"/>
              </a:rPr>
              <a:t>	- La « C4 »:  précise le libellé explicatif de l’opération </a:t>
            </a:r>
          </a:p>
          <a:p>
            <a:pPr algn="just"/>
            <a:r>
              <a:rPr lang="fr-FR" sz="1400" b="1" baseline="0" dirty="0">
                <a:latin typeface="Times New Roman"/>
                <a:cs typeface="Times New Roman"/>
              </a:rPr>
              <a:t>	- La  « D »: indique les ensembles portées dans les comptes débités.</a:t>
            </a:r>
          </a:p>
          <a:p>
            <a:pPr algn="just"/>
            <a:r>
              <a:rPr lang="fr-FR" sz="1400" b="1" baseline="0" dirty="0">
                <a:latin typeface="Times New Roman"/>
                <a:cs typeface="Times New Roman"/>
              </a:rPr>
              <a:t>	- La « E »: indique les ensembles portées dans les comptes crédités </a:t>
            </a:r>
          </a:p>
          <a:p>
            <a:pPr algn="just"/>
            <a:r>
              <a:rPr lang="fr-FR" sz="1400" b="1" baseline="0" dirty="0">
                <a:latin typeface="Times New Roman"/>
                <a:cs typeface="Times New Roman"/>
              </a:rPr>
              <a:t>Il faut  noter que les deux dernières colonnes du journal fonctionnent selon le même critère que le compte d’ailleurs le schéma suivant montre que le principe de fonctionnement est identique.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63</a:t>
            </a:fld>
            <a:endParaRPr lang="fr-FR" dirty="0"/>
          </a:p>
        </p:txBody>
      </p:sp>
    </p:spTree>
    <p:extLst>
      <p:ext uri="{BB962C8B-B14F-4D97-AF65-F5344CB8AC3E}">
        <p14:creationId xmlns:p14="http://schemas.microsoft.com/office/powerpoint/2010/main" val="233338811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Puisque toute somme porté au débit d’un compte entraine l’enregistrement au crédit d’un ou plusieurs autres comptes une somme identique. Il résulte que totaux débit et crédit du journal sont égaux entre eux.</a:t>
            </a:r>
            <a:r>
              <a:rPr lang="fr-FR" sz="1400" b="1" baseline="0" dirty="0">
                <a:latin typeface="Times New Roman"/>
                <a:cs typeface="Times New Roman"/>
              </a:rPr>
              <a:t> </a:t>
            </a:r>
          </a:p>
          <a:p>
            <a:pPr algn="just"/>
            <a:r>
              <a:rPr lang="fr-FR" sz="1400" b="1" baseline="0" dirty="0">
                <a:latin typeface="Times New Roman"/>
                <a:cs typeface="Times New Roman"/>
              </a:rPr>
              <a:t>Il faut noter l’utilité du libellé explicatif qui permet de déterminer avec précision l’opération.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64</a:t>
            </a:fld>
            <a:endParaRPr lang="fr-FR" dirty="0"/>
          </a:p>
        </p:txBody>
      </p:sp>
    </p:spTree>
    <p:extLst>
      <p:ext uri="{BB962C8B-B14F-4D97-AF65-F5344CB8AC3E}">
        <p14:creationId xmlns:p14="http://schemas.microsoft.com/office/powerpoint/2010/main" val="273659187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a:t>
            </a:r>
            <a:r>
              <a:rPr lang="fr-FR" sz="1400" b="1" baseline="0" dirty="0">
                <a:latin typeface="Times New Roman"/>
                <a:cs typeface="Times New Roman"/>
              </a:rPr>
              <a:t> Toutefois ce document tenu selon des normes très strictes permet d’avoir une preuve de l’enregistrement des opérations dont l’ordre où elles ont été opérées. Sa tenue (son terme)  est très globale pour qu’il soit considéré comme un instrument de gestion.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65</a:t>
            </a:fld>
            <a:endParaRPr lang="fr-FR" dirty="0"/>
          </a:p>
        </p:txBody>
      </p:sp>
    </p:spTree>
    <p:extLst>
      <p:ext uri="{BB962C8B-B14F-4D97-AF65-F5344CB8AC3E}">
        <p14:creationId xmlns:p14="http://schemas.microsoft.com/office/powerpoint/2010/main" val="15624378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Dans un souci de simplification pour les recherches, le classement des comptes au grand livre respecte le plus souvent l’ordre du plan comptable. </a:t>
            </a: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66</a:t>
            </a:fld>
            <a:endParaRPr lang="fr-FR" dirty="0"/>
          </a:p>
        </p:txBody>
      </p:sp>
    </p:spTree>
    <p:extLst>
      <p:ext uri="{BB962C8B-B14F-4D97-AF65-F5344CB8AC3E}">
        <p14:creationId xmlns:p14="http://schemas.microsoft.com/office/powerpoint/2010/main" val="279556365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67</a:t>
            </a:fld>
            <a:endParaRPr lang="fr-FR" dirty="0"/>
          </a:p>
        </p:txBody>
      </p:sp>
    </p:spTree>
    <p:extLst>
      <p:ext uri="{BB962C8B-B14F-4D97-AF65-F5344CB8AC3E}">
        <p14:creationId xmlns:p14="http://schemas.microsoft.com/office/powerpoint/2010/main" val="41151556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68</a:t>
            </a:fld>
            <a:endParaRPr lang="fr-FR" dirty="0"/>
          </a:p>
        </p:txBody>
      </p:sp>
    </p:spTree>
    <p:extLst>
      <p:ext uri="{BB962C8B-B14F-4D97-AF65-F5344CB8AC3E}">
        <p14:creationId xmlns:p14="http://schemas.microsoft.com/office/powerpoint/2010/main" val="41209177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La balance se présente le plus souvent sous la forme d’un tableau comprenant six colonnes: </a:t>
            </a:r>
          </a:p>
          <a:p>
            <a:pPr algn="just"/>
            <a:r>
              <a:rPr lang="fr-FR" sz="1400" b="1" dirty="0">
                <a:latin typeface="Times New Roman"/>
                <a:cs typeface="Times New Roman"/>
              </a:rPr>
              <a:t>	- Dans la « A »: les N° des comptes utilisés par l’entreprise </a:t>
            </a:r>
          </a:p>
          <a:p>
            <a:pPr algn="just"/>
            <a:r>
              <a:rPr lang="fr-FR" sz="1400" b="1" dirty="0">
                <a:latin typeface="Times New Roman"/>
                <a:cs typeface="Times New Roman"/>
              </a:rPr>
              <a:t>	- Dans la « B »: L’intitulé des comptes ouverts dans la comptabilité </a:t>
            </a:r>
          </a:p>
          <a:p>
            <a:pPr algn="just"/>
            <a:r>
              <a:rPr lang="fr-FR" sz="1400" b="1" dirty="0">
                <a:latin typeface="Times New Roman"/>
                <a:cs typeface="Times New Roman"/>
              </a:rPr>
              <a:t>	- Dans la « C »: Les sommes inscrites au débit des comptes </a:t>
            </a:r>
          </a:p>
          <a:p>
            <a:pPr algn="just"/>
            <a:r>
              <a:rPr lang="fr-FR" sz="1400" b="1" dirty="0">
                <a:latin typeface="Times New Roman"/>
                <a:cs typeface="Times New Roman"/>
              </a:rPr>
              <a:t>	- Dans</a:t>
            </a:r>
            <a:r>
              <a:rPr lang="fr-FR" sz="1400" b="1" baseline="0" dirty="0">
                <a:latin typeface="Times New Roman"/>
                <a:cs typeface="Times New Roman"/>
              </a:rPr>
              <a:t> la « D »: les sommes inscrites au crédit des comptes.  </a:t>
            </a:r>
          </a:p>
          <a:p>
            <a:pPr algn="just"/>
            <a:r>
              <a:rPr lang="fr-FR" sz="1400" b="1" baseline="0" dirty="0">
                <a:latin typeface="Times New Roman"/>
                <a:cs typeface="Times New Roman"/>
              </a:rPr>
              <a:t>	- Enfin les soldes des comptes sont tirés et repris dans la  E, si la somme est débité et F il est au crédit.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69</a:t>
            </a:fld>
            <a:endParaRPr lang="fr-FR" dirty="0"/>
          </a:p>
        </p:txBody>
      </p:sp>
    </p:spTree>
    <p:extLst>
      <p:ext uri="{BB962C8B-B14F-4D97-AF65-F5344CB8AC3E}">
        <p14:creationId xmlns:p14="http://schemas.microsoft.com/office/powerpoint/2010/main" val="27008694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Tx/>
              <a:buChar char="-"/>
            </a:pPr>
            <a:r>
              <a:rPr lang="fr-FR" b="1" dirty="0">
                <a:latin typeface="Times New Roman"/>
                <a:cs typeface="Times New Roman"/>
              </a:rPr>
              <a:t>Quel est l’origine des fonds? : l’apport de Mr. Alaoui cela s’appelle « capital » dans le bilan. </a:t>
            </a:r>
          </a:p>
          <a:p>
            <a:pPr marL="171450" indent="-171450">
              <a:buFontTx/>
              <a:buChar char="-"/>
            </a:pPr>
            <a:r>
              <a:rPr lang="fr-FR" b="1" dirty="0">
                <a:latin typeface="Times New Roman"/>
                <a:cs typeface="Times New Roman"/>
              </a:rPr>
              <a:t>Quelle est l’utilisation?: les ressources ont été déposées dans une banque, et dans la caisse de l‘entreprise,</a:t>
            </a:r>
            <a:r>
              <a:rPr lang="fr-FR" b="1" baseline="0" dirty="0">
                <a:latin typeface="Times New Roman"/>
                <a:cs typeface="Times New Roman"/>
              </a:rPr>
              <a:t> ce sont les emplois qui ont été fait du capital, les postes banque et caisse seront donc inscrit au bilan. </a:t>
            </a:r>
            <a:endParaRPr lang="fr-FR" b="1" dirty="0"/>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7</a:t>
            </a:fld>
            <a:endParaRPr lang="fr-FR" dirty="0"/>
          </a:p>
        </p:txBody>
      </p:sp>
    </p:spTree>
    <p:extLst>
      <p:ext uri="{BB962C8B-B14F-4D97-AF65-F5344CB8AC3E}">
        <p14:creationId xmlns:p14="http://schemas.microsoft.com/office/powerpoint/2010/main" val="84141754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70</a:t>
            </a:fld>
            <a:endParaRPr lang="fr-FR" dirty="0"/>
          </a:p>
        </p:txBody>
      </p:sp>
    </p:spTree>
    <p:extLst>
      <p:ext uri="{BB962C8B-B14F-4D97-AF65-F5344CB8AC3E}">
        <p14:creationId xmlns:p14="http://schemas.microsoft.com/office/powerpoint/2010/main" val="271518109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Les travaux de recherche pour retrouver des erreurs,</a:t>
            </a:r>
            <a:r>
              <a:rPr lang="fr-FR" sz="1400" b="1" baseline="0" dirty="0">
                <a:latin typeface="Times New Roman"/>
                <a:cs typeface="Times New Roman"/>
              </a:rPr>
              <a:t> peuvent être longs d’où l’utilité pour les comptables de faire une balance à intervalles rapprochés afin de limiter les opérations qu’il faudra vérifier pour retrouver la cause de l’erreur, la régulariser, mais il ne faut pas croire que la balance lorsqu’elle est en parfaite corrélation avec le journal est une sécurité quand à l’exactitude de la comptabilité. </a:t>
            </a:r>
          </a:p>
          <a:p>
            <a:pPr algn="just"/>
            <a:r>
              <a:rPr lang="fr-FR" sz="1400" b="1" baseline="0" dirty="0">
                <a:latin typeface="Times New Roman"/>
                <a:cs typeface="Times New Roman"/>
              </a:rPr>
              <a:t>En effet, si l’erreur consiste à passer l’opération dans un compte à la place d’un autre, le total des débits et des crédits sera le même puisque l’opération a été enregistrée. Il faudra donc retrouver cette erreur par une autre vérification. C’est le rôle de l’état de rapprochement, de l’inventaire et d’autres techniques qui seront étudiés ultérieurement. </a:t>
            </a:r>
            <a:endParaRPr lang="fr-FR" sz="1400" b="1"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325B6A71-4508-B141-BBF8-ED729247B55C}" type="slidenum">
              <a:rPr lang="fr-FR" smtClean="0"/>
              <a:t>71</a:t>
            </a:fld>
            <a:endParaRPr lang="fr-FR" dirty="0"/>
          </a:p>
        </p:txBody>
      </p:sp>
    </p:spTree>
    <p:extLst>
      <p:ext uri="{BB962C8B-B14F-4D97-AF65-F5344CB8AC3E}">
        <p14:creationId xmlns:p14="http://schemas.microsoft.com/office/powerpoint/2010/main" val="101640922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72</a:t>
            </a:fld>
            <a:endParaRPr lang="fr-FR" dirty="0"/>
          </a:p>
        </p:txBody>
      </p:sp>
    </p:spTree>
    <p:extLst>
      <p:ext uri="{BB962C8B-B14F-4D97-AF65-F5344CB8AC3E}">
        <p14:creationId xmlns:p14="http://schemas.microsoft.com/office/powerpoint/2010/main" val="36611683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73</a:t>
            </a:fld>
            <a:endParaRPr lang="fr-FR" dirty="0"/>
          </a:p>
        </p:txBody>
      </p:sp>
    </p:spTree>
    <p:extLst>
      <p:ext uri="{BB962C8B-B14F-4D97-AF65-F5344CB8AC3E}">
        <p14:creationId xmlns:p14="http://schemas.microsoft.com/office/powerpoint/2010/main" val="207854205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74</a:t>
            </a:fld>
            <a:endParaRPr lang="fr-FR" dirty="0"/>
          </a:p>
        </p:txBody>
      </p:sp>
    </p:spTree>
    <p:extLst>
      <p:ext uri="{BB962C8B-B14F-4D97-AF65-F5344CB8AC3E}">
        <p14:creationId xmlns:p14="http://schemas.microsoft.com/office/powerpoint/2010/main" val="1201134825"/>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75</a:t>
            </a:fld>
            <a:endParaRPr lang="fr-FR" dirty="0"/>
          </a:p>
        </p:txBody>
      </p:sp>
    </p:spTree>
    <p:extLst>
      <p:ext uri="{BB962C8B-B14F-4D97-AF65-F5344CB8AC3E}">
        <p14:creationId xmlns:p14="http://schemas.microsoft.com/office/powerpoint/2010/main" val="258744482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99E48C2E-5353-7847-9DC4-9CFF551195DA}" type="slidenum">
              <a:rPr lang="fr-FR" smtClean="0"/>
              <a:t>76</a:t>
            </a:fld>
            <a:endParaRPr lang="fr-FR" dirty="0"/>
          </a:p>
        </p:txBody>
      </p:sp>
    </p:spTree>
    <p:extLst>
      <p:ext uri="{BB962C8B-B14F-4D97-AF65-F5344CB8AC3E}">
        <p14:creationId xmlns:p14="http://schemas.microsoft.com/office/powerpoint/2010/main" val="1492890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dirty="0">
                <a:latin typeface="Times New Roman"/>
                <a:cs typeface="Times New Roman"/>
              </a:rPr>
              <a:t>PPT+ Ce bilan est composé de trois postes: «  Banque,</a:t>
            </a:r>
            <a:r>
              <a:rPr lang="fr-FR" sz="1400" b="1" baseline="0" dirty="0">
                <a:latin typeface="Times New Roman"/>
                <a:cs typeface="Times New Roman"/>
              </a:rPr>
              <a:t> trésorerie générale et chèques postaux », « caisses, régies d’avance et accréditifs » et « capital social ou personnel ».  </a:t>
            </a:r>
          </a:p>
          <a:p>
            <a:pPr algn="just"/>
            <a:r>
              <a:rPr lang="fr-FR" sz="1400" b="1" i="1" u="sng" baseline="0" dirty="0">
                <a:latin typeface="Times New Roman"/>
                <a:cs typeface="Times New Roman"/>
              </a:rPr>
              <a:t>Comment lire le bilan de M. Alaoui? </a:t>
            </a:r>
            <a:r>
              <a:rPr lang="fr-FR" sz="1400" b="1" i="0" u="none" baseline="0" dirty="0">
                <a:latin typeface="Times New Roman"/>
                <a:cs typeface="Times New Roman"/>
              </a:rPr>
              <a:t>: le 02 Janvier 1989, l’affaire Alaoui possède un dépôt en banque de 75000 dhs et des espèces dans sa caisse pour 5000 dhs. Ces moyens été financés intégralement par l’apport de M. Alaoui enregistré dans le compte capital pour 80000dhs. </a:t>
            </a: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8</a:t>
            </a:fld>
            <a:endParaRPr lang="fr-FR" dirty="0"/>
          </a:p>
        </p:txBody>
      </p:sp>
    </p:spTree>
    <p:extLst>
      <p:ext uri="{BB962C8B-B14F-4D97-AF65-F5344CB8AC3E}">
        <p14:creationId xmlns:p14="http://schemas.microsoft.com/office/powerpoint/2010/main" val="37262789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algn="just"/>
            <a:r>
              <a:rPr lang="fr-FR" sz="1400" b="1" i="0" u="none" baseline="0" dirty="0">
                <a:latin typeface="Times New Roman"/>
                <a:cs typeface="Times New Roman"/>
              </a:rPr>
              <a:t>B. Le 03 Janvier, il acquiert le fonds de commerce de son ancien employeur, ce dernier n’était pas propriétaire des mûrs, il louait la boutique ( on appelle le droit au bail, le droit de loué une boutique), le prix de la transaction est de 130000 </a:t>
            </a:r>
            <a:r>
              <a:rPr lang="fr-FR" sz="1400" b="1" i="0" u="none" baseline="0" dirty="0" err="1">
                <a:latin typeface="Times New Roman"/>
                <a:cs typeface="Times New Roman"/>
              </a:rPr>
              <a:t>dhs</a:t>
            </a:r>
            <a:r>
              <a:rPr lang="fr-FR" sz="1400" b="1" i="0" u="none" baseline="0" dirty="0">
                <a:latin typeface="Times New Roman"/>
                <a:cs typeface="Times New Roman"/>
              </a:rPr>
              <a:t>. Mr. Alaoui paie 30000dhs par chèque (au comptant), il obtient un emprunt de 100000 </a:t>
            </a:r>
            <a:r>
              <a:rPr lang="fr-FR" sz="1400" b="1" i="0" u="none" baseline="0" dirty="0" err="1">
                <a:latin typeface="Times New Roman"/>
                <a:cs typeface="Times New Roman"/>
              </a:rPr>
              <a:t>dhs</a:t>
            </a:r>
            <a:r>
              <a:rPr lang="fr-FR" sz="1400" b="1" i="0" u="none" baseline="0" dirty="0">
                <a:latin typeface="Times New Roman"/>
                <a:cs typeface="Times New Roman"/>
              </a:rPr>
              <a:t> </a:t>
            </a:r>
            <a:r>
              <a:rPr lang="fr-FR" sz="1400" b="1" i="0" u="none" baseline="0" dirty="0" err="1">
                <a:latin typeface="Times New Roman"/>
                <a:cs typeface="Times New Roman"/>
              </a:rPr>
              <a:t>auprés</a:t>
            </a:r>
            <a:r>
              <a:rPr lang="fr-FR" sz="1400" b="1" i="0" u="none" baseline="0" dirty="0">
                <a:latin typeface="Times New Roman"/>
                <a:cs typeface="Times New Roman"/>
              </a:rPr>
              <a:t> d’un établissement financier. </a:t>
            </a:r>
          </a:p>
          <a:p>
            <a:pPr algn="just"/>
            <a:r>
              <a:rPr lang="fr-FR" sz="1400" b="1" i="1" u="sng" baseline="0" dirty="0">
                <a:latin typeface="Times New Roman"/>
                <a:cs typeface="Times New Roman"/>
              </a:rPr>
              <a:t>Quelles sont les ressources?</a:t>
            </a:r>
            <a:r>
              <a:rPr lang="fr-FR" sz="1400" b="1" i="0" u="none" baseline="0" dirty="0">
                <a:latin typeface="Times New Roman"/>
                <a:cs typeface="Times New Roman"/>
              </a:rPr>
              <a:t>: M. Alaoui, pour financer son achat utilisera deux ressources: - a – le crédit que lui accorde l’établissement financier à hauteur de 100000 </a:t>
            </a:r>
            <a:r>
              <a:rPr lang="fr-FR" sz="1400" b="1" i="0" u="none" baseline="0" dirty="0" err="1">
                <a:latin typeface="Times New Roman"/>
                <a:cs typeface="Times New Roman"/>
              </a:rPr>
              <a:t>dhs</a:t>
            </a:r>
            <a:r>
              <a:rPr lang="fr-FR" sz="1400" b="1" i="0" u="none" baseline="0" dirty="0">
                <a:latin typeface="Times New Roman"/>
                <a:cs typeface="Times New Roman"/>
              </a:rPr>
              <a:t>; - b- et une partie des moyens déposés en banque 30000dhs. </a:t>
            </a:r>
          </a:p>
          <a:p>
            <a:pPr algn="just"/>
            <a:r>
              <a:rPr lang="fr-FR" sz="1400" b="1" i="1" u="sng" baseline="0" dirty="0">
                <a:latin typeface="Times New Roman"/>
                <a:cs typeface="Times New Roman"/>
              </a:rPr>
              <a:t>Q est l’emploi fait de ces ressources</a:t>
            </a:r>
            <a:r>
              <a:rPr lang="fr-FR" sz="1400" b="1" i="0" u="none" baseline="0" dirty="0">
                <a:latin typeface="Times New Roman"/>
                <a:cs typeface="Times New Roman"/>
              </a:rPr>
              <a:t>: les 130000 </a:t>
            </a:r>
            <a:r>
              <a:rPr lang="fr-FR" sz="1400" b="1" i="0" u="none" baseline="0" dirty="0" err="1">
                <a:latin typeface="Times New Roman"/>
                <a:cs typeface="Times New Roman"/>
              </a:rPr>
              <a:t>dhs</a:t>
            </a:r>
            <a:r>
              <a:rPr lang="fr-FR" sz="1400" b="1" i="0" u="none" baseline="0" dirty="0">
                <a:latin typeface="Times New Roman"/>
                <a:cs typeface="Times New Roman"/>
              </a:rPr>
              <a:t> ont été utilisés pour acquérir le droit au bail détenu par l’ancien employeur de Mr. Alaoui, il sera enregistré dans le poste « Fond commercial ». Mr. Alaoui établie le bilan de son entreprise au 03 janvier. Il partira de l’ancien document et tiendra compte de notification réalisées: </a:t>
            </a:r>
            <a:endParaRPr lang="fr-FR" sz="1400" b="1" i="1" u="sng" dirty="0">
              <a:latin typeface="Times New Roman"/>
              <a:cs typeface="Times New Roman"/>
            </a:endParaRPr>
          </a:p>
          <a:p>
            <a:pPr algn="just"/>
            <a:endParaRPr lang="fr-FR" sz="1400" b="1" u="sng" dirty="0">
              <a:latin typeface="Times New Roman"/>
              <a:cs typeface="Times New Roman"/>
            </a:endParaRPr>
          </a:p>
          <a:p>
            <a:pPr algn="just"/>
            <a:r>
              <a:rPr lang="fr-FR" sz="1400" b="1" u="sng" dirty="0">
                <a:latin typeface="Times New Roman"/>
                <a:cs typeface="Times New Roman"/>
              </a:rPr>
              <a:t>Quels sont les renseignements tirés de ce nouveau document? :</a:t>
            </a:r>
            <a:r>
              <a:rPr lang="fr-FR" sz="1400" b="1" u="none" dirty="0">
                <a:latin typeface="Times New Roman"/>
                <a:cs typeface="Times New Roman"/>
              </a:rPr>
              <a:t> Mr. Alaoui dispose à la date</a:t>
            </a:r>
            <a:r>
              <a:rPr lang="fr-FR" sz="1400" b="1" u="none" baseline="0" dirty="0">
                <a:latin typeface="Times New Roman"/>
                <a:cs typeface="Times New Roman"/>
              </a:rPr>
              <a:t> de 03 Janvier 1980 de 180000 dhs de ressources dont les origines sont l’apport de 80000dhs (poste capital), le prêt accordé par un établissement de crédit (poste autres dettes de financement), ces ressources sont utilisées de la manière suivante, il a été acquit un fond commercial pour 130000 dhs, le reste est déposé en banque 45000 dhs, et en caisse 5000 dhs. </a:t>
            </a:r>
          </a:p>
          <a:p>
            <a:pPr algn="just"/>
            <a:r>
              <a:rPr lang="fr-FR" sz="1400" b="1" u="none" baseline="0" dirty="0">
                <a:latin typeface="Times New Roman"/>
                <a:cs typeface="Times New Roman"/>
              </a:rPr>
              <a:t>Il faut noter dés la seconde opération, le bilan ne permet plus de connaître avec précision toutes les opérations réalisées, il constate globalement à un moment, l’origine des fonds et leur utilisation sous qu’il soit possible de determiner en détail toutes les opérations réalisées. </a:t>
            </a:r>
          </a:p>
          <a:p>
            <a:pPr algn="just"/>
            <a:r>
              <a:rPr lang="fr-FR" sz="1400" b="1" u="none" baseline="0" dirty="0">
                <a:latin typeface="Times New Roman"/>
                <a:cs typeface="Times New Roman"/>
              </a:rPr>
              <a:t>C- Le 04 janvier, il achète un hachoir chez un fabriquant qui lui expédiera plus tard la facture d’un montant de 3000Dhs. </a:t>
            </a:r>
          </a:p>
          <a:p>
            <a:pPr algn="just"/>
            <a:r>
              <a:rPr lang="fr-FR" sz="1400" b="1" u="sng" baseline="0" dirty="0">
                <a:latin typeface="Times New Roman"/>
                <a:cs typeface="Times New Roman"/>
              </a:rPr>
              <a:t>Quel est l’origine des ressources ?: </a:t>
            </a:r>
            <a:r>
              <a:rPr lang="fr-FR" sz="1400" b="1" u="none" baseline="0" dirty="0">
                <a:latin typeface="Times New Roman"/>
                <a:cs typeface="Times New Roman"/>
              </a:rPr>
              <a:t>ça sera le crédit de 3000 dhs, accordé par le fournisseur de matériel, il faudra régler ce crédit plus tard. </a:t>
            </a:r>
          </a:p>
          <a:p>
            <a:pPr algn="just"/>
            <a:r>
              <a:rPr lang="fr-FR" sz="1400" b="1" i="1" u="sng" baseline="0" dirty="0">
                <a:latin typeface="Times New Roman"/>
                <a:cs typeface="Times New Roman"/>
              </a:rPr>
              <a:t>Quel en est l’emploi</a:t>
            </a:r>
            <a:r>
              <a:rPr lang="fr-FR" sz="1400" b="1" u="none" baseline="0" dirty="0">
                <a:latin typeface="Times New Roman"/>
                <a:cs typeface="Times New Roman"/>
              </a:rPr>
              <a:t>? : l’hachoir qui est un matériel ayant une valeur de 3000 dhs, le 04 janvier , </a:t>
            </a:r>
            <a:endParaRPr lang="fr-FR" sz="1400" b="1" u="sng" dirty="0">
              <a:latin typeface="Times New Roman"/>
              <a:cs typeface="Times New Roman"/>
            </a:endParaRPr>
          </a:p>
        </p:txBody>
      </p:sp>
      <p:sp>
        <p:nvSpPr>
          <p:cNvPr id="4" name="Espace réservé du numéro de diapositive 3"/>
          <p:cNvSpPr>
            <a:spLocks noGrp="1"/>
          </p:cNvSpPr>
          <p:nvPr>
            <p:ph type="sldNum" sz="quarter" idx="10"/>
          </p:nvPr>
        </p:nvSpPr>
        <p:spPr/>
        <p:txBody>
          <a:bodyPr/>
          <a:lstStyle/>
          <a:p>
            <a:fld id="{99E48C2E-5353-7847-9DC4-9CFF551195DA}" type="slidenum">
              <a:rPr lang="fr-FR" smtClean="0"/>
              <a:t>9</a:t>
            </a:fld>
            <a:endParaRPr lang="fr-FR" dirty="0"/>
          </a:p>
        </p:txBody>
      </p:sp>
    </p:spTree>
    <p:extLst>
      <p:ext uri="{BB962C8B-B14F-4D97-AF65-F5344CB8AC3E}">
        <p14:creationId xmlns:p14="http://schemas.microsoft.com/office/powerpoint/2010/main" val="1689288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Diapositive de titre">
    <p:bg>
      <p:bgRef idx="1001">
        <a:schemeClr val="bg2"/>
      </p:bgRef>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2362200" y="4038600"/>
            <a:ext cx="6477000" cy="1828800"/>
          </a:xfrm>
        </p:spPr>
        <p:txBody>
          <a:bodyPr anchor="b"/>
          <a:lstStyle>
            <a:lvl1pPr>
              <a:defRPr cap="all" baseline="0"/>
            </a:lvl1pPr>
          </a:lstStyle>
          <a:p>
            <a:r>
              <a:rPr kumimoji="0" lang="fr-FR"/>
              <a:t>Cliquez et modifiez le titre</a:t>
            </a:r>
            <a:endParaRPr kumimoji="0" lang="en-US"/>
          </a:p>
        </p:txBody>
      </p:sp>
      <p:sp>
        <p:nvSpPr>
          <p:cNvPr id="9" name="Sous-titr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4B546B6C-171D-6B44-B465-948ED98D733C}" type="datetimeFigureOut">
              <a:rPr lang="fr-FR" smtClean="0"/>
              <a:t>22/07/2026</a:t>
            </a:fld>
            <a:endParaRPr lang="fr-FR" dirty="0"/>
          </a:p>
        </p:txBody>
      </p:sp>
      <p:sp>
        <p:nvSpPr>
          <p:cNvPr id="17" name="Espace réservé du pied de page 16"/>
          <p:cNvSpPr>
            <a:spLocks noGrp="1"/>
          </p:cNvSpPr>
          <p:nvPr>
            <p:ph type="ftr" sz="quarter" idx="11"/>
          </p:nvPr>
        </p:nvSpPr>
        <p:spPr>
          <a:xfrm>
            <a:off x="2085393" y="236538"/>
            <a:ext cx="5867400" cy="365125"/>
          </a:xfrm>
        </p:spPr>
        <p:txBody>
          <a:bodyPr/>
          <a:lstStyle>
            <a:lvl1pPr algn="r">
              <a:defRPr>
                <a:solidFill>
                  <a:schemeClr val="tx2"/>
                </a:solidFill>
              </a:defRPr>
            </a:lvl1pPr>
          </a:lstStyle>
          <a:p>
            <a:endParaRPr lang="fr-FR" dirty="0"/>
          </a:p>
        </p:txBody>
      </p:sp>
      <p:sp>
        <p:nvSpPr>
          <p:cNvPr id="29" name="Espace réservé du numéro de diapositive 28"/>
          <p:cNvSpPr>
            <a:spLocks noGrp="1"/>
          </p:cNvSpPr>
          <p:nvPr>
            <p:ph type="sldNum" sz="quarter" idx="12"/>
          </p:nvPr>
        </p:nvSpPr>
        <p:spPr>
          <a:xfrm>
            <a:off x="8204200" y="6375400"/>
            <a:ext cx="762000" cy="355600"/>
          </a:xfrm>
        </p:spPr>
        <p:txBody>
          <a:bodyPr/>
          <a:lstStyle>
            <a:lvl1pPr algn="r">
              <a:defRPr sz="1600">
                <a:solidFill>
                  <a:schemeClr val="tx2"/>
                </a:solidFill>
              </a:defRPr>
            </a:lvl1pPr>
          </a:lstStyle>
          <a:p>
            <a:pPr algn="r"/>
            <a:fld id="{ED1335B9-ECA3-5346-B46F-535841918EC7}" type="slidenum">
              <a:rPr lang="fr-FR" sz="1600" smtClean="0"/>
              <a:t>‹N°›</a:t>
            </a:fld>
            <a:endParaRPr lang="fr-FR"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et modifiez le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4B546B6C-171D-6B44-B465-948ED98D733C}" type="datetimeFigureOut">
              <a:rPr lang="fr-FR" smtClean="0"/>
              <a:t>22/07/2026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a:xfrm>
            <a:off x="8204200" y="6375400"/>
            <a:ext cx="762000" cy="355600"/>
          </a:xfrm>
        </p:spPr>
        <p:txBody>
          <a:bodyPr/>
          <a:lstStyle/>
          <a:p>
            <a:pPr algn="r"/>
            <a:fld id="{ED1335B9-ECA3-5346-B46F-535841918EC7}" type="slidenum">
              <a:rPr lang="fr-FR" sz="1600" smtClean="0"/>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cSld name="Titre vertical et texte">
    <p:bg>
      <p:bgRef idx="1001">
        <a:schemeClr val="bg1"/>
      </p:bgRef>
    </p:bg>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609600"/>
            <a:ext cx="2057400" cy="5516563"/>
          </a:xfrm>
        </p:spPr>
        <p:txBody>
          <a:bodyPr vert="eaVert"/>
          <a:lstStyle/>
          <a:p>
            <a:r>
              <a:rPr kumimoji="0" lang="fr-FR"/>
              <a:t>Cliquez et modifiez le titre</a:t>
            </a:r>
            <a:endParaRPr kumimoji="0" lang="en-US"/>
          </a:p>
        </p:txBody>
      </p:sp>
      <p:sp>
        <p:nvSpPr>
          <p:cNvPr id="3" name="Espace réservé du texte vertical 2"/>
          <p:cNvSpPr>
            <a:spLocks noGrp="1"/>
          </p:cNvSpPr>
          <p:nvPr>
            <p:ph type="body" orient="vert" idx="1"/>
          </p:nvPr>
        </p:nvSpPr>
        <p:spPr>
          <a:xfrm>
            <a:off x="457200" y="609600"/>
            <a:ext cx="5562600" cy="5516564"/>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a:xfrm>
            <a:off x="6553200" y="6248402"/>
            <a:ext cx="2209800" cy="365125"/>
          </a:xfrm>
        </p:spPr>
        <p:txBody>
          <a:bodyPr/>
          <a:lstStyle/>
          <a:p>
            <a:fld id="{4B546B6C-171D-6B44-B465-948ED98D733C}" type="datetimeFigureOut">
              <a:rPr lang="fr-FR" smtClean="0"/>
              <a:t>22/07/2026</a:t>
            </a:fld>
            <a:endParaRPr lang="fr-FR" dirty="0"/>
          </a:p>
        </p:txBody>
      </p:sp>
      <p:sp>
        <p:nvSpPr>
          <p:cNvPr id="5" name="Espace réservé du pied de page 4"/>
          <p:cNvSpPr>
            <a:spLocks noGrp="1"/>
          </p:cNvSpPr>
          <p:nvPr>
            <p:ph type="ftr" sz="quarter" idx="11"/>
          </p:nvPr>
        </p:nvSpPr>
        <p:spPr>
          <a:xfrm>
            <a:off x="457201" y="6248207"/>
            <a:ext cx="5573483" cy="365125"/>
          </a:xfrm>
        </p:spPr>
        <p:txBody>
          <a:bodyPr/>
          <a:lstStyle/>
          <a:p>
            <a:endParaRPr lang="fr-FR"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rot="5400000">
            <a:off x="8204200" y="6375400"/>
            <a:ext cx="762000" cy="355600"/>
          </a:xfrm>
        </p:spPr>
        <p:txBody>
          <a:bodyPr/>
          <a:lstStyle/>
          <a:p>
            <a:pPr algn="r"/>
            <a:fld id="{ED1335B9-ECA3-5346-B46F-535841918EC7}" type="slidenum">
              <a:rPr lang="fr-FR" sz="1600" smtClean="0"/>
              <a:t>‹N°›</a:t>
            </a:fld>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12648" y="228600"/>
            <a:ext cx="8153400" cy="990600"/>
          </a:xfrm>
        </p:spPr>
        <p:txBody>
          <a:bodyPr/>
          <a:lstStyle/>
          <a:p>
            <a:r>
              <a:rPr kumimoji="0" lang="fr-FR"/>
              <a:t>Cliquez et modifiez le titre</a:t>
            </a:r>
            <a:endParaRPr kumimoji="0" lang="en-US"/>
          </a:p>
        </p:txBody>
      </p:sp>
      <p:sp>
        <p:nvSpPr>
          <p:cNvPr id="4" name="Espace réservé de la date 3"/>
          <p:cNvSpPr>
            <a:spLocks noGrp="1"/>
          </p:cNvSpPr>
          <p:nvPr>
            <p:ph type="dt" sz="half" idx="10"/>
          </p:nvPr>
        </p:nvSpPr>
        <p:spPr/>
        <p:txBody>
          <a:bodyPr/>
          <a:lstStyle/>
          <a:p>
            <a:fld id="{4B546B6C-171D-6B44-B465-948ED98D733C}" type="datetimeFigureOut">
              <a:rPr lang="fr-FR" smtClean="0"/>
              <a:t>22/07/2026</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a:xfrm>
            <a:off x="8204200" y="6375400"/>
            <a:ext cx="762000" cy="355600"/>
          </a:xfrm>
        </p:spPr>
        <p:txBody>
          <a:bodyPr/>
          <a:lstStyle>
            <a:lvl1pPr algn="r">
              <a:defRPr sz="1600">
                <a:solidFill>
                  <a:srgbClr val="FFFFFF"/>
                </a:solidFill>
              </a:defRPr>
            </a:lvl1pPr>
          </a:lstStyle>
          <a:p>
            <a:pPr algn="r"/>
            <a:fld id="{ED1335B9-ECA3-5346-B46F-535841918EC7}" type="slidenum">
              <a:rPr lang="fr-FR" sz="1600" smtClean="0"/>
              <a:t>‹N°›</a:t>
            </a:fld>
            <a:endParaRPr lang="fr-FR" dirty="0"/>
          </a:p>
        </p:txBody>
      </p:sp>
      <p:sp>
        <p:nvSpPr>
          <p:cNvPr id="8" name="Espace réservé du contenu 7"/>
          <p:cNvSpPr>
            <a:spLocks noGrp="1"/>
          </p:cNvSpPr>
          <p:nvPr>
            <p:ph sz="quarter" idx="1"/>
          </p:nvPr>
        </p:nvSpPr>
        <p:spPr>
          <a:xfrm>
            <a:off x="612648" y="1600200"/>
            <a:ext cx="8153400" cy="44958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cSld name="En-tête de section">
    <p:bg>
      <p:bgRef idx="1003">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fr-FR"/>
              <a:t>Cliquez et modifiez le titre</a:t>
            </a:r>
            <a:endParaRPr kumimoji="0" lang="en-US"/>
          </a:p>
        </p:txBody>
      </p:sp>
      <p:sp>
        <p:nvSpPr>
          <p:cNvPr id="12" name="Espace réservé de la date 11"/>
          <p:cNvSpPr>
            <a:spLocks noGrp="1"/>
          </p:cNvSpPr>
          <p:nvPr>
            <p:ph type="dt" sz="half" idx="10"/>
          </p:nvPr>
        </p:nvSpPr>
        <p:spPr/>
        <p:txBody>
          <a:bodyPr/>
          <a:lstStyle/>
          <a:p>
            <a:fld id="{4B546B6C-171D-6B44-B465-948ED98D733C}" type="datetimeFigureOut">
              <a:rPr lang="fr-FR" smtClean="0"/>
              <a:t>22/07/2026</a:t>
            </a:fld>
            <a:endParaRPr lang="fr-FR" dirty="0"/>
          </a:p>
        </p:txBody>
      </p:sp>
      <p:sp>
        <p:nvSpPr>
          <p:cNvPr id="13" name="Espace réservé du numéro de diapositive 12"/>
          <p:cNvSpPr>
            <a:spLocks noGrp="1"/>
          </p:cNvSpPr>
          <p:nvPr>
            <p:ph type="sldNum" sz="quarter" idx="11"/>
          </p:nvPr>
        </p:nvSpPr>
        <p:spPr>
          <a:xfrm>
            <a:off x="8204200" y="6375400"/>
            <a:ext cx="762000" cy="355600"/>
          </a:xfrm>
        </p:spPr>
        <p:txBody>
          <a:bodyPr>
            <a:noAutofit/>
          </a:bodyPr>
          <a:lstStyle>
            <a:lvl1pPr algn="r">
              <a:defRPr sz="1600">
                <a:solidFill>
                  <a:srgbClr val="FFFFFF"/>
                </a:solidFill>
              </a:defRPr>
            </a:lvl1pPr>
          </a:lstStyle>
          <a:p>
            <a:pPr algn="r"/>
            <a:fld id="{ED1335B9-ECA3-5346-B46F-535841918EC7}" type="slidenum">
              <a:rPr lang="fr-FR" sz="1600" smtClean="0"/>
              <a:t>‹N°›</a:t>
            </a:fld>
            <a:endParaRPr lang="fr-FR" dirty="0"/>
          </a:p>
        </p:txBody>
      </p:sp>
      <p:sp>
        <p:nvSpPr>
          <p:cNvPr id="14" name="Espace réservé du pied de page 13"/>
          <p:cNvSpPr>
            <a:spLocks noGrp="1"/>
          </p:cNvSpPr>
          <p:nvPr>
            <p:ph type="ftr" sz="quarter" idx="12"/>
          </p:nvPr>
        </p:nvSpPr>
        <p:spPr/>
        <p:txBody>
          <a:bodyPr/>
          <a:lstStyle/>
          <a:p>
            <a:endParaRPr lang="fr-FR"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et modifiez le titre</a:t>
            </a:r>
            <a:endParaRPr kumimoji="0" lang="en-US"/>
          </a:p>
        </p:txBody>
      </p:sp>
      <p:sp>
        <p:nvSpPr>
          <p:cNvPr id="9" name="Espace réservé du contenu 8"/>
          <p:cNvSpPr>
            <a:spLocks noGrp="1"/>
          </p:cNvSpPr>
          <p:nvPr>
            <p:ph sz="quarter" idx="1"/>
          </p:nvPr>
        </p:nvSpPr>
        <p:spPr>
          <a:xfrm>
            <a:off x="609600" y="1589567"/>
            <a:ext cx="38862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844901" y="1589567"/>
            <a:ext cx="3886200" cy="45720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8" name="Espace réservé de la date 7"/>
          <p:cNvSpPr>
            <a:spLocks noGrp="1"/>
          </p:cNvSpPr>
          <p:nvPr>
            <p:ph type="dt" sz="half" idx="15"/>
          </p:nvPr>
        </p:nvSpPr>
        <p:spPr/>
        <p:txBody>
          <a:bodyPr rtlCol="0"/>
          <a:lstStyle/>
          <a:p>
            <a:fld id="{4B546B6C-171D-6B44-B465-948ED98D733C}" type="datetimeFigureOut">
              <a:rPr lang="fr-FR" smtClean="0"/>
              <a:t>22/07/2026</a:t>
            </a:fld>
            <a:endParaRPr lang="fr-FR" dirty="0"/>
          </a:p>
        </p:txBody>
      </p:sp>
      <p:sp>
        <p:nvSpPr>
          <p:cNvPr id="10" name="Espace réservé du numéro de diapositive 9"/>
          <p:cNvSpPr>
            <a:spLocks noGrp="1"/>
          </p:cNvSpPr>
          <p:nvPr>
            <p:ph type="sldNum" sz="quarter" idx="16"/>
          </p:nvPr>
        </p:nvSpPr>
        <p:spPr>
          <a:xfrm>
            <a:off x="8204200" y="6375400"/>
            <a:ext cx="762000" cy="355600"/>
          </a:xfrm>
        </p:spPr>
        <p:txBody>
          <a:bodyPr rtlCol="0"/>
          <a:lstStyle/>
          <a:p>
            <a:pPr algn="r"/>
            <a:fld id="{ED1335B9-ECA3-5346-B46F-535841918EC7}" type="slidenum">
              <a:rPr lang="fr-FR" sz="1600" smtClean="0"/>
              <a:t>‹N°›</a:t>
            </a:fld>
            <a:endParaRPr lang="fr-FR" dirty="0"/>
          </a:p>
        </p:txBody>
      </p:sp>
      <p:sp>
        <p:nvSpPr>
          <p:cNvPr id="12" name="Espace réservé du pied de page 11"/>
          <p:cNvSpPr>
            <a:spLocks noGrp="1"/>
          </p:cNvSpPr>
          <p:nvPr>
            <p:ph type="ftr" sz="quarter" idx="17"/>
          </p:nvPr>
        </p:nvSpPr>
        <p:spPr/>
        <p:txBody>
          <a:bodyPr rtlCol="0"/>
          <a:lstStyle/>
          <a:p>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533400" y="273050"/>
            <a:ext cx="8153400" cy="869950"/>
          </a:xfrm>
        </p:spPr>
        <p:txBody>
          <a:bodyPr anchor="ctr"/>
          <a:lstStyle>
            <a:lvl1pPr>
              <a:defRPr/>
            </a:lvl1pPr>
          </a:lstStyle>
          <a:p>
            <a:r>
              <a:rPr kumimoji="0" lang="fr-FR"/>
              <a:t>Cliquez et modifiez le titre</a:t>
            </a:r>
            <a:endParaRPr kumimoji="0" lang="en-US"/>
          </a:p>
        </p:txBody>
      </p:sp>
      <p:sp>
        <p:nvSpPr>
          <p:cNvPr id="11" name="Espace réservé du contenu 10"/>
          <p:cNvSpPr>
            <a:spLocks noGrp="1"/>
          </p:cNvSpPr>
          <p:nvPr>
            <p:ph sz="quarter" idx="2"/>
          </p:nvPr>
        </p:nvSpPr>
        <p:spPr>
          <a:xfrm>
            <a:off x="609600" y="2438400"/>
            <a:ext cx="3886200" cy="35814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quarter" idx="4"/>
          </p:nvPr>
        </p:nvSpPr>
        <p:spPr>
          <a:xfrm>
            <a:off x="4800600" y="2438400"/>
            <a:ext cx="3886200" cy="35814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0" name="Espace réservé de la date 9"/>
          <p:cNvSpPr>
            <a:spLocks noGrp="1"/>
          </p:cNvSpPr>
          <p:nvPr>
            <p:ph type="dt" sz="half" idx="15"/>
          </p:nvPr>
        </p:nvSpPr>
        <p:spPr/>
        <p:txBody>
          <a:bodyPr rtlCol="0"/>
          <a:lstStyle/>
          <a:p>
            <a:fld id="{4B546B6C-171D-6B44-B465-948ED98D733C}" type="datetimeFigureOut">
              <a:rPr lang="fr-FR" smtClean="0"/>
              <a:t>22/07/2026</a:t>
            </a:fld>
            <a:endParaRPr lang="fr-FR" dirty="0"/>
          </a:p>
        </p:txBody>
      </p:sp>
      <p:sp>
        <p:nvSpPr>
          <p:cNvPr id="12" name="Espace réservé du numéro de diapositive 11"/>
          <p:cNvSpPr>
            <a:spLocks noGrp="1"/>
          </p:cNvSpPr>
          <p:nvPr>
            <p:ph type="sldNum" sz="quarter" idx="16"/>
          </p:nvPr>
        </p:nvSpPr>
        <p:spPr>
          <a:xfrm>
            <a:off x="8204200" y="6375400"/>
            <a:ext cx="762000" cy="355600"/>
          </a:xfrm>
        </p:spPr>
        <p:txBody>
          <a:bodyPr rtlCol="0"/>
          <a:lstStyle/>
          <a:p>
            <a:pPr algn="r"/>
            <a:fld id="{ED1335B9-ECA3-5346-B46F-535841918EC7}" type="slidenum">
              <a:rPr lang="fr-FR" sz="1600" smtClean="0"/>
              <a:t>‹N°›</a:t>
            </a:fld>
            <a:endParaRPr lang="fr-FR" dirty="0"/>
          </a:p>
        </p:txBody>
      </p:sp>
      <p:sp>
        <p:nvSpPr>
          <p:cNvPr id="14" name="Espace réservé du pied de page 13"/>
          <p:cNvSpPr>
            <a:spLocks noGrp="1"/>
          </p:cNvSpPr>
          <p:nvPr>
            <p:ph type="ftr" sz="quarter" idx="17"/>
          </p:nvPr>
        </p:nvSpPr>
        <p:spPr/>
        <p:txBody>
          <a:bodyPr rtlCol="0"/>
          <a:lstStyle/>
          <a:p>
            <a:endParaRPr lang="fr-FR" dirty="0"/>
          </a:p>
        </p:txBody>
      </p:sp>
      <p:sp>
        <p:nvSpPr>
          <p:cNvPr id="16" name="Espace réservé du texte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
        <p:nvSpPr>
          <p:cNvPr id="15" name="Espace réservé du texte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fr-FR"/>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et modifiez le titre</a:t>
            </a:r>
            <a:endParaRPr kumimoji="0" lang="en-US"/>
          </a:p>
        </p:txBody>
      </p:sp>
      <p:sp>
        <p:nvSpPr>
          <p:cNvPr id="3" name="Espace réservé de la date 2"/>
          <p:cNvSpPr>
            <a:spLocks noGrp="1"/>
          </p:cNvSpPr>
          <p:nvPr>
            <p:ph type="dt" sz="half" idx="10"/>
          </p:nvPr>
        </p:nvSpPr>
        <p:spPr/>
        <p:txBody>
          <a:bodyPr/>
          <a:lstStyle/>
          <a:p>
            <a:fld id="{4B546B6C-171D-6B44-B465-948ED98D733C}" type="datetimeFigureOut">
              <a:rPr lang="fr-FR" smtClean="0"/>
              <a:t>22/07/2026</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a:xfrm>
            <a:off x="8204200" y="6375400"/>
            <a:ext cx="762000" cy="355600"/>
          </a:xfrm>
        </p:spPr>
        <p:txBody>
          <a:bodyPr/>
          <a:lstStyle>
            <a:lvl1pPr algn="r">
              <a:defRPr sz="1600">
                <a:solidFill>
                  <a:srgbClr val="FFFFFF"/>
                </a:solidFill>
              </a:defRPr>
            </a:lvl1pPr>
          </a:lstStyle>
          <a:p>
            <a:pPr algn="r"/>
            <a:fld id="{ED1335B9-ECA3-5346-B46F-535841918EC7}" type="slidenum">
              <a:rPr lang="fr-FR" sz="1600" smtClean="0"/>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4B546B6C-171D-6B44-B465-948ED98D733C}" type="datetimeFigureOut">
              <a:rPr lang="fr-FR" smtClean="0"/>
              <a:t>22/07/2026</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a:xfrm>
            <a:off x="8204200" y="6375400"/>
            <a:ext cx="762000" cy="355600"/>
          </a:xfrm>
        </p:spPr>
        <p:txBody>
          <a:bodyPr/>
          <a:lstStyle>
            <a:lvl1pPr algn="r">
              <a:defRPr sz="1600">
                <a:solidFill>
                  <a:schemeClr val="tx2"/>
                </a:solidFill>
              </a:defRPr>
            </a:lvl1pPr>
          </a:lstStyle>
          <a:p>
            <a:pPr algn="r"/>
            <a:fld id="{ED1335B9-ECA3-5346-B46F-535841918EC7}" type="slidenum">
              <a:rPr lang="fr-FR" sz="1600" smtClean="0"/>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0" y="273050"/>
            <a:ext cx="8077200" cy="869950"/>
          </a:xfrm>
        </p:spPr>
        <p:txBody>
          <a:bodyPr anchor="ctr"/>
          <a:lstStyle>
            <a:lvl1pPr algn="l">
              <a:buNone/>
              <a:defRPr sz="4400" b="0"/>
            </a:lvl1pPr>
          </a:lstStyle>
          <a:p>
            <a:r>
              <a:rPr kumimoji="0" lang="fr-FR"/>
              <a:t>Cliquez et modifiez le titre</a:t>
            </a:r>
            <a:endParaRPr kumimoji="0" lang="en-US"/>
          </a:p>
        </p:txBody>
      </p:sp>
      <p:sp>
        <p:nvSpPr>
          <p:cNvPr id="5" name="Espace réservé de la date 4"/>
          <p:cNvSpPr>
            <a:spLocks noGrp="1"/>
          </p:cNvSpPr>
          <p:nvPr>
            <p:ph type="dt" sz="half" idx="10"/>
          </p:nvPr>
        </p:nvSpPr>
        <p:spPr/>
        <p:txBody>
          <a:bodyPr/>
          <a:lstStyle/>
          <a:p>
            <a:fld id="{4B546B6C-171D-6B44-B465-948ED98D733C}" type="datetimeFigureOut">
              <a:rPr lang="fr-FR" smtClean="0"/>
              <a:t>22/07/2026</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a:xfrm>
            <a:off x="8204200" y="6375400"/>
            <a:ext cx="762000" cy="355600"/>
          </a:xfrm>
        </p:spPr>
        <p:txBody>
          <a:bodyPr/>
          <a:lstStyle>
            <a:lvl1pPr algn="r">
              <a:defRPr sz="1600">
                <a:solidFill>
                  <a:srgbClr val="FFFFFF"/>
                </a:solidFill>
              </a:defRPr>
            </a:lvl1pPr>
          </a:lstStyle>
          <a:p>
            <a:pPr algn="r"/>
            <a:fld id="{ED1335B9-ECA3-5346-B46F-535841918EC7}" type="slidenum">
              <a:rPr lang="fr-FR" sz="1600" smtClean="0"/>
              <a:t>‹N°›</a:t>
            </a:fld>
            <a:endParaRPr lang="fr-FR" dirty="0"/>
          </a:p>
        </p:txBody>
      </p:sp>
      <p:sp>
        <p:nvSpPr>
          <p:cNvPr id="3" name="Espace réservé du texte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9" name="Espace réservé du contenu 8"/>
          <p:cNvSpPr>
            <a:spLocks noGrp="1"/>
          </p:cNvSpPr>
          <p:nvPr>
            <p:ph sz="quarter" idx="1"/>
          </p:nvPr>
        </p:nvSpPr>
        <p:spPr>
          <a:xfrm>
            <a:off x="2362200" y="1752600"/>
            <a:ext cx="6400800" cy="4419600"/>
          </a:xfrm>
        </p:spPr>
        <p:txBody>
          <a:bodyPr/>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cSld name="Image avec légende">
    <p:bg>
      <p:bgRef idx="1003">
        <a:schemeClr val="bg2"/>
      </p:bgRef>
    </p:bg>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a:t>Cliquez pour modifier les styles du texte du masque</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fr-FR"/>
              <a:t>Cliquez et modifiez le titre</a:t>
            </a:r>
            <a:endParaRPr kumimoji="0" lang="en-US"/>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Espace réservé de la date 11"/>
          <p:cNvSpPr>
            <a:spLocks noGrp="1"/>
          </p:cNvSpPr>
          <p:nvPr>
            <p:ph type="dt" sz="half" idx="10"/>
          </p:nvPr>
        </p:nvSpPr>
        <p:spPr>
          <a:xfrm>
            <a:off x="6248400" y="6248400"/>
            <a:ext cx="2667000" cy="365125"/>
          </a:xfrm>
        </p:spPr>
        <p:txBody>
          <a:bodyPr rtlCol="0"/>
          <a:lstStyle/>
          <a:p>
            <a:fld id="{4B546B6C-171D-6B44-B465-948ED98D733C}" type="datetimeFigureOut">
              <a:rPr lang="fr-FR" smtClean="0"/>
              <a:t>22/07/2026</a:t>
            </a:fld>
            <a:endParaRPr lang="fr-FR" dirty="0"/>
          </a:p>
        </p:txBody>
      </p:sp>
      <p:sp>
        <p:nvSpPr>
          <p:cNvPr id="13" name="Espace réservé du numéro de diapositive 12"/>
          <p:cNvSpPr>
            <a:spLocks noGrp="1"/>
          </p:cNvSpPr>
          <p:nvPr>
            <p:ph type="sldNum" sz="quarter" idx="11"/>
          </p:nvPr>
        </p:nvSpPr>
        <p:spPr>
          <a:xfrm>
            <a:off x="8204200" y="6375400"/>
            <a:ext cx="762000" cy="355600"/>
          </a:xfrm>
        </p:spPr>
        <p:txBody>
          <a:bodyPr rtlCol="0"/>
          <a:lstStyle>
            <a:lvl1pPr algn="r">
              <a:defRPr sz="1600"/>
            </a:lvl1pPr>
          </a:lstStyle>
          <a:p>
            <a:pPr algn="r"/>
            <a:fld id="{ED1335B9-ECA3-5346-B46F-535841918EC7}" type="slidenum">
              <a:rPr lang="fr-FR" sz="1600" smtClean="0"/>
              <a:t>‹N°›</a:t>
            </a:fld>
            <a:endParaRPr lang="fr-FR" dirty="0"/>
          </a:p>
        </p:txBody>
      </p:sp>
      <p:sp>
        <p:nvSpPr>
          <p:cNvPr id="14" name="Espace réservé du pied de page 13"/>
          <p:cNvSpPr>
            <a:spLocks noGrp="1"/>
          </p:cNvSpPr>
          <p:nvPr>
            <p:ph type="ftr" sz="quarter" idx="12"/>
          </p:nvPr>
        </p:nvSpPr>
        <p:spPr>
          <a:xfrm>
            <a:off x="1600200" y="6248206"/>
            <a:ext cx="4572000" cy="365125"/>
          </a:xfrm>
        </p:spPr>
        <p:txBody>
          <a:bodyPr rtlCol="0"/>
          <a:lstStyle/>
          <a:p>
            <a:endParaRPr lang="fr-FR" dirty="0"/>
          </a:p>
        </p:txBody>
      </p:sp>
      <p:sp>
        <p:nvSpPr>
          <p:cNvPr id="3" name="Espace réservé pour une image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fr-FR"/>
              <a:t>Faire glisser l'image vers l'espace réservé ou cliquer sur l'icône pour l'ajouter</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609600" y="228600"/>
            <a:ext cx="8153400" cy="990600"/>
          </a:xfrm>
          <a:prstGeom prst="rect">
            <a:avLst/>
          </a:prstGeom>
        </p:spPr>
        <p:txBody>
          <a:bodyPr vert="horz" anchor="ctr">
            <a:normAutofit/>
          </a:bodyPr>
          <a:lstStyle/>
          <a:p>
            <a:r>
              <a:rPr kumimoji="0" lang="fr-FR"/>
              <a:t>Cliquez et modifiez le titre</a:t>
            </a:r>
            <a:endParaRPr kumimoji="0" lang="en-US"/>
          </a:p>
        </p:txBody>
      </p:sp>
      <p:sp>
        <p:nvSpPr>
          <p:cNvPr id="13" name="Espace réservé du texte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4B546B6C-171D-6B44-B465-948ED98D733C}" type="datetimeFigureOut">
              <a:rPr lang="fr-FR" smtClean="0"/>
              <a:t>22/07/2026</a:t>
            </a:fld>
            <a:endParaRPr lang="fr-FR" dirty="0"/>
          </a:p>
        </p:txBody>
      </p:sp>
      <p:sp>
        <p:nvSpPr>
          <p:cNvPr id="3" name="Espace réservé du pied de page 2"/>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endParaRPr lang="fr-FR" dirty="0"/>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Espace réservé du numéro de diapositive 22"/>
          <p:cNvSpPr>
            <a:spLocks noGrp="1"/>
          </p:cNvSpPr>
          <p:nvPr>
            <p:ph type="sldNum" sz="quarter" idx="4"/>
          </p:nvPr>
        </p:nvSpPr>
        <p:spPr>
          <a:xfrm>
            <a:off x="8204200" y="6375400"/>
            <a:ext cx="762000" cy="355600"/>
          </a:xfrm>
          <a:prstGeom prst="rect">
            <a:avLst/>
          </a:prstGeom>
        </p:spPr>
        <p:txBody>
          <a:bodyPr vert="horz" anchor="ctr" anchorCtr="0">
            <a:normAutofit/>
          </a:bodyPr>
          <a:lstStyle>
            <a:lvl1pPr algn="r" eaLnBrk="1" latinLnBrk="0" hangingPunct="1">
              <a:defRPr kumimoji="0" sz="1600" b="1">
                <a:solidFill>
                  <a:srgbClr val="FFFFFF"/>
                </a:solidFill>
              </a:defRPr>
            </a:lvl1pPr>
          </a:lstStyle>
          <a:p>
            <a:pPr algn="r"/>
            <a:fld id="{ED1335B9-ECA3-5346-B46F-535841918EC7}" type="slidenum">
              <a:rPr lang="fr-FR" sz="1600" smtClean="0"/>
              <a:t>‹N°›</a:t>
            </a:fld>
            <a:endParaRPr lang="fr-FR" dirty="0"/>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20738" y="3648635"/>
            <a:ext cx="7542212" cy="1013012"/>
          </a:xfrm>
        </p:spPr>
        <p:txBody>
          <a:bodyPr/>
          <a:lstStyle/>
          <a:p>
            <a:r>
              <a:rPr lang="fr-FR" sz="4000" dirty="0">
                <a:latin typeface="Times New Roman"/>
                <a:cs typeface="Times New Roman"/>
              </a:rPr>
              <a:t>Comptabilité générale </a:t>
            </a:r>
          </a:p>
        </p:txBody>
      </p:sp>
      <p:sp>
        <p:nvSpPr>
          <p:cNvPr id="3" name="Sous-titre 2"/>
          <p:cNvSpPr>
            <a:spLocks noGrp="1"/>
          </p:cNvSpPr>
          <p:nvPr>
            <p:ph type="subTitle" idx="1"/>
          </p:nvPr>
        </p:nvSpPr>
        <p:spPr/>
        <p:txBody>
          <a:bodyPr/>
          <a:lstStyle/>
          <a:p>
            <a:r>
              <a:rPr lang="fr-FR" i="1" u="sng" dirty="0"/>
              <a:t>Préparé par</a:t>
            </a:r>
            <a:r>
              <a:rPr lang="fr-FR" dirty="0"/>
              <a:t>: Madame MRANI ZENTAR Sarra </a:t>
            </a:r>
          </a:p>
        </p:txBody>
      </p:sp>
      <p:sp>
        <p:nvSpPr>
          <p:cNvPr id="4" name="PageNumber">
            <a:extLst>
              <a:ext uri="{FF2B5EF4-FFF2-40B4-BE49-F238E27FC236}">
                <a16:creationId xmlns:a16="http://schemas.microsoft.com/office/drawing/2014/main" id="{B1311FCF-C11C-49AE-B296-06D0075EF4DF}"/>
              </a:ext>
            </a:extLst>
          </p:cNvPr>
          <p:cNvSpPr txBox="1"/>
          <p:nvPr/>
        </p:nvSpPr>
        <p:spPr>
          <a:xfrm>
            <a:off x="8204200" y="5588000"/>
            <a:ext cx="762000" cy="355600"/>
          </a:xfrm>
          <a:prstGeom prst="rect">
            <a:avLst/>
          </a:prstGeom>
          <a:noFill/>
        </p:spPr>
        <p:txBody>
          <a:bodyPr vertOverflow="overflow" vert="horz" wrap="none" rtlCol="0" anchor="ctr" anchorCtr="0">
            <a:noAutofit/>
          </a:bodyPr>
          <a:lstStyle/>
          <a:p>
            <a:pPr algn="l"/>
            <a:r>
              <a:rPr lang="fr-FR" sz="1600" b="1" dirty="0">
                <a:solidFill>
                  <a:srgbClr val="FFFFFF"/>
                </a:solidFill>
              </a:rPr>
              <a:t>1</a:t>
            </a:r>
          </a:p>
        </p:txBody>
      </p:sp>
    </p:spTree>
    <p:extLst>
      <p:ext uri="{BB962C8B-B14F-4D97-AF65-F5344CB8AC3E}">
        <p14:creationId xmlns:p14="http://schemas.microsoft.com/office/powerpoint/2010/main" val="151015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2" name="Espace réservé du contenu 1">
            <a:extLst>
              <a:ext uri="{FF2B5EF4-FFF2-40B4-BE49-F238E27FC236}">
                <a16:creationId xmlns:a16="http://schemas.microsoft.com/office/drawing/2014/main" id="{0A5E34BB-DD3C-3653-235E-C1202026608C}"/>
              </a:ext>
            </a:extLst>
          </p:cNvPr>
          <p:cNvSpPr>
            <a:spLocks noGrp="1"/>
          </p:cNvSpPr>
          <p:nvPr>
            <p:ph sz="quarter" idx="1"/>
          </p:nvPr>
        </p:nvSpPr>
        <p:spPr/>
        <p:txBody>
          <a:bodyPr/>
          <a:lstStyle/>
          <a:p>
            <a:endParaRPr lang="fr-FR"/>
          </a:p>
        </p:txBody>
      </p:sp>
      <p:graphicFrame>
        <p:nvGraphicFramePr>
          <p:cNvPr id="6" name="Tableau 5"/>
          <p:cNvGraphicFramePr>
            <a:graphicFrameLocks noGrp="1"/>
          </p:cNvGraphicFramePr>
          <p:nvPr>
            <p:extLst>
              <p:ext uri="{D42A27DB-BD31-4B8C-83A1-F6EECF244321}">
                <p14:modId xmlns:p14="http://schemas.microsoft.com/office/powerpoint/2010/main" val="3804662573"/>
              </p:ext>
            </p:extLst>
          </p:nvPr>
        </p:nvGraphicFramePr>
        <p:xfrm>
          <a:off x="1322649" y="2155987"/>
          <a:ext cx="6375115" cy="3735320"/>
        </p:xfrm>
        <a:graphic>
          <a:graphicData uri="http://schemas.openxmlformats.org/drawingml/2006/table">
            <a:tbl>
              <a:tblPr firstRow="1" bandRow="1">
                <a:tableStyleId>{073A0DAA-6AF3-43AB-8588-CEC1D06C72B9}</a:tableStyleId>
              </a:tblPr>
              <a:tblGrid>
                <a:gridCol w="2099280">
                  <a:extLst>
                    <a:ext uri="{9D8B030D-6E8A-4147-A177-3AD203B41FA5}">
                      <a16:colId xmlns:a16="http://schemas.microsoft.com/office/drawing/2014/main" val="20000"/>
                    </a:ext>
                  </a:extLst>
                </a:gridCol>
                <a:gridCol w="1088278">
                  <a:extLst>
                    <a:ext uri="{9D8B030D-6E8A-4147-A177-3AD203B41FA5}">
                      <a16:colId xmlns:a16="http://schemas.microsoft.com/office/drawing/2014/main" val="20001"/>
                    </a:ext>
                  </a:extLst>
                </a:gridCol>
                <a:gridCol w="2199840">
                  <a:extLst>
                    <a:ext uri="{9D8B030D-6E8A-4147-A177-3AD203B41FA5}">
                      <a16:colId xmlns:a16="http://schemas.microsoft.com/office/drawing/2014/main" val="20002"/>
                    </a:ext>
                  </a:extLst>
                </a:gridCol>
                <a:gridCol w="987717">
                  <a:extLst>
                    <a:ext uri="{9D8B030D-6E8A-4147-A177-3AD203B41FA5}">
                      <a16:colId xmlns:a16="http://schemas.microsoft.com/office/drawing/2014/main" val="20003"/>
                    </a:ext>
                  </a:extLst>
                </a:gridCol>
              </a:tblGrid>
              <a:tr h="743970">
                <a:tc gridSpan="4">
                  <a:txBody>
                    <a:bodyPr/>
                    <a:lstStyle/>
                    <a:p>
                      <a:pPr algn="ctr"/>
                      <a:r>
                        <a:rPr lang="fr-FR" dirty="0">
                          <a:latin typeface="Times New Roman"/>
                          <a:cs typeface="Times New Roman"/>
                        </a:rPr>
                        <a:t>Entreprise Mr. Alaoui</a:t>
                      </a:r>
                    </a:p>
                    <a:p>
                      <a:pPr algn="ctr"/>
                      <a:r>
                        <a:rPr lang="fr-FR" dirty="0">
                          <a:latin typeface="Times New Roman"/>
                          <a:cs typeface="Times New Roman"/>
                        </a:rPr>
                        <a:t>Bilan 07/01/1989</a:t>
                      </a:r>
                    </a:p>
                  </a:txBody>
                  <a:tcPr/>
                </a:tc>
                <a:tc hMerge="1">
                  <a:txBody>
                    <a:bodyPr/>
                    <a:lstStyle/>
                    <a:p>
                      <a:endParaRPr lang="fr-FR"/>
                    </a:p>
                  </a:txBody>
                  <a:tcPr/>
                </a:tc>
                <a:tc hMerge="1">
                  <a:txBody>
                    <a:bodyPr/>
                    <a:lstStyle/>
                    <a:p>
                      <a:endParaRPr lang="fr-FR" dirty="0"/>
                    </a:p>
                  </a:txBody>
                  <a:tcPr/>
                </a:tc>
                <a:tc hMerge="1">
                  <a:txBody>
                    <a:bodyPr/>
                    <a:lstStyle/>
                    <a:p>
                      <a:endParaRPr lang="fr-FR"/>
                    </a:p>
                  </a:txBody>
                  <a:tcPr/>
                </a:tc>
                <a:extLst>
                  <a:ext uri="{0D108BD9-81ED-4DB2-BD59-A6C34878D82A}">
                    <a16:rowId xmlns:a16="http://schemas.microsoft.com/office/drawing/2014/main" val="10000"/>
                  </a:ext>
                </a:extLst>
              </a:tr>
              <a:tr h="431030">
                <a:tc>
                  <a:txBody>
                    <a:bodyPr/>
                    <a:lstStyle/>
                    <a:p>
                      <a:pPr algn="ctr"/>
                      <a:r>
                        <a:rPr lang="fr-FR" dirty="0">
                          <a:latin typeface="Times New Roman"/>
                          <a:cs typeface="Times New Roman"/>
                        </a:rPr>
                        <a:t>Actif</a:t>
                      </a:r>
                    </a:p>
                  </a:txBody>
                  <a:tcPr/>
                </a:tc>
                <a:tc>
                  <a:txBody>
                    <a:bodyPr/>
                    <a:lstStyle/>
                    <a:p>
                      <a:pPr algn="ctr"/>
                      <a:r>
                        <a:rPr lang="fr-FR" dirty="0">
                          <a:latin typeface="Times New Roman"/>
                          <a:cs typeface="Times New Roman"/>
                        </a:rPr>
                        <a:t>Montant</a:t>
                      </a:r>
                    </a:p>
                  </a:txBody>
                  <a:tcPr/>
                </a:tc>
                <a:tc>
                  <a:txBody>
                    <a:bodyPr/>
                    <a:lstStyle/>
                    <a:p>
                      <a:pPr algn="ctr"/>
                      <a:r>
                        <a:rPr lang="fr-FR" dirty="0">
                          <a:latin typeface="Times New Roman"/>
                          <a:cs typeface="Times New Roman"/>
                        </a:rPr>
                        <a:t>Passif</a:t>
                      </a:r>
                    </a:p>
                  </a:txBody>
                  <a:tcPr/>
                </a:tc>
                <a:tc>
                  <a:txBody>
                    <a:bodyPr/>
                    <a:lstStyle/>
                    <a:p>
                      <a:pPr algn="ctr"/>
                      <a:r>
                        <a:rPr lang="fr-FR" dirty="0">
                          <a:latin typeface="Times New Roman"/>
                          <a:cs typeface="Times New Roman"/>
                        </a:rPr>
                        <a:t>Montant</a:t>
                      </a:r>
                    </a:p>
                  </a:txBody>
                  <a:tcPr/>
                </a:tc>
                <a:extLst>
                  <a:ext uri="{0D108BD9-81ED-4DB2-BD59-A6C34878D82A}">
                    <a16:rowId xmlns:a16="http://schemas.microsoft.com/office/drawing/2014/main" val="10001"/>
                  </a:ext>
                </a:extLst>
              </a:tr>
              <a:tr h="2338191">
                <a:tc>
                  <a:txBody>
                    <a:bodyPr/>
                    <a:lstStyle/>
                    <a:p>
                      <a:pPr algn="ctr"/>
                      <a:r>
                        <a:rPr lang="fr-FR" dirty="0">
                          <a:latin typeface="Times New Roman"/>
                          <a:cs typeface="Times New Roman"/>
                        </a:rPr>
                        <a:t>Fond commercial</a:t>
                      </a:r>
                    </a:p>
                    <a:p>
                      <a:pPr algn="ctr"/>
                      <a:r>
                        <a:rPr lang="fr-FR" dirty="0">
                          <a:latin typeface="Times New Roman"/>
                          <a:cs typeface="Times New Roman"/>
                        </a:rPr>
                        <a:t>I.T.M.O</a:t>
                      </a:r>
                    </a:p>
                    <a:p>
                      <a:pPr algn="ctr"/>
                      <a:r>
                        <a:rPr lang="fr-FR" dirty="0">
                          <a:latin typeface="Times New Roman"/>
                          <a:cs typeface="Times New Roman"/>
                        </a:rPr>
                        <a:t>Banque, Trésorerie générale, chèques postaux</a:t>
                      </a:r>
                    </a:p>
                    <a:p>
                      <a:pPr algn="ctr"/>
                      <a:r>
                        <a:rPr lang="fr-FR" dirty="0">
                          <a:latin typeface="Times New Roman"/>
                          <a:cs typeface="Times New Roman"/>
                        </a:rPr>
                        <a:t>Caisses, régies d’avance et accréditifs</a:t>
                      </a:r>
                    </a:p>
                  </a:txBody>
                  <a:tcPr/>
                </a:tc>
                <a:tc>
                  <a:txBody>
                    <a:bodyPr/>
                    <a:lstStyle/>
                    <a:p>
                      <a:pPr algn="ctr"/>
                      <a:r>
                        <a:rPr lang="fr-FR" dirty="0">
                          <a:latin typeface="Times New Roman"/>
                          <a:cs typeface="Times New Roman"/>
                        </a:rPr>
                        <a:t>130000</a:t>
                      </a:r>
                    </a:p>
                    <a:p>
                      <a:pPr algn="ctr"/>
                      <a:r>
                        <a:rPr lang="fr-FR" dirty="0">
                          <a:latin typeface="Times New Roman"/>
                          <a:cs typeface="Times New Roman"/>
                        </a:rPr>
                        <a:t>3000</a:t>
                      </a:r>
                    </a:p>
                    <a:p>
                      <a:pPr algn="ctr"/>
                      <a:r>
                        <a:rPr lang="fr-FR" dirty="0">
                          <a:latin typeface="Times New Roman"/>
                          <a:cs typeface="Times New Roman"/>
                        </a:rPr>
                        <a:t>42000</a:t>
                      </a: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5000</a:t>
                      </a: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180000</a:t>
                      </a:r>
                    </a:p>
                  </a:txBody>
                  <a:tcPr/>
                </a:tc>
                <a:tc>
                  <a:txBody>
                    <a:bodyPr/>
                    <a:lstStyle/>
                    <a:p>
                      <a:pPr algn="ctr"/>
                      <a:r>
                        <a:rPr lang="fr-FR" dirty="0">
                          <a:latin typeface="Times New Roman"/>
                          <a:cs typeface="Times New Roman"/>
                        </a:rPr>
                        <a:t>Capital social ou personnel</a:t>
                      </a:r>
                    </a:p>
                    <a:p>
                      <a:pPr algn="ctr"/>
                      <a:r>
                        <a:rPr lang="fr-FR" dirty="0">
                          <a:latin typeface="Times New Roman"/>
                          <a:cs typeface="Times New Roman"/>
                        </a:rPr>
                        <a:t>Autres</a:t>
                      </a:r>
                      <a:r>
                        <a:rPr lang="fr-FR" baseline="0" dirty="0">
                          <a:latin typeface="Times New Roman"/>
                          <a:cs typeface="Times New Roman"/>
                        </a:rPr>
                        <a:t> dettes de financement </a:t>
                      </a:r>
                      <a:endParaRPr lang="fr-FR" dirty="0">
                        <a:latin typeface="Times New Roman"/>
                        <a:cs typeface="Times New Roman"/>
                      </a:endParaRPr>
                    </a:p>
                  </a:txBody>
                  <a:tcPr/>
                </a:tc>
                <a:tc>
                  <a:txBody>
                    <a:bodyPr/>
                    <a:lstStyle/>
                    <a:p>
                      <a:pPr algn="ctr"/>
                      <a:r>
                        <a:rPr lang="fr-FR" dirty="0">
                          <a:latin typeface="Times New Roman"/>
                          <a:cs typeface="Times New Roman"/>
                        </a:rPr>
                        <a:t>80000</a:t>
                      </a: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100000</a:t>
                      </a: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180000</a:t>
                      </a:r>
                    </a:p>
                  </a:txBody>
                  <a:tcPr/>
                </a:tc>
                <a:extLst>
                  <a:ext uri="{0D108BD9-81ED-4DB2-BD59-A6C34878D82A}">
                    <a16:rowId xmlns:a16="http://schemas.microsoft.com/office/drawing/2014/main" val="10002"/>
                  </a:ext>
                </a:extLst>
              </a:tr>
            </a:tbl>
          </a:graphicData>
        </a:graphic>
      </p:graphicFrame>
      <p:cxnSp>
        <p:nvCxnSpPr>
          <p:cNvPr id="8" name="Connecteur droit 7"/>
          <p:cNvCxnSpPr/>
          <p:nvPr/>
        </p:nvCxnSpPr>
        <p:spPr>
          <a:xfrm>
            <a:off x="3391973" y="5560750"/>
            <a:ext cx="117712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6752969" y="5560750"/>
            <a:ext cx="94479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PageNumber">
            <a:extLst>
              <a:ext uri="{FF2B5EF4-FFF2-40B4-BE49-F238E27FC236}">
                <a16:creationId xmlns:a16="http://schemas.microsoft.com/office/drawing/2014/main" id="{CA0FFED3-FA84-4125-9FF7-DF8057974779}"/>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10</a:t>
            </a:r>
          </a:p>
        </p:txBody>
      </p:sp>
    </p:spTree>
    <p:extLst>
      <p:ext uri="{BB962C8B-B14F-4D97-AF65-F5344CB8AC3E}">
        <p14:creationId xmlns:p14="http://schemas.microsoft.com/office/powerpoint/2010/main" val="1422285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marL="0" indent="0" algn="just">
              <a:buNone/>
            </a:pPr>
            <a:r>
              <a:rPr lang="fr-FR" sz="2200" i="1" u="sng" dirty="0">
                <a:latin typeface="Times New Roman"/>
                <a:cs typeface="Times New Roman"/>
              </a:rPr>
              <a:t>III. La présentation matérielle d’un bilan </a:t>
            </a:r>
          </a:p>
          <a:p>
            <a:pPr marL="0" indent="0" algn="just">
              <a:buNone/>
            </a:pPr>
            <a:endParaRPr lang="fr-FR" sz="2200" i="1" u="sng" dirty="0">
              <a:latin typeface="Times New Roman"/>
              <a:cs typeface="Times New Roman"/>
            </a:endParaRPr>
          </a:p>
          <a:p>
            <a:pPr marL="0" indent="0" algn="just">
              <a:buNone/>
            </a:pPr>
            <a:r>
              <a:rPr lang="fr-FR" sz="2200" dirty="0">
                <a:latin typeface="Times New Roman"/>
                <a:cs typeface="Times New Roman"/>
              </a:rPr>
              <a:t>Le bilan présente à la date de son établissement: </a:t>
            </a:r>
          </a:p>
          <a:p>
            <a:pPr marL="0" indent="0" algn="just">
              <a:buNone/>
            </a:pPr>
            <a:r>
              <a:rPr lang="fr-FR" sz="2200" dirty="0">
                <a:latin typeface="Times New Roman"/>
                <a:cs typeface="Times New Roman"/>
              </a:rPr>
              <a:t>	- Une situation de droit et obligation de l’entreprise </a:t>
            </a:r>
          </a:p>
          <a:p>
            <a:pPr marL="0" indent="0" algn="just">
              <a:buNone/>
            </a:pPr>
            <a:r>
              <a:rPr lang="fr-FR" sz="2200" dirty="0">
                <a:latin typeface="Times New Roman"/>
                <a:cs typeface="Times New Roman"/>
              </a:rPr>
              <a:t>	- La description des moyens qu’elle met en œuvre </a:t>
            </a:r>
          </a:p>
        </p:txBody>
      </p:sp>
      <p:sp>
        <p:nvSpPr>
          <p:cNvPr id="2" name="PageNumber">
            <a:extLst>
              <a:ext uri="{FF2B5EF4-FFF2-40B4-BE49-F238E27FC236}">
                <a16:creationId xmlns:a16="http://schemas.microsoft.com/office/drawing/2014/main" id="{0396F04D-2E53-4677-9F23-6DD5483F0667}"/>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11</a:t>
            </a:r>
          </a:p>
        </p:txBody>
      </p:sp>
    </p:spTree>
    <p:extLst>
      <p:ext uri="{BB962C8B-B14F-4D97-AF65-F5344CB8AC3E}">
        <p14:creationId xmlns:p14="http://schemas.microsoft.com/office/powerpoint/2010/main" val="2376201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1)">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heel(1)">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heel(1)">
                                      <p:cBhvr>
                                        <p:cTn id="2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algn="just"/>
            <a:r>
              <a:rPr lang="fr-FR" dirty="0">
                <a:latin typeface="Times New Roman"/>
                <a:cs typeface="Times New Roman"/>
              </a:rPr>
              <a:t>Actifs?</a:t>
            </a:r>
          </a:p>
          <a:p>
            <a:pPr lvl="2" algn="just">
              <a:buFont typeface="Wingdings" charset="2"/>
              <a:buChar char="ü"/>
            </a:pPr>
            <a:r>
              <a:rPr lang="fr-FR" dirty="0">
                <a:latin typeface="Times New Roman"/>
                <a:cs typeface="Times New Roman"/>
              </a:rPr>
              <a:t>Actifs immobilisés?</a:t>
            </a:r>
          </a:p>
          <a:p>
            <a:pPr lvl="2" algn="just">
              <a:buFont typeface="Wingdings" charset="2"/>
              <a:buChar char="ü"/>
            </a:pPr>
            <a:r>
              <a:rPr lang="fr-FR" dirty="0">
                <a:latin typeface="Times New Roman"/>
                <a:cs typeface="Times New Roman"/>
              </a:rPr>
              <a:t>Actifs circulants</a:t>
            </a:r>
            <a:r>
              <a:rPr lang="fr-FR" sz="1600" dirty="0">
                <a:latin typeface="Times New Roman"/>
                <a:cs typeface="Times New Roman"/>
              </a:rPr>
              <a:t>?</a:t>
            </a:r>
          </a:p>
          <a:p>
            <a:pPr lvl="2" algn="just">
              <a:buFont typeface="Wingdings" charset="2"/>
              <a:buChar char="ü"/>
            </a:pPr>
            <a:r>
              <a:rPr lang="fr-FR" sz="1600" dirty="0">
                <a:latin typeface="Times New Roman"/>
                <a:cs typeface="Times New Roman"/>
              </a:rPr>
              <a:t>Trésorerie d’actif </a:t>
            </a:r>
          </a:p>
          <a:p>
            <a:pPr algn="just"/>
            <a:r>
              <a:rPr lang="fr-FR" dirty="0">
                <a:latin typeface="Times New Roman"/>
                <a:cs typeface="Times New Roman"/>
              </a:rPr>
              <a:t>Passifs?</a:t>
            </a:r>
          </a:p>
          <a:p>
            <a:pPr lvl="2" algn="just">
              <a:buFont typeface="Wingdings" charset="2"/>
              <a:buChar char="ü"/>
            </a:pPr>
            <a:r>
              <a:rPr lang="fr-FR" dirty="0">
                <a:latin typeface="Times New Roman"/>
                <a:cs typeface="Times New Roman"/>
              </a:rPr>
              <a:t>Les capitaux propres </a:t>
            </a:r>
          </a:p>
          <a:p>
            <a:pPr lvl="2" algn="just">
              <a:buFont typeface="Wingdings" charset="2"/>
              <a:buChar char="ü"/>
            </a:pPr>
            <a:r>
              <a:rPr lang="fr-FR" dirty="0">
                <a:latin typeface="Times New Roman"/>
                <a:cs typeface="Times New Roman"/>
              </a:rPr>
              <a:t>Les provisions </a:t>
            </a:r>
          </a:p>
          <a:p>
            <a:pPr lvl="2" algn="just">
              <a:buFont typeface="Wingdings" charset="2"/>
              <a:buChar char="ü"/>
            </a:pPr>
            <a:r>
              <a:rPr lang="fr-FR" dirty="0">
                <a:latin typeface="Times New Roman"/>
                <a:cs typeface="Times New Roman"/>
              </a:rPr>
              <a:t>Les dettes </a:t>
            </a:r>
          </a:p>
        </p:txBody>
      </p:sp>
      <p:sp>
        <p:nvSpPr>
          <p:cNvPr id="2" name="PageNumber">
            <a:extLst>
              <a:ext uri="{FF2B5EF4-FFF2-40B4-BE49-F238E27FC236}">
                <a16:creationId xmlns:a16="http://schemas.microsoft.com/office/drawing/2014/main" id="{1D016FF3-EA98-46B1-8B3A-C727DEAA0BD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12</a:t>
            </a:r>
          </a:p>
        </p:txBody>
      </p:sp>
    </p:spTree>
    <p:extLst>
      <p:ext uri="{BB962C8B-B14F-4D97-AF65-F5344CB8AC3E}">
        <p14:creationId xmlns:p14="http://schemas.microsoft.com/office/powerpoint/2010/main" val="105973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normAutofit/>
          </a:bodyPr>
          <a:lstStyle/>
          <a:p>
            <a:pPr marL="0" indent="0" algn="just">
              <a:buNone/>
            </a:pPr>
            <a:r>
              <a:rPr lang="fr-FR" i="1" u="sng" dirty="0">
                <a:latin typeface="Times New Roman"/>
                <a:cs typeface="Times New Roman"/>
              </a:rPr>
              <a:t>A. Les emplois (ou l’actif)</a:t>
            </a:r>
          </a:p>
          <a:p>
            <a:pPr marL="0" indent="0" algn="just">
              <a:buNone/>
            </a:pPr>
            <a:r>
              <a:rPr lang="fr-FR" i="1" u="sng" dirty="0">
                <a:latin typeface="Times New Roman"/>
                <a:cs typeface="Times New Roman"/>
              </a:rPr>
              <a:t>Définition</a:t>
            </a:r>
            <a:r>
              <a:rPr lang="fr-FR" i="1" dirty="0">
                <a:latin typeface="Times New Roman"/>
                <a:cs typeface="Times New Roman"/>
              </a:rPr>
              <a:t>: </a:t>
            </a:r>
          </a:p>
          <a:p>
            <a:pPr marL="0" indent="0" algn="just">
              <a:buNone/>
            </a:pPr>
            <a:endParaRPr lang="fr-FR" i="1" dirty="0">
              <a:latin typeface="Times New Roman"/>
              <a:cs typeface="Times New Roman"/>
            </a:endParaRPr>
          </a:p>
          <a:p>
            <a:pPr marL="739775" lvl="2" indent="0" algn="just">
              <a:buNone/>
            </a:pPr>
            <a:r>
              <a:rPr lang="fr-FR" sz="2400" dirty="0">
                <a:latin typeface="Times New Roman"/>
                <a:cs typeface="Times New Roman"/>
              </a:rPr>
              <a:t>L</a:t>
            </a:r>
            <a:r>
              <a:rPr lang="ja-JP" altLang="fr-FR" sz="2400" dirty="0">
                <a:latin typeface="Times New Roman"/>
                <a:cs typeface="Times New Roman"/>
              </a:rPr>
              <a:t>’</a:t>
            </a:r>
            <a:r>
              <a:rPr lang="fr-FR" sz="2400" dirty="0">
                <a:latin typeface="Times New Roman"/>
                <a:cs typeface="Times New Roman"/>
              </a:rPr>
              <a:t>actif indique la composition du patrimoine de l</a:t>
            </a:r>
            <a:r>
              <a:rPr lang="ja-JP" altLang="fr-FR" sz="2400" dirty="0">
                <a:latin typeface="Times New Roman"/>
                <a:cs typeface="Times New Roman"/>
              </a:rPr>
              <a:t>’</a:t>
            </a:r>
            <a:r>
              <a:rPr lang="fr-FR" sz="2400" dirty="0">
                <a:latin typeface="Times New Roman"/>
                <a:cs typeface="Times New Roman"/>
              </a:rPr>
              <a:t>entreprise. Il se subdivise en trois parties : l</a:t>
            </a:r>
            <a:r>
              <a:rPr lang="ja-JP" altLang="fr-FR" sz="2400" dirty="0">
                <a:latin typeface="Times New Roman"/>
                <a:cs typeface="Times New Roman"/>
              </a:rPr>
              <a:t>’</a:t>
            </a:r>
            <a:r>
              <a:rPr lang="fr-FR" sz="2400" dirty="0">
                <a:latin typeface="Times New Roman"/>
                <a:cs typeface="Times New Roman"/>
              </a:rPr>
              <a:t>actif immobilisé, l</a:t>
            </a:r>
            <a:r>
              <a:rPr lang="ja-JP" altLang="fr-FR" sz="2400" dirty="0">
                <a:latin typeface="Times New Roman"/>
                <a:cs typeface="Times New Roman"/>
              </a:rPr>
              <a:t>’</a:t>
            </a:r>
            <a:r>
              <a:rPr lang="fr-FR" sz="2400" dirty="0">
                <a:latin typeface="Times New Roman"/>
                <a:cs typeface="Times New Roman"/>
              </a:rPr>
              <a:t>actif circulant (stocks, créances clients et disponibilités en banques et en caisse ou bien titres de placement facilement négociables) et </a:t>
            </a:r>
            <a:r>
              <a:rPr lang="fr-FR" sz="2400">
                <a:latin typeface="Times New Roman"/>
                <a:cs typeface="Times New Roman"/>
              </a:rPr>
              <a:t>trésorerie d’actif..</a:t>
            </a:r>
            <a:endParaRPr lang="fr-FR" sz="2400" dirty="0">
              <a:latin typeface="Times New Roman"/>
              <a:cs typeface="Times New Roman"/>
            </a:endParaRPr>
          </a:p>
          <a:p>
            <a:pPr algn="just"/>
            <a:endParaRPr lang="fr-FR" dirty="0">
              <a:latin typeface="Times New Roman"/>
              <a:cs typeface="Times New Roman"/>
            </a:endParaRPr>
          </a:p>
        </p:txBody>
      </p:sp>
      <p:sp>
        <p:nvSpPr>
          <p:cNvPr id="2" name="PageNumber">
            <a:extLst>
              <a:ext uri="{FF2B5EF4-FFF2-40B4-BE49-F238E27FC236}">
                <a16:creationId xmlns:a16="http://schemas.microsoft.com/office/drawing/2014/main" id="{F00B0785-097D-438D-94E5-E60B7A4D253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13</a:t>
            </a:r>
          </a:p>
        </p:txBody>
      </p:sp>
    </p:spTree>
    <p:extLst>
      <p:ext uri="{BB962C8B-B14F-4D97-AF65-F5344CB8AC3E}">
        <p14:creationId xmlns:p14="http://schemas.microsoft.com/office/powerpoint/2010/main" val="167790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algn="just">
              <a:buFont typeface="Wingdings" charset="2"/>
              <a:buChar char="v"/>
            </a:pPr>
            <a:r>
              <a:rPr lang="fr-FR" i="1" u="sng" dirty="0">
                <a:latin typeface="Times New Roman"/>
                <a:cs typeface="Times New Roman"/>
              </a:rPr>
              <a:t>Représentation graphique de l’actif</a:t>
            </a:r>
          </a:p>
          <a:p>
            <a:pPr algn="just">
              <a:buFont typeface="Wingdings" charset="2"/>
              <a:buChar char="v"/>
            </a:pPr>
            <a:endParaRPr lang="fr-FR" i="1" u="sng" dirty="0">
              <a:latin typeface="Times New Roman"/>
              <a:cs typeface="Times New Roman"/>
            </a:endParaRPr>
          </a:p>
          <a:p>
            <a:pPr marL="0" indent="0" algn="just">
              <a:buNone/>
            </a:pPr>
            <a:endParaRPr lang="fr-FR" i="1" u="sng" dirty="0">
              <a:latin typeface="Times New Roman"/>
              <a:cs typeface="Times New Roman"/>
            </a:endParaRPr>
          </a:p>
        </p:txBody>
      </p:sp>
      <p:graphicFrame>
        <p:nvGraphicFramePr>
          <p:cNvPr id="5" name="Tableau 4"/>
          <p:cNvGraphicFramePr>
            <a:graphicFrameLocks noGrp="1"/>
          </p:cNvGraphicFramePr>
          <p:nvPr>
            <p:extLst>
              <p:ext uri="{D42A27DB-BD31-4B8C-83A1-F6EECF244321}">
                <p14:modId xmlns:p14="http://schemas.microsoft.com/office/powerpoint/2010/main" val="1514159507"/>
              </p:ext>
            </p:extLst>
          </p:nvPr>
        </p:nvGraphicFramePr>
        <p:xfrm>
          <a:off x="516158" y="2726159"/>
          <a:ext cx="3232049" cy="2338923"/>
        </p:xfrm>
        <a:graphic>
          <a:graphicData uri="http://schemas.openxmlformats.org/drawingml/2006/table">
            <a:tbl>
              <a:tblPr firstRow="1" bandRow="1">
                <a:tableStyleId>{073A0DAA-6AF3-43AB-8588-CEC1D06C72B9}</a:tableStyleId>
              </a:tblPr>
              <a:tblGrid>
                <a:gridCol w="3232049">
                  <a:extLst>
                    <a:ext uri="{9D8B030D-6E8A-4147-A177-3AD203B41FA5}">
                      <a16:colId xmlns:a16="http://schemas.microsoft.com/office/drawing/2014/main" val="20000"/>
                    </a:ext>
                  </a:extLst>
                </a:gridCol>
              </a:tblGrid>
              <a:tr h="779641">
                <a:tc>
                  <a:txBody>
                    <a:bodyPr/>
                    <a:lstStyle/>
                    <a:p>
                      <a:pPr algn="ctr"/>
                      <a:r>
                        <a:rPr lang="fr-FR" dirty="0">
                          <a:latin typeface="Times New Roman"/>
                          <a:cs typeface="Times New Roman"/>
                        </a:rPr>
                        <a:t>Actif Immobilisé </a:t>
                      </a:r>
                    </a:p>
                  </a:txBody>
                  <a:tcPr/>
                </a:tc>
                <a:extLst>
                  <a:ext uri="{0D108BD9-81ED-4DB2-BD59-A6C34878D82A}">
                    <a16:rowId xmlns:a16="http://schemas.microsoft.com/office/drawing/2014/main" val="10000"/>
                  </a:ext>
                </a:extLst>
              </a:tr>
              <a:tr h="779641">
                <a:tc>
                  <a:txBody>
                    <a:bodyPr/>
                    <a:lstStyle/>
                    <a:p>
                      <a:pPr algn="ctr"/>
                      <a:endParaRPr lang="fr-FR" dirty="0">
                        <a:latin typeface="Times New Roman"/>
                        <a:cs typeface="Times New Roman"/>
                      </a:endParaRPr>
                    </a:p>
                    <a:p>
                      <a:pPr algn="ctr"/>
                      <a:r>
                        <a:rPr lang="fr-FR" dirty="0">
                          <a:latin typeface="Times New Roman"/>
                          <a:cs typeface="Times New Roman"/>
                        </a:rPr>
                        <a:t>Actif circulant (Hors trésorerie) </a:t>
                      </a:r>
                    </a:p>
                  </a:txBody>
                  <a:tcPr/>
                </a:tc>
                <a:extLst>
                  <a:ext uri="{0D108BD9-81ED-4DB2-BD59-A6C34878D82A}">
                    <a16:rowId xmlns:a16="http://schemas.microsoft.com/office/drawing/2014/main" val="10001"/>
                  </a:ext>
                </a:extLst>
              </a:tr>
              <a:tr h="779641">
                <a:tc>
                  <a:txBody>
                    <a:bodyPr/>
                    <a:lstStyle/>
                    <a:p>
                      <a:pPr algn="ctr"/>
                      <a:endParaRPr lang="fr-FR" dirty="0">
                        <a:latin typeface="Times New Roman"/>
                        <a:cs typeface="Times New Roman"/>
                      </a:endParaRPr>
                    </a:p>
                    <a:p>
                      <a:pPr algn="ctr"/>
                      <a:r>
                        <a:rPr lang="fr-FR" dirty="0">
                          <a:latin typeface="Times New Roman"/>
                          <a:cs typeface="Times New Roman"/>
                        </a:rPr>
                        <a:t>Trésorerie Actif</a:t>
                      </a:r>
                    </a:p>
                  </a:txBody>
                  <a:tcPr/>
                </a:tc>
                <a:extLst>
                  <a:ext uri="{0D108BD9-81ED-4DB2-BD59-A6C34878D82A}">
                    <a16:rowId xmlns:a16="http://schemas.microsoft.com/office/drawing/2014/main" val="10002"/>
                  </a:ext>
                </a:extLst>
              </a:tr>
            </a:tbl>
          </a:graphicData>
        </a:graphic>
      </p:graphicFrame>
      <p:cxnSp>
        <p:nvCxnSpPr>
          <p:cNvPr id="7" name="Connecteur droit avec flèche 6"/>
          <p:cNvCxnSpPr/>
          <p:nvPr/>
        </p:nvCxnSpPr>
        <p:spPr>
          <a:xfrm>
            <a:off x="3748207" y="3175359"/>
            <a:ext cx="97577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 name="Connecteur droit avec flèche 7"/>
          <p:cNvCxnSpPr/>
          <p:nvPr/>
        </p:nvCxnSpPr>
        <p:spPr>
          <a:xfrm>
            <a:off x="3748207" y="4582413"/>
            <a:ext cx="97577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 name="Connecteur droit avec flèche 8"/>
          <p:cNvCxnSpPr/>
          <p:nvPr/>
        </p:nvCxnSpPr>
        <p:spPr>
          <a:xfrm>
            <a:off x="3748207" y="3898377"/>
            <a:ext cx="975774"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4723981" y="2726159"/>
            <a:ext cx="4104442" cy="646331"/>
          </a:xfrm>
          <a:prstGeom prst="rect">
            <a:avLst/>
          </a:prstGeom>
          <a:noFill/>
        </p:spPr>
        <p:txBody>
          <a:bodyPr wrap="square" rtlCol="0">
            <a:spAutoFit/>
          </a:bodyPr>
          <a:lstStyle/>
          <a:p>
            <a:pPr algn="ctr"/>
            <a:r>
              <a:rPr lang="fr-FR" dirty="0">
                <a:latin typeface="Times New Roman"/>
                <a:cs typeface="Times New Roman"/>
              </a:rPr>
              <a:t>Biens et droit ne se consommant pas par le 1</a:t>
            </a:r>
            <a:r>
              <a:rPr lang="fr-FR" baseline="30000" dirty="0">
                <a:latin typeface="Times New Roman"/>
                <a:cs typeface="Times New Roman"/>
              </a:rPr>
              <a:t>er</a:t>
            </a:r>
            <a:r>
              <a:rPr lang="fr-FR" dirty="0">
                <a:latin typeface="Times New Roman"/>
                <a:cs typeface="Times New Roman"/>
              </a:rPr>
              <a:t> usage </a:t>
            </a:r>
          </a:p>
        </p:txBody>
      </p:sp>
      <p:sp>
        <p:nvSpPr>
          <p:cNvPr id="12" name="ZoneTexte 11"/>
          <p:cNvSpPr txBox="1"/>
          <p:nvPr/>
        </p:nvSpPr>
        <p:spPr>
          <a:xfrm>
            <a:off x="4723981" y="3575211"/>
            <a:ext cx="4104442" cy="646331"/>
          </a:xfrm>
          <a:prstGeom prst="rect">
            <a:avLst/>
          </a:prstGeom>
          <a:noFill/>
        </p:spPr>
        <p:txBody>
          <a:bodyPr wrap="square" rtlCol="0">
            <a:spAutoFit/>
          </a:bodyPr>
          <a:lstStyle/>
          <a:p>
            <a:pPr algn="ctr"/>
            <a:r>
              <a:rPr lang="fr-FR" dirty="0">
                <a:latin typeface="Times New Roman"/>
                <a:cs typeface="Times New Roman"/>
              </a:rPr>
              <a:t>Eléments n’ayant pas à rester durablement dans l’entreprise  </a:t>
            </a:r>
          </a:p>
        </p:txBody>
      </p:sp>
      <p:sp>
        <p:nvSpPr>
          <p:cNvPr id="13" name="ZoneTexte 12"/>
          <p:cNvSpPr txBox="1"/>
          <p:nvPr/>
        </p:nvSpPr>
        <p:spPr>
          <a:xfrm>
            <a:off x="4876381" y="4424639"/>
            <a:ext cx="4104442" cy="646331"/>
          </a:xfrm>
          <a:prstGeom prst="rect">
            <a:avLst/>
          </a:prstGeom>
          <a:noFill/>
        </p:spPr>
        <p:txBody>
          <a:bodyPr wrap="square" rtlCol="0">
            <a:spAutoFit/>
          </a:bodyPr>
          <a:lstStyle/>
          <a:p>
            <a:pPr algn="ctr"/>
            <a:r>
              <a:rPr lang="fr-FR" dirty="0">
                <a:latin typeface="Times New Roman"/>
                <a:cs typeface="Times New Roman"/>
              </a:rPr>
              <a:t>Valeurs disponibles, valeurs et chèques à encaisser  </a:t>
            </a:r>
          </a:p>
        </p:txBody>
      </p:sp>
      <p:sp>
        <p:nvSpPr>
          <p:cNvPr id="2" name="PageNumber">
            <a:extLst>
              <a:ext uri="{FF2B5EF4-FFF2-40B4-BE49-F238E27FC236}">
                <a16:creationId xmlns:a16="http://schemas.microsoft.com/office/drawing/2014/main" id="{FA2087A4-C62F-47BA-BF50-15DAA3252C84}"/>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14</a:t>
            </a:r>
          </a:p>
        </p:txBody>
      </p:sp>
    </p:spTree>
    <p:extLst>
      <p:ext uri="{BB962C8B-B14F-4D97-AF65-F5344CB8AC3E}">
        <p14:creationId xmlns:p14="http://schemas.microsoft.com/office/powerpoint/2010/main" val="1526847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normAutofit/>
          </a:bodyPr>
          <a:lstStyle/>
          <a:p>
            <a:pPr marL="0" indent="0" algn="just">
              <a:buNone/>
            </a:pPr>
            <a:r>
              <a:rPr lang="fr-FR" i="1" u="sng" dirty="0">
                <a:latin typeface="Times New Roman "/>
                <a:cs typeface="Times New Roman "/>
              </a:rPr>
              <a:t>B. Le passif (Les ressources)</a:t>
            </a:r>
          </a:p>
          <a:p>
            <a:pPr marL="0" indent="0" algn="just">
              <a:buNone/>
            </a:pPr>
            <a:r>
              <a:rPr lang="fr-FR" i="1" u="sng" dirty="0">
                <a:latin typeface="Times New Roman "/>
                <a:cs typeface="Times New Roman "/>
              </a:rPr>
              <a:t>Le passif </a:t>
            </a:r>
            <a:r>
              <a:rPr lang="fr-FR" dirty="0">
                <a:latin typeface="Times New Roman "/>
                <a:cs typeface="Times New Roman "/>
              </a:rPr>
              <a:t>comprend les ressources de financement de l’entreprise. Il se compose principalement des rubriques suivantes:</a:t>
            </a:r>
          </a:p>
          <a:p>
            <a:pPr marL="0" indent="0" algn="just">
              <a:buNone/>
            </a:pPr>
            <a:r>
              <a:rPr lang="fr-FR" dirty="0">
                <a:latin typeface="Times New Roman "/>
                <a:cs typeface="Times New Roman "/>
              </a:rPr>
              <a:t> </a:t>
            </a:r>
          </a:p>
          <a:p>
            <a:pPr lvl="3" algn="just">
              <a:buFont typeface="Wingdings" charset="2"/>
              <a:buChar char="ü"/>
            </a:pPr>
            <a:r>
              <a:rPr lang="fr-FR" sz="2400" i="1" u="sng" dirty="0">
                <a:latin typeface="Times New Roman "/>
                <a:cs typeface="Times New Roman "/>
              </a:rPr>
              <a:t>Les capitaux propres </a:t>
            </a:r>
          </a:p>
          <a:p>
            <a:pPr lvl="3" algn="just">
              <a:buFont typeface="Wingdings" charset="2"/>
              <a:buChar char="ü"/>
            </a:pPr>
            <a:r>
              <a:rPr lang="fr-FR" sz="2400" i="1" u="sng" dirty="0">
                <a:latin typeface="Times New Roman "/>
                <a:cs typeface="Times New Roman "/>
              </a:rPr>
              <a:t>Les provisions</a:t>
            </a:r>
          </a:p>
          <a:p>
            <a:pPr lvl="3" algn="just">
              <a:buFont typeface="Wingdings" charset="2"/>
              <a:buChar char="ü"/>
            </a:pPr>
            <a:r>
              <a:rPr lang="fr-FR" sz="2400" i="1" u="sng" dirty="0">
                <a:latin typeface="Times New Roman "/>
                <a:cs typeface="Times New Roman "/>
              </a:rPr>
              <a:t>Les dettes</a:t>
            </a:r>
            <a:endParaRPr lang="fr-FR" sz="2400" dirty="0"/>
          </a:p>
        </p:txBody>
      </p:sp>
      <p:sp>
        <p:nvSpPr>
          <p:cNvPr id="2" name="PageNumber">
            <a:extLst>
              <a:ext uri="{FF2B5EF4-FFF2-40B4-BE49-F238E27FC236}">
                <a16:creationId xmlns:a16="http://schemas.microsoft.com/office/drawing/2014/main" id="{C55543DF-D36F-4673-95F9-E646BA90988C}"/>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15</a:t>
            </a:r>
          </a:p>
        </p:txBody>
      </p:sp>
    </p:spTree>
    <p:extLst>
      <p:ext uri="{BB962C8B-B14F-4D97-AF65-F5344CB8AC3E}">
        <p14:creationId xmlns:p14="http://schemas.microsoft.com/office/powerpoint/2010/main" val="277132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algn="just">
              <a:buFont typeface="Wingdings" charset="2"/>
              <a:buChar char="v"/>
            </a:pPr>
            <a:r>
              <a:rPr lang="fr-FR" i="1" u="sng" dirty="0">
                <a:latin typeface="Times New Roman"/>
                <a:cs typeface="Times New Roman"/>
              </a:rPr>
              <a:t>Représentation graphique du passif </a:t>
            </a:r>
          </a:p>
        </p:txBody>
      </p:sp>
      <p:graphicFrame>
        <p:nvGraphicFramePr>
          <p:cNvPr id="5" name="Tableau 4"/>
          <p:cNvGraphicFramePr>
            <a:graphicFrameLocks noGrp="1"/>
          </p:cNvGraphicFramePr>
          <p:nvPr>
            <p:extLst>
              <p:ext uri="{D42A27DB-BD31-4B8C-83A1-F6EECF244321}">
                <p14:modId xmlns:p14="http://schemas.microsoft.com/office/powerpoint/2010/main" val="3008069095"/>
              </p:ext>
            </p:extLst>
          </p:nvPr>
        </p:nvGraphicFramePr>
        <p:xfrm>
          <a:off x="904462" y="3209278"/>
          <a:ext cx="2890211" cy="2082814"/>
        </p:xfrm>
        <a:graphic>
          <a:graphicData uri="http://schemas.openxmlformats.org/drawingml/2006/table">
            <a:tbl>
              <a:tblPr firstRow="1" bandRow="1">
                <a:tableStyleId>{073A0DAA-6AF3-43AB-8588-CEC1D06C72B9}</a:tableStyleId>
              </a:tblPr>
              <a:tblGrid>
                <a:gridCol w="2890211">
                  <a:extLst>
                    <a:ext uri="{9D8B030D-6E8A-4147-A177-3AD203B41FA5}">
                      <a16:colId xmlns:a16="http://schemas.microsoft.com/office/drawing/2014/main" val="20000"/>
                    </a:ext>
                  </a:extLst>
                </a:gridCol>
              </a:tblGrid>
              <a:tr h="690887">
                <a:tc>
                  <a:txBody>
                    <a:bodyPr/>
                    <a:lstStyle/>
                    <a:p>
                      <a:pPr algn="ctr"/>
                      <a:r>
                        <a:rPr lang="fr-FR" sz="2000" dirty="0">
                          <a:latin typeface="Times New Roman"/>
                          <a:cs typeface="Times New Roman"/>
                        </a:rPr>
                        <a:t>Financement</a:t>
                      </a:r>
                      <a:r>
                        <a:rPr lang="fr-FR" sz="2000" baseline="0" dirty="0">
                          <a:latin typeface="Times New Roman"/>
                          <a:cs typeface="Times New Roman"/>
                        </a:rPr>
                        <a:t> Permanent </a:t>
                      </a:r>
                      <a:endParaRPr lang="fr-FR" sz="2000" dirty="0">
                        <a:latin typeface="Times New Roman"/>
                        <a:cs typeface="Times New Roman"/>
                      </a:endParaRPr>
                    </a:p>
                  </a:txBody>
                  <a:tcPr/>
                </a:tc>
                <a:extLst>
                  <a:ext uri="{0D108BD9-81ED-4DB2-BD59-A6C34878D82A}">
                    <a16:rowId xmlns:a16="http://schemas.microsoft.com/office/drawing/2014/main" val="10000"/>
                  </a:ext>
                </a:extLst>
              </a:tr>
              <a:tr h="690887">
                <a:tc>
                  <a:txBody>
                    <a:bodyPr/>
                    <a:lstStyle/>
                    <a:p>
                      <a:pPr algn="ctr"/>
                      <a:r>
                        <a:rPr lang="fr-FR" sz="2000" dirty="0">
                          <a:latin typeface="Times New Roman"/>
                          <a:cs typeface="Times New Roman"/>
                        </a:rPr>
                        <a:t>Passif Circulant</a:t>
                      </a:r>
                    </a:p>
                    <a:p>
                      <a:pPr algn="ctr"/>
                      <a:r>
                        <a:rPr lang="fr-FR" sz="2000" dirty="0">
                          <a:latin typeface="Times New Roman"/>
                          <a:cs typeface="Times New Roman"/>
                        </a:rPr>
                        <a:t>(Hors trésorerie)</a:t>
                      </a:r>
                    </a:p>
                  </a:txBody>
                  <a:tcPr/>
                </a:tc>
                <a:extLst>
                  <a:ext uri="{0D108BD9-81ED-4DB2-BD59-A6C34878D82A}">
                    <a16:rowId xmlns:a16="http://schemas.microsoft.com/office/drawing/2014/main" val="10001"/>
                  </a:ext>
                </a:extLst>
              </a:tr>
              <a:tr h="690887">
                <a:tc>
                  <a:txBody>
                    <a:bodyPr/>
                    <a:lstStyle/>
                    <a:p>
                      <a:pPr algn="ctr"/>
                      <a:r>
                        <a:rPr lang="fr-FR" sz="2000" dirty="0">
                          <a:latin typeface="Times New Roman"/>
                          <a:cs typeface="Times New Roman"/>
                        </a:rPr>
                        <a:t>Trésorerie</a:t>
                      </a:r>
                      <a:r>
                        <a:rPr lang="fr-FR" sz="2000" baseline="0" dirty="0">
                          <a:latin typeface="Times New Roman"/>
                          <a:cs typeface="Times New Roman"/>
                        </a:rPr>
                        <a:t> passif</a:t>
                      </a:r>
                      <a:endParaRPr lang="fr-FR" sz="2000" dirty="0">
                        <a:latin typeface="Times New Roman"/>
                        <a:cs typeface="Times New Roman"/>
                      </a:endParaRPr>
                    </a:p>
                  </a:txBody>
                  <a:tcPr/>
                </a:tc>
                <a:extLst>
                  <a:ext uri="{0D108BD9-81ED-4DB2-BD59-A6C34878D82A}">
                    <a16:rowId xmlns:a16="http://schemas.microsoft.com/office/drawing/2014/main" val="10002"/>
                  </a:ext>
                </a:extLst>
              </a:tr>
            </a:tbl>
          </a:graphicData>
        </a:graphic>
      </p:graphicFrame>
      <p:cxnSp>
        <p:nvCxnSpPr>
          <p:cNvPr id="7" name="Connecteur droit avec flèche 6"/>
          <p:cNvCxnSpPr/>
          <p:nvPr/>
        </p:nvCxnSpPr>
        <p:spPr>
          <a:xfrm>
            <a:off x="3794673" y="3624556"/>
            <a:ext cx="1037727" cy="154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 name="ZoneTexte 7"/>
          <p:cNvSpPr txBox="1"/>
          <p:nvPr/>
        </p:nvSpPr>
        <p:spPr>
          <a:xfrm>
            <a:off x="5049238" y="3345744"/>
            <a:ext cx="3732719" cy="707886"/>
          </a:xfrm>
          <a:prstGeom prst="rect">
            <a:avLst/>
          </a:prstGeom>
          <a:noFill/>
        </p:spPr>
        <p:txBody>
          <a:bodyPr wrap="square" rtlCol="0">
            <a:spAutoFit/>
          </a:bodyPr>
          <a:lstStyle/>
          <a:p>
            <a:pPr algn="ctr"/>
            <a:r>
              <a:rPr lang="fr-FR" sz="2000" dirty="0">
                <a:latin typeface="Times New Roman"/>
                <a:cs typeface="Times New Roman"/>
              </a:rPr>
              <a:t>Permanence en durée des capitaux à la disposition de l’entreprise</a:t>
            </a:r>
            <a:r>
              <a:rPr lang="fr-FR" dirty="0"/>
              <a:t> </a:t>
            </a:r>
          </a:p>
        </p:txBody>
      </p:sp>
      <p:cxnSp>
        <p:nvCxnSpPr>
          <p:cNvPr id="9" name="Connecteur droit avec flèche 8"/>
          <p:cNvCxnSpPr/>
          <p:nvPr/>
        </p:nvCxnSpPr>
        <p:spPr>
          <a:xfrm>
            <a:off x="3794673" y="4365559"/>
            <a:ext cx="1037727" cy="154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 name="ZoneTexte 9"/>
          <p:cNvSpPr txBox="1"/>
          <p:nvPr/>
        </p:nvSpPr>
        <p:spPr>
          <a:xfrm>
            <a:off x="5049238" y="4057882"/>
            <a:ext cx="3856627" cy="646331"/>
          </a:xfrm>
          <a:prstGeom prst="rect">
            <a:avLst/>
          </a:prstGeom>
          <a:noFill/>
        </p:spPr>
        <p:txBody>
          <a:bodyPr wrap="square" rtlCol="0">
            <a:spAutoFit/>
          </a:bodyPr>
          <a:lstStyle/>
          <a:p>
            <a:pPr algn="ctr"/>
            <a:r>
              <a:rPr lang="fr-FR" dirty="0">
                <a:latin typeface="Times New Roman"/>
                <a:cs typeface="Times New Roman"/>
              </a:rPr>
              <a:t>Dettes liées à l’exploitation et autres dettes inférieures à un an</a:t>
            </a:r>
          </a:p>
        </p:txBody>
      </p:sp>
      <p:cxnSp>
        <p:nvCxnSpPr>
          <p:cNvPr id="11" name="Connecteur droit avec flèche 10"/>
          <p:cNvCxnSpPr/>
          <p:nvPr/>
        </p:nvCxnSpPr>
        <p:spPr>
          <a:xfrm>
            <a:off x="3794673" y="4920687"/>
            <a:ext cx="1037727" cy="1548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5049238" y="4751510"/>
            <a:ext cx="3531369" cy="369332"/>
          </a:xfrm>
          <a:prstGeom prst="rect">
            <a:avLst/>
          </a:prstGeom>
          <a:noFill/>
        </p:spPr>
        <p:txBody>
          <a:bodyPr wrap="square" rtlCol="0">
            <a:spAutoFit/>
          </a:bodyPr>
          <a:lstStyle/>
          <a:p>
            <a:pPr algn="ctr"/>
            <a:r>
              <a:rPr lang="fr-FR" dirty="0">
                <a:latin typeface="Times New Roman"/>
                <a:cs typeface="Times New Roman"/>
              </a:rPr>
              <a:t>Avances accordées par les banques</a:t>
            </a:r>
          </a:p>
        </p:txBody>
      </p:sp>
      <p:sp>
        <p:nvSpPr>
          <p:cNvPr id="2" name="PageNumber">
            <a:extLst>
              <a:ext uri="{FF2B5EF4-FFF2-40B4-BE49-F238E27FC236}">
                <a16:creationId xmlns:a16="http://schemas.microsoft.com/office/drawing/2014/main" id="{C71F9CB7-7BA1-40F5-B273-9536AF87BFA0}"/>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16</a:t>
            </a:r>
          </a:p>
        </p:txBody>
      </p:sp>
    </p:spTree>
    <p:extLst>
      <p:ext uri="{BB962C8B-B14F-4D97-AF65-F5344CB8AC3E}">
        <p14:creationId xmlns:p14="http://schemas.microsoft.com/office/powerpoint/2010/main" val="22501517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normAutofit fontScale="77500" lnSpcReduction="20000"/>
          </a:bodyPr>
          <a:lstStyle/>
          <a:p>
            <a:pPr algn="just">
              <a:buFont typeface="Arial"/>
              <a:buChar char="•"/>
            </a:pPr>
            <a:r>
              <a:rPr lang="fr-FR" dirty="0">
                <a:latin typeface="Times New Roman"/>
                <a:cs typeface="Times New Roman"/>
              </a:rPr>
              <a:t>L’entreprise Harti vous donne sans ordre quelques comptes du plan des comptes qu’elle a adopté (modèle normal).</a:t>
            </a:r>
          </a:p>
          <a:p>
            <a:pPr algn="just">
              <a:buFont typeface="Arial"/>
              <a:buChar char="•"/>
            </a:pPr>
            <a:r>
              <a:rPr lang="fr-FR" dirty="0">
                <a:latin typeface="Times New Roman"/>
                <a:cs typeface="Times New Roman"/>
              </a:rPr>
              <a:t>État, impôt sur les résultats; FRS: Caisses; rémunérations  dûes au personnel: dépôts et cautionnements reçus; autres organismes sociaux: comptes de l’exploitant, état, TVA dûe: titres immobilisés; marchandises: clients – effets à recevoir; caisse Nationale de la sécurité sociale: Matériel informatique: matériel et outillage: bâtiments: clients: prêts au personnel; capital individuel : terrains nus; fond commercial; emprunts auprès des établissements de crédit; banque (SD): FRS et effet à payer.  </a:t>
            </a:r>
          </a:p>
          <a:p>
            <a:pPr algn="just">
              <a:buFont typeface="Arial"/>
              <a:buChar char="•"/>
            </a:pPr>
            <a:r>
              <a:rPr lang="fr-FR" sz="2800" i="1" u="sng" dirty="0">
                <a:latin typeface="Times New Roman"/>
                <a:cs typeface="Times New Roman"/>
              </a:rPr>
              <a:t>Travail à faire:  </a:t>
            </a:r>
            <a:r>
              <a:rPr lang="fr-FR" dirty="0">
                <a:latin typeface="Times New Roman"/>
                <a:cs typeface="Times New Roman"/>
              </a:rPr>
              <a:t>il vous est demandé de regrouper les comptes principaux ou divisionnaires en séparant ceux de l’actif et ceux de passif. </a:t>
            </a:r>
          </a:p>
          <a:p>
            <a:pPr algn="just">
              <a:buFont typeface="Arial"/>
              <a:buChar char="•"/>
            </a:pPr>
            <a:endParaRPr lang="fr-FR" dirty="0">
              <a:latin typeface="Times New Roman"/>
              <a:cs typeface="Times New Roman"/>
            </a:endParaRPr>
          </a:p>
        </p:txBody>
      </p:sp>
      <p:sp>
        <p:nvSpPr>
          <p:cNvPr id="2" name="PageNumber">
            <a:extLst>
              <a:ext uri="{FF2B5EF4-FFF2-40B4-BE49-F238E27FC236}">
                <a16:creationId xmlns:a16="http://schemas.microsoft.com/office/drawing/2014/main" id="{E49A4684-E5BE-46E1-A580-B78BA2051B2C}"/>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17</a:t>
            </a:r>
          </a:p>
        </p:txBody>
      </p:sp>
    </p:spTree>
    <p:extLst>
      <p:ext uri="{BB962C8B-B14F-4D97-AF65-F5344CB8AC3E}">
        <p14:creationId xmlns:p14="http://schemas.microsoft.com/office/powerpoint/2010/main" val="379867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br>
              <a:rPr lang="fr-FR" sz="2800" dirty="0">
                <a:latin typeface="Times New Roman"/>
                <a:cs typeface="Times New Roman"/>
              </a:rPr>
            </a:br>
            <a:r>
              <a:rPr lang="fr-FR" sz="2800" dirty="0">
                <a:latin typeface="Times New Roman"/>
                <a:cs typeface="Times New Roman"/>
              </a:rPr>
              <a:t>Correction </a:t>
            </a:r>
            <a:br>
              <a:rPr lang="fr-FR" sz="2800" dirty="0">
                <a:latin typeface="Times New Roman"/>
                <a:cs typeface="Times New Roman"/>
              </a:rPr>
            </a:br>
            <a:endParaRPr lang="fr-FR" sz="2800" dirty="0"/>
          </a:p>
        </p:txBody>
      </p:sp>
      <p:graphicFrame>
        <p:nvGraphicFramePr>
          <p:cNvPr id="4" name="Espace réservé du contenu 3"/>
          <p:cNvGraphicFramePr>
            <a:graphicFrameLocks noGrp="1"/>
          </p:cNvGraphicFramePr>
          <p:nvPr>
            <p:ph sz="quarter" idx="1"/>
            <p:extLst>
              <p:ext uri="{D42A27DB-BD31-4B8C-83A1-F6EECF244321}">
                <p14:modId xmlns:p14="http://schemas.microsoft.com/office/powerpoint/2010/main" val="3146425036"/>
              </p:ext>
            </p:extLst>
          </p:nvPr>
        </p:nvGraphicFramePr>
        <p:xfrm>
          <a:off x="612775" y="1600200"/>
          <a:ext cx="8153400" cy="4304795"/>
        </p:xfrm>
        <a:graphic>
          <a:graphicData uri="http://schemas.openxmlformats.org/drawingml/2006/table">
            <a:tbl>
              <a:tblPr firstRow="1" bandRow="1">
                <a:tableStyleId>{073A0DAA-6AF3-43AB-8588-CEC1D06C72B9}</a:tableStyleId>
              </a:tblPr>
              <a:tblGrid>
                <a:gridCol w="4076700">
                  <a:extLst>
                    <a:ext uri="{9D8B030D-6E8A-4147-A177-3AD203B41FA5}">
                      <a16:colId xmlns:a16="http://schemas.microsoft.com/office/drawing/2014/main" val="20000"/>
                    </a:ext>
                  </a:extLst>
                </a:gridCol>
                <a:gridCol w="4076700">
                  <a:extLst>
                    <a:ext uri="{9D8B030D-6E8A-4147-A177-3AD203B41FA5}">
                      <a16:colId xmlns:a16="http://schemas.microsoft.com/office/drawing/2014/main" val="20001"/>
                    </a:ext>
                  </a:extLst>
                </a:gridCol>
              </a:tblGrid>
              <a:tr h="425237">
                <a:tc>
                  <a:txBody>
                    <a:bodyPr/>
                    <a:lstStyle/>
                    <a:p>
                      <a:pPr algn="ctr"/>
                      <a:r>
                        <a:rPr lang="fr-FR" dirty="0">
                          <a:latin typeface="Times New Roman"/>
                          <a:cs typeface="Times New Roman"/>
                        </a:rPr>
                        <a:t>Actif </a:t>
                      </a:r>
                    </a:p>
                  </a:txBody>
                  <a:tcPr/>
                </a:tc>
                <a:tc>
                  <a:txBody>
                    <a:bodyPr/>
                    <a:lstStyle/>
                    <a:p>
                      <a:pPr algn="ctr"/>
                      <a:r>
                        <a:rPr lang="fr-FR" dirty="0">
                          <a:latin typeface="Times New Roman"/>
                          <a:cs typeface="Times New Roman"/>
                        </a:rPr>
                        <a:t>Passif</a:t>
                      </a:r>
                      <a:r>
                        <a:rPr lang="fr-FR" baseline="0" dirty="0">
                          <a:latin typeface="Times New Roman"/>
                          <a:cs typeface="Times New Roman"/>
                        </a:rPr>
                        <a:t> </a:t>
                      </a:r>
                      <a:endParaRPr lang="fr-FR" dirty="0">
                        <a:latin typeface="Times New Roman"/>
                        <a:cs typeface="Times New Roman"/>
                      </a:endParaRPr>
                    </a:p>
                  </a:txBody>
                  <a:tcPr/>
                </a:tc>
                <a:extLst>
                  <a:ext uri="{0D108BD9-81ED-4DB2-BD59-A6C34878D82A}">
                    <a16:rowId xmlns:a16="http://schemas.microsoft.com/office/drawing/2014/main" val="10000"/>
                  </a:ext>
                </a:extLst>
              </a:tr>
              <a:tr h="3879558">
                <a:tc>
                  <a:txBody>
                    <a:bodyPr/>
                    <a:lstStyle/>
                    <a:p>
                      <a:pPr algn="ctr"/>
                      <a:r>
                        <a:rPr lang="fr-FR" dirty="0">
                          <a:latin typeface="Times New Roman"/>
                          <a:cs typeface="Times New Roman"/>
                        </a:rPr>
                        <a:t> Fonds commercial </a:t>
                      </a:r>
                    </a:p>
                    <a:p>
                      <a:pPr algn="ctr"/>
                      <a:r>
                        <a:rPr lang="fr-FR" dirty="0">
                          <a:latin typeface="Times New Roman"/>
                          <a:cs typeface="Times New Roman"/>
                        </a:rPr>
                        <a:t>Terrains </a:t>
                      </a:r>
                    </a:p>
                    <a:p>
                      <a:pPr algn="ctr"/>
                      <a:r>
                        <a:rPr lang="fr-FR" dirty="0">
                          <a:latin typeface="Times New Roman"/>
                          <a:cs typeface="Times New Roman"/>
                        </a:rPr>
                        <a:t>Bâtiments </a:t>
                      </a:r>
                    </a:p>
                    <a:p>
                      <a:pPr algn="ctr"/>
                      <a:r>
                        <a:rPr lang="fr-FR" dirty="0">
                          <a:latin typeface="Times New Roman"/>
                          <a:cs typeface="Times New Roman"/>
                        </a:rPr>
                        <a:t>Matériel et outillage </a:t>
                      </a:r>
                    </a:p>
                    <a:p>
                      <a:pPr algn="ctr"/>
                      <a:r>
                        <a:rPr lang="fr-FR" dirty="0">
                          <a:latin typeface="Times New Roman"/>
                          <a:cs typeface="Times New Roman"/>
                        </a:rPr>
                        <a:t>Matériel informatique </a:t>
                      </a:r>
                    </a:p>
                    <a:p>
                      <a:pPr algn="ctr"/>
                      <a:r>
                        <a:rPr lang="fr-FR" dirty="0">
                          <a:latin typeface="Times New Roman"/>
                          <a:cs typeface="Times New Roman"/>
                        </a:rPr>
                        <a:t>Prêt immobilisé </a:t>
                      </a:r>
                    </a:p>
                    <a:p>
                      <a:pPr algn="ctr"/>
                      <a:r>
                        <a:rPr lang="fr-FR" dirty="0">
                          <a:latin typeface="Times New Roman"/>
                          <a:cs typeface="Times New Roman"/>
                        </a:rPr>
                        <a:t>Titres immobilisés </a:t>
                      </a:r>
                    </a:p>
                    <a:p>
                      <a:pPr algn="ctr"/>
                      <a:r>
                        <a:rPr lang="fr-FR" dirty="0">
                          <a:latin typeface="Times New Roman"/>
                          <a:cs typeface="Times New Roman"/>
                        </a:rPr>
                        <a:t>Marchandises </a:t>
                      </a:r>
                    </a:p>
                    <a:p>
                      <a:pPr algn="ctr"/>
                      <a:r>
                        <a:rPr lang="fr-FR" dirty="0">
                          <a:latin typeface="Times New Roman"/>
                          <a:cs typeface="Times New Roman"/>
                        </a:rPr>
                        <a:t>Clients </a:t>
                      </a:r>
                    </a:p>
                    <a:p>
                      <a:pPr algn="ctr"/>
                      <a:r>
                        <a:rPr lang="fr-FR" dirty="0">
                          <a:latin typeface="Times New Roman"/>
                          <a:cs typeface="Times New Roman"/>
                        </a:rPr>
                        <a:t>Clients-</a:t>
                      </a:r>
                      <a:r>
                        <a:rPr lang="fr-FR" baseline="0" dirty="0">
                          <a:latin typeface="Times New Roman"/>
                          <a:cs typeface="Times New Roman"/>
                        </a:rPr>
                        <a:t> effets à recevoir </a:t>
                      </a:r>
                    </a:p>
                    <a:p>
                      <a:pPr algn="ctr"/>
                      <a:r>
                        <a:rPr lang="fr-FR" baseline="0" dirty="0">
                          <a:latin typeface="Times New Roman"/>
                          <a:cs typeface="Times New Roman"/>
                        </a:rPr>
                        <a:t>Banques </a:t>
                      </a:r>
                    </a:p>
                    <a:p>
                      <a:pPr algn="ctr"/>
                      <a:r>
                        <a:rPr lang="fr-FR" baseline="0" dirty="0">
                          <a:latin typeface="Times New Roman"/>
                          <a:cs typeface="Times New Roman"/>
                        </a:rPr>
                        <a:t>Caisses </a:t>
                      </a:r>
                      <a:endParaRPr lang="fr-FR" dirty="0">
                        <a:latin typeface="Times New Roman"/>
                        <a:cs typeface="Times New Roman"/>
                      </a:endParaRPr>
                    </a:p>
                  </a:txBody>
                  <a:tcPr/>
                </a:tc>
                <a:tc>
                  <a:txBody>
                    <a:bodyPr/>
                    <a:lstStyle/>
                    <a:p>
                      <a:pPr algn="ctr"/>
                      <a:r>
                        <a:rPr lang="fr-FR" dirty="0">
                          <a:latin typeface="Times New Roman"/>
                          <a:cs typeface="Times New Roman"/>
                        </a:rPr>
                        <a:t>Capital individuel </a:t>
                      </a:r>
                    </a:p>
                    <a:p>
                      <a:pPr algn="ctr"/>
                      <a:r>
                        <a:rPr lang="fr-FR" dirty="0">
                          <a:latin typeface="Times New Roman"/>
                          <a:cs typeface="Times New Roman"/>
                        </a:rPr>
                        <a:t>Compte de l’exploitant emprunt auprès des établissements de crédit </a:t>
                      </a:r>
                    </a:p>
                    <a:p>
                      <a:pPr algn="ctr"/>
                      <a:r>
                        <a:rPr lang="fr-FR" dirty="0">
                          <a:latin typeface="Times New Roman"/>
                          <a:cs typeface="Times New Roman"/>
                        </a:rPr>
                        <a:t>Dépôts</a:t>
                      </a:r>
                      <a:r>
                        <a:rPr lang="fr-FR" baseline="0" dirty="0">
                          <a:latin typeface="Times New Roman"/>
                          <a:cs typeface="Times New Roman"/>
                        </a:rPr>
                        <a:t> et cautionnement reçus </a:t>
                      </a:r>
                    </a:p>
                    <a:p>
                      <a:pPr algn="ctr"/>
                      <a:r>
                        <a:rPr lang="fr-FR" baseline="0" dirty="0">
                          <a:latin typeface="Times New Roman"/>
                          <a:cs typeface="Times New Roman"/>
                        </a:rPr>
                        <a:t>Fournisseurs </a:t>
                      </a:r>
                    </a:p>
                    <a:p>
                      <a:pPr algn="ctr"/>
                      <a:r>
                        <a:rPr lang="fr-FR" baseline="0" dirty="0">
                          <a:latin typeface="Times New Roman"/>
                          <a:cs typeface="Times New Roman"/>
                        </a:rPr>
                        <a:t>Fournisseurs, effets à payer </a:t>
                      </a:r>
                    </a:p>
                    <a:p>
                      <a:pPr algn="ctr"/>
                      <a:r>
                        <a:rPr lang="fr-FR" baseline="0" dirty="0">
                          <a:latin typeface="Times New Roman"/>
                          <a:cs typeface="Times New Roman"/>
                        </a:rPr>
                        <a:t>Rémunération dûes au personnel</a:t>
                      </a:r>
                    </a:p>
                    <a:p>
                      <a:pPr algn="ctr"/>
                      <a:r>
                        <a:rPr lang="fr-FR" baseline="0" dirty="0">
                          <a:latin typeface="Times New Roman"/>
                          <a:cs typeface="Times New Roman"/>
                        </a:rPr>
                        <a:t>CNSS </a:t>
                      </a:r>
                    </a:p>
                    <a:p>
                      <a:pPr algn="ctr"/>
                      <a:r>
                        <a:rPr lang="fr-FR" baseline="0" dirty="0">
                          <a:latin typeface="Times New Roman"/>
                          <a:cs typeface="Times New Roman"/>
                        </a:rPr>
                        <a:t>Autres organismes sociaux  </a:t>
                      </a:r>
                    </a:p>
                    <a:p>
                      <a:pPr algn="ctr"/>
                      <a:r>
                        <a:rPr lang="it-IT" baseline="0" dirty="0">
                          <a:latin typeface="Times New Roman"/>
                          <a:cs typeface="Times New Roman"/>
                        </a:rPr>
                        <a:t>È</a:t>
                      </a:r>
                      <a:r>
                        <a:rPr lang="fr-FR" baseline="0" dirty="0">
                          <a:latin typeface="Times New Roman"/>
                          <a:cs typeface="Times New Roman"/>
                        </a:rPr>
                        <a:t>tat, impôt sur les résultats  </a:t>
                      </a:r>
                    </a:p>
                    <a:p>
                      <a:pPr algn="ctr"/>
                      <a:r>
                        <a:rPr lang="fr-FR" baseline="0" dirty="0">
                          <a:latin typeface="Times New Roman"/>
                          <a:cs typeface="Times New Roman"/>
                        </a:rPr>
                        <a:t>Etat, TVA dûe </a:t>
                      </a:r>
                      <a:endParaRPr lang="fr-FR" dirty="0">
                        <a:latin typeface="Times New Roman"/>
                        <a:cs typeface="Times New Roman"/>
                      </a:endParaRPr>
                    </a:p>
                  </a:txBody>
                  <a:tcPr/>
                </a:tc>
                <a:extLst>
                  <a:ext uri="{0D108BD9-81ED-4DB2-BD59-A6C34878D82A}">
                    <a16:rowId xmlns:a16="http://schemas.microsoft.com/office/drawing/2014/main" val="10001"/>
                  </a:ext>
                </a:extLst>
              </a:tr>
            </a:tbl>
          </a:graphicData>
        </a:graphic>
      </p:graphicFrame>
      <p:sp>
        <p:nvSpPr>
          <p:cNvPr id="3" name="PageNumber">
            <a:extLst>
              <a:ext uri="{FF2B5EF4-FFF2-40B4-BE49-F238E27FC236}">
                <a16:creationId xmlns:a16="http://schemas.microsoft.com/office/drawing/2014/main" id="{6814B40B-077F-4A87-8995-B5D19BC83FB9}"/>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18</a:t>
            </a:r>
          </a:p>
        </p:txBody>
      </p:sp>
    </p:spTree>
    <p:extLst>
      <p:ext uri="{BB962C8B-B14F-4D97-AF65-F5344CB8AC3E}">
        <p14:creationId xmlns:p14="http://schemas.microsoft.com/office/powerpoint/2010/main" val="1485119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marL="0" indent="0" algn="just">
              <a:buNone/>
            </a:pPr>
            <a:r>
              <a:rPr lang="fr-FR" i="1" u="sng" dirty="0">
                <a:latin typeface="Times New Roman"/>
                <a:cs typeface="Times New Roman"/>
              </a:rPr>
              <a:t>C. Le résultat </a:t>
            </a:r>
          </a:p>
          <a:p>
            <a:pPr marL="0" indent="0" algn="just">
              <a:buNone/>
            </a:pPr>
            <a:r>
              <a:rPr lang="fr-FR" b="0" dirty="0">
                <a:latin typeface="Times New Roman"/>
                <a:cs typeface="Times New Roman"/>
              </a:rPr>
              <a:t>Un dernier poste est repris dans le bilan, il s’agit du résultat, aussi il est nécessaire de le replacer; bilan vient du latin « </a:t>
            </a:r>
            <a:r>
              <a:rPr lang="fr-FR" b="0" dirty="0" err="1">
                <a:latin typeface="Times New Roman"/>
                <a:cs typeface="Times New Roman"/>
              </a:rPr>
              <a:t>Bilancio</a:t>
            </a:r>
            <a:r>
              <a:rPr lang="fr-FR" b="0" dirty="0">
                <a:latin typeface="Times New Roman"/>
                <a:cs typeface="Times New Roman"/>
              </a:rPr>
              <a:t> » balance, ce qui signifie qu’il doit toujours y avoir une égalité entre l’actif et le passif. </a:t>
            </a:r>
          </a:p>
        </p:txBody>
      </p:sp>
      <p:sp>
        <p:nvSpPr>
          <p:cNvPr id="2" name="PageNumber">
            <a:extLst>
              <a:ext uri="{FF2B5EF4-FFF2-40B4-BE49-F238E27FC236}">
                <a16:creationId xmlns:a16="http://schemas.microsoft.com/office/drawing/2014/main" id="{82328220-7AEA-4761-9FA7-8E287B4446C7}"/>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19</a:t>
            </a:r>
          </a:p>
        </p:txBody>
      </p:sp>
    </p:spTree>
    <p:extLst>
      <p:ext uri="{BB962C8B-B14F-4D97-AF65-F5344CB8AC3E}">
        <p14:creationId xmlns:p14="http://schemas.microsoft.com/office/powerpoint/2010/main" val="57888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000" dirty="0">
                <a:latin typeface="Times New Roman"/>
                <a:cs typeface="Times New Roman"/>
              </a:rPr>
              <a:t>Plan du cours</a:t>
            </a:r>
          </a:p>
        </p:txBody>
      </p:sp>
      <p:sp>
        <p:nvSpPr>
          <p:cNvPr id="3" name="Espace réservé du contenu 2"/>
          <p:cNvSpPr>
            <a:spLocks noGrp="1"/>
          </p:cNvSpPr>
          <p:nvPr>
            <p:ph sz="quarter" idx="1"/>
          </p:nvPr>
        </p:nvSpPr>
        <p:spPr/>
        <p:txBody>
          <a:bodyPr>
            <a:normAutofit lnSpcReduction="10000"/>
          </a:bodyPr>
          <a:lstStyle/>
          <a:p>
            <a:pPr algn="just"/>
            <a:endParaRPr lang="fr-FR" dirty="0">
              <a:latin typeface="Times New Roman"/>
              <a:cs typeface="Times New Roman"/>
            </a:endParaRPr>
          </a:p>
          <a:p>
            <a:pPr algn="just"/>
            <a:r>
              <a:rPr lang="fr-FR" dirty="0">
                <a:latin typeface="Times New Roman"/>
                <a:cs typeface="Times New Roman"/>
              </a:rPr>
              <a:t>Introduction</a:t>
            </a:r>
          </a:p>
          <a:p>
            <a:pPr algn="just"/>
            <a:r>
              <a:rPr lang="fr-FR" i="1" u="sng" dirty="0">
                <a:latin typeface="Times New Roman"/>
                <a:cs typeface="Times New Roman"/>
              </a:rPr>
              <a:t>Chapitre I: </a:t>
            </a:r>
            <a:r>
              <a:rPr lang="fr-FR" dirty="0">
                <a:latin typeface="Times New Roman"/>
                <a:cs typeface="Times New Roman"/>
              </a:rPr>
              <a:t>Le bilan </a:t>
            </a:r>
          </a:p>
          <a:p>
            <a:pPr algn="just"/>
            <a:r>
              <a:rPr lang="fr-FR" i="1" u="sng" dirty="0">
                <a:latin typeface="Times New Roman"/>
                <a:cs typeface="Times New Roman"/>
              </a:rPr>
              <a:t>Chapitre II:</a:t>
            </a:r>
            <a:r>
              <a:rPr lang="fr-FR" i="1" dirty="0">
                <a:latin typeface="Times New Roman"/>
                <a:cs typeface="Times New Roman"/>
              </a:rPr>
              <a:t> </a:t>
            </a:r>
            <a:r>
              <a:rPr lang="fr-FR" dirty="0">
                <a:latin typeface="Times New Roman"/>
                <a:cs typeface="Times New Roman"/>
              </a:rPr>
              <a:t>le compte </a:t>
            </a:r>
          </a:p>
          <a:p>
            <a:pPr algn="just"/>
            <a:r>
              <a:rPr lang="fr-FR" i="1" u="sng" dirty="0">
                <a:latin typeface="Times New Roman"/>
                <a:cs typeface="Times New Roman"/>
              </a:rPr>
              <a:t>Chapitre III</a:t>
            </a:r>
            <a:r>
              <a:rPr lang="fr-FR" dirty="0">
                <a:latin typeface="Times New Roman"/>
                <a:cs typeface="Times New Roman"/>
              </a:rPr>
              <a:t>: Compte de produits et charges </a:t>
            </a:r>
          </a:p>
          <a:p>
            <a:pPr algn="just"/>
            <a:r>
              <a:rPr lang="fr-FR" i="1" u="sng" dirty="0">
                <a:latin typeface="Times New Roman"/>
                <a:cs typeface="Times New Roman"/>
              </a:rPr>
              <a:t>Chapitre IV</a:t>
            </a:r>
            <a:r>
              <a:rPr lang="fr-FR" dirty="0">
                <a:latin typeface="Times New Roman"/>
                <a:cs typeface="Times New Roman"/>
              </a:rPr>
              <a:t>: Le passage du bilan aux comptes, et des comptes au bilan et au résultat </a:t>
            </a:r>
          </a:p>
          <a:p>
            <a:pPr algn="just"/>
            <a:r>
              <a:rPr lang="fr-FR" i="1" u="sng" dirty="0">
                <a:latin typeface="Times New Roman"/>
                <a:cs typeface="Times New Roman"/>
              </a:rPr>
              <a:t>Chapitre V:</a:t>
            </a:r>
            <a:r>
              <a:rPr lang="fr-FR" dirty="0">
                <a:latin typeface="Times New Roman"/>
                <a:cs typeface="Times New Roman"/>
              </a:rPr>
              <a:t> Les présentations des opérations dans les livres comptables</a:t>
            </a:r>
          </a:p>
          <a:p>
            <a:pPr marL="0" indent="0" algn="just">
              <a:buNone/>
            </a:pPr>
            <a:endParaRPr lang="fr-FR" dirty="0">
              <a:latin typeface="Times New Roman"/>
              <a:cs typeface="Times New Roman"/>
            </a:endParaRPr>
          </a:p>
          <a:p>
            <a:pPr marL="0" indent="0" algn="just">
              <a:buNone/>
            </a:pPr>
            <a:endParaRPr lang="fr-FR" sz="2800" dirty="0">
              <a:latin typeface="Times New Roman"/>
              <a:cs typeface="Times New Roman"/>
            </a:endParaRPr>
          </a:p>
        </p:txBody>
      </p:sp>
      <p:sp>
        <p:nvSpPr>
          <p:cNvPr id="4" name="PageNumber">
            <a:extLst>
              <a:ext uri="{FF2B5EF4-FFF2-40B4-BE49-F238E27FC236}">
                <a16:creationId xmlns:a16="http://schemas.microsoft.com/office/drawing/2014/main" id="{53C12553-925B-4141-BA87-17B0CF264323}"/>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a:t>
            </a:r>
          </a:p>
        </p:txBody>
      </p:sp>
    </p:spTree>
    <p:extLst>
      <p:ext uri="{BB962C8B-B14F-4D97-AF65-F5344CB8AC3E}">
        <p14:creationId xmlns:p14="http://schemas.microsoft.com/office/powerpoint/2010/main" val="3758982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500"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34" dur="100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3">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p:cTn id="43" dur="500"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46" dur="100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3">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5" presetClass="entr" presetSubtype="0" fill="hold" grpId="0"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 calcmode="lin" valueType="num">
                                      <p:cBhvr>
                                        <p:cTn id="55" dur="500" decel="50000" fill="hold">
                                          <p:stCondLst>
                                            <p:cond delay="0"/>
                                          </p:stCondLst>
                                        </p:cTn>
                                        <p:tgtEl>
                                          <p:spTgt spid="3">
                                            <p:txEl>
                                              <p:pRg st="5" end="5"/>
                                            </p:txEl>
                                          </p:spTgt>
                                        </p:tgtEl>
                                        <p:attrNameLst>
                                          <p:attrName>style.rotation</p:attrName>
                                        </p:attrNameLst>
                                      </p:cBhvr>
                                      <p:tavLst>
                                        <p:tav tm="0">
                                          <p:val>
                                            <p:fltVal val="-90"/>
                                          </p:val>
                                        </p:tav>
                                        <p:tav tm="100000">
                                          <p:val>
                                            <p:fltVal val="0"/>
                                          </p:val>
                                        </p:tav>
                                      </p:tavLst>
                                    </p:anim>
                                    <p:anim calcmode="lin" valueType="num">
                                      <p:cBhvr>
                                        <p:cTn id="56" dur="500" decel="50000" fill="hold">
                                          <p:stCondLst>
                                            <p:cond delay="0"/>
                                          </p:stCondLst>
                                        </p:cTn>
                                        <p:tgtEl>
                                          <p:spTgt spid="3">
                                            <p:txEl>
                                              <p:pRg st="5" end="5"/>
                                            </p:txEl>
                                          </p:spTgt>
                                        </p:tgtEl>
                                        <p:attrNameLst>
                                          <p:attrName>ppt_w</p:attrName>
                                        </p:attrNameLst>
                                      </p:cBhvr>
                                      <p:tavLst>
                                        <p:tav tm="0">
                                          <p:val>
                                            <p:strVal val="#ppt_w"/>
                                          </p:val>
                                        </p:tav>
                                        <p:tav tm="100000">
                                          <p:val>
                                            <p:strVal val="#ppt_w*.05"/>
                                          </p:val>
                                        </p:tav>
                                      </p:tavLst>
                                    </p:anim>
                                    <p:anim calcmode="lin" valueType="num">
                                      <p:cBhvr>
                                        <p:cTn id="57" dur="500" accel="50000" fill="hold">
                                          <p:stCondLst>
                                            <p:cond delay="500"/>
                                          </p:stCondLst>
                                        </p:cTn>
                                        <p:tgtEl>
                                          <p:spTgt spid="3">
                                            <p:txEl>
                                              <p:pRg st="5" end="5"/>
                                            </p:txEl>
                                          </p:spTgt>
                                        </p:tgtEl>
                                        <p:attrNameLst>
                                          <p:attrName>ppt_w</p:attrName>
                                        </p:attrNameLst>
                                      </p:cBhvr>
                                      <p:tavLst>
                                        <p:tav tm="0">
                                          <p:val>
                                            <p:strVal val="#ppt_w*.05"/>
                                          </p:val>
                                        </p:tav>
                                        <p:tav tm="100000">
                                          <p:val>
                                            <p:strVal val="#ppt_w"/>
                                          </p:val>
                                        </p:tav>
                                      </p:tavLst>
                                    </p:anim>
                                    <p:anim calcmode="lin" valueType="num">
                                      <p:cBhvr>
                                        <p:cTn id="58" dur="1000" fill="hold"/>
                                        <p:tgtEl>
                                          <p:spTgt spid="3">
                                            <p:txEl>
                                              <p:pRg st="5" end="5"/>
                                            </p:txEl>
                                          </p:spTgt>
                                        </p:tgtEl>
                                        <p:attrNameLst>
                                          <p:attrName>ppt_h</p:attrName>
                                        </p:attrNameLst>
                                      </p:cBhvr>
                                      <p:tavLst>
                                        <p:tav tm="0">
                                          <p:val>
                                            <p:strVal val="#ppt_h"/>
                                          </p:val>
                                        </p:tav>
                                        <p:tav tm="100000">
                                          <p:val>
                                            <p:strVal val="#ppt_h"/>
                                          </p:val>
                                        </p:tav>
                                      </p:tavLst>
                                    </p:anim>
                                    <p:anim calcmode="lin" valueType="num">
                                      <p:cBhvr>
                                        <p:cTn id="59" dur="500" decel="50000" fill="hold">
                                          <p:stCondLst>
                                            <p:cond delay="0"/>
                                          </p:stCondLst>
                                        </p:cTn>
                                        <p:tgtEl>
                                          <p:spTgt spid="3">
                                            <p:txEl>
                                              <p:pRg st="5" end="5"/>
                                            </p:txEl>
                                          </p:spTgt>
                                        </p:tgtEl>
                                        <p:attrNameLst>
                                          <p:attrName>ppt_x</p:attrName>
                                        </p:attrNameLst>
                                      </p:cBhvr>
                                      <p:tavLst>
                                        <p:tav tm="0">
                                          <p:val>
                                            <p:strVal val="#ppt_x+.4"/>
                                          </p:val>
                                        </p:tav>
                                        <p:tav tm="100000">
                                          <p:val>
                                            <p:strVal val="#ppt_x"/>
                                          </p:val>
                                        </p:tav>
                                      </p:tavLst>
                                    </p:anim>
                                    <p:anim calcmode="lin" valueType="num">
                                      <p:cBhvr>
                                        <p:cTn id="60" dur="500" decel="50000" fill="hold">
                                          <p:stCondLst>
                                            <p:cond delay="0"/>
                                          </p:stCondLst>
                                        </p:cTn>
                                        <p:tgtEl>
                                          <p:spTgt spid="3">
                                            <p:txEl>
                                              <p:pRg st="5" end="5"/>
                                            </p:txEl>
                                          </p:spTgt>
                                        </p:tgtEl>
                                        <p:attrNameLst>
                                          <p:attrName>ppt_y</p:attrName>
                                        </p:attrNameLst>
                                      </p:cBhvr>
                                      <p:tavLst>
                                        <p:tav tm="0">
                                          <p:val>
                                            <p:strVal val="#ppt_y-.2"/>
                                          </p:val>
                                        </p:tav>
                                        <p:tav tm="100000">
                                          <p:val>
                                            <p:strVal val="#ppt_y+.1"/>
                                          </p:val>
                                        </p:tav>
                                      </p:tavLst>
                                    </p:anim>
                                    <p:anim calcmode="lin" valueType="num">
                                      <p:cBhvr>
                                        <p:cTn id="61" dur="500" accel="50000" fill="hold">
                                          <p:stCondLst>
                                            <p:cond delay="500"/>
                                          </p:stCondLst>
                                        </p:cTn>
                                        <p:tgtEl>
                                          <p:spTgt spid="3">
                                            <p:txEl>
                                              <p:pRg st="5" end="5"/>
                                            </p:txEl>
                                          </p:spTgt>
                                        </p:tgtEl>
                                        <p:attrNameLst>
                                          <p:attrName>ppt_y</p:attrName>
                                        </p:attrNameLst>
                                      </p:cBhvr>
                                      <p:tavLst>
                                        <p:tav tm="0">
                                          <p:val>
                                            <p:strVal val="#ppt_y+.1"/>
                                          </p:val>
                                        </p:tav>
                                        <p:tav tm="100000">
                                          <p:val>
                                            <p:strVal val="#ppt_y"/>
                                          </p:val>
                                        </p:tav>
                                      </p:tavLst>
                                    </p:anim>
                                    <p:animEffect transition="in" filter="fade">
                                      <p:cBhvr>
                                        <p:cTn id="62" dur="1000" decel="50000">
                                          <p:stCondLst>
                                            <p:cond delay="0"/>
                                          </p:stCondLst>
                                        </p:cTn>
                                        <p:tgtEl>
                                          <p:spTgt spid="3">
                                            <p:txEl>
                                              <p:pRg st="5" end="5"/>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5" presetClass="entr" presetSubtype="0" fill="hold" grpId="0" nodeType="clickEffect">
                                  <p:stCondLst>
                                    <p:cond delay="0"/>
                                  </p:stCondLst>
                                  <p:childTnLst>
                                    <p:set>
                                      <p:cBhvr>
                                        <p:cTn id="66" dur="1" fill="hold">
                                          <p:stCondLst>
                                            <p:cond delay="0"/>
                                          </p:stCondLst>
                                        </p:cTn>
                                        <p:tgtEl>
                                          <p:spTgt spid="3">
                                            <p:txEl>
                                              <p:pRg st="6" end="6"/>
                                            </p:txEl>
                                          </p:spTgt>
                                        </p:tgtEl>
                                        <p:attrNameLst>
                                          <p:attrName>style.visibility</p:attrName>
                                        </p:attrNameLst>
                                      </p:cBhvr>
                                      <p:to>
                                        <p:strVal val="visible"/>
                                      </p:to>
                                    </p:set>
                                    <p:anim calcmode="lin" valueType="num">
                                      <p:cBhvr>
                                        <p:cTn id="67" dur="500" decel="50000" fill="hold">
                                          <p:stCondLst>
                                            <p:cond delay="0"/>
                                          </p:stCondLst>
                                        </p:cTn>
                                        <p:tgtEl>
                                          <p:spTgt spid="3">
                                            <p:txEl>
                                              <p:pRg st="6" end="6"/>
                                            </p:txEl>
                                          </p:spTgt>
                                        </p:tgtEl>
                                        <p:attrNameLst>
                                          <p:attrName>style.rotation</p:attrName>
                                        </p:attrNameLst>
                                      </p:cBhvr>
                                      <p:tavLst>
                                        <p:tav tm="0">
                                          <p:val>
                                            <p:fltVal val="-90"/>
                                          </p:val>
                                        </p:tav>
                                        <p:tav tm="100000">
                                          <p:val>
                                            <p:fltVal val="0"/>
                                          </p:val>
                                        </p:tav>
                                      </p:tavLst>
                                    </p:anim>
                                    <p:anim calcmode="lin" valueType="num">
                                      <p:cBhvr>
                                        <p:cTn id="68" dur="500" decel="50000" fill="hold">
                                          <p:stCondLst>
                                            <p:cond delay="0"/>
                                          </p:stCondLst>
                                        </p:cTn>
                                        <p:tgtEl>
                                          <p:spTgt spid="3">
                                            <p:txEl>
                                              <p:pRg st="6" end="6"/>
                                            </p:txEl>
                                          </p:spTgt>
                                        </p:tgtEl>
                                        <p:attrNameLst>
                                          <p:attrName>ppt_w</p:attrName>
                                        </p:attrNameLst>
                                      </p:cBhvr>
                                      <p:tavLst>
                                        <p:tav tm="0">
                                          <p:val>
                                            <p:strVal val="#ppt_w"/>
                                          </p:val>
                                        </p:tav>
                                        <p:tav tm="100000">
                                          <p:val>
                                            <p:strVal val="#ppt_w*.05"/>
                                          </p:val>
                                        </p:tav>
                                      </p:tavLst>
                                    </p:anim>
                                    <p:anim calcmode="lin" valueType="num">
                                      <p:cBhvr>
                                        <p:cTn id="69" dur="500" accel="50000" fill="hold">
                                          <p:stCondLst>
                                            <p:cond delay="500"/>
                                          </p:stCondLst>
                                        </p:cTn>
                                        <p:tgtEl>
                                          <p:spTgt spid="3">
                                            <p:txEl>
                                              <p:pRg st="6" end="6"/>
                                            </p:txEl>
                                          </p:spTgt>
                                        </p:tgtEl>
                                        <p:attrNameLst>
                                          <p:attrName>ppt_w</p:attrName>
                                        </p:attrNameLst>
                                      </p:cBhvr>
                                      <p:tavLst>
                                        <p:tav tm="0">
                                          <p:val>
                                            <p:strVal val="#ppt_w*.05"/>
                                          </p:val>
                                        </p:tav>
                                        <p:tav tm="100000">
                                          <p:val>
                                            <p:strVal val="#ppt_w"/>
                                          </p:val>
                                        </p:tav>
                                      </p:tavLst>
                                    </p:anim>
                                    <p:anim calcmode="lin" valueType="num">
                                      <p:cBhvr>
                                        <p:cTn id="70" dur="1000" fill="hold"/>
                                        <p:tgtEl>
                                          <p:spTgt spid="3">
                                            <p:txEl>
                                              <p:pRg st="6" end="6"/>
                                            </p:txEl>
                                          </p:spTgt>
                                        </p:tgtEl>
                                        <p:attrNameLst>
                                          <p:attrName>ppt_h</p:attrName>
                                        </p:attrNameLst>
                                      </p:cBhvr>
                                      <p:tavLst>
                                        <p:tav tm="0">
                                          <p:val>
                                            <p:strVal val="#ppt_h"/>
                                          </p:val>
                                        </p:tav>
                                        <p:tav tm="100000">
                                          <p:val>
                                            <p:strVal val="#ppt_h"/>
                                          </p:val>
                                        </p:tav>
                                      </p:tavLst>
                                    </p:anim>
                                    <p:anim calcmode="lin" valueType="num">
                                      <p:cBhvr>
                                        <p:cTn id="71" dur="500" decel="50000" fill="hold">
                                          <p:stCondLst>
                                            <p:cond delay="0"/>
                                          </p:stCondLst>
                                        </p:cTn>
                                        <p:tgtEl>
                                          <p:spTgt spid="3">
                                            <p:txEl>
                                              <p:pRg st="6" end="6"/>
                                            </p:txEl>
                                          </p:spTgt>
                                        </p:tgtEl>
                                        <p:attrNameLst>
                                          <p:attrName>ppt_x</p:attrName>
                                        </p:attrNameLst>
                                      </p:cBhvr>
                                      <p:tavLst>
                                        <p:tav tm="0">
                                          <p:val>
                                            <p:strVal val="#ppt_x+.4"/>
                                          </p:val>
                                        </p:tav>
                                        <p:tav tm="100000">
                                          <p:val>
                                            <p:strVal val="#ppt_x"/>
                                          </p:val>
                                        </p:tav>
                                      </p:tavLst>
                                    </p:anim>
                                    <p:anim calcmode="lin" valueType="num">
                                      <p:cBhvr>
                                        <p:cTn id="72" dur="500" decel="50000" fill="hold">
                                          <p:stCondLst>
                                            <p:cond delay="0"/>
                                          </p:stCondLst>
                                        </p:cTn>
                                        <p:tgtEl>
                                          <p:spTgt spid="3">
                                            <p:txEl>
                                              <p:pRg st="6" end="6"/>
                                            </p:txEl>
                                          </p:spTgt>
                                        </p:tgtEl>
                                        <p:attrNameLst>
                                          <p:attrName>ppt_y</p:attrName>
                                        </p:attrNameLst>
                                      </p:cBhvr>
                                      <p:tavLst>
                                        <p:tav tm="0">
                                          <p:val>
                                            <p:strVal val="#ppt_y-.2"/>
                                          </p:val>
                                        </p:tav>
                                        <p:tav tm="100000">
                                          <p:val>
                                            <p:strVal val="#ppt_y+.1"/>
                                          </p:val>
                                        </p:tav>
                                      </p:tavLst>
                                    </p:anim>
                                    <p:anim calcmode="lin" valueType="num">
                                      <p:cBhvr>
                                        <p:cTn id="73" dur="500" accel="50000" fill="hold">
                                          <p:stCondLst>
                                            <p:cond delay="500"/>
                                          </p:stCondLst>
                                        </p:cTn>
                                        <p:tgtEl>
                                          <p:spTgt spid="3">
                                            <p:txEl>
                                              <p:pRg st="6" end="6"/>
                                            </p:txEl>
                                          </p:spTgt>
                                        </p:tgtEl>
                                        <p:attrNameLst>
                                          <p:attrName>ppt_y</p:attrName>
                                        </p:attrNameLst>
                                      </p:cBhvr>
                                      <p:tavLst>
                                        <p:tav tm="0">
                                          <p:val>
                                            <p:strVal val="#ppt_y+.1"/>
                                          </p:val>
                                        </p:tav>
                                        <p:tav tm="100000">
                                          <p:val>
                                            <p:strVal val="#ppt_y"/>
                                          </p:val>
                                        </p:tav>
                                      </p:tavLst>
                                    </p:anim>
                                    <p:animEffect transition="in" filter="fade">
                                      <p:cBhvr>
                                        <p:cTn id="74" dur="1000" decel="50000">
                                          <p:stCondLst>
                                            <p:cond delay="0"/>
                                          </p:stCondLst>
                                        </p:cTn>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normAutofit/>
          </a:bodyPr>
          <a:lstStyle/>
          <a:p>
            <a:pPr marL="0" indent="0" algn="just">
              <a:buNone/>
            </a:pPr>
            <a:r>
              <a:rPr lang="fr-FR" dirty="0">
                <a:latin typeface="Times New Roman"/>
                <a:cs typeface="Times New Roman"/>
              </a:rPr>
              <a:t>Ces éléments affecteront-ils le bilan?  </a:t>
            </a:r>
          </a:p>
          <a:p>
            <a:pPr marL="0" indent="0" algn="just">
              <a:buNone/>
            </a:pPr>
            <a:r>
              <a:rPr lang="fr-FR" dirty="0">
                <a:latin typeface="Times New Roman"/>
                <a:cs typeface="Times New Roman"/>
              </a:rPr>
              <a:t>  1. </a:t>
            </a:r>
            <a:r>
              <a:rPr lang="fr-FR" i="1" u="sng" dirty="0">
                <a:latin typeface="Times New Roman"/>
                <a:cs typeface="Times New Roman"/>
              </a:rPr>
              <a:t>Les emplois réalisés sont supérieurs aux ressources apportées</a:t>
            </a:r>
          </a:p>
          <a:p>
            <a:pPr marL="0" indent="0" algn="just">
              <a:buNone/>
            </a:pPr>
            <a:endParaRPr lang="fr-FR" b="0" dirty="0">
              <a:latin typeface="Times New Roman"/>
              <a:cs typeface="Times New Roman"/>
            </a:endParaRPr>
          </a:p>
          <a:p>
            <a:pPr marL="0" indent="0" algn="just">
              <a:buNone/>
            </a:pPr>
            <a:r>
              <a:rPr lang="fr-FR" dirty="0">
                <a:latin typeface="Times New Roman"/>
                <a:cs typeface="Times New Roman"/>
              </a:rPr>
              <a:t>Dans ce cas grâce à son activité, l’entreprise a financé des emplois pour une valeur supérieur aux ressources mises en œuvre. </a:t>
            </a:r>
          </a:p>
        </p:txBody>
      </p:sp>
      <p:sp>
        <p:nvSpPr>
          <p:cNvPr id="2" name="PageNumber">
            <a:extLst>
              <a:ext uri="{FF2B5EF4-FFF2-40B4-BE49-F238E27FC236}">
                <a16:creationId xmlns:a16="http://schemas.microsoft.com/office/drawing/2014/main" id="{E0F7CE19-2B5F-4F09-B431-0C78F1CF32B4}"/>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20</a:t>
            </a:r>
          </a:p>
        </p:txBody>
      </p:sp>
    </p:spTree>
    <p:extLst>
      <p:ext uri="{BB962C8B-B14F-4D97-AF65-F5344CB8AC3E}">
        <p14:creationId xmlns:p14="http://schemas.microsoft.com/office/powerpoint/2010/main" val="2483927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a:extLst>
              <a:ext uri="{FF2B5EF4-FFF2-40B4-BE49-F238E27FC236}">
                <a16:creationId xmlns:a16="http://schemas.microsoft.com/office/drawing/2014/main" id="{1E5F076C-79C4-1162-BCD8-FCEF7A53956C}"/>
              </a:ext>
            </a:extLst>
          </p:cNvPr>
          <p:cNvSpPr>
            <a:spLocks noGrp="1"/>
          </p:cNvSpPr>
          <p:nvPr>
            <p:ph sz="quarter" idx="1"/>
          </p:nvPr>
        </p:nvSpPr>
        <p:spPr/>
        <p:txBody>
          <a:bodyPr/>
          <a:lstStyle/>
          <a:p>
            <a:endParaRPr lang="fr-FR"/>
          </a:p>
        </p:txBody>
      </p:sp>
      <p:sp>
        <p:nvSpPr>
          <p:cNvPr id="2" name="Rectangle à coins arrondis 1"/>
          <p:cNvSpPr/>
          <p:nvPr/>
        </p:nvSpPr>
        <p:spPr>
          <a:xfrm>
            <a:off x="779462" y="2369902"/>
            <a:ext cx="1884553" cy="277263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sz="2400" dirty="0">
                <a:latin typeface="Times New Roman"/>
                <a:cs typeface="Times New Roman"/>
              </a:rPr>
              <a:t>Emplois </a:t>
            </a:r>
          </a:p>
        </p:txBody>
      </p:sp>
      <p:graphicFrame>
        <p:nvGraphicFramePr>
          <p:cNvPr id="6" name="Tableau 5"/>
          <p:cNvGraphicFramePr>
            <a:graphicFrameLocks noGrp="1"/>
          </p:cNvGraphicFramePr>
          <p:nvPr>
            <p:extLst>
              <p:ext uri="{D42A27DB-BD31-4B8C-83A1-F6EECF244321}">
                <p14:modId xmlns:p14="http://schemas.microsoft.com/office/powerpoint/2010/main" val="1980273428"/>
              </p:ext>
            </p:extLst>
          </p:nvPr>
        </p:nvGraphicFramePr>
        <p:xfrm>
          <a:off x="3119311" y="2450290"/>
          <a:ext cx="3153515" cy="2554707"/>
        </p:xfrm>
        <a:graphic>
          <a:graphicData uri="http://schemas.openxmlformats.org/drawingml/2006/table">
            <a:tbl>
              <a:tblPr firstRow="1" bandRow="1">
                <a:tableStyleId>{073A0DAA-6AF3-43AB-8588-CEC1D06C72B9}</a:tableStyleId>
              </a:tblPr>
              <a:tblGrid>
                <a:gridCol w="3153515">
                  <a:extLst>
                    <a:ext uri="{9D8B030D-6E8A-4147-A177-3AD203B41FA5}">
                      <a16:colId xmlns:a16="http://schemas.microsoft.com/office/drawing/2014/main" val="20000"/>
                    </a:ext>
                  </a:extLst>
                </a:gridCol>
              </a:tblGrid>
              <a:tr h="638209">
                <a:tc>
                  <a:txBody>
                    <a:bodyPr/>
                    <a:lstStyle/>
                    <a:p>
                      <a:pPr algn="ctr"/>
                      <a:r>
                        <a:rPr lang="fr-FR" dirty="0">
                          <a:latin typeface="Times New Roman"/>
                          <a:cs typeface="Times New Roman"/>
                        </a:rPr>
                        <a:t>Financement permanent </a:t>
                      </a:r>
                    </a:p>
                  </a:txBody>
                  <a:tcPr/>
                </a:tc>
                <a:extLst>
                  <a:ext uri="{0D108BD9-81ED-4DB2-BD59-A6C34878D82A}">
                    <a16:rowId xmlns:a16="http://schemas.microsoft.com/office/drawing/2014/main" val="10000"/>
                  </a:ext>
                </a:extLst>
              </a:tr>
              <a:tr h="638209">
                <a:tc>
                  <a:txBody>
                    <a:bodyPr/>
                    <a:lstStyle/>
                    <a:p>
                      <a:pPr algn="ctr"/>
                      <a:r>
                        <a:rPr lang="fr-FR" dirty="0">
                          <a:latin typeface="Times New Roman"/>
                          <a:cs typeface="Times New Roman"/>
                        </a:rPr>
                        <a:t>Profit</a:t>
                      </a:r>
                      <a:r>
                        <a:rPr lang="fr-FR" baseline="0" dirty="0">
                          <a:latin typeface="Times New Roman"/>
                          <a:cs typeface="Times New Roman"/>
                        </a:rPr>
                        <a:t> </a:t>
                      </a:r>
                      <a:endParaRPr lang="fr-FR" dirty="0">
                        <a:latin typeface="Times New Roman"/>
                        <a:cs typeface="Times New Roman"/>
                      </a:endParaRPr>
                    </a:p>
                  </a:txBody>
                  <a:tcPr/>
                </a:tc>
                <a:extLst>
                  <a:ext uri="{0D108BD9-81ED-4DB2-BD59-A6C34878D82A}">
                    <a16:rowId xmlns:a16="http://schemas.microsoft.com/office/drawing/2014/main" val="10001"/>
                  </a:ext>
                </a:extLst>
              </a:tr>
              <a:tr h="638209">
                <a:tc>
                  <a:txBody>
                    <a:bodyPr/>
                    <a:lstStyle/>
                    <a:p>
                      <a:pPr algn="ctr"/>
                      <a:r>
                        <a:rPr lang="fr-FR" dirty="0">
                          <a:latin typeface="Times New Roman"/>
                          <a:cs typeface="Times New Roman"/>
                        </a:rPr>
                        <a:t>Passif circulant ( Hors trésorerie)</a:t>
                      </a:r>
                    </a:p>
                  </a:txBody>
                  <a:tcPr/>
                </a:tc>
                <a:extLst>
                  <a:ext uri="{0D108BD9-81ED-4DB2-BD59-A6C34878D82A}">
                    <a16:rowId xmlns:a16="http://schemas.microsoft.com/office/drawing/2014/main" val="10002"/>
                  </a:ext>
                </a:extLst>
              </a:tr>
              <a:tr h="638209">
                <a:tc>
                  <a:txBody>
                    <a:bodyPr/>
                    <a:lstStyle/>
                    <a:p>
                      <a:pPr algn="ctr"/>
                      <a:r>
                        <a:rPr lang="fr-FR" dirty="0">
                          <a:latin typeface="Times New Roman"/>
                          <a:cs typeface="Times New Roman"/>
                        </a:rPr>
                        <a:t>Trésorerie actif </a:t>
                      </a:r>
                    </a:p>
                  </a:txBody>
                  <a:tcPr/>
                </a:tc>
                <a:extLst>
                  <a:ext uri="{0D108BD9-81ED-4DB2-BD59-A6C34878D82A}">
                    <a16:rowId xmlns:a16="http://schemas.microsoft.com/office/drawing/2014/main" val="10003"/>
                  </a:ext>
                </a:extLst>
              </a:tr>
            </a:tbl>
          </a:graphicData>
        </a:graphic>
      </p:graphicFrame>
      <p:sp>
        <p:nvSpPr>
          <p:cNvPr id="7" name="ZoneTexte 6"/>
          <p:cNvSpPr txBox="1"/>
          <p:nvPr/>
        </p:nvSpPr>
        <p:spPr>
          <a:xfrm>
            <a:off x="944795" y="1761565"/>
            <a:ext cx="1409450" cy="461665"/>
          </a:xfrm>
          <a:prstGeom prst="rect">
            <a:avLst/>
          </a:prstGeom>
          <a:noFill/>
        </p:spPr>
        <p:txBody>
          <a:bodyPr wrap="square" rtlCol="0">
            <a:spAutoFit/>
          </a:bodyPr>
          <a:lstStyle/>
          <a:p>
            <a:pPr algn="ctr"/>
            <a:r>
              <a:rPr lang="fr-FR" sz="2400" dirty="0">
                <a:latin typeface="Times New Roman"/>
                <a:cs typeface="Times New Roman"/>
              </a:rPr>
              <a:t>Actif</a:t>
            </a:r>
          </a:p>
        </p:txBody>
      </p:sp>
      <p:sp>
        <p:nvSpPr>
          <p:cNvPr id="8" name="ZoneTexte 7"/>
          <p:cNvSpPr txBox="1"/>
          <p:nvPr/>
        </p:nvSpPr>
        <p:spPr>
          <a:xfrm>
            <a:off x="3947072" y="1901497"/>
            <a:ext cx="1409450" cy="461665"/>
          </a:xfrm>
          <a:prstGeom prst="rect">
            <a:avLst/>
          </a:prstGeom>
          <a:noFill/>
        </p:spPr>
        <p:txBody>
          <a:bodyPr wrap="square" rtlCol="0">
            <a:spAutoFit/>
          </a:bodyPr>
          <a:lstStyle/>
          <a:p>
            <a:pPr algn="ctr"/>
            <a:r>
              <a:rPr lang="fr-FR" sz="2400" dirty="0">
                <a:latin typeface="Times New Roman"/>
                <a:cs typeface="Times New Roman"/>
              </a:rPr>
              <a:t>Passif</a:t>
            </a:r>
          </a:p>
        </p:txBody>
      </p:sp>
      <p:sp>
        <p:nvSpPr>
          <p:cNvPr id="9" name="Parenthèse fermante 8"/>
          <p:cNvSpPr/>
          <p:nvPr/>
        </p:nvSpPr>
        <p:spPr>
          <a:xfrm>
            <a:off x="6381246" y="2772630"/>
            <a:ext cx="139396" cy="681541"/>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0" name="Parenthèse fermante 9"/>
          <p:cNvSpPr/>
          <p:nvPr/>
        </p:nvSpPr>
        <p:spPr>
          <a:xfrm>
            <a:off x="6381246" y="2450290"/>
            <a:ext cx="511119" cy="1251713"/>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1" name="ZoneTexte 10"/>
          <p:cNvSpPr txBox="1"/>
          <p:nvPr/>
        </p:nvSpPr>
        <p:spPr>
          <a:xfrm>
            <a:off x="7186646" y="2450290"/>
            <a:ext cx="1703730" cy="923330"/>
          </a:xfrm>
          <a:prstGeom prst="rect">
            <a:avLst/>
          </a:prstGeom>
          <a:noFill/>
        </p:spPr>
        <p:txBody>
          <a:bodyPr wrap="square" rtlCol="0">
            <a:spAutoFit/>
          </a:bodyPr>
          <a:lstStyle/>
          <a:p>
            <a:pPr algn="ctr"/>
            <a:r>
              <a:rPr lang="fr-FR" dirty="0">
                <a:latin typeface="Times New Roman"/>
                <a:cs typeface="Times New Roman"/>
              </a:rPr>
              <a:t>Nouveau financement permanent </a:t>
            </a:r>
          </a:p>
        </p:txBody>
      </p:sp>
      <p:sp>
        <p:nvSpPr>
          <p:cNvPr id="5" name="PageNumber">
            <a:extLst>
              <a:ext uri="{FF2B5EF4-FFF2-40B4-BE49-F238E27FC236}">
                <a16:creationId xmlns:a16="http://schemas.microsoft.com/office/drawing/2014/main" id="{6E291196-9A77-497B-BCFD-A94E6710783C}"/>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21</a:t>
            </a:r>
          </a:p>
        </p:txBody>
      </p:sp>
    </p:spTree>
    <p:extLst>
      <p:ext uri="{BB962C8B-B14F-4D97-AF65-F5344CB8AC3E}">
        <p14:creationId xmlns:p14="http://schemas.microsoft.com/office/powerpoint/2010/main" val="514223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marL="0" indent="0" algn="just">
              <a:buNone/>
            </a:pPr>
            <a:r>
              <a:rPr lang="fr-FR" i="1" u="sng" dirty="0">
                <a:latin typeface="Times New Roman"/>
                <a:cs typeface="Times New Roman"/>
              </a:rPr>
              <a:t>2. Les ressources apportées sont supérieurs aux emplois constatés </a:t>
            </a:r>
          </a:p>
          <a:p>
            <a:pPr marL="0" indent="0" algn="just">
              <a:buNone/>
            </a:pPr>
            <a:r>
              <a:rPr lang="fr-FR" b="0" dirty="0">
                <a:latin typeface="Times New Roman"/>
                <a:cs typeface="Times New Roman"/>
              </a:rPr>
              <a:t>Dans cette seconde hypothèse, l’entreprise a financé des emplois dont la valeur d’origine est inférieur à celle des capitaux laissés à sa disposition, il y a donc emplois malheureux des fonds. </a:t>
            </a:r>
          </a:p>
        </p:txBody>
      </p:sp>
      <p:sp>
        <p:nvSpPr>
          <p:cNvPr id="2" name="PageNumber">
            <a:extLst>
              <a:ext uri="{FF2B5EF4-FFF2-40B4-BE49-F238E27FC236}">
                <a16:creationId xmlns:a16="http://schemas.microsoft.com/office/drawing/2014/main" id="{1F503CF0-0B4E-4171-935E-026013A0C039}"/>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22</a:t>
            </a:r>
          </a:p>
        </p:txBody>
      </p:sp>
    </p:spTree>
    <p:extLst>
      <p:ext uri="{BB962C8B-B14F-4D97-AF65-F5344CB8AC3E}">
        <p14:creationId xmlns:p14="http://schemas.microsoft.com/office/powerpoint/2010/main" val="51422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a:extLst>
              <a:ext uri="{FF2B5EF4-FFF2-40B4-BE49-F238E27FC236}">
                <a16:creationId xmlns:a16="http://schemas.microsoft.com/office/drawing/2014/main" id="{7B0AAEC8-0063-727C-63E3-5C40C0F3DEFF}"/>
              </a:ext>
            </a:extLst>
          </p:cNvPr>
          <p:cNvSpPr>
            <a:spLocks noGrp="1"/>
          </p:cNvSpPr>
          <p:nvPr>
            <p:ph sz="quarter" idx="1"/>
          </p:nvPr>
        </p:nvSpPr>
        <p:spPr/>
        <p:txBody>
          <a:bodyPr/>
          <a:lstStyle/>
          <a:p>
            <a:endParaRPr lang="fr-FR"/>
          </a:p>
        </p:txBody>
      </p:sp>
      <p:sp>
        <p:nvSpPr>
          <p:cNvPr id="2" name="Rectangle à coins arrondis 1"/>
          <p:cNvSpPr/>
          <p:nvPr/>
        </p:nvSpPr>
        <p:spPr>
          <a:xfrm>
            <a:off x="779462" y="2369902"/>
            <a:ext cx="1884553" cy="2772630"/>
          </a:xfrm>
          <a:prstGeom prst="roundRect">
            <a:avLst/>
          </a:prstGeom>
        </p:spPr>
        <p:style>
          <a:lnRef idx="1">
            <a:schemeClr val="dk1"/>
          </a:lnRef>
          <a:fillRef idx="3">
            <a:schemeClr val="dk1"/>
          </a:fillRef>
          <a:effectRef idx="2">
            <a:schemeClr val="dk1"/>
          </a:effectRef>
          <a:fontRef idx="minor">
            <a:schemeClr val="lt1"/>
          </a:fontRef>
        </p:style>
        <p:txBody>
          <a:bodyPr rtlCol="0" anchor="ctr"/>
          <a:lstStyle/>
          <a:p>
            <a:pPr algn="ctr"/>
            <a:r>
              <a:rPr lang="fr-FR" sz="2400" dirty="0">
                <a:latin typeface="Times New Roman"/>
                <a:cs typeface="Times New Roman"/>
              </a:rPr>
              <a:t>Emplois </a:t>
            </a:r>
          </a:p>
        </p:txBody>
      </p:sp>
      <p:graphicFrame>
        <p:nvGraphicFramePr>
          <p:cNvPr id="6" name="Tableau 5"/>
          <p:cNvGraphicFramePr>
            <a:graphicFrameLocks noGrp="1"/>
          </p:cNvGraphicFramePr>
          <p:nvPr>
            <p:extLst>
              <p:ext uri="{D42A27DB-BD31-4B8C-83A1-F6EECF244321}">
                <p14:modId xmlns:p14="http://schemas.microsoft.com/office/powerpoint/2010/main" val="3746999791"/>
              </p:ext>
            </p:extLst>
          </p:nvPr>
        </p:nvGraphicFramePr>
        <p:xfrm>
          <a:off x="3119311" y="2450290"/>
          <a:ext cx="3153515" cy="2554707"/>
        </p:xfrm>
        <a:graphic>
          <a:graphicData uri="http://schemas.openxmlformats.org/drawingml/2006/table">
            <a:tbl>
              <a:tblPr firstRow="1" bandRow="1">
                <a:tableStyleId>{073A0DAA-6AF3-43AB-8588-CEC1D06C72B9}</a:tableStyleId>
              </a:tblPr>
              <a:tblGrid>
                <a:gridCol w="3153515">
                  <a:extLst>
                    <a:ext uri="{9D8B030D-6E8A-4147-A177-3AD203B41FA5}">
                      <a16:colId xmlns:a16="http://schemas.microsoft.com/office/drawing/2014/main" val="20000"/>
                    </a:ext>
                  </a:extLst>
                </a:gridCol>
              </a:tblGrid>
              <a:tr h="638209">
                <a:tc>
                  <a:txBody>
                    <a:bodyPr/>
                    <a:lstStyle/>
                    <a:p>
                      <a:pPr algn="ctr"/>
                      <a:r>
                        <a:rPr lang="fr-FR" dirty="0">
                          <a:latin typeface="Times New Roman"/>
                          <a:cs typeface="Times New Roman"/>
                        </a:rPr>
                        <a:t>Financement permanent </a:t>
                      </a:r>
                    </a:p>
                  </a:txBody>
                  <a:tcPr/>
                </a:tc>
                <a:extLst>
                  <a:ext uri="{0D108BD9-81ED-4DB2-BD59-A6C34878D82A}">
                    <a16:rowId xmlns:a16="http://schemas.microsoft.com/office/drawing/2014/main" val="10000"/>
                  </a:ext>
                </a:extLst>
              </a:tr>
              <a:tr h="638209">
                <a:tc>
                  <a:txBody>
                    <a:bodyPr/>
                    <a:lstStyle/>
                    <a:p>
                      <a:pPr algn="ctr"/>
                      <a:r>
                        <a:rPr lang="fr-FR" dirty="0">
                          <a:latin typeface="Times New Roman"/>
                          <a:cs typeface="Times New Roman"/>
                        </a:rPr>
                        <a:t>Profit</a:t>
                      </a:r>
                      <a:r>
                        <a:rPr lang="fr-FR" baseline="0" dirty="0">
                          <a:latin typeface="Times New Roman"/>
                          <a:cs typeface="Times New Roman"/>
                        </a:rPr>
                        <a:t> </a:t>
                      </a:r>
                      <a:endParaRPr lang="fr-FR" dirty="0">
                        <a:latin typeface="Times New Roman"/>
                        <a:cs typeface="Times New Roman"/>
                      </a:endParaRPr>
                    </a:p>
                  </a:txBody>
                  <a:tcPr/>
                </a:tc>
                <a:extLst>
                  <a:ext uri="{0D108BD9-81ED-4DB2-BD59-A6C34878D82A}">
                    <a16:rowId xmlns:a16="http://schemas.microsoft.com/office/drawing/2014/main" val="10001"/>
                  </a:ext>
                </a:extLst>
              </a:tr>
              <a:tr h="638209">
                <a:tc>
                  <a:txBody>
                    <a:bodyPr/>
                    <a:lstStyle/>
                    <a:p>
                      <a:pPr algn="ctr"/>
                      <a:r>
                        <a:rPr lang="fr-FR" dirty="0">
                          <a:latin typeface="Times New Roman"/>
                          <a:cs typeface="Times New Roman"/>
                        </a:rPr>
                        <a:t>Passif circulant ( Hors trésorerie)</a:t>
                      </a:r>
                    </a:p>
                  </a:txBody>
                  <a:tcPr/>
                </a:tc>
                <a:extLst>
                  <a:ext uri="{0D108BD9-81ED-4DB2-BD59-A6C34878D82A}">
                    <a16:rowId xmlns:a16="http://schemas.microsoft.com/office/drawing/2014/main" val="10002"/>
                  </a:ext>
                </a:extLst>
              </a:tr>
              <a:tr h="638209">
                <a:tc>
                  <a:txBody>
                    <a:bodyPr/>
                    <a:lstStyle/>
                    <a:p>
                      <a:pPr algn="ctr"/>
                      <a:r>
                        <a:rPr lang="fr-FR" dirty="0">
                          <a:latin typeface="Times New Roman"/>
                          <a:cs typeface="Times New Roman"/>
                        </a:rPr>
                        <a:t>Trésorerie actif </a:t>
                      </a:r>
                    </a:p>
                  </a:txBody>
                  <a:tcPr/>
                </a:tc>
                <a:extLst>
                  <a:ext uri="{0D108BD9-81ED-4DB2-BD59-A6C34878D82A}">
                    <a16:rowId xmlns:a16="http://schemas.microsoft.com/office/drawing/2014/main" val="10003"/>
                  </a:ext>
                </a:extLst>
              </a:tr>
            </a:tbl>
          </a:graphicData>
        </a:graphic>
      </p:graphicFrame>
      <p:sp>
        <p:nvSpPr>
          <p:cNvPr id="7" name="ZoneTexte 6"/>
          <p:cNvSpPr txBox="1"/>
          <p:nvPr/>
        </p:nvSpPr>
        <p:spPr>
          <a:xfrm>
            <a:off x="944795" y="1761565"/>
            <a:ext cx="1409450" cy="461665"/>
          </a:xfrm>
          <a:prstGeom prst="rect">
            <a:avLst/>
          </a:prstGeom>
          <a:noFill/>
        </p:spPr>
        <p:txBody>
          <a:bodyPr wrap="square" rtlCol="0">
            <a:spAutoFit/>
          </a:bodyPr>
          <a:lstStyle/>
          <a:p>
            <a:pPr algn="ctr"/>
            <a:r>
              <a:rPr lang="fr-FR" sz="2400" dirty="0">
                <a:latin typeface="Times New Roman"/>
                <a:cs typeface="Times New Roman"/>
              </a:rPr>
              <a:t>Actif</a:t>
            </a:r>
          </a:p>
        </p:txBody>
      </p:sp>
      <p:sp>
        <p:nvSpPr>
          <p:cNvPr id="8" name="ZoneTexte 7"/>
          <p:cNvSpPr txBox="1"/>
          <p:nvPr/>
        </p:nvSpPr>
        <p:spPr>
          <a:xfrm>
            <a:off x="3947072" y="1901497"/>
            <a:ext cx="1409450" cy="461665"/>
          </a:xfrm>
          <a:prstGeom prst="rect">
            <a:avLst/>
          </a:prstGeom>
          <a:noFill/>
        </p:spPr>
        <p:txBody>
          <a:bodyPr wrap="square" rtlCol="0">
            <a:spAutoFit/>
          </a:bodyPr>
          <a:lstStyle/>
          <a:p>
            <a:pPr algn="ctr"/>
            <a:r>
              <a:rPr lang="fr-FR" sz="2400" dirty="0">
                <a:latin typeface="Times New Roman"/>
                <a:cs typeface="Times New Roman"/>
              </a:rPr>
              <a:t>Passif</a:t>
            </a:r>
          </a:p>
        </p:txBody>
      </p:sp>
      <p:sp>
        <p:nvSpPr>
          <p:cNvPr id="9" name="Parenthèse fermante 8"/>
          <p:cNvSpPr/>
          <p:nvPr/>
        </p:nvSpPr>
        <p:spPr>
          <a:xfrm>
            <a:off x="6381246" y="2772630"/>
            <a:ext cx="139396" cy="681541"/>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0" name="Parenthèse fermante 9"/>
          <p:cNvSpPr/>
          <p:nvPr/>
        </p:nvSpPr>
        <p:spPr>
          <a:xfrm>
            <a:off x="6381246" y="2450290"/>
            <a:ext cx="511119" cy="1251713"/>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p:sp>
        <p:nvSpPr>
          <p:cNvPr id="11" name="ZoneTexte 10"/>
          <p:cNvSpPr txBox="1"/>
          <p:nvPr/>
        </p:nvSpPr>
        <p:spPr>
          <a:xfrm>
            <a:off x="7186646" y="2450290"/>
            <a:ext cx="1703730" cy="461665"/>
          </a:xfrm>
          <a:prstGeom prst="rect">
            <a:avLst/>
          </a:prstGeom>
          <a:noFill/>
        </p:spPr>
        <p:txBody>
          <a:bodyPr wrap="square" rtlCol="0">
            <a:spAutoFit/>
          </a:bodyPr>
          <a:lstStyle/>
          <a:p>
            <a:pPr algn="ctr"/>
            <a:r>
              <a:rPr lang="fr-FR" sz="2400" b="1" dirty="0">
                <a:latin typeface="Times New Roman"/>
                <a:cs typeface="Times New Roman"/>
              </a:rPr>
              <a:t>Perte</a:t>
            </a:r>
          </a:p>
        </p:txBody>
      </p:sp>
      <p:sp>
        <p:nvSpPr>
          <p:cNvPr id="5" name="PageNumber">
            <a:extLst>
              <a:ext uri="{FF2B5EF4-FFF2-40B4-BE49-F238E27FC236}">
                <a16:creationId xmlns:a16="http://schemas.microsoft.com/office/drawing/2014/main" id="{D24199D5-8D2E-42E5-9DA1-E356AB52D9F6}"/>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23</a:t>
            </a:r>
          </a:p>
        </p:txBody>
      </p:sp>
    </p:spTree>
    <p:extLst>
      <p:ext uri="{BB962C8B-B14F-4D97-AF65-F5344CB8AC3E}">
        <p14:creationId xmlns:p14="http://schemas.microsoft.com/office/powerpoint/2010/main" val="2124182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800" i="1" dirty="0">
                <a:latin typeface="Times New Roman"/>
                <a:cs typeface="Times New Roman"/>
              </a:rPr>
              <a:t>Le bilan </a:t>
            </a:r>
            <a:endParaRPr lang="fr-FR" sz="4800" i="1" dirty="0"/>
          </a:p>
        </p:txBody>
      </p:sp>
      <p:sp>
        <p:nvSpPr>
          <p:cNvPr id="3" name="Espace réservé du contenu 2"/>
          <p:cNvSpPr>
            <a:spLocks noGrp="1"/>
          </p:cNvSpPr>
          <p:nvPr>
            <p:ph sz="quarter" idx="1"/>
          </p:nvPr>
        </p:nvSpPr>
        <p:spPr/>
        <p:txBody>
          <a:bodyPr>
            <a:normAutofit fontScale="25000" lnSpcReduction="20000"/>
          </a:bodyPr>
          <a:lstStyle/>
          <a:p>
            <a:pPr algn="just"/>
            <a:endParaRPr lang="fr-FR" sz="9600" i="1" u="sng" dirty="0">
              <a:latin typeface="Times New Roman"/>
              <a:cs typeface="Times New Roman"/>
            </a:endParaRPr>
          </a:p>
          <a:p>
            <a:pPr algn="just"/>
            <a:endParaRPr lang="fr-FR" sz="9600" i="1" u="sng" dirty="0">
              <a:latin typeface="Times New Roman"/>
              <a:cs typeface="Times New Roman"/>
            </a:endParaRPr>
          </a:p>
          <a:p>
            <a:pPr algn="just"/>
            <a:r>
              <a:rPr lang="fr-FR" sz="9600" i="1" u="sng" dirty="0">
                <a:latin typeface="Times New Roman"/>
                <a:cs typeface="Times New Roman"/>
              </a:rPr>
              <a:t>Application</a:t>
            </a:r>
          </a:p>
          <a:p>
            <a:pPr marL="0" indent="0" algn="just">
              <a:buNone/>
            </a:pPr>
            <a:endParaRPr lang="fr-FR" sz="2800" i="1" u="sng" dirty="0">
              <a:latin typeface="Times New Roman"/>
              <a:cs typeface="Times New Roman"/>
            </a:endParaRPr>
          </a:p>
          <a:p>
            <a:pPr marL="0" indent="0" algn="just">
              <a:buNone/>
            </a:pPr>
            <a:r>
              <a:rPr lang="fr-FR" sz="9600" b="0" dirty="0">
                <a:latin typeface="Times New Roman"/>
                <a:cs typeface="Times New Roman"/>
              </a:rPr>
              <a:t>La situation des comptes de bilan de la société </a:t>
            </a:r>
            <a:r>
              <a:rPr lang="fr-FR" sz="9600" b="0" dirty="0" err="1">
                <a:latin typeface="Times New Roman"/>
                <a:cs typeface="Times New Roman"/>
              </a:rPr>
              <a:t>Pendref</a:t>
            </a:r>
            <a:r>
              <a:rPr lang="fr-FR" sz="9600" b="0" dirty="0">
                <a:latin typeface="Times New Roman"/>
                <a:cs typeface="Times New Roman"/>
              </a:rPr>
              <a:t> se présente ainsi au 31 décembre N: </a:t>
            </a:r>
          </a:p>
          <a:p>
            <a:pPr marL="0" indent="0" algn="just">
              <a:buNone/>
            </a:pPr>
            <a:r>
              <a:rPr lang="fr-FR" sz="9600" b="0" dirty="0">
                <a:latin typeface="Times New Roman"/>
                <a:cs typeface="Times New Roman"/>
              </a:rPr>
              <a:t>	- Banques: 2200                   - Clients: 9300</a:t>
            </a:r>
          </a:p>
          <a:p>
            <a:pPr marL="0" indent="0" algn="just">
              <a:buNone/>
            </a:pPr>
            <a:r>
              <a:rPr lang="fr-FR" sz="9600" b="0" dirty="0">
                <a:latin typeface="Times New Roman"/>
                <a:cs typeface="Times New Roman"/>
              </a:rPr>
              <a:t>	- Caisse: 450                        - Dettes sociales: 2500</a:t>
            </a:r>
          </a:p>
          <a:p>
            <a:pPr marL="0" indent="0" algn="just">
              <a:buNone/>
            </a:pPr>
            <a:r>
              <a:rPr lang="fr-FR" sz="9600" b="0" dirty="0">
                <a:latin typeface="Times New Roman"/>
                <a:cs typeface="Times New Roman"/>
              </a:rPr>
              <a:t>	-Capital: 16000                    -Emprunts: 7500</a:t>
            </a:r>
          </a:p>
          <a:p>
            <a:pPr marL="0" indent="0" algn="just">
              <a:buNone/>
            </a:pPr>
            <a:r>
              <a:rPr lang="fr-FR" sz="9600" b="0" dirty="0">
                <a:latin typeface="Times New Roman"/>
                <a:cs typeface="Times New Roman"/>
              </a:rPr>
              <a:t>	- Fournisseurs: 5720            - Matériel de bureau: 4950</a:t>
            </a:r>
          </a:p>
          <a:p>
            <a:pPr marL="0" indent="0" algn="just">
              <a:buNone/>
            </a:pPr>
            <a:r>
              <a:rPr lang="fr-FR" sz="9600" b="0" dirty="0">
                <a:latin typeface="Times New Roman"/>
                <a:cs typeface="Times New Roman"/>
              </a:rPr>
              <a:t>	- Matériel de transport: 8500 – Mobilier: 2200 </a:t>
            </a:r>
          </a:p>
          <a:p>
            <a:pPr marL="0" indent="0" algn="just">
              <a:buNone/>
            </a:pPr>
            <a:r>
              <a:rPr lang="fr-FR" sz="9600" b="0" dirty="0">
                <a:latin typeface="Times New Roman"/>
                <a:cs typeface="Times New Roman"/>
              </a:rPr>
              <a:t>	- Prêt: 570  		          - Stocks de marchandises: 4400</a:t>
            </a:r>
          </a:p>
          <a:p>
            <a:pPr marL="0" indent="0" algn="just">
              <a:buNone/>
            </a:pPr>
            <a:endParaRPr lang="fr-FR" sz="6000" b="0" dirty="0">
              <a:latin typeface="Times New Roman"/>
              <a:cs typeface="Times New Roman"/>
            </a:endParaRPr>
          </a:p>
          <a:p>
            <a:pPr marL="0" indent="0" algn="just">
              <a:buNone/>
            </a:pPr>
            <a:r>
              <a:rPr lang="fr-FR" sz="6000" b="0" dirty="0">
                <a:latin typeface="Times New Roman"/>
                <a:cs typeface="Times New Roman"/>
              </a:rPr>
              <a:t>		</a:t>
            </a:r>
          </a:p>
          <a:p>
            <a:pPr marL="0" indent="0" algn="just">
              <a:buNone/>
            </a:pPr>
            <a:r>
              <a:rPr lang="fr-FR" sz="9600" i="1" u="sng">
                <a:latin typeface="Times New Roman"/>
                <a:cs typeface="Times New Roman"/>
              </a:rPr>
              <a:t>Travail </a:t>
            </a:r>
            <a:r>
              <a:rPr lang="fr-FR" sz="9600" i="1" u="sng" dirty="0">
                <a:latin typeface="Times New Roman"/>
                <a:cs typeface="Times New Roman"/>
              </a:rPr>
              <a:t>à faire:</a:t>
            </a:r>
            <a:r>
              <a:rPr lang="fr-FR" sz="9600" i="1" dirty="0">
                <a:latin typeface="Times New Roman"/>
                <a:cs typeface="Times New Roman"/>
              </a:rPr>
              <a:t>  </a:t>
            </a:r>
            <a:r>
              <a:rPr lang="fr-FR" sz="9600" dirty="0">
                <a:latin typeface="Times New Roman"/>
                <a:cs typeface="Times New Roman"/>
              </a:rPr>
              <a:t>Présenter le bilan 31 décembre N</a:t>
            </a:r>
            <a:endParaRPr lang="fr-FR" sz="9600" i="1" u="sng" dirty="0">
              <a:latin typeface="Times New Roman"/>
              <a:cs typeface="Times New Roman"/>
            </a:endParaRPr>
          </a:p>
          <a:p>
            <a:pPr marL="0" indent="0" algn="just">
              <a:buNone/>
            </a:pPr>
            <a:r>
              <a:rPr lang="fr-FR" sz="9600" b="0" dirty="0">
                <a:latin typeface="Times New Roman"/>
                <a:cs typeface="Times New Roman"/>
              </a:rPr>
              <a:t>	</a:t>
            </a:r>
          </a:p>
        </p:txBody>
      </p:sp>
      <p:sp>
        <p:nvSpPr>
          <p:cNvPr id="4" name="PageNumber">
            <a:extLst>
              <a:ext uri="{FF2B5EF4-FFF2-40B4-BE49-F238E27FC236}">
                <a16:creationId xmlns:a16="http://schemas.microsoft.com/office/drawing/2014/main" id="{634934DE-8FE9-49D9-855A-84EAA8F6ABBF}"/>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24</a:t>
            </a:r>
          </a:p>
        </p:txBody>
      </p:sp>
    </p:spTree>
    <p:extLst>
      <p:ext uri="{BB962C8B-B14F-4D97-AF65-F5344CB8AC3E}">
        <p14:creationId xmlns:p14="http://schemas.microsoft.com/office/powerpoint/2010/main" val="36725442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2800" i="1" u="sng" dirty="0">
                <a:latin typeface="Times New Roman"/>
                <a:cs typeface="Times New Roman"/>
              </a:rPr>
              <a:t>Chapitre II</a:t>
            </a:r>
            <a:r>
              <a:rPr lang="fr-FR" sz="2800" dirty="0">
                <a:latin typeface="Times New Roman"/>
                <a:cs typeface="Times New Roman"/>
              </a:rPr>
              <a:t>: le Compte </a:t>
            </a:r>
          </a:p>
        </p:txBody>
      </p:sp>
      <p:sp>
        <p:nvSpPr>
          <p:cNvPr id="3" name="Espace réservé du contenu 2">
            <a:extLst>
              <a:ext uri="{FF2B5EF4-FFF2-40B4-BE49-F238E27FC236}">
                <a16:creationId xmlns:a16="http://schemas.microsoft.com/office/drawing/2014/main" id="{FCF97CD9-EAB6-4028-73D6-34686D047378}"/>
              </a:ext>
            </a:extLst>
          </p:cNvPr>
          <p:cNvSpPr>
            <a:spLocks noGrp="1"/>
          </p:cNvSpPr>
          <p:nvPr>
            <p:ph sz="quarter" idx="1"/>
          </p:nvPr>
        </p:nvSpPr>
        <p:spPr/>
        <p:txBody>
          <a:bodyPr/>
          <a:lstStyle/>
          <a:p>
            <a:endParaRPr lang="fr-FR"/>
          </a:p>
        </p:txBody>
      </p:sp>
      <p:sp>
        <p:nvSpPr>
          <p:cNvPr id="4" name="PageNumber">
            <a:extLst>
              <a:ext uri="{FF2B5EF4-FFF2-40B4-BE49-F238E27FC236}">
                <a16:creationId xmlns:a16="http://schemas.microsoft.com/office/drawing/2014/main" id="{5CCDBC55-5813-4E52-BC11-B650076C949B}"/>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25</a:t>
            </a:r>
          </a:p>
        </p:txBody>
      </p:sp>
    </p:spTree>
    <p:extLst>
      <p:ext uri="{BB962C8B-B14F-4D97-AF65-F5344CB8AC3E}">
        <p14:creationId xmlns:p14="http://schemas.microsoft.com/office/powerpoint/2010/main" val="5314952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sz="4000" dirty="0">
                <a:latin typeface="Times New Roman"/>
                <a:cs typeface="Times New Roman"/>
              </a:rPr>
              <a:t>Comptabilité générale </a:t>
            </a:r>
          </a:p>
        </p:txBody>
      </p:sp>
      <p:sp>
        <p:nvSpPr>
          <p:cNvPr id="3" name="Sous-titre 2"/>
          <p:cNvSpPr>
            <a:spLocks noGrp="1"/>
          </p:cNvSpPr>
          <p:nvPr>
            <p:ph type="subTitle" idx="1"/>
          </p:nvPr>
        </p:nvSpPr>
        <p:spPr/>
        <p:txBody>
          <a:bodyPr/>
          <a:lstStyle/>
          <a:p>
            <a:r>
              <a:rPr lang="fr-FR" i="1" u="sng" dirty="0"/>
              <a:t>Préparé par</a:t>
            </a:r>
            <a:r>
              <a:rPr lang="fr-FR" dirty="0"/>
              <a:t>: </a:t>
            </a:r>
            <a:r>
              <a:rPr lang="fr-FR"/>
              <a:t>Madame MRANI ZENTAR </a:t>
            </a:r>
            <a:r>
              <a:rPr lang="fr-FR" dirty="0"/>
              <a:t>Sarra </a:t>
            </a:r>
          </a:p>
        </p:txBody>
      </p:sp>
      <p:sp>
        <p:nvSpPr>
          <p:cNvPr id="4" name="PageNumber">
            <a:extLst>
              <a:ext uri="{FF2B5EF4-FFF2-40B4-BE49-F238E27FC236}">
                <a16:creationId xmlns:a16="http://schemas.microsoft.com/office/drawing/2014/main" id="{DF744104-B087-45C6-A117-C4B706FAD26F}"/>
              </a:ext>
            </a:extLst>
          </p:cNvPr>
          <p:cNvSpPr txBox="1"/>
          <p:nvPr/>
        </p:nvSpPr>
        <p:spPr>
          <a:xfrm>
            <a:off x="8204200" y="5588000"/>
            <a:ext cx="762000" cy="355600"/>
          </a:xfrm>
          <a:prstGeom prst="rect">
            <a:avLst/>
          </a:prstGeom>
          <a:noFill/>
        </p:spPr>
        <p:txBody>
          <a:bodyPr vertOverflow="overflow" vert="horz" wrap="none" rtlCol="0" anchor="ctr" anchorCtr="0">
            <a:noAutofit/>
          </a:bodyPr>
          <a:lstStyle/>
          <a:p>
            <a:pPr algn="l"/>
            <a:r>
              <a:rPr lang="fr-FR" sz="1600" b="1">
                <a:solidFill>
                  <a:srgbClr val="FFFFFF"/>
                </a:solidFill>
              </a:rPr>
              <a:t>26</a:t>
            </a:r>
          </a:p>
        </p:txBody>
      </p:sp>
    </p:spTree>
    <p:extLst>
      <p:ext uri="{BB962C8B-B14F-4D97-AF65-F5344CB8AC3E}">
        <p14:creationId xmlns:p14="http://schemas.microsoft.com/office/powerpoint/2010/main" val="40767289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600" dirty="0">
                <a:latin typeface="Times New Roman"/>
                <a:cs typeface="Times New Roman"/>
              </a:rPr>
              <a:t>Chapitre II </a:t>
            </a:r>
          </a:p>
        </p:txBody>
      </p:sp>
      <p:sp>
        <p:nvSpPr>
          <p:cNvPr id="3" name="Espace réservé du contenu 2"/>
          <p:cNvSpPr>
            <a:spLocks noGrp="1"/>
          </p:cNvSpPr>
          <p:nvPr>
            <p:ph sz="quarter" idx="1"/>
          </p:nvPr>
        </p:nvSpPr>
        <p:spPr/>
        <p:txBody>
          <a:bodyPr>
            <a:normAutofit/>
          </a:bodyPr>
          <a:lstStyle/>
          <a:p>
            <a:pPr marL="0" indent="0" algn="ctr">
              <a:buNone/>
            </a:pPr>
            <a:endParaRPr lang="fr-FR" sz="4000" i="1" dirty="0">
              <a:latin typeface="Times New Roman"/>
              <a:cs typeface="Times New Roman"/>
            </a:endParaRPr>
          </a:p>
          <a:p>
            <a:pPr marL="0" indent="0" algn="ctr">
              <a:buNone/>
            </a:pPr>
            <a:endParaRPr lang="fr-FR" sz="4000" i="1" dirty="0">
              <a:latin typeface="Times New Roman"/>
              <a:cs typeface="Times New Roman"/>
            </a:endParaRPr>
          </a:p>
          <a:p>
            <a:pPr marL="0" indent="0" algn="ctr">
              <a:buNone/>
            </a:pPr>
            <a:r>
              <a:rPr lang="fr-FR" sz="4000" i="1" dirty="0">
                <a:latin typeface="Times New Roman"/>
                <a:cs typeface="Times New Roman"/>
              </a:rPr>
              <a:t>Le Compte </a:t>
            </a:r>
            <a:r>
              <a:rPr lang="fr-FR" sz="4000" i="1">
                <a:latin typeface="Times New Roman"/>
                <a:cs typeface="Times New Roman"/>
              </a:rPr>
              <a:t>T</a:t>
            </a:r>
            <a:endParaRPr lang="fr-FR" sz="4000" i="1" dirty="0">
              <a:latin typeface="Times New Roman"/>
              <a:cs typeface="Times New Roman"/>
            </a:endParaRPr>
          </a:p>
        </p:txBody>
      </p:sp>
      <p:sp>
        <p:nvSpPr>
          <p:cNvPr id="4" name="PageNumber">
            <a:extLst>
              <a:ext uri="{FF2B5EF4-FFF2-40B4-BE49-F238E27FC236}">
                <a16:creationId xmlns:a16="http://schemas.microsoft.com/office/drawing/2014/main" id="{17BC8E8A-841A-454C-90ED-1A8972C16833}"/>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27</a:t>
            </a:r>
          </a:p>
        </p:txBody>
      </p:sp>
    </p:spTree>
    <p:extLst>
      <p:ext uri="{BB962C8B-B14F-4D97-AF65-F5344CB8AC3E}">
        <p14:creationId xmlns:p14="http://schemas.microsoft.com/office/powerpoint/2010/main" val="1459262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lstStyle/>
          <a:p>
            <a:pPr marL="514350" indent="-514350" algn="just">
              <a:buFont typeface="+mj-lt"/>
              <a:buAutoNum type="romanUcPeriod"/>
            </a:pPr>
            <a:endParaRPr lang="fr-FR" i="1" u="sng" dirty="0">
              <a:latin typeface="Times New Roman"/>
              <a:cs typeface="Times New Roman"/>
            </a:endParaRPr>
          </a:p>
          <a:p>
            <a:pPr marL="514350" indent="-514350" algn="just">
              <a:buFont typeface="+mj-lt"/>
              <a:buAutoNum type="romanUcPeriod"/>
            </a:pPr>
            <a:r>
              <a:rPr lang="fr-FR" i="1" u="sng" dirty="0">
                <a:latin typeface="Times New Roman"/>
                <a:cs typeface="Times New Roman"/>
              </a:rPr>
              <a:t>Le fonctionnement d’un compte</a:t>
            </a:r>
          </a:p>
          <a:p>
            <a:pPr marL="457200" indent="-457200" algn="just">
              <a:buFont typeface="+mj-lt"/>
              <a:buAutoNum type="alphaUcPeriod"/>
            </a:pPr>
            <a:r>
              <a:rPr lang="fr-FR" i="1" u="sng" dirty="0">
                <a:latin typeface="Times New Roman"/>
                <a:cs typeface="Times New Roman"/>
              </a:rPr>
              <a:t> Définition</a:t>
            </a:r>
          </a:p>
          <a:p>
            <a:pPr marL="0" indent="0" algn="just">
              <a:buNone/>
            </a:pPr>
            <a:r>
              <a:rPr lang="fr-FR" dirty="0">
                <a:latin typeface="Times New Roman"/>
                <a:cs typeface="Times New Roman"/>
              </a:rPr>
              <a:t>	</a:t>
            </a:r>
          </a:p>
          <a:p>
            <a:pPr marL="0" indent="0" algn="just">
              <a:buNone/>
            </a:pPr>
            <a:r>
              <a:rPr lang="fr-FR" dirty="0">
                <a:latin typeface="Times New Roman"/>
                <a:cs typeface="Times New Roman"/>
              </a:rPr>
              <a:t>	Puisque les comptes doivent enregistrer toutes les opérations réalisées par l’entreprise, ils devront constater à chaque fois, des emplois et des ressources. </a:t>
            </a:r>
          </a:p>
        </p:txBody>
      </p:sp>
      <p:sp>
        <p:nvSpPr>
          <p:cNvPr id="4" name="PageNumber">
            <a:extLst>
              <a:ext uri="{FF2B5EF4-FFF2-40B4-BE49-F238E27FC236}">
                <a16:creationId xmlns:a16="http://schemas.microsoft.com/office/drawing/2014/main" id="{34AF655D-B9F8-4383-A55F-48AD6FB44A3C}"/>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28</a:t>
            </a:r>
          </a:p>
        </p:txBody>
      </p:sp>
    </p:spTree>
    <p:extLst>
      <p:ext uri="{BB962C8B-B14F-4D97-AF65-F5344CB8AC3E}">
        <p14:creationId xmlns:p14="http://schemas.microsoft.com/office/powerpoint/2010/main" val="3676824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normAutofit/>
          </a:bodyPr>
          <a:lstStyle/>
          <a:p>
            <a:pPr marL="0" indent="0" algn="ctr">
              <a:buNone/>
            </a:pPr>
            <a:r>
              <a:rPr lang="fr-FR" sz="2800" i="1" u="sng" dirty="0">
                <a:latin typeface="Times New Roman"/>
                <a:cs typeface="Times New Roman"/>
              </a:rPr>
              <a:t>Fonctionnement d’un compte</a:t>
            </a:r>
          </a:p>
          <a:p>
            <a:pPr marL="0" indent="0" algn="ctr">
              <a:buNone/>
            </a:pPr>
            <a:r>
              <a:rPr lang="fr-FR" sz="2800" i="1" u="sng" dirty="0">
                <a:latin typeface="Times New Roman"/>
                <a:cs typeface="Times New Roman"/>
              </a:rPr>
              <a:t> </a:t>
            </a:r>
          </a:p>
        </p:txBody>
      </p:sp>
      <p:graphicFrame>
        <p:nvGraphicFramePr>
          <p:cNvPr id="5" name="Tableau 4"/>
          <p:cNvGraphicFramePr>
            <a:graphicFrameLocks noGrp="1"/>
          </p:cNvGraphicFramePr>
          <p:nvPr/>
        </p:nvGraphicFramePr>
        <p:xfrm>
          <a:off x="1524000" y="3178299"/>
          <a:ext cx="6096000" cy="1010920"/>
        </p:xfrm>
        <a:graphic>
          <a:graphicData uri="http://schemas.openxmlformats.org/drawingml/2006/table">
            <a:tbl>
              <a:tblPr firstRow="1" bandRow="1">
                <a:tableStyleId>{073A0DAA-6AF3-43AB-8588-CEC1D06C72B9}</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pPr algn="ctr"/>
                      <a:r>
                        <a:rPr lang="fr-FR" dirty="0">
                          <a:latin typeface="Times New Roman"/>
                          <a:cs typeface="Times New Roman"/>
                        </a:rPr>
                        <a:t>Débit (emplois)</a:t>
                      </a:r>
                    </a:p>
                  </a:txBody>
                  <a:tcPr/>
                </a:tc>
                <a:tc>
                  <a:txBody>
                    <a:bodyPr/>
                    <a:lstStyle/>
                    <a:p>
                      <a:pPr algn="ctr"/>
                      <a:r>
                        <a:rPr lang="fr-FR" dirty="0">
                          <a:latin typeface="Times New Roman"/>
                          <a:cs typeface="Times New Roman"/>
                        </a:rPr>
                        <a:t>Crédit ( Ressources)</a:t>
                      </a:r>
                    </a:p>
                  </a:txBody>
                  <a:tcPr/>
                </a:tc>
                <a:extLst>
                  <a:ext uri="{0D108BD9-81ED-4DB2-BD59-A6C34878D82A}">
                    <a16:rowId xmlns:a16="http://schemas.microsoft.com/office/drawing/2014/main" val="10000"/>
                  </a:ext>
                </a:extLst>
              </a:tr>
              <a:tr h="370840">
                <a:tc>
                  <a:txBody>
                    <a:bodyPr/>
                    <a:lstStyle/>
                    <a:p>
                      <a:pPr algn="ctr"/>
                      <a:r>
                        <a:rPr lang="fr-FR" dirty="0">
                          <a:latin typeface="Times New Roman"/>
                          <a:cs typeface="Times New Roman"/>
                        </a:rPr>
                        <a:t>Constatation d’un emplois (Utilisation des fonds)</a:t>
                      </a:r>
                    </a:p>
                  </a:txBody>
                  <a:tcPr/>
                </a:tc>
                <a:tc>
                  <a:txBody>
                    <a:bodyPr/>
                    <a:lstStyle/>
                    <a:p>
                      <a:pPr algn="ctr"/>
                      <a:r>
                        <a:rPr lang="fr-FR" dirty="0">
                          <a:latin typeface="Times New Roman"/>
                          <a:cs typeface="Times New Roman"/>
                        </a:rPr>
                        <a:t>Enregistrement des ressources (Origine des fonds)</a:t>
                      </a:r>
                    </a:p>
                  </a:txBody>
                  <a:tcPr/>
                </a:tc>
                <a:extLst>
                  <a:ext uri="{0D108BD9-81ED-4DB2-BD59-A6C34878D82A}">
                    <a16:rowId xmlns:a16="http://schemas.microsoft.com/office/drawing/2014/main" val="10001"/>
                  </a:ext>
                </a:extLst>
              </a:tr>
            </a:tbl>
          </a:graphicData>
        </a:graphic>
      </p:graphicFrame>
      <p:sp>
        <p:nvSpPr>
          <p:cNvPr id="4" name="PageNumber">
            <a:extLst>
              <a:ext uri="{FF2B5EF4-FFF2-40B4-BE49-F238E27FC236}">
                <a16:creationId xmlns:a16="http://schemas.microsoft.com/office/drawing/2014/main" id="{9EA9B975-A9C5-4F59-8C7C-3DD0E158D65D}"/>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29</a:t>
            </a:r>
          </a:p>
        </p:txBody>
      </p:sp>
    </p:spTree>
    <p:extLst>
      <p:ext uri="{BB962C8B-B14F-4D97-AF65-F5344CB8AC3E}">
        <p14:creationId xmlns:p14="http://schemas.microsoft.com/office/powerpoint/2010/main" val="67943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AA5BF01-92C9-E30B-D16E-4D25A5A7B631}"/>
              </a:ext>
            </a:extLst>
          </p:cNvPr>
          <p:cNvSpPr>
            <a:spLocks noGrp="1"/>
          </p:cNvSpPr>
          <p:nvPr>
            <p:ph type="title"/>
          </p:nvPr>
        </p:nvSpPr>
        <p:spPr/>
        <p:txBody>
          <a:bodyPr/>
          <a:lstStyle/>
          <a:p>
            <a:endParaRPr lang="fr-FR"/>
          </a:p>
        </p:txBody>
      </p:sp>
      <p:sp>
        <p:nvSpPr>
          <p:cNvPr id="3" name="Espace réservé du contenu 2"/>
          <p:cNvSpPr>
            <a:spLocks noGrp="1"/>
          </p:cNvSpPr>
          <p:nvPr>
            <p:ph sz="quarter" idx="1"/>
          </p:nvPr>
        </p:nvSpPr>
        <p:spPr/>
        <p:txBody>
          <a:bodyPr>
            <a:normAutofit/>
          </a:bodyPr>
          <a:lstStyle/>
          <a:p>
            <a:pPr marL="0" indent="0" algn="ctr">
              <a:buNone/>
            </a:pPr>
            <a:endParaRPr lang="fr-FR" sz="3200" dirty="0">
              <a:latin typeface="Times New Roman"/>
              <a:cs typeface="Times New Roman"/>
            </a:endParaRPr>
          </a:p>
          <a:p>
            <a:pPr marL="0" indent="0" algn="ctr">
              <a:buNone/>
            </a:pPr>
            <a:endParaRPr lang="fr-FR" sz="3200" dirty="0">
              <a:latin typeface="Times New Roman"/>
              <a:cs typeface="Times New Roman"/>
            </a:endParaRPr>
          </a:p>
          <a:p>
            <a:pPr marL="0" indent="0" algn="ctr">
              <a:buNone/>
            </a:pPr>
            <a:r>
              <a:rPr lang="fr-FR" sz="5400" i="1" dirty="0">
                <a:latin typeface="Times New Roman"/>
                <a:cs typeface="Times New Roman"/>
              </a:rPr>
              <a:t>Introduction </a:t>
            </a:r>
          </a:p>
        </p:txBody>
      </p:sp>
      <p:sp>
        <p:nvSpPr>
          <p:cNvPr id="4" name="PageNumber">
            <a:extLst>
              <a:ext uri="{FF2B5EF4-FFF2-40B4-BE49-F238E27FC236}">
                <a16:creationId xmlns:a16="http://schemas.microsoft.com/office/drawing/2014/main" id="{538FB2F0-E115-4AC6-9DAE-FC93656B509B}"/>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a:t>
            </a:r>
          </a:p>
        </p:txBody>
      </p:sp>
    </p:spTree>
    <p:extLst>
      <p:ext uri="{BB962C8B-B14F-4D97-AF65-F5344CB8AC3E}">
        <p14:creationId xmlns:p14="http://schemas.microsoft.com/office/powerpoint/2010/main" val="36674102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normAutofit lnSpcReduction="10000"/>
          </a:bodyPr>
          <a:lstStyle/>
          <a:p>
            <a:pPr marL="0" indent="0">
              <a:buNone/>
            </a:pPr>
            <a:r>
              <a:rPr lang="fr-FR" i="1" u="sng" dirty="0">
                <a:latin typeface="Times New Roman"/>
                <a:cs typeface="Times New Roman"/>
              </a:rPr>
              <a:t>B. Exemples</a:t>
            </a:r>
          </a:p>
          <a:p>
            <a:pPr marL="0" indent="0" algn="just">
              <a:buNone/>
            </a:pPr>
            <a:r>
              <a:rPr lang="fr-FR" i="1" u="sng" dirty="0">
                <a:latin typeface="Times New Roman"/>
                <a:cs typeface="Times New Roman"/>
              </a:rPr>
              <a:t>Exemple 1</a:t>
            </a:r>
            <a:r>
              <a:rPr lang="fr-FR" b="0" dirty="0">
                <a:latin typeface="Times New Roman"/>
                <a:cs typeface="Times New Roman"/>
              </a:rPr>
              <a:t>: Observons un compte représentatif d’un poste de l’actif du bilan « Banque » de l’entreprise « Guenoun », celle-</a:t>
            </a:r>
            <a:r>
              <a:rPr lang="fr-FR" b="0">
                <a:latin typeface="Times New Roman"/>
                <a:cs typeface="Times New Roman"/>
              </a:rPr>
              <a:t>ci verse </a:t>
            </a:r>
            <a:r>
              <a:rPr lang="fr-FR" b="0" dirty="0">
                <a:latin typeface="Times New Roman"/>
                <a:cs typeface="Times New Roman"/>
              </a:rPr>
              <a:t>12000dhs à son compte, le 10/10, et paie ensuite 8000 Dhs à un FRS par chèque le 12/10. </a:t>
            </a:r>
          </a:p>
          <a:p>
            <a:pPr marL="0" indent="0">
              <a:buNone/>
            </a:pPr>
            <a:r>
              <a:rPr lang="fr-FR" i="1" dirty="0">
                <a:latin typeface="Times New Roman"/>
                <a:cs typeface="Times New Roman"/>
              </a:rPr>
              <a:t>                    Débit          Banque         Crédit</a:t>
            </a:r>
          </a:p>
          <a:p>
            <a:pPr marL="0" indent="0">
              <a:buNone/>
            </a:pPr>
            <a:r>
              <a:rPr lang="fr-FR" i="1" dirty="0">
                <a:latin typeface="Times New Roman"/>
                <a:cs typeface="Times New Roman"/>
              </a:rPr>
              <a:t>                   10/10  12000     12/10     8000</a:t>
            </a:r>
          </a:p>
          <a:p>
            <a:pPr marL="0" indent="0">
              <a:buNone/>
            </a:pPr>
            <a:r>
              <a:rPr lang="fr-FR" i="1" dirty="0">
                <a:latin typeface="Times New Roman"/>
                <a:cs typeface="Times New Roman"/>
              </a:rPr>
              <a:t>                             </a:t>
            </a:r>
            <a:r>
              <a:rPr lang="fr-FR" sz="3600" i="1" dirty="0">
                <a:latin typeface="Times New Roman"/>
                <a:cs typeface="Times New Roman"/>
              </a:rPr>
              <a:t>+                  -</a:t>
            </a:r>
            <a:endParaRPr lang="fr-FR" i="1" dirty="0">
              <a:latin typeface="Times New Roman"/>
              <a:cs typeface="Times New Roman"/>
            </a:endParaRPr>
          </a:p>
        </p:txBody>
      </p:sp>
      <p:cxnSp>
        <p:nvCxnSpPr>
          <p:cNvPr id="5" name="Connecteur droit 4"/>
          <p:cNvCxnSpPr/>
          <p:nvPr/>
        </p:nvCxnSpPr>
        <p:spPr>
          <a:xfrm>
            <a:off x="4491653" y="4491970"/>
            <a:ext cx="0" cy="1130737"/>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Connecteur droit 6"/>
          <p:cNvCxnSpPr/>
          <p:nvPr/>
        </p:nvCxnSpPr>
        <p:spPr>
          <a:xfrm>
            <a:off x="2416199" y="4680129"/>
            <a:ext cx="4150908"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PageNumber">
            <a:extLst>
              <a:ext uri="{FF2B5EF4-FFF2-40B4-BE49-F238E27FC236}">
                <a16:creationId xmlns:a16="http://schemas.microsoft.com/office/drawing/2014/main" id="{6CF535C4-6C21-459F-9528-0FEBCDA9886A}"/>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30</a:t>
            </a:r>
          </a:p>
        </p:txBody>
      </p:sp>
    </p:spTree>
    <p:extLst>
      <p:ext uri="{BB962C8B-B14F-4D97-AF65-F5344CB8AC3E}">
        <p14:creationId xmlns:p14="http://schemas.microsoft.com/office/powerpoint/2010/main" val="13916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normAutofit/>
          </a:bodyPr>
          <a:lstStyle/>
          <a:p>
            <a:pPr marL="0" indent="0" algn="just">
              <a:buNone/>
            </a:pPr>
            <a:r>
              <a:rPr lang="fr-FR" i="1" u="sng" dirty="0">
                <a:latin typeface="Times New Roman"/>
                <a:cs typeface="Times New Roman"/>
              </a:rPr>
              <a:t>Exemple 2:</a:t>
            </a:r>
            <a:r>
              <a:rPr lang="fr-FR" b="0" dirty="0">
                <a:latin typeface="Times New Roman"/>
                <a:cs typeface="Times New Roman"/>
              </a:rPr>
              <a:t> Observons ensuite un compte représentatif d’un poste du passif du bilan, c’est le compte « FRS » de l’entreprise. Elle a acheté à celui-ci 75000 dhs de marchandises, le 13/10, a ensuite réglé une partie de ses achats le 17/10 pour 50000 dhs.  </a:t>
            </a:r>
          </a:p>
          <a:p>
            <a:pPr marL="0" indent="0" algn="just">
              <a:buNone/>
            </a:pPr>
            <a:r>
              <a:rPr lang="fr-FR" i="1" dirty="0">
                <a:latin typeface="Times New Roman"/>
                <a:cs typeface="Times New Roman"/>
              </a:rPr>
              <a:t> </a:t>
            </a:r>
            <a:r>
              <a:rPr lang="fr-FR" b="0" dirty="0">
                <a:latin typeface="Times New Roman"/>
                <a:cs typeface="Times New Roman"/>
              </a:rPr>
              <a:t>                    Débit            FRS          Crédit</a:t>
            </a:r>
          </a:p>
          <a:p>
            <a:pPr marL="0" indent="0" algn="just">
              <a:buNone/>
            </a:pPr>
            <a:r>
              <a:rPr lang="fr-FR" b="0" dirty="0">
                <a:latin typeface="Times New Roman"/>
                <a:cs typeface="Times New Roman"/>
              </a:rPr>
              <a:t>                   17/10    50000    13/10     75000</a:t>
            </a:r>
          </a:p>
          <a:p>
            <a:pPr marL="0" indent="0" algn="just">
              <a:buNone/>
            </a:pPr>
            <a:r>
              <a:rPr lang="fr-FR" b="0" dirty="0">
                <a:latin typeface="Times New Roman"/>
                <a:cs typeface="Times New Roman"/>
              </a:rPr>
              <a:t>                                 </a:t>
            </a:r>
            <a:r>
              <a:rPr lang="fr-FR" sz="3600" b="0" dirty="0">
                <a:latin typeface="Times New Roman"/>
                <a:cs typeface="Times New Roman"/>
              </a:rPr>
              <a:t>-                 +</a:t>
            </a:r>
          </a:p>
        </p:txBody>
      </p:sp>
      <p:cxnSp>
        <p:nvCxnSpPr>
          <p:cNvPr id="5" name="Connecteur droit 4"/>
          <p:cNvCxnSpPr/>
          <p:nvPr/>
        </p:nvCxnSpPr>
        <p:spPr>
          <a:xfrm flipV="1">
            <a:off x="2869389" y="4799166"/>
            <a:ext cx="3763696" cy="1549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Connecteur droit 6"/>
          <p:cNvCxnSpPr/>
          <p:nvPr/>
        </p:nvCxnSpPr>
        <p:spPr>
          <a:xfrm>
            <a:off x="4751237" y="4979891"/>
            <a:ext cx="0" cy="1409550"/>
          </a:xfrm>
          <a:prstGeom prst="line">
            <a:avLst/>
          </a:prstGeom>
        </p:spPr>
        <p:style>
          <a:lnRef idx="2">
            <a:schemeClr val="accent1"/>
          </a:lnRef>
          <a:fillRef idx="0">
            <a:schemeClr val="accent1"/>
          </a:fillRef>
          <a:effectRef idx="1">
            <a:schemeClr val="accent1"/>
          </a:effectRef>
          <a:fontRef idx="minor">
            <a:schemeClr val="tx1"/>
          </a:fontRef>
        </p:style>
      </p:cxnSp>
      <p:sp>
        <p:nvSpPr>
          <p:cNvPr id="4" name="PageNumber">
            <a:extLst>
              <a:ext uri="{FF2B5EF4-FFF2-40B4-BE49-F238E27FC236}">
                <a16:creationId xmlns:a16="http://schemas.microsoft.com/office/drawing/2014/main" id="{3AF50FBA-C2BA-450C-AAC1-6EB26A75C7DC}"/>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31</a:t>
            </a:r>
          </a:p>
        </p:txBody>
      </p:sp>
    </p:spTree>
    <p:extLst>
      <p:ext uri="{BB962C8B-B14F-4D97-AF65-F5344CB8AC3E}">
        <p14:creationId xmlns:p14="http://schemas.microsoft.com/office/powerpoint/2010/main" val="2916955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lstStyle/>
          <a:p>
            <a:pPr marL="0" indent="0" algn="just">
              <a:buNone/>
            </a:pPr>
            <a:r>
              <a:rPr lang="fr-FR" i="1" u="sng" dirty="0">
                <a:latin typeface="Times New Roman"/>
                <a:cs typeface="Times New Roman"/>
              </a:rPr>
              <a:t>C. Conclusion </a:t>
            </a:r>
          </a:p>
        </p:txBody>
      </p:sp>
      <p:cxnSp>
        <p:nvCxnSpPr>
          <p:cNvPr id="5" name="Connecteur droit 4"/>
          <p:cNvCxnSpPr/>
          <p:nvPr/>
        </p:nvCxnSpPr>
        <p:spPr>
          <a:xfrm>
            <a:off x="779462" y="3221827"/>
            <a:ext cx="2627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5578400" y="3172863"/>
            <a:ext cx="262799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1982523" y="3221827"/>
            <a:ext cx="0" cy="1332102"/>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6998299" y="3172863"/>
            <a:ext cx="0" cy="1332102"/>
          </a:xfrm>
          <a:prstGeom prst="line">
            <a:avLst/>
          </a:prstGeom>
        </p:spPr>
        <p:style>
          <a:lnRef idx="2">
            <a:schemeClr val="accent1"/>
          </a:lnRef>
          <a:fillRef idx="0">
            <a:schemeClr val="accent1"/>
          </a:fillRef>
          <a:effectRef idx="1">
            <a:schemeClr val="accent1"/>
          </a:effectRef>
          <a:fontRef idx="minor">
            <a:schemeClr val="tx1"/>
          </a:fontRef>
        </p:style>
      </p:cxnSp>
      <p:sp>
        <p:nvSpPr>
          <p:cNvPr id="13" name="ZoneTexte 12"/>
          <p:cNvSpPr txBox="1"/>
          <p:nvPr/>
        </p:nvSpPr>
        <p:spPr>
          <a:xfrm>
            <a:off x="875098" y="2633224"/>
            <a:ext cx="2214850" cy="369332"/>
          </a:xfrm>
          <a:prstGeom prst="rect">
            <a:avLst/>
          </a:prstGeom>
          <a:noFill/>
        </p:spPr>
        <p:txBody>
          <a:bodyPr wrap="square" rtlCol="0">
            <a:spAutoFit/>
          </a:bodyPr>
          <a:lstStyle/>
          <a:p>
            <a:pPr algn="ctr"/>
            <a:r>
              <a:rPr lang="fr-FR" dirty="0">
                <a:latin typeface="Times New Roman"/>
                <a:cs typeface="Times New Roman"/>
              </a:rPr>
              <a:t>Compte de l’actif</a:t>
            </a:r>
          </a:p>
        </p:txBody>
      </p:sp>
      <p:sp>
        <p:nvSpPr>
          <p:cNvPr id="14" name="ZoneTexte 13"/>
          <p:cNvSpPr txBox="1"/>
          <p:nvPr/>
        </p:nvSpPr>
        <p:spPr>
          <a:xfrm>
            <a:off x="5699754" y="2633224"/>
            <a:ext cx="2367249" cy="369332"/>
          </a:xfrm>
          <a:prstGeom prst="rect">
            <a:avLst/>
          </a:prstGeom>
          <a:noFill/>
        </p:spPr>
        <p:txBody>
          <a:bodyPr wrap="square" rtlCol="0">
            <a:spAutoFit/>
          </a:bodyPr>
          <a:lstStyle/>
          <a:p>
            <a:pPr algn="ctr"/>
            <a:r>
              <a:rPr lang="fr-FR" dirty="0">
                <a:latin typeface="Times New Roman"/>
                <a:cs typeface="Times New Roman"/>
              </a:rPr>
              <a:t>Compte de Passif</a:t>
            </a:r>
          </a:p>
        </p:txBody>
      </p:sp>
      <p:sp>
        <p:nvSpPr>
          <p:cNvPr id="15" name="ZoneTexte 14"/>
          <p:cNvSpPr txBox="1"/>
          <p:nvPr/>
        </p:nvSpPr>
        <p:spPr>
          <a:xfrm>
            <a:off x="779462" y="3407702"/>
            <a:ext cx="986223" cy="369332"/>
          </a:xfrm>
          <a:prstGeom prst="rect">
            <a:avLst/>
          </a:prstGeom>
          <a:noFill/>
        </p:spPr>
        <p:txBody>
          <a:bodyPr wrap="square" rtlCol="0">
            <a:spAutoFit/>
          </a:bodyPr>
          <a:lstStyle/>
          <a:p>
            <a:pPr algn="ctr"/>
            <a:r>
              <a:rPr lang="fr-FR" dirty="0">
                <a:latin typeface="Times New Roman"/>
                <a:cs typeface="Times New Roman"/>
              </a:rPr>
              <a:t>Débit</a:t>
            </a:r>
          </a:p>
        </p:txBody>
      </p:sp>
      <p:sp>
        <p:nvSpPr>
          <p:cNvPr id="16" name="ZoneTexte 15"/>
          <p:cNvSpPr txBox="1"/>
          <p:nvPr/>
        </p:nvSpPr>
        <p:spPr>
          <a:xfrm>
            <a:off x="5888169" y="3371810"/>
            <a:ext cx="986223" cy="369332"/>
          </a:xfrm>
          <a:prstGeom prst="rect">
            <a:avLst/>
          </a:prstGeom>
          <a:noFill/>
        </p:spPr>
        <p:txBody>
          <a:bodyPr wrap="square" rtlCol="0">
            <a:spAutoFit/>
          </a:bodyPr>
          <a:lstStyle/>
          <a:p>
            <a:pPr algn="ctr"/>
            <a:r>
              <a:rPr lang="fr-FR" dirty="0">
                <a:latin typeface="Times New Roman"/>
                <a:cs typeface="Times New Roman"/>
              </a:rPr>
              <a:t>Débit</a:t>
            </a:r>
          </a:p>
        </p:txBody>
      </p:sp>
      <p:sp>
        <p:nvSpPr>
          <p:cNvPr id="17" name="ZoneTexte 16"/>
          <p:cNvSpPr txBox="1"/>
          <p:nvPr/>
        </p:nvSpPr>
        <p:spPr>
          <a:xfrm>
            <a:off x="2338758" y="3407702"/>
            <a:ext cx="1068703" cy="369332"/>
          </a:xfrm>
          <a:prstGeom prst="rect">
            <a:avLst/>
          </a:prstGeom>
          <a:noFill/>
        </p:spPr>
        <p:txBody>
          <a:bodyPr wrap="square" rtlCol="0">
            <a:spAutoFit/>
          </a:bodyPr>
          <a:lstStyle/>
          <a:p>
            <a:pPr algn="ctr"/>
            <a:r>
              <a:rPr lang="fr-FR" dirty="0">
                <a:latin typeface="Times New Roman"/>
                <a:cs typeface="Times New Roman"/>
              </a:rPr>
              <a:t>Crédit</a:t>
            </a:r>
          </a:p>
        </p:txBody>
      </p:sp>
      <p:sp>
        <p:nvSpPr>
          <p:cNvPr id="18" name="ZoneTexte 17"/>
          <p:cNvSpPr txBox="1"/>
          <p:nvPr/>
        </p:nvSpPr>
        <p:spPr>
          <a:xfrm>
            <a:off x="7153184" y="3340831"/>
            <a:ext cx="1068703" cy="369332"/>
          </a:xfrm>
          <a:prstGeom prst="rect">
            <a:avLst/>
          </a:prstGeom>
          <a:noFill/>
        </p:spPr>
        <p:txBody>
          <a:bodyPr wrap="square" rtlCol="0">
            <a:spAutoFit/>
          </a:bodyPr>
          <a:lstStyle/>
          <a:p>
            <a:pPr algn="ctr"/>
            <a:r>
              <a:rPr lang="fr-FR" dirty="0">
                <a:latin typeface="Times New Roman"/>
                <a:cs typeface="Times New Roman"/>
              </a:rPr>
              <a:t>Crédit</a:t>
            </a:r>
          </a:p>
        </p:txBody>
      </p:sp>
      <p:cxnSp>
        <p:nvCxnSpPr>
          <p:cNvPr id="20" name="Connecteur droit avec flèche 19"/>
          <p:cNvCxnSpPr/>
          <p:nvPr/>
        </p:nvCxnSpPr>
        <p:spPr>
          <a:xfrm flipV="1">
            <a:off x="991261" y="3777034"/>
            <a:ext cx="588562" cy="591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Connecteur droit avec flèche 21"/>
          <p:cNvCxnSpPr/>
          <p:nvPr/>
        </p:nvCxnSpPr>
        <p:spPr>
          <a:xfrm>
            <a:off x="2493642" y="3777034"/>
            <a:ext cx="596306" cy="591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p:nvPr/>
        </p:nvCxnSpPr>
        <p:spPr>
          <a:xfrm flipV="1">
            <a:off x="7354534" y="3772121"/>
            <a:ext cx="588562" cy="591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Connecteur droit avec flèche 23"/>
          <p:cNvCxnSpPr/>
          <p:nvPr/>
        </p:nvCxnSpPr>
        <p:spPr>
          <a:xfrm>
            <a:off x="6038015" y="3741142"/>
            <a:ext cx="596306" cy="59102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ZoneTexte 24"/>
          <p:cNvSpPr txBox="1"/>
          <p:nvPr/>
        </p:nvSpPr>
        <p:spPr>
          <a:xfrm>
            <a:off x="1254565" y="4332162"/>
            <a:ext cx="511120" cy="369332"/>
          </a:xfrm>
          <a:prstGeom prst="rect">
            <a:avLst/>
          </a:prstGeom>
          <a:noFill/>
        </p:spPr>
        <p:txBody>
          <a:bodyPr wrap="square" rtlCol="0">
            <a:spAutoFit/>
          </a:bodyPr>
          <a:lstStyle/>
          <a:p>
            <a:pPr algn="ctr"/>
            <a:r>
              <a:rPr lang="fr-FR" dirty="0">
                <a:latin typeface="Times New Roman"/>
                <a:cs typeface="Times New Roman"/>
              </a:rPr>
              <a:t>+</a:t>
            </a:r>
          </a:p>
        </p:txBody>
      </p:sp>
      <p:sp>
        <p:nvSpPr>
          <p:cNvPr id="26" name="ZoneTexte 25"/>
          <p:cNvSpPr txBox="1"/>
          <p:nvPr/>
        </p:nvSpPr>
        <p:spPr>
          <a:xfrm>
            <a:off x="7431976" y="4309342"/>
            <a:ext cx="511120" cy="369332"/>
          </a:xfrm>
          <a:prstGeom prst="rect">
            <a:avLst/>
          </a:prstGeom>
          <a:noFill/>
        </p:spPr>
        <p:txBody>
          <a:bodyPr wrap="square" rtlCol="0">
            <a:spAutoFit/>
          </a:bodyPr>
          <a:lstStyle/>
          <a:p>
            <a:pPr algn="ctr"/>
            <a:r>
              <a:rPr lang="fr-FR" dirty="0">
                <a:latin typeface="Times New Roman"/>
                <a:cs typeface="Times New Roman"/>
              </a:rPr>
              <a:t>+</a:t>
            </a:r>
          </a:p>
        </p:txBody>
      </p:sp>
      <p:sp>
        <p:nvSpPr>
          <p:cNvPr id="27" name="ZoneTexte 26"/>
          <p:cNvSpPr txBox="1"/>
          <p:nvPr/>
        </p:nvSpPr>
        <p:spPr>
          <a:xfrm>
            <a:off x="2493642" y="4332162"/>
            <a:ext cx="449166" cy="369332"/>
          </a:xfrm>
          <a:prstGeom prst="rect">
            <a:avLst/>
          </a:prstGeom>
          <a:noFill/>
        </p:spPr>
        <p:txBody>
          <a:bodyPr wrap="square" rtlCol="0">
            <a:spAutoFit/>
          </a:bodyPr>
          <a:lstStyle/>
          <a:p>
            <a:pPr algn="ctr"/>
            <a:r>
              <a:rPr lang="fr-FR" dirty="0">
                <a:latin typeface="Times New Roman"/>
                <a:cs typeface="Times New Roman"/>
              </a:rPr>
              <a:t>-</a:t>
            </a:r>
          </a:p>
        </p:txBody>
      </p:sp>
      <p:sp>
        <p:nvSpPr>
          <p:cNvPr id="28" name="ZoneTexte 27"/>
          <p:cNvSpPr txBox="1"/>
          <p:nvPr/>
        </p:nvSpPr>
        <p:spPr>
          <a:xfrm>
            <a:off x="6061248" y="4299896"/>
            <a:ext cx="449166" cy="369332"/>
          </a:xfrm>
          <a:prstGeom prst="rect">
            <a:avLst/>
          </a:prstGeom>
          <a:noFill/>
        </p:spPr>
        <p:txBody>
          <a:bodyPr wrap="square" rtlCol="0">
            <a:spAutoFit/>
          </a:bodyPr>
          <a:lstStyle/>
          <a:p>
            <a:pPr algn="ctr"/>
            <a:r>
              <a:rPr lang="fr-FR" dirty="0">
                <a:latin typeface="Times New Roman"/>
                <a:cs typeface="Times New Roman"/>
              </a:rPr>
              <a:t>-</a:t>
            </a:r>
          </a:p>
        </p:txBody>
      </p:sp>
      <p:sp>
        <p:nvSpPr>
          <p:cNvPr id="4" name="PageNumber">
            <a:extLst>
              <a:ext uri="{FF2B5EF4-FFF2-40B4-BE49-F238E27FC236}">
                <a16:creationId xmlns:a16="http://schemas.microsoft.com/office/drawing/2014/main" id="{8CE784FD-86A8-4DB5-B651-A96892273B7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32</a:t>
            </a:r>
          </a:p>
        </p:txBody>
      </p:sp>
    </p:spTree>
    <p:extLst>
      <p:ext uri="{BB962C8B-B14F-4D97-AF65-F5344CB8AC3E}">
        <p14:creationId xmlns:p14="http://schemas.microsoft.com/office/powerpoint/2010/main" val="644643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lstStyle/>
          <a:p>
            <a:pPr marL="0" indent="0" algn="just">
              <a:buNone/>
            </a:pPr>
            <a:r>
              <a:rPr lang="fr-FR" i="1" u="sng" dirty="0">
                <a:latin typeface="Times New Roman"/>
                <a:cs typeface="Times New Roman"/>
              </a:rPr>
              <a:t>II. L’arrêté d’un compte </a:t>
            </a:r>
          </a:p>
          <a:p>
            <a:pPr marL="0" indent="0" algn="just">
              <a:buNone/>
            </a:pPr>
            <a:r>
              <a:rPr lang="fr-FR" i="1" u="sng" dirty="0">
                <a:latin typeface="Times New Roman"/>
                <a:cs typeface="Times New Roman"/>
              </a:rPr>
              <a:t>A. Définition </a:t>
            </a:r>
          </a:p>
          <a:p>
            <a:pPr marL="0" indent="0" algn="just">
              <a:buNone/>
            </a:pPr>
            <a:r>
              <a:rPr lang="fr-FR" b="0" dirty="0">
                <a:latin typeface="Times New Roman"/>
                <a:cs typeface="Times New Roman"/>
              </a:rPr>
              <a:t>Il est souvent nécessaire de déterminer le solde d’un compte, les raisons peuvent être différentes: </a:t>
            </a:r>
          </a:p>
          <a:p>
            <a:pPr marL="0" indent="0" algn="just">
              <a:buNone/>
            </a:pPr>
            <a:r>
              <a:rPr lang="fr-FR" b="0" dirty="0">
                <a:latin typeface="Times New Roman"/>
                <a:cs typeface="Times New Roman"/>
              </a:rPr>
              <a:t>	- Connaître la situation de l’affaire vis à vis de son client, d’un FRS ou de son banquier  </a:t>
            </a:r>
          </a:p>
          <a:p>
            <a:pPr marL="0" indent="0" algn="just">
              <a:buNone/>
            </a:pPr>
            <a:endParaRPr lang="fr-FR" i="1" u="sng" dirty="0">
              <a:latin typeface="Times New Roman"/>
              <a:cs typeface="Times New Roman"/>
            </a:endParaRPr>
          </a:p>
        </p:txBody>
      </p:sp>
      <p:sp>
        <p:nvSpPr>
          <p:cNvPr id="4" name="PageNumber">
            <a:extLst>
              <a:ext uri="{FF2B5EF4-FFF2-40B4-BE49-F238E27FC236}">
                <a16:creationId xmlns:a16="http://schemas.microsoft.com/office/drawing/2014/main" id="{A61235D2-C1D5-45E0-AEC6-95A9D05B0F30}"/>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33</a:t>
            </a:r>
          </a:p>
        </p:txBody>
      </p:sp>
    </p:spTree>
    <p:extLst>
      <p:ext uri="{BB962C8B-B14F-4D97-AF65-F5344CB8AC3E}">
        <p14:creationId xmlns:p14="http://schemas.microsoft.com/office/powerpoint/2010/main" val="32447603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normAutofit fontScale="77500" lnSpcReduction="20000"/>
          </a:bodyPr>
          <a:lstStyle/>
          <a:p>
            <a:pPr marL="0" indent="0" algn="just">
              <a:buNone/>
            </a:pPr>
            <a:r>
              <a:rPr lang="fr-FR" dirty="0">
                <a:latin typeface="Times New Roman"/>
                <a:cs typeface="Times New Roman"/>
              </a:rPr>
              <a:t>B. </a:t>
            </a:r>
            <a:r>
              <a:rPr lang="fr-FR" i="1" u="sng" dirty="0">
                <a:latin typeface="Times New Roman"/>
                <a:cs typeface="Times New Roman"/>
              </a:rPr>
              <a:t>Exemple</a:t>
            </a:r>
          </a:p>
          <a:p>
            <a:pPr marL="0" indent="0" algn="just">
              <a:buNone/>
            </a:pPr>
            <a:r>
              <a:rPr lang="fr-FR" sz="3100" b="0" dirty="0">
                <a:latin typeface="Times New Roman"/>
                <a:cs typeface="Times New Roman"/>
              </a:rPr>
              <a:t>Le  31/03, Mr. Fadi souhaite régler à son FRS, le solde du compte. Pour connaître le montant du paiement, il lui faut déterminer le solde du compte. D’autre part, il voudrait également connaître pour effectuer le règlement, le solde de son compte en banque. </a:t>
            </a:r>
          </a:p>
          <a:p>
            <a:pPr marL="0" indent="0" algn="just">
              <a:buNone/>
            </a:pPr>
            <a:endParaRPr lang="fr-FR" b="0" dirty="0">
              <a:latin typeface="Times New Roman"/>
              <a:cs typeface="Times New Roman"/>
            </a:endParaRPr>
          </a:p>
          <a:p>
            <a:pPr marL="0" indent="0" algn="just">
              <a:buNone/>
            </a:pPr>
            <a:r>
              <a:rPr lang="fr-FR" b="0" dirty="0">
                <a:latin typeface="Times New Roman"/>
                <a:cs typeface="Times New Roman"/>
              </a:rPr>
              <a:t>     Débit   FRS       Crédit                    Débit     Banque     Crédit </a:t>
            </a:r>
          </a:p>
          <a:p>
            <a:pPr marL="0" indent="0" algn="just">
              <a:buNone/>
            </a:pPr>
            <a:r>
              <a:rPr lang="fr-FR" b="0" dirty="0">
                <a:latin typeface="Times New Roman"/>
                <a:cs typeface="Times New Roman"/>
              </a:rPr>
              <a:t>11/01  1800  5/1    6800                     11/1 15000      13/1 2000</a:t>
            </a:r>
          </a:p>
          <a:p>
            <a:pPr marL="0" indent="0" algn="just">
              <a:buNone/>
            </a:pPr>
            <a:r>
              <a:rPr lang="fr-FR" b="0" dirty="0">
                <a:latin typeface="Times New Roman"/>
                <a:cs typeface="Times New Roman"/>
              </a:rPr>
              <a:t>28/02  2000                                        12/2  3000       24/02 4500</a:t>
            </a:r>
          </a:p>
          <a:p>
            <a:pPr marL="0" indent="0" algn="just">
              <a:buNone/>
            </a:pPr>
            <a:r>
              <a:rPr lang="fr-FR" b="0" dirty="0">
                <a:latin typeface="Times New Roman"/>
                <a:cs typeface="Times New Roman"/>
              </a:rPr>
              <a:t>          3800              6800                              18000              6500 </a:t>
            </a:r>
          </a:p>
          <a:p>
            <a:pPr marL="0" indent="0" algn="just">
              <a:buNone/>
            </a:pPr>
            <a:r>
              <a:rPr lang="fr-FR" b="0" dirty="0">
                <a:latin typeface="Times New Roman"/>
                <a:cs typeface="Times New Roman"/>
              </a:rPr>
              <a:t>SC 3000                                                                       SD  11500</a:t>
            </a:r>
          </a:p>
        </p:txBody>
      </p:sp>
      <p:cxnSp>
        <p:nvCxnSpPr>
          <p:cNvPr id="5" name="Connecteur droit 4"/>
          <p:cNvCxnSpPr/>
          <p:nvPr/>
        </p:nvCxnSpPr>
        <p:spPr>
          <a:xfrm>
            <a:off x="627282" y="4108957"/>
            <a:ext cx="2989273" cy="15489"/>
          </a:xfrm>
          <a:prstGeom prst="line">
            <a:avLst/>
          </a:prstGeom>
        </p:spPr>
        <p:style>
          <a:lnRef idx="2">
            <a:schemeClr val="accent1"/>
          </a:lnRef>
          <a:fillRef idx="0">
            <a:schemeClr val="accent1"/>
          </a:fillRef>
          <a:effectRef idx="1">
            <a:schemeClr val="accent1"/>
          </a:effectRef>
          <a:fontRef idx="minor">
            <a:schemeClr val="tx1"/>
          </a:fontRef>
        </p:style>
      </p:cxnSp>
      <p:cxnSp>
        <p:nvCxnSpPr>
          <p:cNvPr id="6" name="Connecteur droit 5"/>
          <p:cNvCxnSpPr/>
          <p:nvPr/>
        </p:nvCxnSpPr>
        <p:spPr>
          <a:xfrm>
            <a:off x="4915075" y="4171517"/>
            <a:ext cx="3079798" cy="15489"/>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2077554" y="4171517"/>
            <a:ext cx="0" cy="1622866"/>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6462874" y="4322874"/>
            <a:ext cx="0" cy="1471509"/>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1262309" y="4920112"/>
            <a:ext cx="81524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3102951" y="4124446"/>
            <a:ext cx="57307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Connecteur droit 15"/>
          <p:cNvCxnSpPr/>
          <p:nvPr/>
        </p:nvCxnSpPr>
        <p:spPr>
          <a:xfrm>
            <a:off x="5523188" y="4873040"/>
            <a:ext cx="939686" cy="269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Connecteur droit 16"/>
          <p:cNvCxnSpPr/>
          <p:nvPr/>
        </p:nvCxnSpPr>
        <p:spPr>
          <a:xfrm>
            <a:off x="7290096" y="4873040"/>
            <a:ext cx="57307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Connecteur droit 14"/>
          <p:cNvCxnSpPr/>
          <p:nvPr/>
        </p:nvCxnSpPr>
        <p:spPr>
          <a:xfrm>
            <a:off x="2801310" y="4866299"/>
            <a:ext cx="815245"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PageNumber">
            <a:extLst>
              <a:ext uri="{FF2B5EF4-FFF2-40B4-BE49-F238E27FC236}">
                <a16:creationId xmlns:a16="http://schemas.microsoft.com/office/drawing/2014/main" id="{E37E5139-1E18-4329-8794-6D7AD7D474DC}"/>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34</a:t>
            </a:r>
          </a:p>
        </p:txBody>
      </p:sp>
    </p:spTree>
    <p:extLst>
      <p:ext uri="{BB962C8B-B14F-4D97-AF65-F5344CB8AC3E}">
        <p14:creationId xmlns:p14="http://schemas.microsoft.com/office/powerpoint/2010/main" val="42916666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lstStyle/>
          <a:p>
            <a:pPr marL="0" indent="0" algn="just">
              <a:buNone/>
            </a:pPr>
            <a:r>
              <a:rPr lang="fr-FR" i="1" u="sng" dirty="0">
                <a:latin typeface="Times New Roman"/>
                <a:cs typeface="Times New Roman"/>
              </a:rPr>
              <a:t>III. Présentation matérielle </a:t>
            </a:r>
          </a:p>
          <a:p>
            <a:pPr marL="0" indent="0" algn="just">
              <a:buNone/>
            </a:pPr>
            <a:r>
              <a:rPr lang="fr-FR" b="0" dirty="0">
                <a:latin typeface="Times New Roman"/>
                <a:cs typeface="Times New Roman"/>
              </a:rPr>
              <a:t>Un compte peut se présenter en comptabilité sous deux formes différentes: A- la première est la plus utilisée par les entreprises:  </a:t>
            </a:r>
          </a:p>
          <a:p>
            <a:pPr marL="0" indent="0" algn="just">
              <a:buNone/>
            </a:pPr>
            <a:endParaRPr lang="fr-FR" b="0" dirty="0">
              <a:latin typeface="Times New Roman"/>
              <a:cs typeface="Times New Roman"/>
            </a:endParaRPr>
          </a:p>
        </p:txBody>
      </p:sp>
      <p:graphicFrame>
        <p:nvGraphicFramePr>
          <p:cNvPr id="4" name="Tableau 3"/>
          <p:cNvGraphicFramePr>
            <a:graphicFrameLocks noGrp="1"/>
          </p:cNvGraphicFramePr>
          <p:nvPr/>
        </p:nvGraphicFramePr>
        <p:xfrm>
          <a:off x="1524000" y="4138651"/>
          <a:ext cx="6096000" cy="1112520"/>
        </p:xfrm>
        <a:graphic>
          <a:graphicData uri="http://schemas.openxmlformats.org/drawingml/2006/table">
            <a:tbl>
              <a:tblPr firstRow="1" bandRow="1">
                <a:tableStyleId>{073A0DAA-6AF3-43AB-8588-CEC1D06C72B9}</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gridSpan="6">
                  <a:txBody>
                    <a:bodyPr/>
                    <a:lstStyle/>
                    <a:p>
                      <a:r>
                        <a:rPr lang="fr-FR" dirty="0">
                          <a:latin typeface="Times New Roman"/>
                          <a:cs typeface="Times New Roman"/>
                        </a:rPr>
                        <a:t>   Débit                              Compte X                              Crédit</a:t>
                      </a:r>
                    </a:p>
                  </a:txBody>
                  <a:tcPr/>
                </a:tc>
                <a:tc hMerge="1">
                  <a:txBody>
                    <a:bodyPr/>
                    <a:lstStyle/>
                    <a:p>
                      <a:endParaRPr lang="fr-FR"/>
                    </a:p>
                  </a:txBody>
                  <a:tcPr/>
                </a:tc>
                <a:tc hMerge="1">
                  <a:txBody>
                    <a:bodyPr/>
                    <a:lstStyle/>
                    <a:p>
                      <a:endParaRPr lang="fr-FR" dirty="0"/>
                    </a:p>
                  </a:txBody>
                  <a:tcPr/>
                </a:tc>
                <a:tc hMerge="1">
                  <a:txBody>
                    <a:bodyPr/>
                    <a:lstStyle/>
                    <a:p>
                      <a:endParaRPr lang="fr-FR"/>
                    </a:p>
                  </a:txBody>
                  <a:tcPr/>
                </a:tc>
                <a:tc hMerge="1">
                  <a:txBody>
                    <a:bodyPr/>
                    <a:lstStyle/>
                    <a:p>
                      <a:endParaRPr lang="fr-FR" dirty="0"/>
                    </a:p>
                  </a:txBody>
                  <a:tcPr/>
                </a:tc>
                <a:tc hMerge="1">
                  <a:txBody>
                    <a:bodyPr/>
                    <a:lstStyle/>
                    <a:p>
                      <a:endParaRPr lang="fr-FR"/>
                    </a:p>
                  </a:txBody>
                  <a:tcPr/>
                </a:tc>
                <a:extLst>
                  <a:ext uri="{0D108BD9-81ED-4DB2-BD59-A6C34878D82A}">
                    <a16:rowId xmlns:a16="http://schemas.microsoft.com/office/drawing/2014/main" val="10000"/>
                  </a:ext>
                </a:extLst>
              </a:tr>
              <a:tr h="370840">
                <a:tc>
                  <a:txBody>
                    <a:bodyPr/>
                    <a:lstStyle/>
                    <a:p>
                      <a:pPr algn="ctr"/>
                      <a:r>
                        <a:rPr lang="fr-FR" dirty="0">
                          <a:latin typeface="Times New Roman"/>
                          <a:cs typeface="Times New Roman"/>
                        </a:rPr>
                        <a:t>Date</a:t>
                      </a:r>
                    </a:p>
                  </a:txBody>
                  <a:tcPr/>
                </a:tc>
                <a:tc>
                  <a:txBody>
                    <a:bodyPr/>
                    <a:lstStyle/>
                    <a:p>
                      <a:pPr algn="ctr"/>
                      <a:r>
                        <a:rPr lang="fr-FR" dirty="0">
                          <a:latin typeface="Times New Roman"/>
                          <a:cs typeface="Times New Roman"/>
                        </a:rPr>
                        <a:t>Libellé</a:t>
                      </a:r>
                    </a:p>
                  </a:txBody>
                  <a:tcPr/>
                </a:tc>
                <a:tc>
                  <a:txBody>
                    <a:bodyPr/>
                    <a:lstStyle/>
                    <a:p>
                      <a:pPr algn="ctr"/>
                      <a:r>
                        <a:rPr lang="fr-FR" dirty="0">
                          <a:latin typeface="Times New Roman"/>
                          <a:cs typeface="Times New Roman"/>
                        </a:rPr>
                        <a:t>Somme</a:t>
                      </a:r>
                    </a:p>
                  </a:txBody>
                  <a:tcPr/>
                </a:tc>
                <a:tc>
                  <a:txBody>
                    <a:bodyPr/>
                    <a:lstStyle/>
                    <a:p>
                      <a:pPr algn="ctr"/>
                      <a:r>
                        <a:rPr lang="fr-FR" dirty="0">
                          <a:latin typeface="Times New Roman"/>
                          <a:cs typeface="Times New Roman"/>
                        </a:rPr>
                        <a:t>Date</a:t>
                      </a:r>
                    </a:p>
                  </a:txBody>
                  <a:tcPr/>
                </a:tc>
                <a:tc>
                  <a:txBody>
                    <a:bodyPr/>
                    <a:lstStyle/>
                    <a:p>
                      <a:pPr algn="ctr"/>
                      <a:r>
                        <a:rPr lang="fr-FR" dirty="0">
                          <a:latin typeface="Times New Roman"/>
                          <a:cs typeface="Times New Roman"/>
                        </a:rPr>
                        <a:t>Libellé</a:t>
                      </a:r>
                    </a:p>
                  </a:txBody>
                  <a:tcPr/>
                </a:tc>
                <a:tc>
                  <a:txBody>
                    <a:bodyPr/>
                    <a:lstStyle/>
                    <a:p>
                      <a:pPr algn="ctr"/>
                      <a:r>
                        <a:rPr lang="fr-FR" dirty="0">
                          <a:latin typeface="Times New Roman"/>
                          <a:cs typeface="Times New Roman"/>
                        </a:rPr>
                        <a:t>Somme </a:t>
                      </a:r>
                    </a:p>
                  </a:txBody>
                  <a:tcPr/>
                </a:tc>
                <a:extLst>
                  <a:ext uri="{0D108BD9-81ED-4DB2-BD59-A6C34878D82A}">
                    <a16:rowId xmlns:a16="http://schemas.microsoft.com/office/drawing/2014/main" val="10001"/>
                  </a:ext>
                </a:extLst>
              </a:tr>
              <a:tr h="370840">
                <a:tc>
                  <a:txBody>
                    <a:bodyPr/>
                    <a:lstStyle/>
                    <a:p>
                      <a:pPr algn="ctr"/>
                      <a:r>
                        <a:rPr lang="fr-FR" dirty="0"/>
                        <a:t>    ( A)</a:t>
                      </a:r>
                    </a:p>
                  </a:txBody>
                  <a:tcPr/>
                </a:tc>
                <a:tc>
                  <a:txBody>
                    <a:bodyPr/>
                    <a:lstStyle/>
                    <a:p>
                      <a:pPr algn="ctr"/>
                      <a:r>
                        <a:rPr lang="fr-FR" dirty="0"/>
                        <a:t>   (B)</a:t>
                      </a:r>
                    </a:p>
                  </a:txBody>
                  <a:tcPr/>
                </a:tc>
                <a:tc>
                  <a:txBody>
                    <a:bodyPr/>
                    <a:lstStyle/>
                    <a:p>
                      <a:pPr algn="ctr"/>
                      <a:r>
                        <a:rPr lang="fr-FR" dirty="0"/>
                        <a:t>( C)</a:t>
                      </a:r>
                    </a:p>
                  </a:txBody>
                  <a:tcPr/>
                </a:tc>
                <a:tc>
                  <a:txBody>
                    <a:bodyPr/>
                    <a:lstStyle/>
                    <a:p>
                      <a:pPr algn="ctr"/>
                      <a:r>
                        <a:rPr lang="fr-FR" dirty="0"/>
                        <a:t>(A’)</a:t>
                      </a:r>
                    </a:p>
                  </a:txBody>
                  <a:tcPr/>
                </a:tc>
                <a:tc>
                  <a:txBody>
                    <a:bodyPr/>
                    <a:lstStyle/>
                    <a:p>
                      <a:pPr algn="ctr"/>
                      <a:r>
                        <a:rPr lang="fr-FR" dirty="0"/>
                        <a:t>(B’)</a:t>
                      </a:r>
                    </a:p>
                  </a:txBody>
                  <a:tcPr/>
                </a:tc>
                <a:tc>
                  <a:txBody>
                    <a:bodyPr/>
                    <a:lstStyle/>
                    <a:p>
                      <a:pPr algn="ctr"/>
                      <a:r>
                        <a:rPr lang="fr-FR" dirty="0"/>
                        <a:t>(C’)</a:t>
                      </a:r>
                    </a:p>
                  </a:txBody>
                  <a:tcPr/>
                </a:tc>
                <a:extLst>
                  <a:ext uri="{0D108BD9-81ED-4DB2-BD59-A6C34878D82A}">
                    <a16:rowId xmlns:a16="http://schemas.microsoft.com/office/drawing/2014/main" val="10002"/>
                  </a:ext>
                </a:extLst>
              </a:tr>
            </a:tbl>
          </a:graphicData>
        </a:graphic>
      </p:graphicFrame>
      <p:sp>
        <p:nvSpPr>
          <p:cNvPr id="5" name="PageNumber">
            <a:extLst>
              <a:ext uri="{FF2B5EF4-FFF2-40B4-BE49-F238E27FC236}">
                <a16:creationId xmlns:a16="http://schemas.microsoft.com/office/drawing/2014/main" id="{333AADDC-FE00-41B6-B275-7D838940FAD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35</a:t>
            </a:r>
          </a:p>
        </p:txBody>
      </p:sp>
    </p:spTree>
    <p:extLst>
      <p:ext uri="{BB962C8B-B14F-4D97-AF65-F5344CB8AC3E}">
        <p14:creationId xmlns:p14="http://schemas.microsoft.com/office/powerpoint/2010/main" val="24299753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lstStyle/>
          <a:p>
            <a:pPr marL="0" indent="0" algn="just">
              <a:buNone/>
            </a:pPr>
            <a:r>
              <a:rPr lang="fr-FR" b="0" dirty="0">
                <a:latin typeface="Times New Roman"/>
                <a:cs typeface="Times New Roman"/>
              </a:rPr>
              <a:t>B- La seconde méthode de présentation dite à « colonne mariées » d’un compte est surtout utilisée dans les banques: </a:t>
            </a:r>
          </a:p>
          <a:p>
            <a:pPr marL="0" indent="0" algn="just">
              <a:buNone/>
            </a:pPr>
            <a:endParaRPr lang="fr-FR" b="0" dirty="0">
              <a:latin typeface="Times New Roman"/>
              <a:cs typeface="Times New Roman"/>
            </a:endParaRPr>
          </a:p>
        </p:txBody>
      </p:sp>
      <p:graphicFrame>
        <p:nvGraphicFramePr>
          <p:cNvPr id="4" name="Tableau 3"/>
          <p:cNvGraphicFramePr>
            <a:graphicFrameLocks noGrp="1"/>
          </p:cNvGraphicFramePr>
          <p:nvPr/>
        </p:nvGraphicFramePr>
        <p:xfrm>
          <a:off x="1524000" y="4138651"/>
          <a:ext cx="6096000" cy="1112520"/>
        </p:xfrm>
        <a:graphic>
          <a:graphicData uri="http://schemas.openxmlformats.org/drawingml/2006/table">
            <a:tbl>
              <a:tblPr firstRow="1" bandRow="1">
                <a:tableStyleId>{073A0DAA-6AF3-43AB-8588-CEC1D06C72B9}</a:tableStyleId>
              </a:tblPr>
              <a:tblGrid>
                <a:gridCol w="1016000">
                  <a:extLst>
                    <a:ext uri="{9D8B030D-6E8A-4147-A177-3AD203B41FA5}">
                      <a16:colId xmlns:a16="http://schemas.microsoft.com/office/drawing/2014/main" val="20000"/>
                    </a:ext>
                  </a:extLst>
                </a:gridCol>
                <a:gridCol w="1016000">
                  <a:extLst>
                    <a:ext uri="{9D8B030D-6E8A-4147-A177-3AD203B41FA5}">
                      <a16:colId xmlns:a16="http://schemas.microsoft.com/office/drawing/2014/main" val="20001"/>
                    </a:ext>
                  </a:extLst>
                </a:gridCol>
                <a:gridCol w="1016000">
                  <a:extLst>
                    <a:ext uri="{9D8B030D-6E8A-4147-A177-3AD203B41FA5}">
                      <a16:colId xmlns:a16="http://schemas.microsoft.com/office/drawing/2014/main" val="20002"/>
                    </a:ext>
                  </a:extLst>
                </a:gridCol>
                <a:gridCol w="1016000">
                  <a:extLst>
                    <a:ext uri="{9D8B030D-6E8A-4147-A177-3AD203B41FA5}">
                      <a16:colId xmlns:a16="http://schemas.microsoft.com/office/drawing/2014/main" val="20003"/>
                    </a:ext>
                  </a:extLst>
                </a:gridCol>
                <a:gridCol w="1016000">
                  <a:extLst>
                    <a:ext uri="{9D8B030D-6E8A-4147-A177-3AD203B41FA5}">
                      <a16:colId xmlns:a16="http://schemas.microsoft.com/office/drawing/2014/main" val="20004"/>
                    </a:ext>
                  </a:extLst>
                </a:gridCol>
                <a:gridCol w="1016000">
                  <a:extLst>
                    <a:ext uri="{9D8B030D-6E8A-4147-A177-3AD203B41FA5}">
                      <a16:colId xmlns:a16="http://schemas.microsoft.com/office/drawing/2014/main" val="20005"/>
                    </a:ext>
                  </a:extLst>
                </a:gridCol>
              </a:tblGrid>
              <a:tr h="370840">
                <a:tc gridSpan="6">
                  <a:txBody>
                    <a:bodyPr/>
                    <a:lstStyle/>
                    <a:p>
                      <a:pPr algn="ctr"/>
                      <a:r>
                        <a:rPr lang="fr-FR" dirty="0">
                          <a:latin typeface="Times New Roman"/>
                          <a:cs typeface="Times New Roman"/>
                        </a:rPr>
                        <a:t>Compte </a:t>
                      </a:r>
                      <a:r>
                        <a:rPr lang="fr-FR" baseline="0" dirty="0">
                          <a:latin typeface="Times New Roman"/>
                          <a:cs typeface="Times New Roman"/>
                        </a:rPr>
                        <a:t> de MR. Lamine</a:t>
                      </a:r>
                      <a:endParaRPr lang="fr-FR" dirty="0">
                        <a:latin typeface="Times New Roman"/>
                        <a:cs typeface="Times New Roman"/>
                      </a:endParaRPr>
                    </a:p>
                  </a:txBody>
                  <a:tcPr/>
                </a:tc>
                <a:tc hMerge="1">
                  <a:txBody>
                    <a:bodyPr/>
                    <a:lstStyle/>
                    <a:p>
                      <a:endParaRPr lang="fr-FR"/>
                    </a:p>
                  </a:txBody>
                  <a:tcPr/>
                </a:tc>
                <a:tc hMerge="1">
                  <a:txBody>
                    <a:bodyPr/>
                    <a:lstStyle/>
                    <a:p>
                      <a:endParaRPr lang="fr-FR" dirty="0"/>
                    </a:p>
                  </a:txBody>
                  <a:tcPr/>
                </a:tc>
                <a:tc hMerge="1">
                  <a:txBody>
                    <a:bodyPr/>
                    <a:lstStyle/>
                    <a:p>
                      <a:endParaRPr lang="fr-FR"/>
                    </a:p>
                  </a:txBody>
                  <a:tcPr/>
                </a:tc>
                <a:tc hMerge="1">
                  <a:txBody>
                    <a:bodyPr/>
                    <a:lstStyle/>
                    <a:p>
                      <a:endParaRPr lang="fr-FR" dirty="0"/>
                    </a:p>
                  </a:txBody>
                  <a:tcPr/>
                </a:tc>
                <a:tc hMerge="1">
                  <a:txBody>
                    <a:bodyPr/>
                    <a:lstStyle/>
                    <a:p>
                      <a:endParaRPr lang="fr-FR"/>
                    </a:p>
                  </a:txBody>
                  <a:tcPr/>
                </a:tc>
                <a:extLst>
                  <a:ext uri="{0D108BD9-81ED-4DB2-BD59-A6C34878D82A}">
                    <a16:rowId xmlns:a16="http://schemas.microsoft.com/office/drawing/2014/main" val="10000"/>
                  </a:ext>
                </a:extLst>
              </a:tr>
              <a:tr h="370840">
                <a:tc>
                  <a:txBody>
                    <a:bodyPr/>
                    <a:lstStyle/>
                    <a:p>
                      <a:pPr algn="ctr"/>
                      <a:r>
                        <a:rPr lang="fr-FR" dirty="0">
                          <a:latin typeface="Times New Roman"/>
                          <a:cs typeface="Times New Roman"/>
                        </a:rPr>
                        <a:t>Date</a:t>
                      </a:r>
                    </a:p>
                  </a:txBody>
                  <a:tcPr/>
                </a:tc>
                <a:tc>
                  <a:txBody>
                    <a:bodyPr/>
                    <a:lstStyle/>
                    <a:p>
                      <a:pPr algn="ctr"/>
                      <a:r>
                        <a:rPr lang="fr-FR" dirty="0">
                          <a:latin typeface="Times New Roman"/>
                          <a:cs typeface="Times New Roman"/>
                        </a:rPr>
                        <a:t>Libellé</a:t>
                      </a:r>
                    </a:p>
                  </a:txBody>
                  <a:tcPr/>
                </a:tc>
                <a:tc>
                  <a:txBody>
                    <a:bodyPr/>
                    <a:lstStyle/>
                    <a:p>
                      <a:pPr algn="ctr"/>
                      <a:r>
                        <a:rPr lang="fr-FR" dirty="0">
                          <a:latin typeface="Times New Roman"/>
                          <a:cs typeface="Times New Roman"/>
                        </a:rPr>
                        <a:t>Débiteur</a:t>
                      </a:r>
                    </a:p>
                  </a:txBody>
                  <a:tcPr/>
                </a:tc>
                <a:tc>
                  <a:txBody>
                    <a:bodyPr/>
                    <a:lstStyle/>
                    <a:p>
                      <a:pPr algn="ctr"/>
                      <a:r>
                        <a:rPr lang="fr-FR" sz="1600" dirty="0">
                          <a:latin typeface="Times New Roman"/>
                          <a:cs typeface="Times New Roman"/>
                        </a:rPr>
                        <a:t>Créditeur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dirty="0">
                          <a:latin typeface="Times New Roman"/>
                          <a:cs typeface="Times New Roman"/>
                        </a:rPr>
                        <a:t>Débiteur</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600" dirty="0">
                          <a:latin typeface="Times New Roman"/>
                          <a:cs typeface="Times New Roman"/>
                        </a:rPr>
                        <a:t>Créditeur </a:t>
                      </a:r>
                    </a:p>
                  </a:txBody>
                  <a:tcPr/>
                </a:tc>
                <a:extLst>
                  <a:ext uri="{0D108BD9-81ED-4DB2-BD59-A6C34878D82A}">
                    <a16:rowId xmlns:a16="http://schemas.microsoft.com/office/drawing/2014/main" val="10001"/>
                  </a:ext>
                </a:extLst>
              </a:tr>
              <a:tr h="370840">
                <a:tc>
                  <a:txBody>
                    <a:bodyPr/>
                    <a:lstStyle/>
                    <a:p>
                      <a:pPr algn="ctr"/>
                      <a:r>
                        <a:rPr lang="fr-FR" dirty="0"/>
                        <a:t>    ( A)</a:t>
                      </a:r>
                    </a:p>
                  </a:txBody>
                  <a:tcPr/>
                </a:tc>
                <a:tc>
                  <a:txBody>
                    <a:bodyPr/>
                    <a:lstStyle/>
                    <a:p>
                      <a:pPr algn="ctr"/>
                      <a:r>
                        <a:rPr lang="fr-FR" dirty="0"/>
                        <a:t>   (B)</a:t>
                      </a:r>
                    </a:p>
                  </a:txBody>
                  <a:tcPr/>
                </a:tc>
                <a:tc>
                  <a:txBody>
                    <a:bodyPr/>
                    <a:lstStyle/>
                    <a:p>
                      <a:pPr algn="ctr"/>
                      <a:r>
                        <a:rPr lang="fr-FR" dirty="0"/>
                        <a:t>( C)</a:t>
                      </a:r>
                    </a:p>
                  </a:txBody>
                  <a:tcPr/>
                </a:tc>
                <a:tc>
                  <a:txBody>
                    <a:bodyPr/>
                    <a:lstStyle/>
                    <a:p>
                      <a:pPr algn="ctr"/>
                      <a:r>
                        <a:rPr lang="fr-FR" dirty="0"/>
                        <a:t>(D)</a:t>
                      </a:r>
                    </a:p>
                  </a:txBody>
                  <a:tcPr/>
                </a:tc>
                <a:tc>
                  <a:txBody>
                    <a:bodyPr/>
                    <a:lstStyle/>
                    <a:p>
                      <a:pPr algn="ctr"/>
                      <a:r>
                        <a:rPr lang="fr-FR" dirty="0"/>
                        <a:t>(E)</a:t>
                      </a:r>
                    </a:p>
                  </a:txBody>
                  <a:tcPr/>
                </a:tc>
                <a:tc>
                  <a:txBody>
                    <a:bodyPr/>
                    <a:lstStyle/>
                    <a:p>
                      <a:pPr algn="ctr"/>
                      <a:r>
                        <a:rPr lang="fr-FR" dirty="0"/>
                        <a:t>(F)</a:t>
                      </a:r>
                    </a:p>
                  </a:txBody>
                  <a:tcPr/>
                </a:tc>
                <a:extLst>
                  <a:ext uri="{0D108BD9-81ED-4DB2-BD59-A6C34878D82A}">
                    <a16:rowId xmlns:a16="http://schemas.microsoft.com/office/drawing/2014/main" val="10002"/>
                  </a:ext>
                </a:extLst>
              </a:tr>
            </a:tbl>
          </a:graphicData>
        </a:graphic>
      </p:graphicFrame>
      <p:sp>
        <p:nvSpPr>
          <p:cNvPr id="5" name="PageNumber">
            <a:extLst>
              <a:ext uri="{FF2B5EF4-FFF2-40B4-BE49-F238E27FC236}">
                <a16:creationId xmlns:a16="http://schemas.microsoft.com/office/drawing/2014/main" id="{66E62694-15A3-40F7-BC53-0781F597E0E3}"/>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36</a:t>
            </a:r>
          </a:p>
        </p:txBody>
      </p:sp>
    </p:spTree>
    <p:extLst>
      <p:ext uri="{BB962C8B-B14F-4D97-AF65-F5344CB8AC3E}">
        <p14:creationId xmlns:p14="http://schemas.microsoft.com/office/powerpoint/2010/main" val="162885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lstStyle/>
          <a:p>
            <a:pPr marL="0" indent="0" algn="just">
              <a:buNone/>
            </a:pPr>
            <a:endParaRPr lang="fr-FR" i="1" u="sng" dirty="0">
              <a:latin typeface="Times New Roman"/>
              <a:cs typeface="Times New Roman"/>
            </a:endParaRPr>
          </a:p>
          <a:p>
            <a:pPr marL="0" indent="0" algn="just">
              <a:buNone/>
            </a:pPr>
            <a:r>
              <a:rPr lang="fr-FR" i="1" u="sng" dirty="0">
                <a:latin typeface="Times New Roman"/>
                <a:cs typeface="Times New Roman"/>
              </a:rPr>
              <a:t>IV- Le principe de la partie double </a:t>
            </a:r>
            <a:endParaRPr lang="fr-FR" b="0" dirty="0">
              <a:latin typeface="Times New Roman"/>
              <a:cs typeface="Times New Roman"/>
            </a:endParaRPr>
          </a:p>
          <a:p>
            <a:pPr marL="0" indent="0" algn="just">
              <a:buNone/>
            </a:pPr>
            <a:r>
              <a:rPr lang="fr-FR" b="0" dirty="0">
                <a:latin typeface="Times New Roman"/>
                <a:cs typeface="Times New Roman"/>
              </a:rPr>
              <a:t>	</a:t>
            </a:r>
            <a:r>
              <a:rPr lang="fr-FR" i="1" u="sng" dirty="0">
                <a:latin typeface="Times New Roman"/>
                <a:cs typeface="Times New Roman"/>
              </a:rPr>
              <a:t>A. Principes</a:t>
            </a:r>
          </a:p>
          <a:p>
            <a:pPr marL="0" indent="0" algn="just">
              <a:buNone/>
            </a:pPr>
            <a:r>
              <a:rPr lang="fr-FR" sz="2800" b="0" dirty="0">
                <a:latin typeface="Times New Roman"/>
                <a:cs typeface="Times New Roman"/>
              </a:rPr>
              <a:t>D’après l’équilibre primaire du bilan, nous savons que toute entreprise entraine la recherche du moyen de financement, on peut donc conclure qu’un compte ne fonctionnera jamais seul, l’enregistrement des ressources dans un compte ne fonctionnera jamais seul. </a:t>
            </a:r>
          </a:p>
        </p:txBody>
      </p:sp>
      <p:sp>
        <p:nvSpPr>
          <p:cNvPr id="2" name="PageNumber">
            <a:extLst>
              <a:ext uri="{FF2B5EF4-FFF2-40B4-BE49-F238E27FC236}">
                <a16:creationId xmlns:a16="http://schemas.microsoft.com/office/drawing/2014/main" id="{608B11B3-0991-4D5A-B869-E0C2AA33AAA4}"/>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37</a:t>
            </a:r>
          </a:p>
        </p:txBody>
      </p:sp>
    </p:spTree>
    <p:extLst>
      <p:ext uri="{BB962C8B-B14F-4D97-AF65-F5344CB8AC3E}">
        <p14:creationId xmlns:p14="http://schemas.microsoft.com/office/powerpoint/2010/main" val="1802527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compte </a:t>
            </a:r>
          </a:p>
        </p:txBody>
      </p:sp>
      <p:sp>
        <p:nvSpPr>
          <p:cNvPr id="3" name="Espace réservé du contenu 2"/>
          <p:cNvSpPr>
            <a:spLocks noGrp="1"/>
          </p:cNvSpPr>
          <p:nvPr>
            <p:ph sz="quarter" idx="1"/>
          </p:nvPr>
        </p:nvSpPr>
        <p:spPr/>
        <p:txBody>
          <a:bodyPr>
            <a:normAutofit fontScale="25000" lnSpcReduction="20000"/>
          </a:bodyPr>
          <a:lstStyle/>
          <a:p>
            <a:pPr marL="457200" indent="-457200" algn="just">
              <a:buAutoNum type="alphaUcPeriod" startAt="2"/>
            </a:pPr>
            <a:r>
              <a:rPr lang="fr-FR" sz="8000" i="1" u="sng" dirty="0">
                <a:latin typeface="Times New Roman"/>
                <a:cs typeface="Times New Roman"/>
              </a:rPr>
              <a:t>Exemple </a:t>
            </a:r>
          </a:p>
          <a:p>
            <a:pPr marL="0" indent="0" algn="just">
              <a:buNone/>
            </a:pPr>
            <a:endParaRPr lang="fr-FR" i="1" u="sng" dirty="0">
              <a:latin typeface="Times New Roman"/>
              <a:cs typeface="Times New Roman"/>
            </a:endParaRPr>
          </a:p>
          <a:p>
            <a:pPr marL="0" indent="0" algn="just">
              <a:buNone/>
            </a:pPr>
            <a:r>
              <a:rPr lang="fr-FR" sz="7200" dirty="0">
                <a:latin typeface="Times New Roman"/>
                <a:cs typeface="Times New Roman"/>
              </a:rPr>
              <a:t>Vous disposez des informations suivantes en (</a:t>
            </a:r>
            <a:r>
              <a:rPr lang="fr-FR" sz="7200" dirty="0" err="1">
                <a:latin typeface="Times New Roman"/>
                <a:cs typeface="Times New Roman"/>
              </a:rPr>
              <a:t>Dhs</a:t>
            </a:r>
            <a:r>
              <a:rPr lang="fr-FR" sz="7200" dirty="0">
                <a:latin typeface="Times New Roman"/>
                <a:cs typeface="Times New Roman"/>
              </a:rPr>
              <a:t>): </a:t>
            </a:r>
          </a:p>
          <a:p>
            <a:pPr marL="457200" indent="-457200" algn="just">
              <a:buFont typeface="+mj-lt"/>
              <a:buAutoNum type="arabicPeriod"/>
            </a:pPr>
            <a:r>
              <a:rPr lang="fr-FR" sz="7200" dirty="0">
                <a:latin typeface="Times New Roman"/>
                <a:cs typeface="Times New Roman"/>
              </a:rPr>
              <a:t>Achats de marchandises à crédit  			: 12000</a:t>
            </a:r>
          </a:p>
          <a:p>
            <a:pPr marL="457200" indent="-457200" algn="just">
              <a:buFont typeface="+mj-lt"/>
              <a:buAutoNum type="arabicPeriod"/>
            </a:pPr>
            <a:r>
              <a:rPr lang="fr-FR" sz="7200" dirty="0">
                <a:latin typeface="Times New Roman"/>
                <a:cs typeface="Times New Roman"/>
              </a:rPr>
              <a:t>Ventes de marchandises, au comptant, en espèce           : 320</a:t>
            </a:r>
          </a:p>
          <a:p>
            <a:pPr marL="457200" indent="-457200" algn="just">
              <a:buFont typeface="+mj-lt"/>
              <a:buAutoNum type="arabicPeriod"/>
            </a:pPr>
            <a:r>
              <a:rPr lang="fr-FR" sz="7200" dirty="0">
                <a:latin typeface="Times New Roman"/>
                <a:cs typeface="Times New Roman"/>
              </a:rPr>
              <a:t>Paiement du loyer par chèque bancaire 		 : 1000</a:t>
            </a:r>
          </a:p>
          <a:p>
            <a:pPr marL="457200" indent="-457200" algn="just">
              <a:buFont typeface="+mj-lt"/>
              <a:buAutoNum type="arabicPeriod"/>
            </a:pPr>
            <a:r>
              <a:rPr lang="fr-FR" sz="7200" dirty="0">
                <a:latin typeface="Times New Roman"/>
                <a:cs typeface="Times New Roman"/>
              </a:rPr>
              <a:t>Emprunté à la banque                                                     :40000</a:t>
            </a:r>
          </a:p>
          <a:p>
            <a:pPr marL="457200" indent="-457200" algn="just">
              <a:buFont typeface="+mj-lt"/>
              <a:buAutoNum type="arabicPeriod"/>
            </a:pPr>
            <a:r>
              <a:rPr lang="fr-FR" sz="7200" dirty="0">
                <a:latin typeface="Times New Roman"/>
                <a:cs typeface="Times New Roman"/>
              </a:rPr>
              <a:t>Dépôt d’espèces en banque			 : 1000</a:t>
            </a:r>
          </a:p>
          <a:p>
            <a:pPr marL="457200" indent="-457200" algn="just">
              <a:buFont typeface="+mj-lt"/>
              <a:buAutoNum type="arabicPeriod"/>
            </a:pPr>
            <a:r>
              <a:rPr lang="fr-FR" sz="7200" dirty="0">
                <a:latin typeface="Times New Roman"/>
                <a:cs typeface="Times New Roman"/>
              </a:rPr>
              <a:t>Achat d’une camionnette à crédit			 : 15000</a:t>
            </a:r>
          </a:p>
          <a:p>
            <a:pPr marL="457200" indent="-457200" algn="just">
              <a:buFont typeface="+mj-lt"/>
              <a:buAutoNum type="arabicPeriod"/>
            </a:pPr>
            <a:r>
              <a:rPr lang="fr-FR" sz="7200" dirty="0">
                <a:latin typeface="Times New Roman"/>
                <a:cs typeface="Times New Roman"/>
              </a:rPr>
              <a:t>Règlement d’un fournisseur par chèque		 : 12000</a:t>
            </a:r>
          </a:p>
          <a:p>
            <a:pPr marL="457200" indent="-457200" algn="just">
              <a:buFont typeface="+mj-lt"/>
              <a:buAutoNum type="arabicPeriod"/>
            </a:pPr>
            <a:r>
              <a:rPr lang="fr-FR" sz="7200" dirty="0">
                <a:latin typeface="Times New Roman"/>
                <a:cs typeface="Times New Roman"/>
              </a:rPr>
              <a:t>Retour de marchandises achetées 			  : 400</a:t>
            </a:r>
          </a:p>
          <a:p>
            <a:pPr marL="457200" indent="-457200" algn="just">
              <a:buFont typeface="+mj-lt"/>
              <a:buAutoNum type="arabicPeriod"/>
            </a:pPr>
            <a:r>
              <a:rPr lang="fr-FR" sz="7200" dirty="0">
                <a:latin typeface="Times New Roman"/>
                <a:cs typeface="Times New Roman"/>
              </a:rPr>
              <a:t>Ventes de marchandises à crédit			  : 18000</a:t>
            </a:r>
          </a:p>
          <a:p>
            <a:pPr marL="457200" indent="-457200" algn="just">
              <a:buFont typeface="+mj-lt"/>
              <a:buAutoNum type="arabicPeriod"/>
            </a:pPr>
            <a:r>
              <a:rPr lang="fr-FR" sz="7200" dirty="0">
                <a:latin typeface="Times New Roman"/>
                <a:cs typeface="Times New Roman"/>
              </a:rPr>
              <a:t>Paiement des salaires par virement bancaire		  : 20000</a:t>
            </a:r>
          </a:p>
          <a:p>
            <a:pPr marL="457200" indent="-457200" algn="just">
              <a:buFont typeface="+mj-lt"/>
              <a:buAutoNum type="arabicPeriod"/>
            </a:pPr>
            <a:r>
              <a:rPr lang="fr-FR" sz="7200" dirty="0">
                <a:latin typeface="Times New Roman"/>
                <a:cs typeface="Times New Roman"/>
              </a:rPr>
              <a:t>Règlement des clients par chèque			  : 9000</a:t>
            </a:r>
          </a:p>
          <a:p>
            <a:pPr marL="457200" indent="-457200" algn="just">
              <a:buFont typeface="+mj-lt"/>
              <a:buAutoNum type="arabicPeriod"/>
            </a:pPr>
            <a:r>
              <a:rPr lang="fr-FR" sz="7200" dirty="0">
                <a:latin typeface="Times New Roman"/>
                <a:cs typeface="Times New Roman"/>
              </a:rPr>
              <a:t>Retrait d’espèces par chèque pour alimenter la caisse		  : 1300</a:t>
            </a:r>
          </a:p>
        </p:txBody>
      </p:sp>
      <p:sp>
        <p:nvSpPr>
          <p:cNvPr id="2" name="PageNumber">
            <a:extLst>
              <a:ext uri="{FF2B5EF4-FFF2-40B4-BE49-F238E27FC236}">
                <a16:creationId xmlns:a16="http://schemas.microsoft.com/office/drawing/2014/main" id="{AC03E559-56AA-4C65-B56E-06B63382D0B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38</a:t>
            </a:r>
          </a:p>
        </p:txBody>
      </p:sp>
    </p:spTree>
    <p:extLst>
      <p:ext uri="{BB962C8B-B14F-4D97-AF65-F5344CB8AC3E}">
        <p14:creationId xmlns:p14="http://schemas.microsoft.com/office/powerpoint/2010/main" val="425413512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Comptabilité générale </a:t>
            </a:r>
          </a:p>
        </p:txBody>
      </p:sp>
      <p:sp>
        <p:nvSpPr>
          <p:cNvPr id="3" name="Sous-titre 2"/>
          <p:cNvSpPr>
            <a:spLocks noGrp="1"/>
          </p:cNvSpPr>
          <p:nvPr>
            <p:ph type="subTitle" idx="1"/>
          </p:nvPr>
        </p:nvSpPr>
        <p:spPr/>
        <p:txBody>
          <a:bodyPr>
            <a:normAutofit fontScale="47500" lnSpcReduction="20000"/>
          </a:bodyPr>
          <a:lstStyle/>
          <a:p>
            <a:endParaRPr lang="fr-FR" sz="3200" i="1" u="sng" dirty="0">
              <a:latin typeface="Times New Roman"/>
              <a:cs typeface="Times New Roman"/>
            </a:endParaRPr>
          </a:p>
          <a:p>
            <a:r>
              <a:rPr lang="fr-FR" sz="4400" i="1" u="sng" dirty="0">
                <a:latin typeface="Times New Roman"/>
                <a:cs typeface="Times New Roman"/>
              </a:rPr>
              <a:t>Préparé par</a:t>
            </a:r>
            <a:r>
              <a:rPr lang="fr-FR" sz="4400" dirty="0">
                <a:latin typeface="Times New Roman"/>
                <a:cs typeface="Times New Roman"/>
              </a:rPr>
              <a:t>: </a:t>
            </a:r>
            <a:r>
              <a:rPr lang="fr-FR" sz="4400">
                <a:latin typeface="Times New Roman"/>
                <a:cs typeface="Times New Roman"/>
              </a:rPr>
              <a:t>Madame MRANI ZENTAR </a:t>
            </a:r>
            <a:r>
              <a:rPr lang="fr-FR" sz="4400" dirty="0">
                <a:latin typeface="Times New Roman"/>
                <a:cs typeface="Times New Roman"/>
              </a:rPr>
              <a:t>Sarra </a:t>
            </a:r>
          </a:p>
          <a:p>
            <a:endParaRPr lang="fr-FR" dirty="0"/>
          </a:p>
        </p:txBody>
      </p:sp>
      <p:sp>
        <p:nvSpPr>
          <p:cNvPr id="4" name="PageNumber">
            <a:extLst>
              <a:ext uri="{FF2B5EF4-FFF2-40B4-BE49-F238E27FC236}">
                <a16:creationId xmlns:a16="http://schemas.microsoft.com/office/drawing/2014/main" id="{4A5EEF23-5ACD-4D89-AE68-53ED2A5D9B1D}"/>
              </a:ext>
            </a:extLst>
          </p:cNvPr>
          <p:cNvSpPr txBox="1"/>
          <p:nvPr/>
        </p:nvSpPr>
        <p:spPr>
          <a:xfrm>
            <a:off x="8204200" y="5588000"/>
            <a:ext cx="762000" cy="355600"/>
          </a:xfrm>
          <a:prstGeom prst="rect">
            <a:avLst/>
          </a:prstGeom>
          <a:noFill/>
        </p:spPr>
        <p:txBody>
          <a:bodyPr vertOverflow="overflow" vert="horz" wrap="none" rtlCol="0" anchor="ctr" anchorCtr="0">
            <a:noAutofit/>
          </a:bodyPr>
          <a:lstStyle/>
          <a:p>
            <a:pPr algn="l"/>
            <a:r>
              <a:rPr lang="fr-FR" sz="1600" b="1">
                <a:solidFill>
                  <a:srgbClr val="FFFFFF"/>
                </a:solidFill>
              </a:rPr>
              <a:t>39</a:t>
            </a:r>
          </a:p>
        </p:txBody>
      </p:sp>
    </p:spTree>
    <p:extLst>
      <p:ext uri="{BB962C8B-B14F-4D97-AF65-F5344CB8AC3E}">
        <p14:creationId xmlns:p14="http://schemas.microsoft.com/office/powerpoint/2010/main" val="1150924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normAutofit/>
          </a:bodyPr>
          <a:lstStyle/>
          <a:p>
            <a:pPr marL="0" indent="0" algn="just">
              <a:buNone/>
            </a:pPr>
            <a:r>
              <a:rPr lang="fr-FR" i="1" u="sng" dirty="0">
                <a:latin typeface="Times New Roman"/>
                <a:cs typeface="Times New Roman"/>
              </a:rPr>
              <a:t>I. Qu’est ce qu’un bilan?</a:t>
            </a:r>
          </a:p>
          <a:p>
            <a:pPr marL="457200" indent="-457200" algn="just">
              <a:buFont typeface="+mj-lt"/>
              <a:buAutoNum type="alphaUcPeriod"/>
            </a:pPr>
            <a:r>
              <a:rPr lang="fr-FR" i="1" u="sng" dirty="0">
                <a:latin typeface="Times New Roman"/>
                <a:cs typeface="Times New Roman"/>
              </a:rPr>
              <a:t>Définition</a:t>
            </a:r>
          </a:p>
          <a:p>
            <a:pPr marL="0" indent="0" algn="just">
              <a:buNone/>
            </a:pPr>
            <a:r>
              <a:rPr lang="fr-FR" b="0" dirty="0">
                <a:latin typeface="Times New Roman"/>
                <a:cs typeface="Times New Roman"/>
              </a:rPr>
              <a:t>	</a:t>
            </a:r>
          </a:p>
          <a:p>
            <a:pPr marL="0" indent="0" algn="just">
              <a:buNone/>
            </a:pPr>
            <a:r>
              <a:rPr lang="fr-FR" b="0" dirty="0">
                <a:latin typeface="Times New Roman"/>
                <a:cs typeface="Times New Roman"/>
              </a:rPr>
              <a:t>Le bilan est un tableau en deux parties, qui recense et évalue en unité monétaire à une date donnée, les emplois de l’entreprise et les ressources qui ont permit de les financer. </a:t>
            </a:r>
          </a:p>
        </p:txBody>
      </p:sp>
      <p:sp>
        <p:nvSpPr>
          <p:cNvPr id="4" name="PageNumber">
            <a:extLst>
              <a:ext uri="{FF2B5EF4-FFF2-40B4-BE49-F238E27FC236}">
                <a16:creationId xmlns:a16="http://schemas.microsoft.com/office/drawing/2014/main" id="{F45871EE-B138-4E78-9A93-D41E3EA95CB2}"/>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a:t>
            </a:r>
          </a:p>
        </p:txBody>
      </p:sp>
    </p:spTree>
    <p:extLst>
      <p:ext uri="{BB962C8B-B14F-4D97-AF65-F5344CB8AC3E}">
        <p14:creationId xmlns:p14="http://schemas.microsoft.com/office/powerpoint/2010/main" val="3096306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marL="457200" indent="-457200" algn="just">
              <a:buAutoNum type="alphaUcPeriod"/>
            </a:pPr>
            <a:r>
              <a:rPr lang="fr-FR" sz="2400" b="1" i="1" u="sng" dirty="0">
                <a:latin typeface="Times New Roman"/>
                <a:cs typeface="Times New Roman"/>
              </a:rPr>
              <a:t>Le fonctionnement des comptes de charges et des produits</a:t>
            </a:r>
          </a:p>
          <a:p>
            <a:pPr marL="457200" indent="-457200" algn="just">
              <a:buAutoNum type="alphaUcPeriod"/>
            </a:pPr>
            <a:endParaRPr lang="fr-FR" sz="2400" b="1" i="1" u="sng" dirty="0">
              <a:latin typeface="Times New Roman"/>
              <a:cs typeface="Times New Roman"/>
            </a:endParaRPr>
          </a:p>
          <a:p>
            <a:pPr marL="0" indent="0" algn="just">
              <a:buNone/>
            </a:pPr>
            <a:endParaRPr lang="fr-FR" sz="2400" dirty="0">
              <a:latin typeface="Times New Roman"/>
              <a:cs typeface="Times New Roman"/>
            </a:endParaRPr>
          </a:p>
          <a:p>
            <a:pPr marL="0" indent="0" algn="just">
              <a:buNone/>
            </a:pPr>
            <a:r>
              <a:rPr lang="fr-FR" sz="2400" dirty="0">
                <a:latin typeface="Times New Roman"/>
                <a:cs typeface="Times New Roman"/>
              </a:rPr>
              <a:t>C’est en fonction des deux notions ressources et emplois que le classement sera effectué. Il sera déterminé par les ressources qui ont pour origine les produits réalisés et les emplois qui correspondent à des charges supportés par l’entreprise.   </a:t>
            </a:r>
          </a:p>
        </p:txBody>
      </p:sp>
      <p:sp>
        <p:nvSpPr>
          <p:cNvPr id="4" name="PageNumber">
            <a:extLst>
              <a:ext uri="{FF2B5EF4-FFF2-40B4-BE49-F238E27FC236}">
                <a16:creationId xmlns:a16="http://schemas.microsoft.com/office/drawing/2014/main" id="{1C2F2DE9-9DA6-4F52-9FC1-03E7E1076CCA}"/>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40</a:t>
            </a:r>
          </a:p>
        </p:txBody>
      </p:sp>
    </p:spTree>
    <p:extLst>
      <p:ext uri="{BB962C8B-B14F-4D97-AF65-F5344CB8AC3E}">
        <p14:creationId xmlns:p14="http://schemas.microsoft.com/office/powerpoint/2010/main" val="3759920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
                                        <p:tgtEl>
                                          <p:spTgt spid="3">
                                            <p:txEl>
                                              <p:pRg st="3" end="3"/>
                                            </p:txEl>
                                          </p:spTgt>
                                        </p:tgtEl>
                                      </p:cBhvr>
                                    </p:animEffect>
                                    <p:anim calcmode="lin" valueType="num">
                                      <p:cBhvr>
                                        <p:cTn id="1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lnSpcReduction="10000"/>
          </a:bodyPr>
          <a:lstStyle/>
          <a:p>
            <a:pPr marL="457200" indent="-457200" algn="just">
              <a:buAutoNum type="arabicPeriod"/>
            </a:pPr>
            <a:r>
              <a:rPr lang="fr-FR" sz="2400" b="1" i="1" u="sng" dirty="0">
                <a:latin typeface="Times New Roman"/>
                <a:cs typeface="Times New Roman"/>
              </a:rPr>
              <a:t>Les comptes de charges </a:t>
            </a:r>
          </a:p>
          <a:p>
            <a:pPr marL="0" indent="0" algn="just">
              <a:buNone/>
            </a:pPr>
            <a:r>
              <a:rPr lang="fr-FR" sz="2400" b="1" i="1" u="sng" dirty="0">
                <a:latin typeface="Times New Roman"/>
                <a:cs typeface="Times New Roman"/>
              </a:rPr>
              <a:t>Exemple 1</a:t>
            </a:r>
          </a:p>
          <a:p>
            <a:pPr marL="0" indent="0" algn="just">
              <a:buNone/>
            </a:pPr>
            <a:r>
              <a:rPr lang="fr-FR" sz="2400" dirty="0">
                <a:latin typeface="Times New Roman"/>
                <a:cs typeface="Times New Roman"/>
              </a:rPr>
              <a:t> Enregistrons dans la comptabilité de l’entreprise Driss, les opérations suivantes: </a:t>
            </a:r>
          </a:p>
          <a:p>
            <a:pPr marL="0" indent="0" algn="just">
              <a:buNone/>
            </a:pPr>
            <a:endParaRPr lang="fr-FR" sz="2400" dirty="0">
              <a:latin typeface="Times New Roman"/>
              <a:cs typeface="Times New Roman"/>
            </a:endParaRPr>
          </a:p>
          <a:p>
            <a:pPr marL="0" indent="0" algn="just">
              <a:buNone/>
            </a:pPr>
            <a:r>
              <a:rPr lang="fr-FR" sz="2400" dirty="0">
                <a:latin typeface="Times New Roman"/>
                <a:cs typeface="Times New Roman"/>
              </a:rPr>
              <a:t>	- Paiement par chèque du salaire du vendeur: 5600 dhs (A) </a:t>
            </a:r>
          </a:p>
          <a:p>
            <a:pPr marL="0" indent="0" algn="just">
              <a:buNone/>
            </a:pPr>
            <a:r>
              <a:rPr lang="fr-FR" sz="2400" dirty="0">
                <a:latin typeface="Times New Roman"/>
                <a:cs typeface="Times New Roman"/>
              </a:rPr>
              <a:t>	- Réception de la facture du FRS Zouhair: 1200 dhs (B), pour un achat de fournitures. </a:t>
            </a:r>
          </a:p>
          <a:p>
            <a:pPr marL="0" indent="0" algn="just">
              <a:buNone/>
            </a:pPr>
            <a:r>
              <a:rPr lang="fr-FR" sz="2400" dirty="0">
                <a:latin typeface="Times New Roman"/>
                <a:cs typeface="Times New Roman"/>
              </a:rPr>
              <a:t>	- Nous retournons 100 dhs de fournitures non conformes à Zouhair (C).  </a:t>
            </a:r>
          </a:p>
        </p:txBody>
      </p:sp>
      <p:sp>
        <p:nvSpPr>
          <p:cNvPr id="4" name="PageNumber">
            <a:extLst>
              <a:ext uri="{FF2B5EF4-FFF2-40B4-BE49-F238E27FC236}">
                <a16:creationId xmlns:a16="http://schemas.microsoft.com/office/drawing/2014/main" id="{8ED163E4-D74C-4B09-8893-040F314D549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41</a:t>
            </a:r>
          </a:p>
        </p:txBody>
      </p:sp>
    </p:spTree>
    <p:extLst>
      <p:ext uri="{BB962C8B-B14F-4D97-AF65-F5344CB8AC3E}">
        <p14:creationId xmlns:p14="http://schemas.microsoft.com/office/powerpoint/2010/main" val="886193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
                                        <p:tgtEl>
                                          <p:spTgt spid="3">
                                            <p:txEl>
                                              <p:pRg st="5" end="5"/>
                                            </p:txEl>
                                          </p:spTgt>
                                        </p:tgtEl>
                                      </p:cBhvr>
                                    </p:animEffect>
                                    <p:anim calcmode="lin" valueType="num">
                                      <p:cBhvr>
                                        <p:cTn id="44"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100"/>
                                        <p:tgtEl>
                                          <p:spTgt spid="3">
                                            <p:txEl>
                                              <p:pRg st="6" end="6"/>
                                            </p:txEl>
                                          </p:spTgt>
                                        </p:tgtEl>
                                      </p:cBhvr>
                                    </p:animEffect>
                                    <p:anim calcmode="lin" valueType="num">
                                      <p:cBhvr>
                                        <p:cTn id="53"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marL="0" indent="0" algn="just">
              <a:buNone/>
            </a:pPr>
            <a:r>
              <a:rPr lang="fr-FR" sz="2400" b="1" i="1" u="sng" dirty="0">
                <a:latin typeface="Times New Roman"/>
                <a:cs typeface="Times New Roman"/>
              </a:rPr>
              <a:t>2. Les comptes de produit </a:t>
            </a:r>
          </a:p>
          <a:p>
            <a:pPr marL="0" indent="0" algn="just">
              <a:buNone/>
            </a:pPr>
            <a:r>
              <a:rPr lang="fr-FR" sz="2400" b="1" i="1" u="sng" dirty="0">
                <a:latin typeface="Times New Roman"/>
                <a:cs typeface="Times New Roman"/>
              </a:rPr>
              <a:t>Exemple 2</a:t>
            </a:r>
          </a:p>
          <a:p>
            <a:pPr marL="0" indent="0" algn="just">
              <a:buNone/>
            </a:pPr>
            <a:r>
              <a:rPr lang="fr-FR" sz="2400" dirty="0">
                <a:latin typeface="Times New Roman"/>
                <a:cs typeface="Times New Roman"/>
              </a:rPr>
              <a:t>Enregistrons dans la comptabilité de l’entreprise Driss, les deux opérations suivantes:  </a:t>
            </a:r>
          </a:p>
          <a:p>
            <a:pPr marL="0" indent="0" algn="just">
              <a:buNone/>
            </a:pPr>
            <a:r>
              <a:rPr lang="fr-FR" sz="2400" dirty="0">
                <a:latin typeface="Times New Roman"/>
                <a:cs typeface="Times New Roman"/>
              </a:rPr>
              <a:t>	(A)- La banque l’informe que son compte à produit 420 dhs d’intérêt. </a:t>
            </a:r>
          </a:p>
          <a:p>
            <a:pPr marL="0" indent="0" algn="just">
              <a:buNone/>
            </a:pPr>
            <a:r>
              <a:rPr lang="fr-FR" sz="2400" dirty="0">
                <a:latin typeface="Times New Roman"/>
                <a:cs typeface="Times New Roman"/>
              </a:rPr>
              <a:t>	 (B)- Un de ses clients lui retourne des marchandises pour 700 dhs. </a:t>
            </a:r>
          </a:p>
        </p:txBody>
      </p:sp>
      <p:sp>
        <p:nvSpPr>
          <p:cNvPr id="4" name="PageNumber">
            <a:extLst>
              <a:ext uri="{FF2B5EF4-FFF2-40B4-BE49-F238E27FC236}">
                <a16:creationId xmlns:a16="http://schemas.microsoft.com/office/drawing/2014/main" id="{9FA79796-3051-4549-9BC9-69AD4B18D5F9}"/>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42</a:t>
            </a:r>
          </a:p>
        </p:txBody>
      </p:sp>
    </p:spTree>
    <p:extLst>
      <p:ext uri="{BB962C8B-B14F-4D97-AF65-F5344CB8AC3E}">
        <p14:creationId xmlns:p14="http://schemas.microsoft.com/office/powerpoint/2010/main" val="1912824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fontScale="85000" lnSpcReduction="20000"/>
          </a:bodyPr>
          <a:lstStyle/>
          <a:p>
            <a:pPr marL="0" indent="0" algn="just">
              <a:buNone/>
            </a:pPr>
            <a:r>
              <a:rPr lang="fr-FR" sz="2400" b="1" i="1" u="sng" dirty="0">
                <a:latin typeface="Times New Roman"/>
                <a:cs typeface="Times New Roman"/>
              </a:rPr>
              <a:t>B. La structure du CPC</a:t>
            </a:r>
          </a:p>
          <a:p>
            <a:pPr marL="0" indent="0" algn="just">
              <a:buNone/>
            </a:pPr>
            <a:endParaRPr lang="fr-FR" sz="2400" b="1" i="1" u="sng" dirty="0">
              <a:latin typeface="Times New Roman"/>
              <a:cs typeface="Times New Roman"/>
            </a:endParaRPr>
          </a:p>
          <a:p>
            <a:pPr marL="457200" indent="-457200" algn="just">
              <a:buFont typeface="+mj-lt"/>
              <a:buAutoNum type="arabicPeriod"/>
            </a:pPr>
            <a:r>
              <a:rPr lang="fr-FR" sz="2400" b="1" i="1" u="sng" dirty="0">
                <a:latin typeface="Times New Roman"/>
                <a:cs typeface="Times New Roman"/>
              </a:rPr>
              <a:t>Les opérations d’exploitation </a:t>
            </a:r>
            <a:endParaRPr lang="fr-FR" sz="2400" dirty="0">
              <a:latin typeface="Times New Roman"/>
              <a:cs typeface="Times New Roman"/>
            </a:endParaRPr>
          </a:p>
          <a:p>
            <a:pPr marL="0" indent="0" algn="just">
              <a:buNone/>
            </a:pPr>
            <a:endParaRPr lang="fr-FR" sz="2400" dirty="0">
              <a:latin typeface="Times New Roman"/>
              <a:cs typeface="Times New Roman"/>
            </a:endParaRPr>
          </a:p>
          <a:p>
            <a:pPr marL="0" indent="0" algn="just">
              <a:buNone/>
            </a:pPr>
            <a:r>
              <a:rPr lang="fr-FR" sz="2400" dirty="0">
                <a:latin typeface="Times New Roman"/>
                <a:cs typeface="Times New Roman"/>
              </a:rPr>
              <a:t>Cette rubrique constate les charges et les produits réalisés dans le cadre de l’objet social de l’entreprise. </a:t>
            </a:r>
          </a:p>
          <a:p>
            <a:pPr marL="0" indent="0" algn="just">
              <a:buNone/>
            </a:pPr>
            <a:r>
              <a:rPr lang="fr-FR" sz="2400" dirty="0">
                <a:latin typeface="Times New Roman"/>
                <a:cs typeface="Times New Roman"/>
              </a:rPr>
              <a:t>	</a:t>
            </a:r>
            <a:r>
              <a:rPr lang="fr-FR" sz="2400" b="1" i="1" u="sng" dirty="0">
                <a:latin typeface="Times New Roman"/>
                <a:cs typeface="Times New Roman"/>
              </a:rPr>
              <a:t>a. Les Charges d’exploitation </a:t>
            </a:r>
          </a:p>
          <a:p>
            <a:pPr marL="0" indent="0" algn="just">
              <a:buNone/>
            </a:pPr>
            <a:endParaRPr lang="fr-FR" sz="2600" dirty="0">
              <a:latin typeface="Times New Roman"/>
              <a:cs typeface="Times New Roman"/>
            </a:endParaRPr>
          </a:p>
          <a:p>
            <a:pPr marL="0" indent="0" algn="just">
              <a:buNone/>
            </a:pPr>
            <a:r>
              <a:rPr lang="fr-FR" sz="2600" dirty="0">
                <a:latin typeface="Times New Roman"/>
                <a:cs typeface="Times New Roman"/>
              </a:rPr>
              <a:t>Elles enregistrent sous la rubrique « 61 », toutes les opérations réalisées dans un exercice pour acquérir: </a:t>
            </a:r>
          </a:p>
          <a:p>
            <a:pPr algn="just"/>
            <a:r>
              <a:rPr lang="fr-FR" sz="2600" dirty="0">
                <a:latin typeface="Times New Roman"/>
                <a:cs typeface="Times New Roman"/>
              </a:rPr>
              <a:t>	- Des biens à revendre ou à transformer, Matière première, marchandises , fournitures….</a:t>
            </a:r>
          </a:p>
          <a:p>
            <a:pPr algn="just"/>
            <a:r>
              <a:rPr lang="fr-FR" sz="2600" dirty="0">
                <a:latin typeface="Times New Roman"/>
                <a:cs typeface="Times New Roman"/>
              </a:rPr>
              <a:t>	- Des services: ces charges peuvent provenir</a:t>
            </a:r>
          </a:p>
          <a:p>
            <a:pPr marL="0" indent="0" algn="just">
              <a:buNone/>
            </a:pPr>
            <a:endParaRPr lang="fr-FR" sz="2400" dirty="0">
              <a:latin typeface="Times New Roman"/>
              <a:cs typeface="Times New Roman"/>
            </a:endParaRPr>
          </a:p>
          <a:p>
            <a:pPr marL="0" indent="0" algn="just">
              <a:buNone/>
            </a:pPr>
            <a:endParaRPr lang="fr-FR" sz="2400" b="1" i="1" u="sng" dirty="0">
              <a:latin typeface="Times New Roman"/>
              <a:cs typeface="Times New Roman"/>
            </a:endParaRPr>
          </a:p>
        </p:txBody>
      </p:sp>
      <p:sp>
        <p:nvSpPr>
          <p:cNvPr id="4" name="PageNumber">
            <a:extLst>
              <a:ext uri="{FF2B5EF4-FFF2-40B4-BE49-F238E27FC236}">
                <a16:creationId xmlns:a16="http://schemas.microsoft.com/office/drawing/2014/main" id="{F9FE9A1A-58F9-4249-9506-E3FC23F891FB}"/>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43</a:t>
            </a:r>
          </a:p>
        </p:txBody>
      </p:sp>
    </p:spTree>
    <p:extLst>
      <p:ext uri="{BB962C8B-B14F-4D97-AF65-F5344CB8AC3E}">
        <p14:creationId xmlns:p14="http://schemas.microsoft.com/office/powerpoint/2010/main" val="1242474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Effect transition="in" filter="fade">
                                      <p:cBhvr>
                                        <p:cTn id="43" dur="100"/>
                                        <p:tgtEl>
                                          <p:spTgt spid="3">
                                            <p:txEl>
                                              <p:pRg st="7" end="7"/>
                                            </p:txEl>
                                          </p:spTgt>
                                        </p:tgtEl>
                                      </p:cBhvr>
                                    </p:animEffect>
                                    <p:anim calcmode="lin" valueType="num">
                                      <p:cBhvr>
                                        <p:cTn id="44"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fade">
                                      <p:cBhvr>
                                        <p:cTn id="52" dur="100"/>
                                        <p:tgtEl>
                                          <p:spTgt spid="3">
                                            <p:txEl>
                                              <p:pRg st="8" end="8"/>
                                            </p:txEl>
                                          </p:spTgt>
                                        </p:tgtEl>
                                      </p:cBhvr>
                                    </p:animEffect>
                                    <p:anim calcmode="lin" valueType="num">
                                      <p:cBhvr>
                                        <p:cTn id="53" dur="4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8" end="8"/>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8" end="8"/>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8" end="8"/>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Effect transition="in" filter="fade">
                                      <p:cBhvr>
                                        <p:cTn id="61" dur="100"/>
                                        <p:tgtEl>
                                          <p:spTgt spid="3">
                                            <p:txEl>
                                              <p:pRg st="9" end="9"/>
                                            </p:txEl>
                                          </p:spTgt>
                                        </p:tgtEl>
                                      </p:cBhvr>
                                    </p:animEffect>
                                    <p:anim calcmode="lin" valueType="num">
                                      <p:cBhvr>
                                        <p:cTn id="62" dur="4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9" end="9"/>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9" end="9"/>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9" end="9"/>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marL="0" indent="0" algn="just">
              <a:buNone/>
            </a:pPr>
            <a:r>
              <a:rPr lang="fr-FR" sz="2400" dirty="0">
                <a:latin typeface="Times New Roman"/>
                <a:cs typeface="Times New Roman"/>
              </a:rPr>
              <a:t>	</a:t>
            </a:r>
          </a:p>
          <a:p>
            <a:pPr marL="0" indent="0" algn="just">
              <a:buNone/>
            </a:pPr>
            <a:r>
              <a:rPr lang="fr-FR" sz="2400" b="1" i="1" dirty="0">
                <a:latin typeface="Times New Roman"/>
                <a:cs typeface="Times New Roman"/>
              </a:rPr>
              <a:t>	</a:t>
            </a:r>
            <a:r>
              <a:rPr lang="fr-FR" sz="2400" b="1" i="1" u="sng" dirty="0">
                <a:latin typeface="Times New Roman"/>
                <a:cs typeface="Times New Roman"/>
              </a:rPr>
              <a:t>b. Les produits d’exploitation </a:t>
            </a:r>
          </a:p>
          <a:p>
            <a:pPr marL="0" indent="0" algn="just">
              <a:buNone/>
            </a:pPr>
            <a:endParaRPr lang="fr-FR" sz="2400" dirty="0">
              <a:latin typeface="Times New Roman"/>
              <a:cs typeface="Times New Roman"/>
            </a:endParaRPr>
          </a:p>
          <a:p>
            <a:pPr marL="0" indent="0" algn="just">
              <a:buNone/>
            </a:pPr>
            <a:r>
              <a:rPr lang="fr-FR" sz="2400" dirty="0">
                <a:latin typeface="Times New Roman"/>
                <a:cs typeface="Times New Roman"/>
              </a:rPr>
              <a:t>Ils reprennent sous la rubrique « 71 » toutes les opérations d’exploitation effectuées par l’entreprise dans un exercice. </a:t>
            </a:r>
          </a:p>
        </p:txBody>
      </p:sp>
      <p:sp>
        <p:nvSpPr>
          <p:cNvPr id="4" name="PageNumber">
            <a:extLst>
              <a:ext uri="{FF2B5EF4-FFF2-40B4-BE49-F238E27FC236}">
                <a16:creationId xmlns:a16="http://schemas.microsoft.com/office/drawing/2014/main" id="{93F19B13-1671-411C-80A2-3D5500FF85D6}"/>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44</a:t>
            </a:r>
          </a:p>
        </p:txBody>
      </p:sp>
    </p:spTree>
    <p:extLst>
      <p:ext uri="{BB962C8B-B14F-4D97-AF65-F5344CB8AC3E}">
        <p14:creationId xmlns:p14="http://schemas.microsoft.com/office/powerpoint/2010/main" val="2956271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lnSpcReduction="10000"/>
          </a:bodyPr>
          <a:lstStyle/>
          <a:p>
            <a:pPr marL="0" indent="0" algn="just">
              <a:buNone/>
            </a:pPr>
            <a:r>
              <a:rPr lang="fr-FR" sz="2400" b="1" i="1" dirty="0">
                <a:latin typeface="Times New Roman"/>
                <a:cs typeface="Times New Roman"/>
              </a:rPr>
              <a:t>	</a:t>
            </a:r>
            <a:r>
              <a:rPr lang="fr-FR" sz="2400" b="1" i="1" u="sng" dirty="0">
                <a:latin typeface="Times New Roman"/>
                <a:cs typeface="Times New Roman"/>
              </a:rPr>
              <a:t>2. Les opérations financières </a:t>
            </a:r>
          </a:p>
          <a:p>
            <a:pPr marL="0" indent="0" algn="just">
              <a:buNone/>
            </a:pPr>
            <a:endParaRPr lang="fr-FR" sz="2400" b="1" i="1" u="sng" dirty="0">
              <a:latin typeface="Times New Roman"/>
              <a:cs typeface="Times New Roman"/>
            </a:endParaRPr>
          </a:p>
          <a:p>
            <a:pPr marL="1051560" lvl="2" indent="-457200" algn="just">
              <a:buFont typeface="+mj-lt"/>
              <a:buAutoNum type="alphaLcPeriod"/>
            </a:pPr>
            <a:r>
              <a:rPr lang="fr-FR" sz="2400" b="1" i="1" u="sng" dirty="0">
                <a:latin typeface="Times New Roman"/>
                <a:cs typeface="Times New Roman"/>
              </a:rPr>
              <a:t>Les charges financières </a:t>
            </a:r>
          </a:p>
          <a:p>
            <a:pPr marL="0" indent="0" algn="just">
              <a:buNone/>
            </a:pPr>
            <a:endParaRPr lang="fr-FR" sz="2400" dirty="0">
              <a:latin typeface="Times New Roman"/>
              <a:cs typeface="Times New Roman"/>
            </a:endParaRPr>
          </a:p>
          <a:p>
            <a:pPr marL="0" indent="0" algn="just">
              <a:buNone/>
            </a:pPr>
            <a:r>
              <a:rPr lang="fr-FR" sz="2400" dirty="0">
                <a:latin typeface="Times New Roman"/>
                <a:cs typeface="Times New Roman"/>
              </a:rPr>
              <a:t>Toutes les charges financières sont comptabilisés dans rubrique « 63 », qu’elles soient habituelles ou exceptionnelle. </a:t>
            </a:r>
          </a:p>
          <a:p>
            <a:pPr marL="594360" lvl="2" indent="0" algn="just">
              <a:buNone/>
            </a:pPr>
            <a:r>
              <a:rPr lang="fr-FR" sz="2400" b="1" i="1" dirty="0">
                <a:solidFill>
                  <a:srgbClr val="FF6600"/>
                </a:solidFill>
                <a:latin typeface="Times New Roman"/>
                <a:cs typeface="Times New Roman"/>
              </a:rPr>
              <a:t>b. </a:t>
            </a:r>
            <a:r>
              <a:rPr lang="fr-FR" sz="2400" b="1" i="1" u="sng" dirty="0">
                <a:latin typeface="Times New Roman"/>
                <a:cs typeface="Times New Roman"/>
              </a:rPr>
              <a:t>Les produits financiers </a:t>
            </a:r>
          </a:p>
          <a:p>
            <a:pPr marL="594360" lvl="2" indent="0" algn="just">
              <a:buNone/>
            </a:pPr>
            <a:endParaRPr lang="fr-FR" sz="2400" b="1" i="1" u="sng" dirty="0">
              <a:latin typeface="Times New Roman"/>
              <a:cs typeface="Times New Roman"/>
            </a:endParaRPr>
          </a:p>
          <a:p>
            <a:pPr marL="594360" lvl="2" indent="0" algn="just">
              <a:buNone/>
            </a:pPr>
            <a:r>
              <a:rPr lang="fr-FR" sz="2400" dirty="0">
                <a:latin typeface="Times New Roman"/>
                <a:cs typeface="Times New Roman"/>
              </a:rPr>
              <a:t>Tous les produits financiers sont repris dans la rubrique « 73 », qu’ils soient considérés comme habitude ou exceptionnel. </a:t>
            </a:r>
          </a:p>
        </p:txBody>
      </p:sp>
      <p:sp>
        <p:nvSpPr>
          <p:cNvPr id="4" name="PageNumber">
            <a:extLst>
              <a:ext uri="{FF2B5EF4-FFF2-40B4-BE49-F238E27FC236}">
                <a16:creationId xmlns:a16="http://schemas.microsoft.com/office/drawing/2014/main" id="{EB11393E-97FF-4E1D-B9BA-F64EB02293E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45</a:t>
            </a:r>
          </a:p>
        </p:txBody>
      </p:sp>
    </p:spTree>
    <p:extLst>
      <p:ext uri="{BB962C8B-B14F-4D97-AF65-F5344CB8AC3E}">
        <p14:creationId xmlns:p14="http://schemas.microsoft.com/office/powerpoint/2010/main" val="84687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
                                        <p:tgtEl>
                                          <p:spTgt spid="3">
                                            <p:txEl>
                                              <p:pRg st="2" end="2"/>
                                            </p:txEl>
                                          </p:spTgt>
                                        </p:tgtEl>
                                      </p:cBhvr>
                                    </p:animEffect>
                                    <p:anim calcmode="lin" valueType="num">
                                      <p:cBhvr>
                                        <p:cTn id="15"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3"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
                                        <p:tgtEl>
                                          <p:spTgt spid="3">
                                            <p:txEl>
                                              <p:pRg st="4" end="4"/>
                                            </p:txEl>
                                          </p:spTgt>
                                        </p:tgtEl>
                                      </p:cBhvr>
                                    </p:animEffect>
                                    <p:anim calcmode="lin" valueType="num">
                                      <p:cBhvr>
                                        <p:cTn id="2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8" presetID="43" presetClass="entr" presetSubtype="0" fill="hold" grpId="0" nodeType="with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100"/>
                                        <p:tgtEl>
                                          <p:spTgt spid="3">
                                            <p:txEl>
                                              <p:pRg st="5" end="5"/>
                                            </p:txEl>
                                          </p:spTgt>
                                        </p:tgtEl>
                                      </p:cBhvr>
                                    </p:animEffect>
                                    <p:anim calcmode="lin" valueType="num">
                                      <p:cBhvr>
                                        <p:cTn id="31"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2"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3"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35" presetID="43" presetClass="entr" presetSubtype="0" fill="hold" grpId="0"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
                                        <p:tgtEl>
                                          <p:spTgt spid="3">
                                            <p:txEl>
                                              <p:pRg st="7" end="7"/>
                                            </p:txEl>
                                          </p:spTgt>
                                        </p:tgtEl>
                                      </p:cBhvr>
                                    </p:animEffect>
                                    <p:anim calcmode="lin" valueType="num">
                                      <p:cBhvr>
                                        <p:cTn id="38"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40"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marL="0" indent="0" algn="just">
              <a:buNone/>
            </a:pPr>
            <a:r>
              <a:rPr lang="fr-FR" sz="2400" dirty="0">
                <a:latin typeface="Times New Roman"/>
                <a:cs typeface="Times New Roman"/>
              </a:rPr>
              <a:t>	</a:t>
            </a:r>
            <a:r>
              <a:rPr lang="fr-FR" sz="2400" b="1" i="1" u="sng" dirty="0">
                <a:latin typeface="Times New Roman"/>
                <a:cs typeface="Times New Roman"/>
              </a:rPr>
              <a:t>3. Les opérations non courantes </a:t>
            </a:r>
          </a:p>
          <a:p>
            <a:pPr marL="0" indent="0" algn="just">
              <a:buNone/>
            </a:pPr>
            <a:endParaRPr lang="fr-FR" sz="2400" b="1" dirty="0">
              <a:latin typeface="Times New Roman"/>
              <a:cs typeface="Times New Roman"/>
            </a:endParaRPr>
          </a:p>
          <a:p>
            <a:pPr marL="0" indent="0" algn="just">
              <a:buNone/>
            </a:pPr>
            <a:r>
              <a:rPr lang="fr-FR" sz="2400" dirty="0">
                <a:latin typeface="Times New Roman"/>
                <a:cs typeface="Times New Roman"/>
              </a:rPr>
              <a:t>Elles reprennent des charges et des produits qui ne sont pas assimilables à des opérations de gestion courante ou financières.  </a:t>
            </a:r>
          </a:p>
          <a:p>
            <a:pPr marL="0" indent="0" algn="just">
              <a:buNone/>
            </a:pPr>
            <a:endParaRPr lang="fr-FR" sz="2400" dirty="0">
              <a:latin typeface="Times New Roman"/>
              <a:cs typeface="Times New Roman"/>
            </a:endParaRPr>
          </a:p>
        </p:txBody>
      </p:sp>
      <p:sp>
        <p:nvSpPr>
          <p:cNvPr id="4" name="PageNumber">
            <a:extLst>
              <a:ext uri="{FF2B5EF4-FFF2-40B4-BE49-F238E27FC236}">
                <a16:creationId xmlns:a16="http://schemas.microsoft.com/office/drawing/2014/main" id="{ABA28A1B-A9C8-4328-9EA9-606B4B756130}"/>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46</a:t>
            </a:r>
          </a:p>
        </p:txBody>
      </p:sp>
    </p:spTree>
    <p:extLst>
      <p:ext uri="{BB962C8B-B14F-4D97-AF65-F5344CB8AC3E}">
        <p14:creationId xmlns:p14="http://schemas.microsoft.com/office/powerpoint/2010/main" val="3983893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algn="just"/>
            <a:endParaRPr lang="fr-FR" sz="2400" dirty="0">
              <a:latin typeface="Times New Roman"/>
              <a:cs typeface="Times New Roman"/>
            </a:endParaRPr>
          </a:p>
          <a:p>
            <a:pPr algn="just"/>
            <a:endParaRPr lang="fr-FR" sz="2400" dirty="0">
              <a:latin typeface="Times New Roman"/>
              <a:cs typeface="Times New Roman"/>
            </a:endParaRPr>
          </a:p>
          <a:p>
            <a:pPr algn="just"/>
            <a:endParaRPr lang="fr-FR" sz="2400" dirty="0">
              <a:latin typeface="Times New Roman"/>
              <a:cs typeface="Times New Roman"/>
            </a:endParaRPr>
          </a:p>
          <a:p>
            <a:pPr algn="just"/>
            <a:endParaRPr lang="fr-FR" sz="2400" dirty="0">
              <a:latin typeface="Times New Roman"/>
              <a:cs typeface="Times New Roman"/>
            </a:endParaRPr>
          </a:p>
          <a:p>
            <a:pPr marL="0" indent="0" algn="ctr">
              <a:buNone/>
            </a:pPr>
            <a:r>
              <a:rPr lang="fr-FR" sz="2400" dirty="0">
                <a:latin typeface="Times New Roman"/>
                <a:cs typeface="Times New Roman"/>
              </a:rPr>
              <a:t>	</a:t>
            </a:r>
            <a:r>
              <a:rPr lang="fr-FR" sz="4000" b="1" i="1" dirty="0">
                <a:latin typeface="Times New Roman"/>
                <a:cs typeface="Times New Roman"/>
              </a:rPr>
              <a:t>Conclusion </a:t>
            </a:r>
          </a:p>
        </p:txBody>
      </p:sp>
      <p:sp>
        <p:nvSpPr>
          <p:cNvPr id="4" name="PageNumber">
            <a:extLst>
              <a:ext uri="{FF2B5EF4-FFF2-40B4-BE49-F238E27FC236}">
                <a16:creationId xmlns:a16="http://schemas.microsoft.com/office/drawing/2014/main" id="{E7ADD26C-4366-450E-9789-7C5FE90E2296}"/>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47</a:t>
            </a:r>
          </a:p>
        </p:txBody>
      </p:sp>
    </p:spTree>
    <p:extLst>
      <p:ext uri="{BB962C8B-B14F-4D97-AF65-F5344CB8AC3E}">
        <p14:creationId xmlns:p14="http://schemas.microsoft.com/office/powerpoint/2010/main" val="11145160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algn="just">
              <a:buFont typeface="Wingdings" charset="2"/>
              <a:buChar char="v"/>
            </a:pPr>
            <a:r>
              <a:rPr lang="fr-FR" sz="2800" b="1" i="1" u="sng" dirty="0">
                <a:latin typeface="Times New Roman"/>
                <a:cs typeface="Times New Roman"/>
              </a:rPr>
              <a:t>Application </a:t>
            </a:r>
          </a:p>
          <a:p>
            <a:pPr marL="0" indent="0" algn="just">
              <a:buNone/>
            </a:pPr>
            <a:endParaRPr lang="fr-FR" sz="2800" b="1" i="1" u="sng" dirty="0">
              <a:latin typeface="Times New Roman"/>
              <a:cs typeface="Times New Roman"/>
            </a:endParaRPr>
          </a:p>
          <a:p>
            <a:pPr marL="0" indent="0" algn="just">
              <a:buNone/>
            </a:pPr>
            <a:r>
              <a:rPr lang="fr-FR" sz="2400" dirty="0">
                <a:latin typeface="Times New Roman"/>
                <a:cs typeface="Times New Roman"/>
              </a:rPr>
              <a:t>La Société Rosquerno, entreprise de nettoyage, vous communique la liste de ses comptes, avec pour chacun d’eux les totaux de leurs mouvements au 31 Mai:  </a:t>
            </a:r>
          </a:p>
          <a:p>
            <a:pPr marL="0" indent="0" algn="just">
              <a:buNone/>
            </a:pPr>
            <a:endParaRPr lang="fr-FR" sz="2400" dirty="0">
              <a:latin typeface="Times New Roman"/>
              <a:cs typeface="Times New Roman"/>
            </a:endParaRPr>
          </a:p>
          <a:p>
            <a:pPr marL="0" indent="0" algn="just">
              <a:buNone/>
            </a:pPr>
            <a:endParaRPr lang="fr-FR" sz="2400" dirty="0">
              <a:latin typeface="Times New Roman"/>
              <a:cs typeface="Times New Roman"/>
            </a:endParaRPr>
          </a:p>
        </p:txBody>
      </p:sp>
      <p:sp>
        <p:nvSpPr>
          <p:cNvPr id="4" name="PageNumber">
            <a:extLst>
              <a:ext uri="{FF2B5EF4-FFF2-40B4-BE49-F238E27FC236}">
                <a16:creationId xmlns:a16="http://schemas.microsoft.com/office/drawing/2014/main" id="{F37F0B2F-13FA-4EE2-8341-13624D4F148A}"/>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48</a:t>
            </a:r>
          </a:p>
        </p:txBody>
      </p:sp>
    </p:spTree>
    <p:extLst>
      <p:ext uri="{BB962C8B-B14F-4D97-AF65-F5344CB8AC3E}">
        <p14:creationId xmlns:p14="http://schemas.microsoft.com/office/powerpoint/2010/main" val="42737916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pPr algn="ctr"/>
            <a:r>
              <a:rPr lang="fr-FR" b="1" i="1" dirty="0">
                <a:latin typeface="Times New Roman"/>
                <a:cs typeface="Times New Roman"/>
              </a:rPr>
              <a:t>Compte de produits et charges </a:t>
            </a:r>
          </a:p>
        </p:txBody>
      </p:sp>
      <p:graphicFrame>
        <p:nvGraphicFramePr>
          <p:cNvPr id="6" name="Espace réservé du contenu 5"/>
          <p:cNvGraphicFramePr>
            <a:graphicFrameLocks noGrp="1"/>
          </p:cNvGraphicFramePr>
          <p:nvPr>
            <p:ph sz="quarter" idx="1"/>
            <p:extLst>
              <p:ext uri="{D42A27DB-BD31-4B8C-83A1-F6EECF244321}">
                <p14:modId xmlns:p14="http://schemas.microsoft.com/office/powerpoint/2010/main" val="3924324"/>
              </p:ext>
            </p:extLst>
          </p:nvPr>
        </p:nvGraphicFramePr>
        <p:xfrm>
          <a:off x="612775" y="1600200"/>
          <a:ext cx="8153400" cy="4719320"/>
        </p:xfrm>
        <a:graphic>
          <a:graphicData uri="http://schemas.openxmlformats.org/drawingml/2006/table">
            <a:tbl>
              <a:tblPr firstRow="1" bandRow="1">
                <a:tableStyleId>{073A0DAA-6AF3-43AB-8588-CEC1D06C72B9}</a:tableStyleId>
              </a:tblPr>
              <a:tblGrid>
                <a:gridCol w="3999043">
                  <a:extLst>
                    <a:ext uri="{9D8B030D-6E8A-4147-A177-3AD203B41FA5}">
                      <a16:colId xmlns:a16="http://schemas.microsoft.com/office/drawing/2014/main" val="20000"/>
                    </a:ext>
                  </a:extLst>
                </a:gridCol>
                <a:gridCol w="2207563">
                  <a:extLst>
                    <a:ext uri="{9D8B030D-6E8A-4147-A177-3AD203B41FA5}">
                      <a16:colId xmlns:a16="http://schemas.microsoft.com/office/drawing/2014/main" val="20001"/>
                    </a:ext>
                  </a:extLst>
                </a:gridCol>
                <a:gridCol w="1946794">
                  <a:extLst>
                    <a:ext uri="{9D8B030D-6E8A-4147-A177-3AD203B41FA5}">
                      <a16:colId xmlns:a16="http://schemas.microsoft.com/office/drawing/2014/main" val="20002"/>
                    </a:ext>
                  </a:extLst>
                </a:gridCol>
              </a:tblGrid>
              <a:tr h="370840">
                <a:tc>
                  <a:txBody>
                    <a:bodyPr/>
                    <a:lstStyle/>
                    <a:p>
                      <a:pPr algn="ctr"/>
                      <a:r>
                        <a:rPr lang="fr-FR" b="1" dirty="0">
                          <a:latin typeface="Times New Roman"/>
                          <a:cs typeface="Times New Roman"/>
                        </a:rPr>
                        <a:t>Intitulés des comptes </a:t>
                      </a:r>
                    </a:p>
                  </a:txBody>
                  <a:tcPr/>
                </a:tc>
                <a:tc>
                  <a:txBody>
                    <a:bodyPr/>
                    <a:lstStyle/>
                    <a:p>
                      <a:pPr algn="ctr"/>
                      <a:r>
                        <a:rPr lang="fr-FR" b="1" dirty="0">
                          <a:latin typeface="Times New Roman"/>
                          <a:cs typeface="Times New Roman"/>
                        </a:rPr>
                        <a:t>Totaux débit</a:t>
                      </a:r>
                    </a:p>
                  </a:txBody>
                  <a:tcPr/>
                </a:tc>
                <a:tc>
                  <a:txBody>
                    <a:bodyPr/>
                    <a:lstStyle/>
                    <a:p>
                      <a:pPr algn="ctr"/>
                      <a:r>
                        <a:rPr lang="fr-FR" b="1" dirty="0">
                          <a:latin typeface="Times New Roman"/>
                          <a:cs typeface="Times New Roman"/>
                        </a:rPr>
                        <a:t>Totaux crédit</a:t>
                      </a:r>
                    </a:p>
                  </a:txBody>
                  <a:tcPr/>
                </a:tc>
                <a:extLst>
                  <a:ext uri="{0D108BD9-81ED-4DB2-BD59-A6C34878D82A}">
                    <a16:rowId xmlns:a16="http://schemas.microsoft.com/office/drawing/2014/main" val="10000"/>
                  </a:ext>
                </a:extLst>
              </a:tr>
              <a:tr h="370840">
                <a:tc>
                  <a:txBody>
                    <a:bodyPr/>
                    <a:lstStyle/>
                    <a:p>
                      <a:pPr algn="ctr"/>
                      <a:r>
                        <a:rPr lang="fr-FR" b="1" dirty="0">
                          <a:latin typeface="Times New Roman"/>
                          <a:cs typeface="Times New Roman"/>
                        </a:rPr>
                        <a:t>1111. Capital</a:t>
                      </a:r>
                    </a:p>
                  </a:txBody>
                  <a:tcPr/>
                </a:tc>
                <a:tc>
                  <a:txBody>
                    <a:bodyPr/>
                    <a:lstStyle/>
                    <a:p>
                      <a:pPr algn="ctr"/>
                      <a:endParaRPr lang="fr-FR" b="1" dirty="0">
                        <a:latin typeface="Times New Roman"/>
                        <a:cs typeface="Times New Roman"/>
                      </a:endParaRPr>
                    </a:p>
                  </a:txBody>
                  <a:tcPr/>
                </a:tc>
                <a:tc>
                  <a:txBody>
                    <a:bodyPr/>
                    <a:lstStyle/>
                    <a:p>
                      <a:pPr algn="ctr"/>
                      <a:r>
                        <a:rPr lang="fr-FR" b="1" dirty="0">
                          <a:latin typeface="Times New Roman"/>
                          <a:cs typeface="Times New Roman"/>
                        </a:rPr>
                        <a:t>40000</a:t>
                      </a: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2340. Matériel</a:t>
                      </a:r>
                      <a:r>
                        <a:rPr lang="fr-FR" b="1" baseline="0" dirty="0">
                          <a:latin typeface="Times New Roman"/>
                          <a:cs typeface="Times New Roman"/>
                        </a:rPr>
                        <a:t> de transport </a:t>
                      </a:r>
                      <a:endParaRPr lang="fr-FR" b="1" dirty="0">
                        <a:latin typeface="Times New Roman"/>
                        <a:cs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11500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2"/>
                  </a:ext>
                </a:extLst>
              </a:tr>
              <a:tr h="370840">
                <a:tc>
                  <a:txBody>
                    <a:bodyPr/>
                    <a:lstStyle/>
                    <a:p>
                      <a:pPr algn="ctr"/>
                      <a:r>
                        <a:rPr lang="fr-FR" b="1" dirty="0">
                          <a:latin typeface="Times New Roman"/>
                          <a:cs typeface="Times New Roman"/>
                        </a:rPr>
                        <a:t>2351. Mobilier de bureau</a:t>
                      </a:r>
                    </a:p>
                  </a:txBody>
                  <a:tcPr/>
                </a:tc>
                <a:tc>
                  <a:txBody>
                    <a:bodyPr/>
                    <a:lstStyle/>
                    <a:p>
                      <a:pPr algn="ctr"/>
                      <a:r>
                        <a:rPr lang="fr-FR" b="1" dirty="0">
                          <a:latin typeface="Times New Roman"/>
                          <a:cs typeface="Times New Roman"/>
                        </a:rPr>
                        <a:t>2800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3"/>
                  </a:ext>
                </a:extLst>
              </a:tr>
              <a:tr h="370840">
                <a:tc>
                  <a:txBody>
                    <a:bodyPr/>
                    <a:lstStyle/>
                    <a:p>
                      <a:pPr algn="ctr"/>
                      <a:r>
                        <a:rPr lang="fr-FR" b="1" dirty="0">
                          <a:latin typeface="Times New Roman"/>
                          <a:cs typeface="Times New Roman"/>
                        </a:rPr>
                        <a:t>2352. Matériel de</a:t>
                      </a:r>
                      <a:r>
                        <a:rPr lang="fr-FR" b="1" baseline="0" dirty="0">
                          <a:latin typeface="Times New Roman"/>
                          <a:cs typeface="Times New Roman"/>
                        </a:rPr>
                        <a:t> bureau </a:t>
                      </a:r>
                      <a:endParaRPr lang="fr-FR" b="1" dirty="0">
                        <a:latin typeface="Times New Roman"/>
                        <a:cs typeface="Times New Roman"/>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12000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4"/>
                  </a:ext>
                </a:extLst>
              </a:tr>
              <a:tr h="370840">
                <a:tc>
                  <a:txBody>
                    <a:bodyPr/>
                    <a:lstStyle/>
                    <a:p>
                      <a:pPr algn="ctr"/>
                      <a:r>
                        <a:rPr lang="fr-FR" b="1" dirty="0">
                          <a:latin typeface="Times New Roman"/>
                          <a:cs typeface="Times New Roman"/>
                        </a:rPr>
                        <a:t>2355. Matériel</a:t>
                      </a:r>
                      <a:r>
                        <a:rPr lang="fr-FR" b="1" baseline="0" dirty="0">
                          <a:latin typeface="Times New Roman"/>
                          <a:cs typeface="Times New Roman"/>
                        </a:rPr>
                        <a:t> informatique </a:t>
                      </a:r>
                    </a:p>
                  </a:txBody>
                  <a:tcPr/>
                </a:tc>
                <a:tc>
                  <a:txBody>
                    <a:bodyPr/>
                    <a:lstStyle/>
                    <a:p>
                      <a:pPr algn="ctr"/>
                      <a:r>
                        <a:rPr lang="fr-FR" b="1" dirty="0">
                          <a:latin typeface="Times New Roman"/>
                          <a:cs typeface="Times New Roman"/>
                        </a:rPr>
                        <a:t>5400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5"/>
                  </a:ext>
                </a:extLst>
              </a:tr>
              <a:tr h="370840">
                <a:tc>
                  <a:txBody>
                    <a:bodyPr/>
                    <a:lstStyle/>
                    <a:p>
                      <a:pPr algn="ctr"/>
                      <a:r>
                        <a:rPr lang="fr-FR" b="1" dirty="0">
                          <a:latin typeface="Times New Roman"/>
                          <a:cs typeface="Times New Roman"/>
                        </a:rPr>
                        <a:t>241. Prêts </a:t>
                      </a:r>
                    </a:p>
                  </a:txBody>
                  <a:tcPr/>
                </a:tc>
                <a:tc>
                  <a:txBody>
                    <a:bodyPr/>
                    <a:lstStyle/>
                    <a:p>
                      <a:pPr algn="ctr"/>
                      <a:r>
                        <a:rPr lang="fr-FR" b="1" dirty="0">
                          <a:latin typeface="Times New Roman"/>
                          <a:cs typeface="Times New Roman"/>
                        </a:rPr>
                        <a:t>3000</a:t>
                      </a:r>
                    </a:p>
                  </a:txBody>
                  <a:tcPr/>
                </a:tc>
                <a:tc>
                  <a:txBody>
                    <a:bodyPr/>
                    <a:lstStyle/>
                    <a:p>
                      <a:pPr algn="ctr"/>
                      <a:r>
                        <a:rPr lang="fr-FR" b="1" dirty="0">
                          <a:latin typeface="Times New Roman"/>
                          <a:cs typeface="Times New Roman"/>
                        </a:rPr>
                        <a:t>2000</a:t>
                      </a:r>
                    </a:p>
                  </a:txBody>
                  <a:tcPr/>
                </a:tc>
                <a:extLst>
                  <a:ext uri="{0D108BD9-81ED-4DB2-BD59-A6C34878D82A}">
                    <a16:rowId xmlns:a16="http://schemas.microsoft.com/office/drawing/2014/main" val="10006"/>
                  </a:ext>
                </a:extLst>
              </a:tr>
              <a:tr h="370840">
                <a:tc>
                  <a:txBody>
                    <a:bodyPr/>
                    <a:lstStyle/>
                    <a:p>
                      <a:pPr algn="ctr"/>
                      <a:r>
                        <a:rPr lang="fr-FR" b="1" dirty="0">
                          <a:latin typeface="Times New Roman"/>
                          <a:cs typeface="Times New Roman"/>
                        </a:rPr>
                        <a:t>4411. Fournisseurs</a:t>
                      </a:r>
                    </a:p>
                  </a:txBody>
                  <a:tcPr/>
                </a:tc>
                <a:tc>
                  <a:txBody>
                    <a:bodyPr/>
                    <a:lstStyle/>
                    <a:p>
                      <a:pPr algn="ctr"/>
                      <a:r>
                        <a:rPr lang="fr-FR" b="1" dirty="0">
                          <a:latin typeface="Times New Roman"/>
                          <a:cs typeface="Times New Roman"/>
                        </a:rPr>
                        <a:t>2900</a:t>
                      </a:r>
                    </a:p>
                  </a:txBody>
                  <a:tcPr/>
                </a:tc>
                <a:tc>
                  <a:txBody>
                    <a:bodyPr/>
                    <a:lstStyle/>
                    <a:p>
                      <a:pPr algn="ctr"/>
                      <a:r>
                        <a:rPr lang="fr-FR" b="1" dirty="0">
                          <a:latin typeface="Times New Roman"/>
                          <a:cs typeface="Times New Roman"/>
                        </a:rPr>
                        <a:t>8700</a:t>
                      </a:r>
                    </a:p>
                  </a:txBody>
                  <a:tcPr/>
                </a:tc>
                <a:extLst>
                  <a:ext uri="{0D108BD9-81ED-4DB2-BD59-A6C34878D82A}">
                    <a16:rowId xmlns:a16="http://schemas.microsoft.com/office/drawing/2014/main" val="10007"/>
                  </a:ext>
                </a:extLst>
              </a:tr>
              <a:tr h="370840">
                <a:tc>
                  <a:txBody>
                    <a:bodyPr/>
                    <a:lstStyle/>
                    <a:p>
                      <a:pPr algn="ctr"/>
                      <a:r>
                        <a:rPr lang="fr-FR" b="1" dirty="0">
                          <a:latin typeface="Times New Roman"/>
                          <a:cs typeface="Times New Roman"/>
                        </a:rPr>
                        <a:t>3421.Clients</a:t>
                      </a:r>
                    </a:p>
                  </a:txBody>
                  <a:tcPr/>
                </a:tc>
                <a:tc>
                  <a:txBody>
                    <a:bodyPr/>
                    <a:lstStyle/>
                    <a:p>
                      <a:pPr algn="ctr"/>
                      <a:r>
                        <a:rPr lang="fr-FR" b="1" dirty="0">
                          <a:latin typeface="Times New Roman"/>
                          <a:cs typeface="Times New Roman"/>
                        </a:rPr>
                        <a:t>15770</a:t>
                      </a:r>
                    </a:p>
                  </a:txBody>
                  <a:tcPr/>
                </a:tc>
                <a:tc>
                  <a:txBody>
                    <a:bodyPr/>
                    <a:lstStyle/>
                    <a:p>
                      <a:pPr algn="ctr"/>
                      <a:r>
                        <a:rPr lang="fr-FR" b="1" dirty="0">
                          <a:latin typeface="Times New Roman"/>
                          <a:cs typeface="Times New Roman"/>
                        </a:rPr>
                        <a:t>3800</a:t>
                      </a:r>
                    </a:p>
                  </a:txBody>
                  <a:tcPr/>
                </a:tc>
                <a:extLst>
                  <a:ext uri="{0D108BD9-81ED-4DB2-BD59-A6C34878D82A}">
                    <a16:rowId xmlns:a16="http://schemas.microsoft.com/office/drawing/2014/main" val="10008"/>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514. Banques</a:t>
                      </a:r>
                    </a:p>
                  </a:txBody>
                  <a:tcPr/>
                </a:tc>
                <a:tc>
                  <a:txBody>
                    <a:bodyPr/>
                    <a:lstStyle/>
                    <a:p>
                      <a:pPr algn="ctr"/>
                      <a:r>
                        <a:rPr lang="fr-FR" b="1" dirty="0">
                          <a:latin typeface="Times New Roman"/>
                          <a:cs typeface="Times New Roman"/>
                        </a:rPr>
                        <a:t>16880</a:t>
                      </a:r>
                    </a:p>
                  </a:txBody>
                  <a:tcPr/>
                </a:tc>
                <a:tc>
                  <a:txBody>
                    <a:bodyPr/>
                    <a:lstStyle/>
                    <a:p>
                      <a:pPr algn="ctr"/>
                      <a:r>
                        <a:rPr lang="fr-FR" b="1" dirty="0">
                          <a:latin typeface="Times New Roman"/>
                          <a:cs typeface="Times New Roman"/>
                        </a:rPr>
                        <a:t>12860</a:t>
                      </a:r>
                    </a:p>
                  </a:txBody>
                  <a:tcPr/>
                </a:tc>
                <a:extLst>
                  <a:ext uri="{0D108BD9-81ED-4DB2-BD59-A6C34878D82A}">
                    <a16:rowId xmlns:a16="http://schemas.microsoft.com/office/drawing/2014/main" val="1000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5161.Caisse</a:t>
                      </a:r>
                    </a:p>
                  </a:txBody>
                  <a:tcPr/>
                </a:tc>
                <a:tc>
                  <a:txBody>
                    <a:bodyPr/>
                    <a:lstStyle/>
                    <a:p>
                      <a:pPr algn="ctr"/>
                      <a:r>
                        <a:rPr lang="fr-FR" b="1" dirty="0">
                          <a:latin typeface="Times New Roman"/>
                          <a:cs typeface="Times New Roman"/>
                        </a:rPr>
                        <a:t>430</a:t>
                      </a:r>
                    </a:p>
                  </a:txBody>
                  <a:tcPr/>
                </a:tc>
                <a:tc>
                  <a:txBody>
                    <a:bodyPr/>
                    <a:lstStyle/>
                    <a:p>
                      <a:pPr algn="ctr"/>
                      <a:r>
                        <a:rPr lang="fr-FR" b="1" dirty="0">
                          <a:latin typeface="Times New Roman"/>
                          <a:cs typeface="Times New Roman"/>
                        </a:rPr>
                        <a:t>120</a:t>
                      </a:r>
                    </a:p>
                  </a:txBody>
                  <a:tcPr/>
                </a:tc>
                <a:extLst>
                  <a:ext uri="{0D108BD9-81ED-4DB2-BD59-A6C34878D82A}">
                    <a16:rowId xmlns:a16="http://schemas.microsoft.com/office/drawing/2014/main" val="1001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6125. Achats non stockés de matières et fournitures</a:t>
                      </a:r>
                    </a:p>
                  </a:txBody>
                  <a:tcPr/>
                </a:tc>
                <a:tc>
                  <a:txBody>
                    <a:bodyPr/>
                    <a:lstStyle/>
                    <a:p>
                      <a:pPr algn="ctr"/>
                      <a:r>
                        <a:rPr lang="fr-FR" b="1" dirty="0">
                          <a:latin typeface="Times New Roman"/>
                          <a:cs typeface="Times New Roman"/>
                        </a:rPr>
                        <a:t>4680</a:t>
                      </a:r>
                    </a:p>
                  </a:txBody>
                  <a:tcPr/>
                </a:tc>
                <a:tc>
                  <a:txBody>
                    <a:bodyPr/>
                    <a:lstStyle/>
                    <a:p>
                      <a:pPr algn="ctr"/>
                      <a:r>
                        <a:rPr lang="fr-FR" b="1" dirty="0">
                          <a:latin typeface="Times New Roman"/>
                          <a:cs typeface="Times New Roman"/>
                        </a:rPr>
                        <a:t>650</a:t>
                      </a:r>
                    </a:p>
                  </a:txBody>
                  <a:tcPr/>
                </a:tc>
                <a:extLst>
                  <a:ext uri="{0D108BD9-81ED-4DB2-BD59-A6C34878D82A}">
                    <a16:rowId xmlns:a16="http://schemas.microsoft.com/office/drawing/2014/main" val="10011"/>
                  </a:ext>
                </a:extLst>
              </a:tr>
            </a:tbl>
          </a:graphicData>
        </a:graphic>
      </p:graphicFrame>
      <p:sp>
        <p:nvSpPr>
          <p:cNvPr id="2" name="PageNumber">
            <a:extLst>
              <a:ext uri="{FF2B5EF4-FFF2-40B4-BE49-F238E27FC236}">
                <a16:creationId xmlns:a16="http://schemas.microsoft.com/office/drawing/2014/main" id="{37B05441-124D-4AF8-AE16-AF15D108BF23}"/>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49</a:t>
            </a:r>
          </a:p>
        </p:txBody>
      </p:sp>
    </p:spTree>
    <p:extLst>
      <p:ext uri="{BB962C8B-B14F-4D97-AF65-F5344CB8AC3E}">
        <p14:creationId xmlns:p14="http://schemas.microsoft.com/office/powerpoint/2010/main" val="29424120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algn="just"/>
            <a:r>
              <a:rPr lang="fr-FR" dirty="0">
                <a:latin typeface="Times New Roman"/>
                <a:cs typeface="Times New Roman"/>
              </a:rPr>
              <a:t>Voici schématiquement comment se présente un bilan: </a:t>
            </a:r>
          </a:p>
          <a:p>
            <a:pPr marL="0" indent="0" algn="just">
              <a:buNone/>
            </a:pPr>
            <a:endParaRPr lang="fr-FR" dirty="0">
              <a:latin typeface="Times New Roman"/>
              <a:cs typeface="Times New Roman"/>
            </a:endParaRPr>
          </a:p>
        </p:txBody>
      </p:sp>
      <p:graphicFrame>
        <p:nvGraphicFramePr>
          <p:cNvPr id="5" name="Tableau 4"/>
          <p:cNvGraphicFramePr>
            <a:graphicFrameLocks noGrp="1"/>
          </p:cNvGraphicFramePr>
          <p:nvPr>
            <p:extLst>
              <p:ext uri="{D42A27DB-BD31-4B8C-83A1-F6EECF244321}">
                <p14:modId xmlns:p14="http://schemas.microsoft.com/office/powerpoint/2010/main" val="2135923691"/>
              </p:ext>
            </p:extLst>
          </p:nvPr>
        </p:nvGraphicFramePr>
        <p:xfrm>
          <a:off x="1523998" y="2973995"/>
          <a:ext cx="6437070" cy="1967689"/>
        </p:xfrm>
        <a:graphic>
          <a:graphicData uri="http://schemas.openxmlformats.org/drawingml/2006/table">
            <a:tbl>
              <a:tblPr firstRow="1" bandRow="1">
                <a:tableStyleId>{073A0DAA-6AF3-43AB-8588-CEC1D06C72B9}</a:tableStyleId>
              </a:tblPr>
              <a:tblGrid>
                <a:gridCol w="3218535">
                  <a:extLst>
                    <a:ext uri="{9D8B030D-6E8A-4147-A177-3AD203B41FA5}">
                      <a16:colId xmlns:a16="http://schemas.microsoft.com/office/drawing/2014/main" val="20000"/>
                    </a:ext>
                  </a:extLst>
                </a:gridCol>
                <a:gridCol w="3218535">
                  <a:extLst>
                    <a:ext uri="{9D8B030D-6E8A-4147-A177-3AD203B41FA5}">
                      <a16:colId xmlns:a16="http://schemas.microsoft.com/office/drawing/2014/main" val="20001"/>
                    </a:ext>
                  </a:extLst>
                </a:gridCol>
              </a:tblGrid>
              <a:tr h="573184">
                <a:tc gridSpan="2">
                  <a:txBody>
                    <a:bodyPr/>
                    <a:lstStyle/>
                    <a:p>
                      <a:pPr algn="ctr"/>
                      <a:r>
                        <a:rPr lang="fr-FR" dirty="0">
                          <a:latin typeface="Times New Roman"/>
                          <a:cs typeface="Times New Roman"/>
                        </a:rPr>
                        <a:t>Entreprise</a:t>
                      </a:r>
                      <a:r>
                        <a:rPr lang="fr-FR" baseline="0" dirty="0">
                          <a:latin typeface="Times New Roman"/>
                          <a:cs typeface="Times New Roman"/>
                        </a:rPr>
                        <a:t> Omar</a:t>
                      </a:r>
                    </a:p>
                    <a:p>
                      <a:pPr algn="ctr"/>
                      <a:r>
                        <a:rPr lang="fr-FR" baseline="0" dirty="0">
                          <a:latin typeface="Times New Roman"/>
                          <a:cs typeface="Times New Roman"/>
                        </a:rPr>
                        <a:t>Bilan au 31/12/2015</a:t>
                      </a:r>
                      <a:endParaRPr lang="fr-FR" dirty="0">
                        <a:latin typeface="Times New Roman"/>
                        <a:cs typeface="Times New Roman"/>
                      </a:endParaRPr>
                    </a:p>
                  </a:txBody>
                  <a:tcPr/>
                </a:tc>
                <a:tc hMerge="1">
                  <a:txBody>
                    <a:bodyPr/>
                    <a:lstStyle/>
                    <a:p>
                      <a:pPr algn="ctr"/>
                      <a:endParaRPr lang="fr-FR" dirty="0">
                        <a:latin typeface="Times New Roman"/>
                        <a:cs typeface="Times New Roman"/>
                      </a:endParaRPr>
                    </a:p>
                  </a:txBody>
                  <a:tcPr/>
                </a:tc>
                <a:extLst>
                  <a:ext uri="{0D108BD9-81ED-4DB2-BD59-A6C34878D82A}">
                    <a16:rowId xmlns:a16="http://schemas.microsoft.com/office/drawing/2014/main" val="10000"/>
                  </a:ext>
                </a:extLst>
              </a:tr>
              <a:tr h="413209">
                <a:tc>
                  <a:txBody>
                    <a:bodyPr/>
                    <a:lstStyle/>
                    <a:p>
                      <a:pPr algn="ctr"/>
                      <a:r>
                        <a:rPr lang="fr-FR" dirty="0">
                          <a:latin typeface="Times New Roman"/>
                          <a:cs typeface="Times New Roman"/>
                        </a:rPr>
                        <a:t>Actif (Emplois)</a:t>
                      </a:r>
                    </a:p>
                  </a:txBody>
                  <a:tcPr/>
                </a:tc>
                <a:tc>
                  <a:txBody>
                    <a:bodyPr/>
                    <a:lstStyle/>
                    <a:p>
                      <a:pPr algn="ctr"/>
                      <a:r>
                        <a:rPr lang="fr-FR" dirty="0">
                          <a:latin typeface="Times New Roman"/>
                          <a:cs typeface="Times New Roman"/>
                        </a:rPr>
                        <a:t>Passif (Ressources)</a:t>
                      </a:r>
                    </a:p>
                  </a:txBody>
                  <a:tcPr/>
                </a:tc>
                <a:extLst>
                  <a:ext uri="{0D108BD9-81ED-4DB2-BD59-A6C34878D82A}">
                    <a16:rowId xmlns:a16="http://schemas.microsoft.com/office/drawing/2014/main" val="10001"/>
                  </a:ext>
                </a:extLst>
              </a:tr>
              <a:tr h="573184">
                <a:tc>
                  <a:txBody>
                    <a:bodyPr/>
                    <a:lstStyle/>
                    <a:p>
                      <a:pPr algn="ctr"/>
                      <a:r>
                        <a:rPr lang="fr-FR" dirty="0">
                          <a:latin typeface="Times New Roman"/>
                          <a:cs typeface="Times New Roman"/>
                        </a:rPr>
                        <a:t>Emplois évalués en monnaie </a:t>
                      </a:r>
                    </a:p>
                    <a:p>
                      <a:pPr algn="ctr"/>
                      <a:r>
                        <a:rPr lang="fr-FR" dirty="0">
                          <a:latin typeface="Times New Roman"/>
                          <a:cs typeface="Times New Roman"/>
                        </a:rPr>
                        <a:t>(Utilisation des fonds)</a:t>
                      </a:r>
                    </a:p>
                  </a:txBody>
                  <a:tcPr/>
                </a:tc>
                <a:tc>
                  <a:txBody>
                    <a:bodyPr/>
                    <a:lstStyle/>
                    <a:p>
                      <a:pPr algn="ctr"/>
                      <a:r>
                        <a:rPr lang="fr-FR" dirty="0">
                          <a:latin typeface="Times New Roman"/>
                          <a:cs typeface="Times New Roman"/>
                        </a:rPr>
                        <a:t>Ressources évalués en monnaie</a:t>
                      </a:r>
                    </a:p>
                    <a:p>
                      <a:pPr algn="ctr"/>
                      <a:r>
                        <a:rPr lang="fr-FR" dirty="0">
                          <a:latin typeface="Times New Roman"/>
                          <a:cs typeface="Times New Roman"/>
                        </a:rPr>
                        <a:t>(Origine des fonds)</a:t>
                      </a:r>
                    </a:p>
                    <a:p>
                      <a:pPr algn="ctr"/>
                      <a:endParaRPr lang="fr-FR" dirty="0">
                        <a:latin typeface="Times New Roman"/>
                        <a:cs typeface="Times New Roman"/>
                      </a:endParaRPr>
                    </a:p>
                  </a:txBody>
                  <a:tcPr/>
                </a:tc>
                <a:extLst>
                  <a:ext uri="{0D108BD9-81ED-4DB2-BD59-A6C34878D82A}">
                    <a16:rowId xmlns:a16="http://schemas.microsoft.com/office/drawing/2014/main" val="10002"/>
                  </a:ext>
                </a:extLst>
              </a:tr>
            </a:tbl>
          </a:graphicData>
        </a:graphic>
      </p:graphicFrame>
      <p:sp>
        <p:nvSpPr>
          <p:cNvPr id="2" name="PageNumber">
            <a:extLst>
              <a:ext uri="{FF2B5EF4-FFF2-40B4-BE49-F238E27FC236}">
                <a16:creationId xmlns:a16="http://schemas.microsoft.com/office/drawing/2014/main" id="{91072FE1-F4BF-4C79-A482-32D345040258}"/>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a:t>
            </a:r>
          </a:p>
        </p:txBody>
      </p:sp>
    </p:spTree>
    <p:extLst>
      <p:ext uri="{BB962C8B-B14F-4D97-AF65-F5344CB8AC3E}">
        <p14:creationId xmlns:p14="http://schemas.microsoft.com/office/powerpoint/2010/main" val="54838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pPr algn="ctr"/>
            <a:r>
              <a:rPr lang="fr-FR" b="1" i="1" dirty="0">
                <a:latin typeface="Times New Roman"/>
                <a:cs typeface="Times New Roman"/>
              </a:rPr>
              <a:t>Compte de produits et charges </a:t>
            </a:r>
          </a:p>
        </p:txBody>
      </p:sp>
      <p:graphicFrame>
        <p:nvGraphicFramePr>
          <p:cNvPr id="5" name="Espace réservé du contenu 5"/>
          <p:cNvGraphicFramePr>
            <a:graphicFrameLocks noGrp="1"/>
          </p:cNvGraphicFramePr>
          <p:nvPr>
            <p:ph sz="quarter" idx="1"/>
            <p:extLst>
              <p:ext uri="{D42A27DB-BD31-4B8C-83A1-F6EECF244321}">
                <p14:modId xmlns:p14="http://schemas.microsoft.com/office/powerpoint/2010/main" val="3465328741"/>
              </p:ext>
            </p:extLst>
          </p:nvPr>
        </p:nvGraphicFramePr>
        <p:xfrm>
          <a:off x="612775" y="1600200"/>
          <a:ext cx="8153400" cy="3774440"/>
        </p:xfrm>
        <a:graphic>
          <a:graphicData uri="http://schemas.openxmlformats.org/drawingml/2006/table">
            <a:tbl>
              <a:tblPr firstRow="1" bandRow="1">
                <a:tableStyleId>{073A0DAA-6AF3-43AB-8588-CEC1D06C72B9}</a:tableStyleId>
              </a:tblPr>
              <a:tblGrid>
                <a:gridCol w="3999043">
                  <a:extLst>
                    <a:ext uri="{9D8B030D-6E8A-4147-A177-3AD203B41FA5}">
                      <a16:colId xmlns:a16="http://schemas.microsoft.com/office/drawing/2014/main" val="20000"/>
                    </a:ext>
                  </a:extLst>
                </a:gridCol>
                <a:gridCol w="2207563">
                  <a:extLst>
                    <a:ext uri="{9D8B030D-6E8A-4147-A177-3AD203B41FA5}">
                      <a16:colId xmlns:a16="http://schemas.microsoft.com/office/drawing/2014/main" val="20001"/>
                    </a:ext>
                  </a:extLst>
                </a:gridCol>
                <a:gridCol w="1946794">
                  <a:extLst>
                    <a:ext uri="{9D8B030D-6E8A-4147-A177-3AD203B41FA5}">
                      <a16:colId xmlns:a16="http://schemas.microsoft.com/office/drawing/2014/main" val="20002"/>
                    </a:ext>
                  </a:extLst>
                </a:gridCol>
              </a:tblGrid>
              <a:tr h="370840">
                <a:tc>
                  <a:txBody>
                    <a:bodyPr/>
                    <a:lstStyle/>
                    <a:p>
                      <a:pPr algn="ctr"/>
                      <a:r>
                        <a:rPr lang="fr-FR" b="1" dirty="0">
                          <a:latin typeface="Times New Roman"/>
                          <a:cs typeface="Times New Roman"/>
                        </a:rPr>
                        <a:t>Intitulés des comptes </a:t>
                      </a:r>
                    </a:p>
                  </a:txBody>
                  <a:tcPr/>
                </a:tc>
                <a:tc>
                  <a:txBody>
                    <a:bodyPr/>
                    <a:lstStyle/>
                    <a:p>
                      <a:pPr algn="ctr"/>
                      <a:r>
                        <a:rPr lang="fr-FR" b="1" dirty="0">
                          <a:latin typeface="Times New Roman"/>
                          <a:cs typeface="Times New Roman"/>
                        </a:rPr>
                        <a:t>Totaux débit</a:t>
                      </a:r>
                    </a:p>
                  </a:txBody>
                  <a:tcPr/>
                </a:tc>
                <a:tc>
                  <a:txBody>
                    <a:bodyPr/>
                    <a:lstStyle/>
                    <a:p>
                      <a:pPr algn="ctr"/>
                      <a:r>
                        <a:rPr lang="fr-FR" b="1" dirty="0">
                          <a:latin typeface="Times New Roman"/>
                          <a:cs typeface="Times New Roman"/>
                        </a:rPr>
                        <a:t>Totaux crédit</a:t>
                      </a:r>
                    </a:p>
                  </a:txBody>
                  <a:tcPr/>
                </a:tc>
                <a:extLst>
                  <a:ext uri="{0D108BD9-81ED-4DB2-BD59-A6C34878D82A}">
                    <a16:rowId xmlns:a16="http://schemas.microsoft.com/office/drawing/2014/main" val="10000"/>
                  </a:ext>
                </a:extLst>
              </a:tr>
              <a:tr h="370840">
                <a:tc>
                  <a:txBody>
                    <a:bodyPr/>
                    <a:lstStyle/>
                    <a:p>
                      <a:pPr algn="ctr"/>
                      <a:r>
                        <a:rPr lang="fr-FR" b="1" dirty="0">
                          <a:latin typeface="Times New Roman"/>
                          <a:cs typeface="Times New Roman"/>
                        </a:rPr>
                        <a:t>6133. Entretiens et réparations</a:t>
                      </a:r>
                    </a:p>
                  </a:txBody>
                  <a:tcPr/>
                </a:tc>
                <a:tc>
                  <a:txBody>
                    <a:bodyPr/>
                    <a:lstStyle/>
                    <a:p>
                      <a:pPr algn="ctr"/>
                      <a:r>
                        <a:rPr lang="fr-FR" b="1" dirty="0">
                          <a:latin typeface="Times New Roman"/>
                          <a:cs typeface="Times New Roman"/>
                        </a:rPr>
                        <a:t>2940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6134. Primes d’assurances</a:t>
                      </a:r>
                    </a:p>
                  </a:txBody>
                  <a:tcPr/>
                </a:tc>
                <a:tc>
                  <a:txBody>
                    <a:bodyPr/>
                    <a:lstStyle/>
                    <a:p>
                      <a:pPr algn="ctr"/>
                      <a:r>
                        <a:rPr lang="fr-FR" b="1" dirty="0">
                          <a:latin typeface="Times New Roman"/>
                          <a:cs typeface="Times New Roman"/>
                        </a:rPr>
                        <a:t>3600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6136. Rémunérations</a:t>
                      </a:r>
                      <a:r>
                        <a:rPr lang="fr-FR" b="1" baseline="0" dirty="0">
                          <a:latin typeface="Times New Roman"/>
                          <a:cs typeface="Times New Roman"/>
                        </a:rPr>
                        <a:t> d’intermédiaires et honoraires </a:t>
                      </a:r>
                      <a:endParaRPr lang="fr-FR" b="1" dirty="0">
                        <a:latin typeface="Times New Roman"/>
                        <a:cs typeface="Times New Roman"/>
                      </a:endParaRPr>
                    </a:p>
                  </a:txBody>
                  <a:tcPr/>
                </a:tc>
                <a:tc>
                  <a:txBody>
                    <a:bodyPr/>
                    <a:lstStyle/>
                    <a:p>
                      <a:pPr algn="ctr"/>
                      <a:r>
                        <a:rPr lang="fr-FR" b="1" dirty="0">
                          <a:latin typeface="Times New Roman"/>
                          <a:cs typeface="Times New Roman"/>
                        </a:rPr>
                        <a:t>4500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3"/>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a:latin typeface="Times New Roman"/>
                          <a:cs typeface="Times New Roman"/>
                        </a:rPr>
                        <a:t>6171..</a:t>
                      </a:r>
                      <a:r>
                        <a:rPr lang="fr-FR" b="1" dirty="0">
                          <a:latin typeface="Times New Roman"/>
                          <a:cs typeface="Times New Roman"/>
                        </a:rPr>
                        <a:t>Rémunérations du personnel </a:t>
                      </a:r>
                    </a:p>
                  </a:txBody>
                  <a:tcPr/>
                </a:tc>
                <a:tc>
                  <a:txBody>
                    <a:bodyPr/>
                    <a:lstStyle/>
                    <a:p>
                      <a:pPr algn="ctr"/>
                      <a:r>
                        <a:rPr kumimoji="0" lang="fr-FR" b="1" kern="1200" dirty="0">
                          <a:solidFill>
                            <a:schemeClr val="dk1"/>
                          </a:solidFill>
                          <a:latin typeface="Times New Roman"/>
                          <a:ea typeface="+mn-ea"/>
                          <a:cs typeface="Times New Roman"/>
                        </a:rPr>
                        <a:t>14600</a:t>
                      </a:r>
                    </a:p>
                  </a:txBody>
                  <a:tcPr/>
                </a:tc>
                <a:tc>
                  <a:txBody>
                    <a:bodyPr/>
                    <a:lstStyle/>
                    <a:p>
                      <a:pPr algn="ctr"/>
                      <a:endParaRPr lang="fr-FR" b="1" dirty="0">
                        <a:latin typeface="Times New Roman"/>
                        <a:cs typeface="Times New Roman"/>
                      </a:endParaRPr>
                    </a:p>
                  </a:txBody>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b="1" dirty="0">
                          <a:latin typeface="Times New Roman"/>
                          <a:cs typeface="Times New Roman"/>
                        </a:rPr>
                        <a:t>71243.Prestations de services </a:t>
                      </a:r>
                    </a:p>
                  </a:txBody>
                  <a:tcPr/>
                </a:tc>
                <a:tc>
                  <a:txBody>
                    <a:bodyPr/>
                    <a:lstStyle/>
                    <a:p>
                      <a:pPr algn="ctr"/>
                      <a:endParaRPr kumimoji="0" lang="fr-FR" b="1" kern="1200" dirty="0">
                        <a:solidFill>
                          <a:schemeClr val="dk1"/>
                        </a:solidFill>
                        <a:latin typeface="Times New Roman"/>
                        <a:ea typeface="+mn-ea"/>
                        <a:cs typeface="Times New Roman"/>
                      </a:endParaRPr>
                    </a:p>
                  </a:txBody>
                  <a:tcPr/>
                </a:tc>
                <a:tc>
                  <a:txBody>
                    <a:bodyPr/>
                    <a:lstStyle/>
                    <a:p>
                      <a:pPr algn="ctr"/>
                      <a:r>
                        <a:rPr lang="fr-FR" b="1" dirty="0">
                          <a:latin typeface="Times New Roman"/>
                          <a:cs typeface="Times New Roman"/>
                        </a:rPr>
                        <a:t>31025</a:t>
                      </a:r>
                    </a:p>
                  </a:txBody>
                  <a:tcPr/>
                </a:tc>
                <a:extLst>
                  <a:ext uri="{0D108BD9-81ED-4DB2-BD59-A6C34878D82A}">
                    <a16:rowId xmlns:a16="http://schemas.microsoft.com/office/drawing/2014/main" val="10005"/>
                  </a:ext>
                </a:extLst>
              </a:tr>
              <a:tr h="370840">
                <a:tc>
                  <a:txBody>
                    <a:bodyPr/>
                    <a:lstStyle/>
                    <a:p>
                      <a:pPr algn="ctr"/>
                      <a:r>
                        <a:rPr lang="fr-FR" sz="1800" b="1" dirty="0">
                          <a:latin typeface="Times New Roman"/>
                          <a:cs typeface="Times New Roman"/>
                        </a:rPr>
                        <a:t> </a:t>
                      </a:r>
                      <a:r>
                        <a:rPr kumimoji="0" lang="fr-FR" sz="1800" b="1" i="0" u="none" strike="noStrike" kern="1200" baseline="0" dirty="0">
                          <a:solidFill>
                            <a:schemeClr val="dk1"/>
                          </a:solidFill>
                          <a:latin typeface="Times New Roman"/>
                          <a:ea typeface="+mn-ea"/>
                          <a:cs typeface="Times New Roman"/>
                        </a:rPr>
                        <a:t>71278 Autres ventes et produits accessoires</a:t>
                      </a:r>
                      <a:endParaRPr lang="fr-FR" sz="1800" b="1" dirty="0">
                        <a:latin typeface="Times New Roman"/>
                        <a:cs typeface="Times New Roman"/>
                      </a:endParaRPr>
                    </a:p>
                  </a:txBody>
                  <a:tcPr/>
                </a:tc>
                <a:tc>
                  <a:txBody>
                    <a:bodyPr/>
                    <a:lstStyle/>
                    <a:p>
                      <a:pPr algn="ctr"/>
                      <a:endParaRPr lang="fr-FR" b="1" dirty="0">
                        <a:latin typeface="Times New Roman"/>
                        <a:cs typeface="Times New Roman"/>
                      </a:endParaRPr>
                    </a:p>
                  </a:txBody>
                  <a:tcPr/>
                </a:tc>
                <a:tc>
                  <a:txBody>
                    <a:bodyPr/>
                    <a:lstStyle/>
                    <a:p>
                      <a:pPr algn="ctr"/>
                      <a:r>
                        <a:rPr lang="fr-FR" b="1" dirty="0">
                          <a:latin typeface="Times New Roman"/>
                          <a:cs typeface="Times New Roman"/>
                        </a:rPr>
                        <a:t>1820</a:t>
                      </a:r>
                    </a:p>
                  </a:txBody>
                  <a:tcPr/>
                </a:tc>
                <a:extLst>
                  <a:ext uri="{0D108BD9-81ED-4DB2-BD59-A6C34878D82A}">
                    <a16:rowId xmlns:a16="http://schemas.microsoft.com/office/drawing/2014/main" val="10006"/>
                  </a:ext>
                </a:extLst>
              </a:tr>
              <a:tr h="370840">
                <a:tc>
                  <a:txBody>
                    <a:bodyPr/>
                    <a:lstStyle/>
                    <a:p>
                      <a:pPr algn="ctr"/>
                      <a:r>
                        <a:rPr kumimoji="0" lang="fr-FR" sz="1800" b="1" i="0" u="none" strike="noStrike" kern="1200" baseline="0" dirty="0">
                          <a:solidFill>
                            <a:schemeClr val="dk1"/>
                          </a:solidFill>
                          <a:latin typeface="Times New Roman"/>
                          <a:ea typeface="+mn-ea"/>
                          <a:cs typeface="Times New Roman"/>
                        </a:rPr>
                        <a:t>7514. Produits des cessions des immobilisations financières</a:t>
                      </a:r>
                      <a:endParaRPr lang="fr-FR" sz="1800" b="1" dirty="0">
                        <a:latin typeface="Times New Roman"/>
                        <a:cs typeface="Times New Roman"/>
                      </a:endParaRPr>
                    </a:p>
                  </a:txBody>
                  <a:tcPr/>
                </a:tc>
                <a:tc>
                  <a:txBody>
                    <a:bodyPr/>
                    <a:lstStyle/>
                    <a:p>
                      <a:pPr algn="ctr"/>
                      <a:endParaRPr lang="fr-FR" b="1" dirty="0">
                        <a:latin typeface="Times New Roman"/>
                        <a:cs typeface="Times New Roman"/>
                      </a:endParaRPr>
                    </a:p>
                  </a:txBody>
                  <a:tcPr/>
                </a:tc>
                <a:tc>
                  <a:txBody>
                    <a:bodyPr/>
                    <a:lstStyle/>
                    <a:p>
                      <a:pPr algn="ctr"/>
                      <a:r>
                        <a:rPr lang="fr-FR" b="1" dirty="0">
                          <a:latin typeface="Times New Roman"/>
                          <a:cs typeface="Times New Roman"/>
                        </a:rPr>
                        <a:t>25</a:t>
                      </a:r>
                    </a:p>
                  </a:txBody>
                  <a:tcPr/>
                </a:tc>
                <a:extLst>
                  <a:ext uri="{0D108BD9-81ED-4DB2-BD59-A6C34878D82A}">
                    <a16:rowId xmlns:a16="http://schemas.microsoft.com/office/drawing/2014/main" val="10007"/>
                  </a:ext>
                </a:extLst>
              </a:tr>
            </a:tbl>
          </a:graphicData>
        </a:graphic>
      </p:graphicFrame>
      <p:sp>
        <p:nvSpPr>
          <p:cNvPr id="2" name="PageNumber">
            <a:extLst>
              <a:ext uri="{FF2B5EF4-FFF2-40B4-BE49-F238E27FC236}">
                <a16:creationId xmlns:a16="http://schemas.microsoft.com/office/drawing/2014/main" id="{013FF694-1B5C-4D67-A90C-640560D9D7B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50</a:t>
            </a:r>
          </a:p>
        </p:txBody>
      </p:sp>
    </p:spTree>
    <p:extLst>
      <p:ext uri="{BB962C8B-B14F-4D97-AF65-F5344CB8AC3E}">
        <p14:creationId xmlns:p14="http://schemas.microsoft.com/office/powerpoint/2010/main" val="38407735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fontScale="70000" lnSpcReduction="20000"/>
          </a:bodyPr>
          <a:lstStyle/>
          <a:p>
            <a:pPr marL="0" indent="0" algn="just">
              <a:buNone/>
            </a:pPr>
            <a:r>
              <a:rPr lang="fr-FR" sz="2400" dirty="0">
                <a:latin typeface="Times New Roman"/>
                <a:cs typeface="Times New Roman"/>
              </a:rPr>
              <a:t>Les opérations suivantes ont été réalisées au cours du mois juin:  </a:t>
            </a:r>
          </a:p>
          <a:p>
            <a:pPr marL="0" indent="0" algn="just">
              <a:buNone/>
            </a:pPr>
            <a:endParaRPr lang="fr-FR" sz="2400" dirty="0">
              <a:latin typeface="Times New Roman"/>
              <a:cs typeface="Times New Roman"/>
            </a:endParaRPr>
          </a:p>
          <a:p>
            <a:pPr marL="0" indent="0" algn="just">
              <a:buNone/>
            </a:pPr>
            <a:r>
              <a:rPr lang="fr-FR" sz="2400" dirty="0">
                <a:latin typeface="Times New Roman"/>
                <a:cs typeface="Times New Roman"/>
              </a:rPr>
              <a:t>	- 5/6 Réglé par chèque les honoraires de l’expert comptable pour 1230 dhs.  </a:t>
            </a:r>
          </a:p>
          <a:p>
            <a:pPr marL="0" indent="0" algn="just">
              <a:buNone/>
            </a:pPr>
            <a:r>
              <a:rPr lang="fr-FR" sz="2400" dirty="0">
                <a:latin typeface="Times New Roman"/>
                <a:cs typeface="Times New Roman"/>
              </a:rPr>
              <a:t>	- 6/6 Achat de produits d’entretien réglé par chèque pour 1540 dhs. </a:t>
            </a:r>
          </a:p>
          <a:p>
            <a:pPr marL="0" indent="0" algn="just">
              <a:buNone/>
            </a:pPr>
            <a:r>
              <a:rPr lang="fr-FR" sz="2400" dirty="0">
                <a:latin typeface="Times New Roman"/>
                <a:cs typeface="Times New Roman"/>
              </a:rPr>
              <a:t>	- 10/ 6 Achat d’une cireuse électrique pour les besoins de bureau  à 1009 dhs, paiement sous 30 jours. </a:t>
            </a:r>
          </a:p>
          <a:p>
            <a:pPr marL="0" indent="0" algn="just">
              <a:buNone/>
            </a:pPr>
            <a:r>
              <a:rPr lang="fr-FR" sz="2400" dirty="0">
                <a:latin typeface="Times New Roman"/>
                <a:cs typeface="Times New Roman"/>
              </a:rPr>
              <a:t>	- 12/6 Encaissement du loyer d’un entrepôt par chèque : 310 dhs. </a:t>
            </a:r>
          </a:p>
          <a:p>
            <a:pPr marL="0" indent="0" algn="just">
              <a:buNone/>
            </a:pPr>
            <a:r>
              <a:rPr lang="fr-FR" sz="2400" dirty="0">
                <a:latin typeface="Times New Roman"/>
                <a:cs typeface="Times New Roman"/>
              </a:rPr>
              <a:t>	- 15/6 Facturation du nettoyage d’entretien de l’école maternelle pour 763 dhs. </a:t>
            </a:r>
          </a:p>
          <a:p>
            <a:pPr marL="0" indent="0" algn="just">
              <a:buNone/>
            </a:pPr>
            <a:r>
              <a:rPr lang="fr-FR" sz="2400" dirty="0">
                <a:latin typeface="Times New Roman"/>
                <a:cs typeface="Times New Roman"/>
              </a:rPr>
              <a:t>	- 16/6 Reçu un chèque de 500 dhs du client cèdar pour règlement d’une facture. </a:t>
            </a:r>
          </a:p>
          <a:p>
            <a:pPr marL="0" indent="0" algn="just">
              <a:buNone/>
            </a:pPr>
            <a:r>
              <a:rPr lang="fr-FR" sz="2400" dirty="0">
                <a:latin typeface="Times New Roman"/>
                <a:cs typeface="Times New Roman"/>
              </a:rPr>
              <a:t>	- 20/6 Reçu la facture relative à la réparation de deux véhicules : 633 DHS. </a:t>
            </a:r>
          </a:p>
          <a:p>
            <a:pPr marL="0" indent="0" algn="just">
              <a:buNone/>
            </a:pPr>
            <a:r>
              <a:rPr lang="fr-FR" sz="2400" dirty="0">
                <a:latin typeface="Times New Roman"/>
                <a:cs typeface="Times New Roman"/>
              </a:rPr>
              <a:t>	-</a:t>
            </a:r>
            <a:r>
              <a:rPr lang="fr-FR" sz="2500" dirty="0">
                <a:latin typeface="Times New Roman"/>
                <a:cs typeface="Times New Roman"/>
              </a:rPr>
              <a:t>22/6 Facturation du nettoyage des vitres d’un hôtel pour 426 dhs, paiement comptant par chèque. </a:t>
            </a:r>
          </a:p>
          <a:p>
            <a:pPr marL="0" indent="0" algn="just">
              <a:buNone/>
            </a:pPr>
            <a:r>
              <a:rPr lang="fr-FR" sz="2500" dirty="0">
                <a:latin typeface="Times New Roman"/>
                <a:cs typeface="Times New Roman"/>
              </a:rPr>
              <a:t>	- 25/6 Paiement des salaires par virement bancaire  pour 1830.</a:t>
            </a:r>
          </a:p>
          <a:p>
            <a:pPr marL="0" indent="0" algn="just">
              <a:buNone/>
            </a:pPr>
            <a:endParaRPr lang="fr-FR" sz="2500" dirty="0">
              <a:latin typeface="Times New Roman"/>
              <a:cs typeface="Times New Roman"/>
            </a:endParaRPr>
          </a:p>
          <a:p>
            <a:pPr marL="0" indent="0" algn="just">
              <a:buNone/>
            </a:pPr>
            <a:r>
              <a:rPr lang="fr-FR" sz="2500" dirty="0">
                <a:latin typeface="Times New Roman"/>
                <a:cs typeface="Times New Roman"/>
              </a:rPr>
              <a:t> </a:t>
            </a:r>
          </a:p>
        </p:txBody>
      </p:sp>
      <p:sp>
        <p:nvSpPr>
          <p:cNvPr id="2" name="PageNumber">
            <a:extLst>
              <a:ext uri="{FF2B5EF4-FFF2-40B4-BE49-F238E27FC236}">
                <a16:creationId xmlns:a16="http://schemas.microsoft.com/office/drawing/2014/main" id="{14C5CF2C-8378-4212-9BA2-D28ACCE88386}"/>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51</a:t>
            </a:r>
          </a:p>
        </p:txBody>
      </p:sp>
    </p:spTree>
    <p:extLst>
      <p:ext uri="{BB962C8B-B14F-4D97-AF65-F5344CB8AC3E}">
        <p14:creationId xmlns:p14="http://schemas.microsoft.com/office/powerpoint/2010/main" val="207038010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pPr algn="ctr"/>
            <a:r>
              <a:rPr lang="fr-FR" b="1" i="1" dirty="0">
                <a:latin typeface="Times New Roman"/>
                <a:cs typeface="Times New Roman"/>
              </a:rPr>
              <a:t>Compte de produits et charges </a:t>
            </a:r>
          </a:p>
        </p:txBody>
      </p:sp>
      <p:sp>
        <p:nvSpPr>
          <p:cNvPr id="3" name="Espace réservé du contenu 2"/>
          <p:cNvSpPr>
            <a:spLocks noGrp="1"/>
          </p:cNvSpPr>
          <p:nvPr>
            <p:ph sz="quarter" idx="1"/>
          </p:nvPr>
        </p:nvSpPr>
        <p:spPr/>
        <p:txBody>
          <a:bodyPr>
            <a:normAutofit/>
          </a:bodyPr>
          <a:lstStyle/>
          <a:p>
            <a:pPr marL="0" indent="0">
              <a:buNone/>
            </a:pPr>
            <a:r>
              <a:rPr lang="fr-FR" sz="2400" b="1" i="1" u="sng" dirty="0">
                <a:latin typeface="Times New Roman"/>
                <a:cs typeface="Times New Roman"/>
              </a:rPr>
              <a:t>Travail à faire: </a:t>
            </a:r>
          </a:p>
          <a:p>
            <a:pPr marL="0" indent="0">
              <a:buNone/>
            </a:pPr>
            <a:endParaRPr lang="fr-FR" sz="2400" b="1" i="1" u="sng" dirty="0">
              <a:latin typeface="Times New Roman"/>
              <a:cs typeface="Times New Roman"/>
            </a:endParaRPr>
          </a:p>
          <a:p>
            <a:pPr marL="0" indent="0" algn="just">
              <a:buNone/>
            </a:pPr>
            <a:r>
              <a:rPr lang="fr-FR" sz="2400" b="1" dirty="0">
                <a:latin typeface="Times New Roman"/>
                <a:cs typeface="Times New Roman"/>
              </a:rPr>
              <a:t>	- </a:t>
            </a:r>
            <a:r>
              <a:rPr lang="fr-FR" sz="2400" dirty="0">
                <a:latin typeface="Times New Roman"/>
                <a:cs typeface="Times New Roman"/>
              </a:rPr>
              <a:t>Reporter les totaux, comptabiliser les opérations dans les comptes concernés et arrêter ces derniers. </a:t>
            </a:r>
          </a:p>
          <a:p>
            <a:pPr marL="0" indent="0" algn="just">
              <a:buNone/>
            </a:pPr>
            <a:r>
              <a:rPr lang="fr-FR" sz="2400" dirty="0">
                <a:latin typeface="Times New Roman"/>
                <a:cs typeface="Times New Roman"/>
              </a:rPr>
              <a:t>	- Établir le compte de résultat et le bilan au 30 juin N. </a:t>
            </a:r>
          </a:p>
        </p:txBody>
      </p:sp>
      <p:sp>
        <p:nvSpPr>
          <p:cNvPr id="2" name="PageNumber">
            <a:extLst>
              <a:ext uri="{FF2B5EF4-FFF2-40B4-BE49-F238E27FC236}">
                <a16:creationId xmlns:a16="http://schemas.microsoft.com/office/drawing/2014/main" id="{3C0B82F6-77F1-4F5B-BFC3-91F8CDB0B293}"/>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52</a:t>
            </a:r>
          </a:p>
        </p:txBody>
      </p:sp>
    </p:spTree>
    <p:extLst>
      <p:ext uri="{BB962C8B-B14F-4D97-AF65-F5344CB8AC3E}">
        <p14:creationId xmlns:p14="http://schemas.microsoft.com/office/powerpoint/2010/main" val="14862834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Comptabilité générale </a:t>
            </a:r>
          </a:p>
        </p:txBody>
      </p:sp>
      <p:sp>
        <p:nvSpPr>
          <p:cNvPr id="3" name="Sous-titre 2"/>
          <p:cNvSpPr>
            <a:spLocks noGrp="1"/>
          </p:cNvSpPr>
          <p:nvPr>
            <p:ph type="subTitle" idx="1"/>
          </p:nvPr>
        </p:nvSpPr>
        <p:spPr/>
        <p:txBody>
          <a:bodyPr>
            <a:normAutofit fontScale="47500" lnSpcReduction="20000"/>
          </a:bodyPr>
          <a:lstStyle/>
          <a:p>
            <a:endParaRPr lang="fr-FR" sz="3200" i="1" u="sng" dirty="0">
              <a:latin typeface="Times New Roman"/>
              <a:cs typeface="Times New Roman"/>
            </a:endParaRPr>
          </a:p>
          <a:p>
            <a:r>
              <a:rPr lang="fr-FR" sz="4400" i="1" u="sng" dirty="0">
                <a:latin typeface="Times New Roman"/>
                <a:cs typeface="Times New Roman"/>
              </a:rPr>
              <a:t>Réalisé par</a:t>
            </a:r>
            <a:r>
              <a:rPr lang="fr-FR" sz="4400" dirty="0">
                <a:latin typeface="Times New Roman"/>
                <a:cs typeface="Times New Roman"/>
              </a:rPr>
              <a:t>: </a:t>
            </a:r>
            <a:r>
              <a:rPr lang="fr-FR" sz="4400">
                <a:latin typeface="Times New Roman"/>
                <a:cs typeface="Times New Roman"/>
              </a:rPr>
              <a:t>Madame MRANI ZENTAR </a:t>
            </a:r>
            <a:r>
              <a:rPr lang="fr-FR" sz="4400" dirty="0">
                <a:latin typeface="Times New Roman"/>
                <a:cs typeface="Times New Roman"/>
              </a:rPr>
              <a:t>Sarra </a:t>
            </a:r>
          </a:p>
          <a:p>
            <a:endParaRPr lang="fr-FR" dirty="0"/>
          </a:p>
        </p:txBody>
      </p:sp>
      <p:sp>
        <p:nvSpPr>
          <p:cNvPr id="4" name="PageNumber">
            <a:extLst>
              <a:ext uri="{FF2B5EF4-FFF2-40B4-BE49-F238E27FC236}">
                <a16:creationId xmlns:a16="http://schemas.microsoft.com/office/drawing/2014/main" id="{DC20598C-2A93-4592-BCB2-0F1CFBA11DFB}"/>
              </a:ext>
            </a:extLst>
          </p:cNvPr>
          <p:cNvSpPr txBox="1"/>
          <p:nvPr/>
        </p:nvSpPr>
        <p:spPr>
          <a:xfrm>
            <a:off x="8204200" y="5588000"/>
            <a:ext cx="762000" cy="355600"/>
          </a:xfrm>
          <a:prstGeom prst="rect">
            <a:avLst/>
          </a:prstGeom>
          <a:noFill/>
        </p:spPr>
        <p:txBody>
          <a:bodyPr vertOverflow="overflow" vert="horz" wrap="none" rtlCol="0" anchor="ctr" anchorCtr="0">
            <a:noAutofit/>
          </a:bodyPr>
          <a:lstStyle/>
          <a:p>
            <a:pPr algn="l"/>
            <a:r>
              <a:rPr lang="fr-FR" sz="1600" b="1">
                <a:solidFill>
                  <a:srgbClr val="FFFFFF"/>
                </a:solidFill>
              </a:rPr>
              <a:t>53</a:t>
            </a:r>
          </a:p>
        </p:txBody>
      </p:sp>
    </p:spTree>
    <p:extLst>
      <p:ext uri="{BB962C8B-B14F-4D97-AF65-F5344CB8AC3E}">
        <p14:creationId xmlns:p14="http://schemas.microsoft.com/office/powerpoint/2010/main" val="35951533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sz="2400" dirty="0">
                <a:latin typeface="Times New Roman"/>
                <a:cs typeface="Times New Roman"/>
              </a:rPr>
              <a:t>Le Passage du bilan aux comptes, et des comptes au bilan et aux résultats</a:t>
            </a:r>
          </a:p>
        </p:txBody>
      </p:sp>
      <p:sp>
        <p:nvSpPr>
          <p:cNvPr id="2" name="Espace réservé du contenu 1"/>
          <p:cNvSpPr>
            <a:spLocks noGrp="1"/>
          </p:cNvSpPr>
          <p:nvPr>
            <p:ph sz="quarter" idx="1"/>
          </p:nvPr>
        </p:nvSpPr>
        <p:spPr/>
        <p:txBody>
          <a:bodyPr>
            <a:normAutofit/>
          </a:bodyPr>
          <a:lstStyle/>
          <a:p>
            <a:pPr marL="560070" indent="-514350">
              <a:buFont typeface="+mj-lt"/>
              <a:buAutoNum type="romanUcPeriod"/>
            </a:pPr>
            <a:r>
              <a:rPr lang="fr-FR" sz="2800" b="1" i="1" u="sng" dirty="0">
                <a:latin typeface="Times New Roman"/>
                <a:cs typeface="Times New Roman"/>
              </a:rPr>
              <a:t>Le virement bancaire </a:t>
            </a:r>
          </a:p>
          <a:p>
            <a:pPr marL="1383030" lvl="3" indent="-514350">
              <a:buFont typeface="+mj-lt"/>
              <a:buAutoNum type="alphaUcPeriod"/>
            </a:pPr>
            <a:r>
              <a:rPr lang="fr-FR" sz="2800" b="1" i="1" u="sng" dirty="0">
                <a:latin typeface="Times New Roman"/>
                <a:cs typeface="Times New Roman"/>
              </a:rPr>
              <a:t> Principe </a:t>
            </a:r>
          </a:p>
          <a:p>
            <a:pPr marL="45720" indent="0">
              <a:buNone/>
            </a:pPr>
            <a:r>
              <a:rPr lang="fr-FR" sz="2400" dirty="0">
                <a:latin typeface="Times New Roman"/>
                <a:cs typeface="Times New Roman"/>
              </a:rPr>
              <a:t>Soit les deux comptes suivants:  </a:t>
            </a:r>
          </a:p>
          <a:p>
            <a:pPr marL="45720" indent="0">
              <a:buNone/>
            </a:pPr>
            <a:r>
              <a:rPr lang="fr-FR" sz="2400" dirty="0">
                <a:latin typeface="Times New Roman"/>
                <a:cs typeface="Times New Roman"/>
              </a:rPr>
              <a:t>  D      5161 Caisses   C          D      5141 Banque   C</a:t>
            </a:r>
          </a:p>
          <a:p>
            <a:pPr marL="45720" indent="0">
              <a:buNone/>
            </a:pPr>
            <a:r>
              <a:rPr lang="fr-FR" sz="2400" dirty="0">
                <a:latin typeface="Times New Roman"/>
                <a:cs typeface="Times New Roman"/>
              </a:rPr>
              <a:t>10/2    700       700                     ©   700</a:t>
            </a:r>
          </a:p>
        </p:txBody>
      </p:sp>
      <p:cxnSp>
        <p:nvCxnSpPr>
          <p:cNvPr id="5" name="Connecteur droit 4"/>
          <p:cNvCxnSpPr/>
          <p:nvPr/>
        </p:nvCxnSpPr>
        <p:spPr>
          <a:xfrm flipV="1">
            <a:off x="725674" y="3628038"/>
            <a:ext cx="3164747" cy="40311"/>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Connecteur droit 6"/>
          <p:cNvCxnSpPr/>
          <p:nvPr/>
        </p:nvCxnSpPr>
        <p:spPr>
          <a:xfrm>
            <a:off x="2378599" y="3628038"/>
            <a:ext cx="0" cy="705452"/>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flipV="1">
            <a:off x="4748337" y="3668349"/>
            <a:ext cx="3164747" cy="40311"/>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6320632" y="3708660"/>
            <a:ext cx="0" cy="624830"/>
          </a:xfrm>
          <a:prstGeom prst="line">
            <a:avLst/>
          </a:prstGeom>
        </p:spPr>
        <p:style>
          <a:lnRef idx="2">
            <a:schemeClr val="accent1"/>
          </a:lnRef>
          <a:fillRef idx="0">
            <a:schemeClr val="accent1"/>
          </a:fillRef>
          <a:effectRef idx="1">
            <a:schemeClr val="accent1"/>
          </a:effectRef>
          <a:fontRef idx="minor">
            <a:schemeClr val="tx1"/>
          </a:fontRef>
        </p:style>
      </p:cxnSp>
      <p:graphicFrame>
        <p:nvGraphicFramePr>
          <p:cNvPr id="12" name="Tableau 11"/>
          <p:cNvGraphicFramePr>
            <a:graphicFrameLocks noGrp="1"/>
          </p:cNvGraphicFramePr>
          <p:nvPr/>
        </p:nvGraphicFramePr>
        <p:xfrm>
          <a:off x="1524000" y="4460676"/>
          <a:ext cx="6096000" cy="1889760"/>
        </p:xfrm>
        <a:graphic>
          <a:graphicData uri="http://schemas.openxmlformats.org/drawingml/2006/table">
            <a:tbl>
              <a:tblPr firstRow="1" bandRow="1">
                <a:tableStyleId>{F5AB1C69-6EDB-4FF4-983F-18BD219EF322}</a:tableStyleId>
              </a:tblPr>
              <a:tblGrid>
                <a:gridCol w="6096000">
                  <a:extLst>
                    <a:ext uri="{9D8B030D-6E8A-4147-A177-3AD203B41FA5}">
                      <a16:colId xmlns:a16="http://schemas.microsoft.com/office/drawing/2014/main" val="20000"/>
                    </a:ext>
                  </a:extLst>
                </a:gridCol>
              </a:tblGrid>
              <a:tr h="370840">
                <a:tc>
                  <a:txBody>
                    <a:bodyPr/>
                    <a:lstStyle/>
                    <a:p>
                      <a:pPr algn="ctr"/>
                      <a:r>
                        <a:rPr lang="fr-FR" sz="2800" dirty="0">
                          <a:latin typeface="Times New Roman"/>
                          <a:cs typeface="Times New Roman"/>
                        </a:rPr>
                        <a:t>  Remise</a:t>
                      </a:r>
                      <a:r>
                        <a:rPr lang="fr-FR" sz="2800" baseline="0" dirty="0">
                          <a:latin typeface="Times New Roman"/>
                          <a:cs typeface="Times New Roman"/>
                        </a:rPr>
                        <a:t> de chèque </a:t>
                      </a:r>
                      <a:endParaRPr lang="fr-FR" sz="2800" dirty="0">
                        <a:latin typeface="Times New Roman"/>
                        <a:cs typeface="Times New Roman"/>
                      </a:endParaRPr>
                    </a:p>
                  </a:txBody>
                  <a:tcPr/>
                </a:tc>
                <a:extLst>
                  <a:ext uri="{0D108BD9-81ED-4DB2-BD59-A6C34878D82A}">
                    <a16:rowId xmlns:a16="http://schemas.microsoft.com/office/drawing/2014/main" val="10000"/>
                  </a:ext>
                </a:extLst>
              </a:tr>
              <a:tr h="370840">
                <a:tc>
                  <a:txBody>
                    <a:bodyPr/>
                    <a:lstStyle/>
                    <a:p>
                      <a:pPr algn="ctr"/>
                      <a:r>
                        <a:rPr lang="fr-FR" sz="2800" dirty="0">
                          <a:latin typeface="Times New Roman"/>
                          <a:cs typeface="Times New Roman"/>
                        </a:rPr>
                        <a:t>700 DH</a:t>
                      </a:r>
                    </a:p>
                    <a:p>
                      <a:pPr algn="ctr"/>
                      <a:r>
                        <a:rPr lang="fr-FR" sz="2800" dirty="0">
                          <a:latin typeface="Times New Roman"/>
                          <a:cs typeface="Times New Roman"/>
                        </a:rPr>
                        <a:t>10/2</a:t>
                      </a:r>
                    </a:p>
                    <a:p>
                      <a:pPr algn="ctr"/>
                      <a:r>
                        <a:rPr lang="fr-FR" sz="2800" dirty="0">
                          <a:latin typeface="Times New Roman"/>
                          <a:cs typeface="Times New Roman"/>
                        </a:rPr>
                        <a:t>BMCE</a:t>
                      </a:r>
                    </a:p>
                  </a:txBody>
                  <a:tcPr/>
                </a:tc>
                <a:extLst>
                  <a:ext uri="{0D108BD9-81ED-4DB2-BD59-A6C34878D82A}">
                    <a16:rowId xmlns:a16="http://schemas.microsoft.com/office/drawing/2014/main" val="10001"/>
                  </a:ext>
                </a:extLst>
              </a:tr>
            </a:tbl>
          </a:graphicData>
        </a:graphic>
      </p:graphicFrame>
      <p:sp>
        <p:nvSpPr>
          <p:cNvPr id="4" name="PageNumber">
            <a:extLst>
              <a:ext uri="{FF2B5EF4-FFF2-40B4-BE49-F238E27FC236}">
                <a16:creationId xmlns:a16="http://schemas.microsoft.com/office/drawing/2014/main" id="{1E704CFE-14F6-4E05-B935-91946B5D429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54</a:t>
            </a:r>
          </a:p>
        </p:txBody>
      </p:sp>
    </p:spTree>
    <p:extLst>
      <p:ext uri="{BB962C8B-B14F-4D97-AF65-F5344CB8AC3E}">
        <p14:creationId xmlns:p14="http://schemas.microsoft.com/office/powerpoint/2010/main" val="22301608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sz="2400" dirty="0">
                <a:latin typeface="Times New Roman"/>
                <a:cs typeface="Times New Roman"/>
              </a:rPr>
              <a:t>Le Passage du bilan aux comptes, et des comptes au bilan et aux résultats</a:t>
            </a:r>
          </a:p>
        </p:txBody>
      </p:sp>
      <p:sp>
        <p:nvSpPr>
          <p:cNvPr id="2" name="Espace réservé du contenu 1"/>
          <p:cNvSpPr>
            <a:spLocks noGrp="1"/>
          </p:cNvSpPr>
          <p:nvPr>
            <p:ph sz="quarter" idx="1"/>
          </p:nvPr>
        </p:nvSpPr>
        <p:spPr/>
        <p:txBody>
          <a:bodyPr>
            <a:normAutofit/>
          </a:bodyPr>
          <a:lstStyle/>
          <a:p>
            <a:pPr marL="45720" indent="0">
              <a:buNone/>
            </a:pPr>
            <a:r>
              <a:rPr lang="fr-FR" sz="2800" b="1" i="1" dirty="0">
                <a:latin typeface="Times New Roman"/>
                <a:cs typeface="Times New Roman"/>
              </a:rPr>
              <a:t>	</a:t>
            </a:r>
            <a:r>
              <a:rPr lang="fr-FR" sz="2800" b="1" i="1" u="sng" dirty="0">
                <a:latin typeface="Times New Roman"/>
                <a:cs typeface="Times New Roman"/>
              </a:rPr>
              <a:t>B. Utilisation</a:t>
            </a:r>
          </a:p>
          <a:p>
            <a:pPr marL="45720" indent="0">
              <a:buNone/>
            </a:pPr>
            <a:endParaRPr lang="fr-FR" sz="2800" b="1" i="1" u="sng" dirty="0">
              <a:latin typeface="Times New Roman"/>
              <a:cs typeface="Times New Roman"/>
            </a:endParaRPr>
          </a:p>
          <a:p>
            <a:pPr marL="560070" indent="-514350" algn="just">
              <a:buFont typeface="+mj-lt"/>
              <a:buAutoNum type="arabicPeriod"/>
            </a:pPr>
            <a:r>
              <a:rPr lang="fr-FR" sz="2400" dirty="0">
                <a:latin typeface="Times New Roman"/>
                <a:cs typeface="Times New Roman"/>
              </a:rPr>
              <a:t> La correction d’erreur</a:t>
            </a:r>
          </a:p>
          <a:p>
            <a:pPr marL="560070" indent="-514350" algn="just">
              <a:buFont typeface="+mj-lt"/>
              <a:buAutoNum type="arabicPeriod"/>
            </a:pPr>
            <a:r>
              <a:rPr lang="fr-FR" sz="2400" dirty="0">
                <a:latin typeface="Times New Roman"/>
                <a:cs typeface="Times New Roman"/>
              </a:rPr>
              <a:t>Le transfert du solde ou l’éclatement d’un compte. On est parfois amené du comptabilité: </a:t>
            </a:r>
          </a:p>
          <a:p>
            <a:pPr marL="45720" indent="0" algn="just">
              <a:buNone/>
            </a:pPr>
            <a:r>
              <a:rPr lang="fr-FR" sz="2400" dirty="0">
                <a:latin typeface="Times New Roman"/>
                <a:cs typeface="Times New Roman"/>
              </a:rPr>
              <a:t>	- à remplacer plusieurs comptes par un seul de synthèse </a:t>
            </a:r>
          </a:p>
          <a:p>
            <a:pPr marL="45720" indent="0" algn="just">
              <a:buNone/>
            </a:pPr>
            <a:r>
              <a:rPr lang="fr-FR" sz="2400" dirty="0">
                <a:latin typeface="Times New Roman"/>
                <a:cs typeface="Times New Roman"/>
              </a:rPr>
              <a:t>	- à substituer à un compte plusieurs autres comptes permettant une analyse.  </a:t>
            </a:r>
          </a:p>
          <a:p>
            <a:pPr marL="45720" indent="0">
              <a:buNone/>
            </a:pPr>
            <a:endParaRPr lang="fr-FR" sz="2800" b="1" i="1" u="sng" dirty="0">
              <a:latin typeface="Times New Roman"/>
              <a:cs typeface="Times New Roman"/>
            </a:endParaRPr>
          </a:p>
          <a:p>
            <a:pPr marL="45720" indent="0">
              <a:buNone/>
            </a:pPr>
            <a:endParaRPr lang="fr-FR" sz="2800" b="1" i="1" u="sng" dirty="0">
              <a:latin typeface="Times New Roman"/>
              <a:cs typeface="Times New Roman"/>
            </a:endParaRPr>
          </a:p>
        </p:txBody>
      </p:sp>
      <p:sp>
        <p:nvSpPr>
          <p:cNvPr id="4" name="PageNumber">
            <a:extLst>
              <a:ext uri="{FF2B5EF4-FFF2-40B4-BE49-F238E27FC236}">
                <a16:creationId xmlns:a16="http://schemas.microsoft.com/office/drawing/2014/main" id="{11574C34-82CB-4150-A4AF-DE4BD9C4E67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55</a:t>
            </a:r>
          </a:p>
        </p:txBody>
      </p:sp>
    </p:spTree>
    <p:extLst>
      <p:ext uri="{BB962C8B-B14F-4D97-AF65-F5344CB8AC3E}">
        <p14:creationId xmlns:p14="http://schemas.microsoft.com/office/powerpoint/2010/main" val="2199906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
                                        <p:tgtEl>
                                          <p:spTgt spid="2">
                                            <p:txEl>
                                              <p:pRg st="0" end="0"/>
                                            </p:txEl>
                                          </p:spTgt>
                                        </p:tgtEl>
                                      </p:cBhvr>
                                    </p:animEffect>
                                    <p:anim calcmode="lin" valueType="num">
                                      <p:cBhvr>
                                        <p:cTn id="8" dur="4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100"/>
                                        <p:tgtEl>
                                          <p:spTgt spid="2">
                                            <p:txEl>
                                              <p:pRg st="2" end="2"/>
                                            </p:txEl>
                                          </p:spTgt>
                                        </p:tgtEl>
                                      </p:cBhvr>
                                    </p:animEffect>
                                    <p:anim calcmode="lin" valueType="num">
                                      <p:cBhvr>
                                        <p:cTn id="17" dur="4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2">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100"/>
                                        <p:tgtEl>
                                          <p:spTgt spid="2">
                                            <p:txEl>
                                              <p:pRg st="3" end="3"/>
                                            </p:txEl>
                                          </p:spTgt>
                                        </p:tgtEl>
                                      </p:cBhvr>
                                    </p:animEffect>
                                    <p:anim calcmode="lin" valueType="num">
                                      <p:cBhvr>
                                        <p:cTn id="26" dur="4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2">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100"/>
                                        <p:tgtEl>
                                          <p:spTgt spid="2">
                                            <p:txEl>
                                              <p:pRg st="4" end="4"/>
                                            </p:txEl>
                                          </p:spTgt>
                                        </p:tgtEl>
                                      </p:cBhvr>
                                    </p:animEffect>
                                    <p:anim calcmode="lin" valueType="num">
                                      <p:cBhvr>
                                        <p:cTn id="35" dur="4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2">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animEffect transition="in" filter="fade">
                                      <p:cBhvr>
                                        <p:cTn id="43" dur="100"/>
                                        <p:tgtEl>
                                          <p:spTgt spid="2">
                                            <p:txEl>
                                              <p:pRg st="5" end="5"/>
                                            </p:txEl>
                                          </p:spTgt>
                                        </p:tgtEl>
                                      </p:cBhvr>
                                    </p:animEffect>
                                    <p:anim calcmode="lin" valueType="num">
                                      <p:cBhvr>
                                        <p:cTn id="44" dur="4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2">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2">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2">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sz="2400" dirty="0">
                <a:latin typeface="Times New Roman"/>
                <a:cs typeface="Times New Roman"/>
              </a:rPr>
              <a:t>Le Passage du bilan aux comptes, et des comptes au bilan et aux résultats</a:t>
            </a:r>
          </a:p>
        </p:txBody>
      </p:sp>
      <p:sp>
        <p:nvSpPr>
          <p:cNvPr id="2" name="Espace réservé du contenu 1"/>
          <p:cNvSpPr>
            <a:spLocks noGrp="1"/>
          </p:cNvSpPr>
          <p:nvPr>
            <p:ph sz="quarter" idx="1"/>
          </p:nvPr>
        </p:nvSpPr>
        <p:spPr/>
        <p:txBody>
          <a:bodyPr>
            <a:normAutofit lnSpcReduction="10000"/>
          </a:bodyPr>
          <a:lstStyle/>
          <a:p>
            <a:pPr algn="just">
              <a:buFont typeface="Arial"/>
              <a:buChar char="•"/>
            </a:pPr>
            <a:r>
              <a:rPr lang="fr-FR" sz="2800" b="1" i="1" u="sng" dirty="0">
                <a:latin typeface="Times New Roman"/>
                <a:cs typeface="Times New Roman"/>
              </a:rPr>
              <a:t>Exemple</a:t>
            </a:r>
          </a:p>
          <a:p>
            <a:pPr marL="45720" indent="0" algn="just">
              <a:buNone/>
            </a:pPr>
            <a:endParaRPr lang="fr-FR" sz="2800" b="1" i="1" u="sng" dirty="0">
              <a:latin typeface="Times New Roman"/>
              <a:cs typeface="Times New Roman"/>
            </a:endParaRPr>
          </a:p>
          <a:p>
            <a:pPr marL="45720" indent="0" algn="just">
              <a:buNone/>
            </a:pPr>
            <a:r>
              <a:rPr lang="fr-FR" sz="2400" dirty="0">
                <a:latin typeface="Times New Roman"/>
                <a:cs typeface="Times New Roman"/>
              </a:rPr>
              <a:t>Soit une boutique avec trois caisses A, B et C. Le comptable enregistre  dans chacune d’elles, les recettes réalisées dans la journée et les consignes remboursés aux clients. </a:t>
            </a:r>
          </a:p>
          <a:p>
            <a:pPr marL="45720" indent="0" algn="just">
              <a:buNone/>
            </a:pPr>
            <a:r>
              <a:rPr lang="fr-FR" sz="2400" dirty="0">
                <a:latin typeface="Times New Roman"/>
                <a:cs typeface="Times New Roman"/>
              </a:rPr>
              <a:t>En fin de semaine il vire tous dans le compte principal « caisses ».</a:t>
            </a:r>
          </a:p>
          <a:p>
            <a:pPr marL="45720" indent="0" algn="just">
              <a:buNone/>
            </a:pPr>
            <a:endParaRPr lang="fr-FR" sz="2400" dirty="0">
              <a:latin typeface="Times New Roman"/>
              <a:cs typeface="Times New Roman"/>
            </a:endParaRPr>
          </a:p>
          <a:p>
            <a:pPr marL="45720" indent="0" algn="just">
              <a:buNone/>
            </a:pPr>
            <a:r>
              <a:rPr lang="fr-FR" sz="2400" dirty="0">
                <a:latin typeface="Times New Roman"/>
                <a:cs typeface="Times New Roman"/>
              </a:rPr>
              <a:t>3. Le virement bancaire ou postal</a:t>
            </a:r>
          </a:p>
          <a:p>
            <a:pPr marL="45720" indent="0" algn="just">
              <a:buNone/>
            </a:pPr>
            <a:endParaRPr lang="fr-FR" sz="2400" dirty="0">
              <a:latin typeface="Times New Roman"/>
              <a:cs typeface="Times New Roman"/>
            </a:endParaRPr>
          </a:p>
          <a:p>
            <a:pPr marL="45720" indent="0" algn="just">
              <a:buNone/>
            </a:pPr>
            <a:r>
              <a:rPr lang="fr-FR" sz="2400" dirty="0">
                <a:latin typeface="Times New Roman"/>
                <a:cs typeface="Times New Roman"/>
              </a:rPr>
              <a:t> </a:t>
            </a:r>
          </a:p>
        </p:txBody>
      </p:sp>
      <p:sp>
        <p:nvSpPr>
          <p:cNvPr id="4" name="PageNumber">
            <a:extLst>
              <a:ext uri="{FF2B5EF4-FFF2-40B4-BE49-F238E27FC236}">
                <a16:creationId xmlns:a16="http://schemas.microsoft.com/office/drawing/2014/main" id="{DA776467-C94A-4F71-B1E5-FC22B9925D0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56</a:t>
            </a:r>
          </a:p>
        </p:txBody>
      </p:sp>
    </p:spTree>
    <p:extLst>
      <p:ext uri="{BB962C8B-B14F-4D97-AF65-F5344CB8AC3E}">
        <p14:creationId xmlns:p14="http://schemas.microsoft.com/office/powerpoint/2010/main" val="928383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
                                        <p:tgtEl>
                                          <p:spTgt spid="2">
                                            <p:txEl>
                                              <p:pRg st="0" end="0"/>
                                            </p:txEl>
                                          </p:spTgt>
                                        </p:tgtEl>
                                      </p:cBhvr>
                                    </p:animEffect>
                                    <p:anim calcmode="lin" valueType="num">
                                      <p:cBhvr>
                                        <p:cTn id="8" dur="4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100"/>
                                        <p:tgtEl>
                                          <p:spTgt spid="2">
                                            <p:txEl>
                                              <p:pRg st="2" end="2"/>
                                            </p:txEl>
                                          </p:spTgt>
                                        </p:tgtEl>
                                      </p:cBhvr>
                                    </p:animEffect>
                                    <p:anim calcmode="lin" valueType="num">
                                      <p:cBhvr>
                                        <p:cTn id="17" dur="4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2">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100"/>
                                        <p:tgtEl>
                                          <p:spTgt spid="2">
                                            <p:txEl>
                                              <p:pRg st="3" end="3"/>
                                            </p:txEl>
                                          </p:spTgt>
                                        </p:tgtEl>
                                      </p:cBhvr>
                                    </p:animEffect>
                                    <p:anim calcmode="lin" valueType="num">
                                      <p:cBhvr>
                                        <p:cTn id="26" dur="4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2">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
                                            <p:txEl>
                                              <p:pRg st="5" end="5"/>
                                            </p:txEl>
                                          </p:spTgt>
                                        </p:tgtEl>
                                        <p:attrNameLst>
                                          <p:attrName>style.visibility</p:attrName>
                                        </p:attrNameLst>
                                      </p:cBhvr>
                                      <p:to>
                                        <p:strVal val="visible"/>
                                      </p:to>
                                    </p:set>
                                    <p:animEffect transition="in" filter="fade">
                                      <p:cBhvr>
                                        <p:cTn id="34" dur="100"/>
                                        <p:tgtEl>
                                          <p:spTgt spid="2">
                                            <p:txEl>
                                              <p:pRg st="5" end="5"/>
                                            </p:txEl>
                                          </p:spTgt>
                                        </p:tgtEl>
                                      </p:cBhvr>
                                    </p:animEffect>
                                    <p:anim calcmode="lin" valueType="num">
                                      <p:cBhvr>
                                        <p:cTn id="35" dur="4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2">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2">
                                            <p:txEl>
                                              <p:pRg st="7" end="7"/>
                                            </p:txEl>
                                          </p:spTgt>
                                        </p:tgtEl>
                                        <p:attrNameLst>
                                          <p:attrName>style.visibility</p:attrName>
                                        </p:attrNameLst>
                                      </p:cBhvr>
                                      <p:to>
                                        <p:strVal val="visible"/>
                                      </p:to>
                                    </p:set>
                                    <p:animEffect transition="in" filter="fade">
                                      <p:cBhvr>
                                        <p:cTn id="43" dur="100"/>
                                        <p:tgtEl>
                                          <p:spTgt spid="2">
                                            <p:txEl>
                                              <p:pRg st="7" end="7"/>
                                            </p:txEl>
                                          </p:spTgt>
                                        </p:tgtEl>
                                      </p:cBhvr>
                                    </p:animEffect>
                                    <p:anim calcmode="lin" valueType="num">
                                      <p:cBhvr>
                                        <p:cTn id="44" dur="4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45" dur="400" fill="hold"/>
                                        <p:tgtEl>
                                          <p:spTgt spid="2">
                                            <p:txEl>
                                              <p:pRg st="7" end="7"/>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2">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2">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2"/>
          <p:cNvSpPr>
            <a:spLocks noGrp="1"/>
          </p:cNvSpPr>
          <p:nvPr>
            <p:ph type="title"/>
          </p:nvPr>
        </p:nvSpPr>
        <p:spPr/>
        <p:txBody>
          <a:bodyPr/>
          <a:lstStyle/>
          <a:p>
            <a:r>
              <a:rPr lang="fr-FR" sz="2400" dirty="0">
                <a:latin typeface="Times New Roman"/>
                <a:cs typeface="Times New Roman"/>
              </a:rPr>
              <a:t>Le Passage du bilan aux comptes, et des comptes au bilan et aux résultats</a:t>
            </a:r>
          </a:p>
        </p:txBody>
      </p:sp>
      <p:sp>
        <p:nvSpPr>
          <p:cNvPr id="2" name="Espace réservé du contenu 1"/>
          <p:cNvSpPr>
            <a:spLocks noGrp="1"/>
          </p:cNvSpPr>
          <p:nvPr>
            <p:ph sz="quarter" idx="1"/>
          </p:nvPr>
        </p:nvSpPr>
        <p:spPr/>
        <p:txBody>
          <a:bodyPr/>
          <a:lstStyle/>
          <a:p>
            <a:pPr marL="45720" indent="0">
              <a:buNone/>
            </a:pPr>
            <a:endParaRPr lang="fr-FR" dirty="0"/>
          </a:p>
        </p:txBody>
      </p:sp>
      <p:cxnSp>
        <p:nvCxnSpPr>
          <p:cNvPr id="6" name="Connecteur droit 5"/>
          <p:cNvCxnSpPr/>
          <p:nvPr/>
        </p:nvCxnSpPr>
        <p:spPr>
          <a:xfrm>
            <a:off x="380999" y="2787650"/>
            <a:ext cx="26511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 name="Connecteur droit 6"/>
          <p:cNvCxnSpPr/>
          <p:nvPr/>
        </p:nvCxnSpPr>
        <p:spPr>
          <a:xfrm>
            <a:off x="3248025" y="2809875"/>
            <a:ext cx="26511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a:off x="6137767" y="2809875"/>
            <a:ext cx="265112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1619250" y="2787650"/>
            <a:ext cx="0"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4565650" y="2809875"/>
            <a:ext cx="0"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7518400" y="2787650"/>
            <a:ext cx="0"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4756150" y="4733925"/>
            <a:ext cx="0" cy="127635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Connecteur droit 13"/>
          <p:cNvCxnSpPr/>
          <p:nvPr/>
        </p:nvCxnSpPr>
        <p:spPr>
          <a:xfrm>
            <a:off x="3240087" y="4733925"/>
            <a:ext cx="265112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PageNumber">
            <a:extLst>
              <a:ext uri="{FF2B5EF4-FFF2-40B4-BE49-F238E27FC236}">
                <a16:creationId xmlns:a16="http://schemas.microsoft.com/office/drawing/2014/main" id="{66F7F959-EAC3-4184-B7BC-D065F6C2C122}"/>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57</a:t>
            </a:r>
          </a:p>
        </p:txBody>
      </p:sp>
    </p:spTree>
    <p:extLst>
      <p:ext uri="{BB962C8B-B14F-4D97-AF65-F5344CB8AC3E}">
        <p14:creationId xmlns:p14="http://schemas.microsoft.com/office/powerpoint/2010/main" val="16361110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p:txBody>
          <a:bodyPr/>
          <a:lstStyle/>
          <a:p>
            <a:r>
              <a:rPr lang="fr-FR" sz="2400" dirty="0">
                <a:latin typeface="Times New Roman"/>
                <a:cs typeface="Times New Roman"/>
              </a:rPr>
              <a:t>Le Passage du bilan aux comptes, et des comptes au bilan et aux résultats</a:t>
            </a:r>
          </a:p>
        </p:txBody>
      </p:sp>
      <p:sp>
        <p:nvSpPr>
          <p:cNvPr id="2" name="Espace réservé du contenu 1"/>
          <p:cNvSpPr>
            <a:spLocks noGrp="1"/>
          </p:cNvSpPr>
          <p:nvPr>
            <p:ph sz="quarter" idx="1"/>
          </p:nvPr>
        </p:nvSpPr>
        <p:spPr/>
        <p:txBody>
          <a:bodyPr>
            <a:normAutofit lnSpcReduction="10000"/>
          </a:bodyPr>
          <a:lstStyle/>
          <a:p>
            <a:pPr marL="45720" indent="0" algn="just">
              <a:buNone/>
            </a:pPr>
            <a:r>
              <a:rPr lang="fr-FR" sz="2400" b="1" i="1" u="sng" dirty="0">
                <a:latin typeface="Times New Roman"/>
                <a:cs typeface="Times New Roman"/>
              </a:rPr>
              <a:t>II. Le schéma de l’opération</a:t>
            </a:r>
          </a:p>
          <a:p>
            <a:pPr marL="45720" indent="0" algn="just">
              <a:buNone/>
            </a:pPr>
            <a:endParaRPr lang="fr-FR" sz="2400" b="1" i="1" u="sng" dirty="0">
              <a:latin typeface="Times New Roman"/>
              <a:cs typeface="Times New Roman"/>
            </a:endParaRPr>
          </a:p>
          <a:p>
            <a:pPr marL="45720" indent="0" algn="just">
              <a:buNone/>
            </a:pPr>
            <a:r>
              <a:rPr lang="fr-FR" sz="2400" b="1" dirty="0">
                <a:latin typeface="Times New Roman"/>
                <a:cs typeface="Times New Roman"/>
              </a:rPr>
              <a:t>À partir du bilan d’ouverture ou d’un autre bilan, nous ouvrons les comptes existants et puis au fur et à mesure des besoins, nous créons ceux qui manquent.  Pour les comptes de gestion, seule une création des comptes au fur et à mesure des opérations est possible. </a:t>
            </a:r>
          </a:p>
          <a:p>
            <a:pPr marL="45720" indent="0" algn="just">
              <a:buNone/>
            </a:pPr>
            <a:r>
              <a:rPr lang="fr-FR" sz="2400" b="1" dirty="0">
                <a:latin typeface="Times New Roman"/>
                <a:cs typeface="Times New Roman"/>
              </a:rPr>
              <a:t>À la fin de l’exercice comptable, nous pouvons calculer le solde des comptes de situation et confectionner à partir de ceux ci un New bilan. </a:t>
            </a:r>
          </a:p>
          <a:p>
            <a:pPr marL="45720" indent="0" algn="just">
              <a:buNone/>
            </a:pPr>
            <a:r>
              <a:rPr lang="fr-FR" sz="2400" b="1" dirty="0">
                <a:latin typeface="Times New Roman"/>
                <a:cs typeface="Times New Roman"/>
              </a:rPr>
              <a:t>À l’aide des CPC, nous établirons une synthèse dans le CPC par l’utilisation de la technique du virement. </a:t>
            </a:r>
          </a:p>
          <a:p>
            <a:pPr marL="45720" indent="0" algn="just">
              <a:buNone/>
            </a:pPr>
            <a:endParaRPr lang="fr-FR" sz="2400" b="1" i="1" u="sng" dirty="0">
              <a:latin typeface="Times New Roman"/>
              <a:cs typeface="Times New Roman"/>
            </a:endParaRPr>
          </a:p>
          <a:p>
            <a:pPr marL="45720" indent="0" algn="just">
              <a:buNone/>
            </a:pPr>
            <a:endParaRPr lang="fr-FR" sz="2400" b="1" dirty="0">
              <a:latin typeface="Times New Roman"/>
              <a:cs typeface="Times New Roman"/>
            </a:endParaRPr>
          </a:p>
        </p:txBody>
      </p:sp>
      <p:sp>
        <p:nvSpPr>
          <p:cNvPr id="4" name="PageNumber">
            <a:extLst>
              <a:ext uri="{FF2B5EF4-FFF2-40B4-BE49-F238E27FC236}">
                <a16:creationId xmlns:a16="http://schemas.microsoft.com/office/drawing/2014/main" id="{6D4E3D3C-9844-43C4-BCCC-211071A9549F}"/>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58</a:t>
            </a:r>
          </a:p>
        </p:txBody>
      </p:sp>
    </p:spTree>
    <p:extLst>
      <p:ext uri="{BB962C8B-B14F-4D97-AF65-F5344CB8AC3E}">
        <p14:creationId xmlns:p14="http://schemas.microsoft.com/office/powerpoint/2010/main" val="325105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
                                        <p:tgtEl>
                                          <p:spTgt spid="2">
                                            <p:txEl>
                                              <p:pRg st="0" end="0"/>
                                            </p:txEl>
                                          </p:spTgt>
                                        </p:tgtEl>
                                      </p:cBhvr>
                                    </p:animEffect>
                                    <p:anim calcmode="lin" valueType="num">
                                      <p:cBhvr>
                                        <p:cTn id="8" dur="4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2">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2">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2">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2">
                                            <p:txEl>
                                              <p:pRg st="2" end="2"/>
                                            </p:txEl>
                                          </p:spTgt>
                                        </p:tgtEl>
                                        <p:attrNameLst>
                                          <p:attrName>style.visibility</p:attrName>
                                        </p:attrNameLst>
                                      </p:cBhvr>
                                      <p:to>
                                        <p:strVal val="visible"/>
                                      </p:to>
                                    </p:set>
                                    <p:animEffect transition="in" filter="fade">
                                      <p:cBhvr>
                                        <p:cTn id="16" dur="100"/>
                                        <p:tgtEl>
                                          <p:spTgt spid="2">
                                            <p:txEl>
                                              <p:pRg st="2" end="2"/>
                                            </p:txEl>
                                          </p:spTgt>
                                        </p:tgtEl>
                                      </p:cBhvr>
                                    </p:animEffect>
                                    <p:anim calcmode="lin" valueType="num">
                                      <p:cBhvr>
                                        <p:cTn id="17" dur="4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2">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2">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2">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Effect transition="in" filter="fade">
                                      <p:cBhvr>
                                        <p:cTn id="25" dur="100"/>
                                        <p:tgtEl>
                                          <p:spTgt spid="2">
                                            <p:txEl>
                                              <p:pRg st="3" end="3"/>
                                            </p:txEl>
                                          </p:spTgt>
                                        </p:tgtEl>
                                      </p:cBhvr>
                                    </p:animEffect>
                                    <p:anim calcmode="lin" valueType="num">
                                      <p:cBhvr>
                                        <p:cTn id="26" dur="4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2">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2">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2">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Effect transition="in" filter="fade">
                                      <p:cBhvr>
                                        <p:cTn id="34" dur="100"/>
                                        <p:tgtEl>
                                          <p:spTgt spid="2">
                                            <p:txEl>
                                              <p:pRg st="4" end="4"/>
                                            </p:txEl>
                                          </p:spTgt>
                                        </p:tgtEl>
                                      </p:cBhvr>
                                    </p:animEffect>
                                    <p:anim calcmode="lin" valueType="num">
                                      <p:cBhvr>
                                        <p:cTn id="35" dur="4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2">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2">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2">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Comptabilité générale </a:t>
            </a:r>
          </a:p>
        </p:txBody>
      </p:sp>
      <p:sp>
        <p:nvSpPr>
          <p:cNvPr id="3" name="Sous-titre 2"/>
          <p:cNvSpPr>
            <a:spLocks noGrp="1"/>
          </p:cNvSpPr>
          <p:nvPr>
            <p:ph type="subTitle" idx="1"/>
          </p:nvPr>
        </p:nvSpPr>
        <p:spPr/>
        <p:txBody>
          <a:bodyPr>
            <a:normAutofit fontScale="47500" lnSpcReduction="20000"/>
          </a:bodyPr>
          <a:lstStyle/>
          <a:p>
            <a:endParaRPr lang="fr-FR" sz="3200" i="1" u="sng" dirty="0">
              <a:latin typeface="Times New Roman"/>
              <a:cs typeface="Times New Roman"/>
            </a:endParaRPr>
          </a:p>
          <a:p>
            <a:r>
              <a:rPr lang="fr-FR" sz="4400" i="1" u="sng" dirty="0">
                <a:latin typeface="Times New Roman"/>
                <a:cs typeface="Times New Roman"/>
              </a:rPr>
              <a:t>Préparé par</a:t>
            </a:r>
            <a:r>
              <a:rPr lang="fr-FR" sz="4400" dirty="0">
                <a:latin typeface="Times New Roman"/>
                <a:cs typeface="Times New Roman"/>
              </a:rPr>
              <a:t>: </a:t>
            </a:r>
            <a:r>
              <a:rPr lang="fr-FR" sz="4400">
                <a:latin typeface="Times New Roman"/>
                <a:cs typeface="Times New Roman"/>
              </a:rPr>
              <a:t>Madame MRANI ZENTAR </a:t>
            </a:r>
            <a:r>
              <a:rPr lang="fr-FR" sz="4400" dirty="0">
                <a:latin typeface="Times New Roman"/>
                <a:cs typeface="Times New Roman"/>
              </a:rPr>
              <a:t>Sarra </a:t>
            </a:r>
          </a:p>
          <a:p>
            <a:endParaRPr lang="fr-FR" dirty="0"/>
          </a:p>
        </p:txBody>
      </p:sp>
      <p:sp>
        <p:nvSpPr>
          <p:cNvPr id="4" name="PageNumber">
            <a:extLst>
              <a:ext uri="{FF2B5EF4-FFF2-40B4-BE49-F238E27FC236}">
                <a16:creationId xmlns:a16="http://schemas.microsoft.com/office/drawing/2014/main" id="{CA469AC5-FE3C-454C-969A-F7469FFA191F}"/>
              </a:ext>
            </a:extLst>
          </p:cNvPr>
          <p:cNvSpPr txBox="1"/>
          <p:nvPr/>
        </p:nvSpPr>
        <p:spPr>
          <a:xfrm>
            <a:off x="8204200" y="5588000"/>
            <a:ext cx="762000" cy="355600"/>
          </a:xfrm>
          <a:prstGeom prst="rect">
            <a:avLst/>
          </a:prstGeom>
          <a:noFill/>
        </p:spPr>
        <p:txBody>
          <a:bodyPr vertOverflow="overflow" vert="horz" wrap="none" rtlCol="0" anchor="ctr" anchorCtr="0">
            <a:noAutofit/>
          </a:bodyPr>
          <a:lstStyle/>
          <a:p>
            <a:pPr algn="l"/>
            <a:r>
              <a:rPr lang="fr-FR" sz="1600" b="1">
                <a:solidFill>
                  <a:srgbClr val="FFFFFF"/>
                </a:solidFill>
              </a:rPr>
              <a:t>59</a:t>
            </a:r>
          </a:p>
        </p:txBody>
      </p:sp>
    </p:spTree>
    <p:extLst>
      <p:ext uri="{BB962C8B-B14F-4D97-AF65-F5344CB8AC3E}">
        <p14:creationId xmlns:p14="http://schemas.microsoft.com/office/powerpoint/2010/main" val="10056266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marL="0" indent="0" algn="just">
              <a:buNone/>
            </a:pPr>
            <a:r>
              <a:rPr lang="fr-FR" dirty="0">
                <a:latin typeface="Tmes "/>
                <a:cs typeface="Tmes "/>
              </a:rPr>
              <a:t>B. </a:t>
            </a:r>
            <a:r>
              <a:rPr lang="fr-FR" i="1" u="sng" dirty="0">
                <a:latin typeface="Times New Roman"/>
                <a:cs typeface="Times New Roman"/>
              </a:rPr>
              <a:t>Utilisation du bilan</a:t>
            </a:r>
          </a:p>
          <a:p>
            <a:pPr marL="0" indent="0" algn="just">
              <a:buNone/>
            </a:pPr>
            <a:r>
              <a:rPr lang="fr-FR" b="0" dirty="0">
                <a:latin typeface="Times New Roman"/>
                <a:cs typeface="Times New Roman"/>
              </a:rPr>
              <a:t>L’examen du bilan permet de connaître:  </a:t>
            </a:r>
          </a:p>
          <a:p>
            <a:pPr marL="0" indent="0" algn="just">
              <a:buNone/>
            </a:pPr>
            <a:r>
              <a:rPr lang="fr-FR" b="0" dirty="0">
                <a:latin typeface="Times New Roman"/>
                <a:cs typeface="Times New Roman"/>
              </a:rPr>
              <a:t>	- Le nom de l’entreprise </a:t>
            </a:r>
          </a:p>
          <a:p>
            <a:pPr marL="0" indent="0" algn="just">
              <a:buNone/>
            </a:pPr>
            <a:r>
              <a:rPr lang="fr-FR" b="0" dirty="0">
                <a:latin typeface="Times New Roman"/>
                <a:cs typeface="Times New Roman"/>
              </a:rPr>
              <a:t>	- La date de l’établissement du document </a:t>
            </a:r>
          </a:p>
          <a:p>
            <a:pPr marL="0" indent="0" algn="just">
              <a:buNone/>
            </a:pPr>
            <a:r>
              <a:rPr lang="fr-FR" b="0" dirty="0">
                <a:latin typeface="Times New Roman"/>
                <a:cs typeface="Times New Roman"/>
              </a:rPr>
              <a:t>	- Les emplois </a:t>
            </a:r>
          </a:p>
          <a:p>
            <a:pPr marL="0" indent="0" algn="just">
              <a:buNone/>
            </a:pPr>
            <a:r>
              <a:rPr lang="fr-FR" b="0" dirty="0">
                <a:latin typeface="Times New Roman"/>
                <a:cs typeface="Times New Roman"/>
              </a:rPr>
              <a:t>	- Les ressources </a:t>
            </a:r>
          </a:p>
          <a:p>
            <a:pPr marL="0" indent="0" algn="just">
              <a:buNone/>
            </a:pPr>
            <a:endParaRPr lang="fr-FR" b="0" dirty="0">
              <a:latin typeface="Times New Roman"/>
              <a:cs typeface="Times New Roman"/>
            </a:endParaRPr>
          </a:p>
        </p:txBody>
      </p:sp>
      <p:sp>
        <p:nvSpPr>
          <p:cNvPr id="5" name="ZoneTexte 4"/>
          <p:cNvSpPr txBox="1"/>
          <p:nvPr/>
        </p:nvSpPr>
        <p:spPr>
          <a:xfrm>
            <a:off x="2741458" y="5801506"/>
            <a:ext cx="3763696" cy="707886"/>
          </a:xfrm>
          <a:prstGeom prst="rect">
            <a:avLst/>
          </a:prstGeom>
          <a:noFill/>
        </p:spPr>
        <p:txBody>
          <a:bodyPr wrap="square" rtlCol="0">
            <a:spAutoFit/>
          </a:bodyPr>
          <a:lstStyle/>
          <a:p>
            <a:pPr algn="ctr"/>
            <a:r>
              <a:rPr lang="fr-FR" sz="2000" dirty="0">
                <a:latin typeface="Times New Roman"/>
                <a:cs typeface="Times New Roman"/>
              </a:rPr>
              <a:t>Actif= Passif</a:t>
            </a:r>
          </a:p>
          <a:p>
            <a:pPr algn="ctr"/>
            <a:r>
              <a:rPr lang="fr-FR" sz="2000" dirty="0">
                <a:latin typeface="Times New Roman"/>
                <a:cs typeface="Times New Roman"/>
              </a:rPr>
              <a:t>Emplois = Ressources </a:t>
            </a:r>
          </a:p>
        </p:txBody>
      </p:sp>
      <p:sp>
        <p:nvSpPr>
          <p:cNvPr id="2" name="PageNumber">
            <a:extLst>
              <a:ext uri="{FF2B5EF4-FFF2-40B4-BE49-F238E27FC236}">
                <a16:creationId xmlns:a16="http://schemas.microsoft.com/office/drawing/2014/main" id="{10EF6395-2346-44A1-896D-D06834D79F3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a:t>
            </a:r>
          </a:p>
        </p:txBody>
      </p:sp>
    </p:spTree>
    <p:extLst>
      <p:ext uri="{BB962C8B-B14F-4D97-AF65-F5344CB8AC3E}">
        <p14:creationId xmlns:p14="http://schemas.microsoft.com/office/powerpoint/2010/main" val="1783794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p:tgtEl>
                                          <p:spTgt spid="3">
                                            <p:txEl>
                                              <p:pRg st="4" end="4"/>
                                            </p:txEl>
                                          </p:spTgt>
                                        </p:tgtEl>
                                        <p:attrNameLst>
                                          <p:attrName>ppt_y</p:attrName>
                                        </p:attrNameLst>
                                      </p:cBhvr>
                                      <p:tavLst>
                                        <p:tav tm="0">
                                          <p:val>
                                            <p:strVal val="#ppt_y+#ppt_h*1.125000"/>
                                          </p:val>
                                        </p:tav>
                                        <p:tav tm="100000">
                                          <p:val>
                                            <p:strVal val="#ppt_y"/>
                                          </p:val>
                                        </p:tav>
                                      </p:tavLst>
                                    </p:anim>
                                    <p:animEffect transition="in" filter="wipe(up)">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p:tgtEl>
                                          <p:spTgt spid="3">
                                            <p:txEl>
                                              <p:pRg st="5" end="5"/>
                                            </p:txEl>
                                          </p:spTgt>
                                        </p:tgtEl>
                                        <p:attrNameLst>
                                          <p:attrName>ppt_y</p:attrName>
                                        </p:attrNameLst>
                                      </p:cBhvr>
                                      <p:tavLst>
                                        <p:tav tm="0">
                                          <p:val>
                                            <p:strVal val="#ppt_y+#ppt_h*1.125000"/>
                                          </p:val>
                                        </p:tav>
                                        <p:tav tm="100000">
                                          <p:val>
                                            <p:strVal val="#ppt_y"/>
                                          </p:val>
                                        </p:tav>
                                      </p:tavLst>
                                    </p:anim>
                                    <p:animEffect transition="in" filter="wipe(up)">
                                      <p:cBhvr>
                                        <p:cTn id="38" dur="500"/>
                                        <p:tgtEl>
                                          <p:spTgt spid="3">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p:tgtEl>
                                          <p:spTgt spid="5"/>
                                        </p:tgtEl>
                                        <p:attrNameLst>
                                          <p:attrName>ppt_y</p:attrName>
                                        </p:attrNameLst>
                                      </p:cBhvr>
                                      <p:tavLst>
                                        <p:tav tm="0">
                                          <p:val>
                                            <p:strVal val="#ppt_y+#ppt_h*1.125000"/>
                                          </p:val>
                                        </p:tav>
                                        <p:tav tm="100000">
                                          <p:val>
                                            <p:strVal val="#ppt_y"/>
                                          </p:val>
                                        </p:tav>
                                      </p:tavLst>
                                    </p:anim>
                                    <p:animEffect transition="in" filter="wipe(up)">
                                      <p:cBhvr>
                                        <p:cTn id="4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ctr">
              <a:buNone/>
            </a:pPr>
            <a:r>
              <a:rPr lang="fr-FR" sz="2800" b="1" i="1" u="sng" dirty="0">
                <a:latin typeface="Times New Roman"/>
                <a:cs typeface="Times New Roman"/>
              </a:rPr>
              <a:t>Schéma du système comptable classique </a:t>
            </a:r>
          </a:p>
          <a:p>
            <a:pPr marL="0" indent="0" algn="ctr">
              <a:buNone/>
            </a:pPr>
            <a:endParaRPr lang="fr-FR" sz="2800" b="1" i="1" u="sng" dirty="0">
              <a:latin typeface="Times New Roman"/>
              <a:cs typeface="Times New Roman"/>
            </a:endParaRPr>
          </a:p>
        </p:txBody>
      </p:sp>
      <p:sp>
        <p:nvSpPr>
          <p:cNvPr id="4" name="Rectangle à coins arrondis 3"/>
          <p:cNvSpPr/>
          <p:nvPr/>
        </p:nvSpPr>
        <p:spPr>
          <a:xfrm>
            <a:off x="612648" y="2193790"/>
            <a:ext cx="3886560" cy="481095"/>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600" b="1" i="1" dirty="0">
                <a:solidFill>
                  <a:schemeClr val="tx1"/>
                </a:solidFill>
                <a:latin typeface="Times New Roman"/>
                <a:cs typeface="Times New Roman"/>
              </a:rPr>
              <a:t>Documents de base </a:t>
            </a:r>
          </a:p>
        </p:txBody>
      </p:sp>
      <p:sp>
        <p:nvSpPr>
          <p:cNvPr id="5" name="Rectangle à coins arrondis 4"/>
          <p:cNvSpPr/>
          <p:nvPr/>
        </p:nvSpPr>
        <p:spPr>
          <a:xfrm>
            <a:off x="612648" y="2835354"/>
            <a:ext cx="3886560" cy="532305"/>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600" b="1" i="1" dirty="0">
                <a:latin typeface="Times New Roman"/>
                <a:cs typeface="Times New Roman"/>
              </a:rPr>
              <a:t> </a:t>
            </a:r>
            <a:r>
              <a:rPr lang="fr-FR" sz="2600" b="1" i="1" dirty="0">
                <a:solidFill>
                  <a:srgbClr val="000000"/>
                </a:solidFill>
                <a:latin typeface="Times New Roman"/>
                <a:cs typeface="Times New Roman"/>
              </a:rPr>
              <a:t>Journal  </a:t>
            </a:r>
          </a:p>
        </p:txBody>
      </p:sp>
      <p:sp>
        <p:nvSpPr>
          <p:cNvPr id="6" name="Rectangle à coins arrondis 5"/>
          <p:cNvSpPr/>
          <p:nvPr/>
        </p:nvSpPr>
        <p:spPr>
          <a:xfrm>
            <a:off x="612648" y="3718858"/>
            <a:ext cx="3886560" cy="453780"/>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600" b="1" i="1" dirty="0">
                <a:solidFill>
                  <a:srgbClr val="000000"/>
                </a:solidFill>
                <a:latin typeface="Times New Roman"/>
                <a:cs typeface="Times New Roman"/>
              </a:rPr>
              <a:t>Grand Livre  </a:t>
            </a:r>
          </a:p>
        </p:txBody>
      </p:sp>
      <p:sp>
        <p:nvSpPr>
          <p:cNvPr id="7" name="Rectangle à coins arrondis 6"/>
          <p:cNvSpPr/>
          <p:nvPr/>
        </p:nvSpPr>
        <p:spPr>
          <a:xfrm>
            <a:off x="612648" y="4497907"/>
            <a:ext cx="3886560" cy="459607"/>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600" b="1" i="1" dirty="0">
                <a:solidFill>
                  <a:srgbClr val="000000"/>
                </a:solidFill>
                <a:latin typeface="Times New Roman"/>
                <a:cs typeface="Times New Roman"/>
              </a:rPr>
              <a:t>Balance  </a:t>
            </a:r>
          </a:p>
        </p:txBody>
      </p:sp>
      <p:sp>
        <p:nvSpPr>
          <p:cNvPr id="9" name="Rectangle à coins arrondis 8"/>
          <p:cNvSpPr/>
          <p:nvPr/>
        </p:nvSpPr>
        <p:spPr>
          <a:xfrm>
            <a:off x="612648" y="5331912"/>
            <a:ext cx="3886560" cy="475217"/>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600" b="1" i="1" dirty="0">
                <a:solidFill>
                  <a:srgbClr val="000000"/>
                </a:solidFill>
                <a:latin typeface="Times New Roman"/>
                <a:cs typeface="Times New Roman"/>
              </a:rPr>
              <a:t>Etats de synthèse  </a:t>
            </a:r>
          </a:p>
        </p:txBody>
      </p:sp>
      <p:cxnSp>
        <p:nvCxnSpPr>
          <p:cNvPr id="11" name="Connecteur droit avec flèche 10"/>
          <p:cNvCxnSpPr>
            <a:stCxn id="4" idx="2"/>
            <a:endCxn id="5" idx="0"/>
          </p:cNvCxnSpPr>
          <p:nvPr/>
        </p:nvCxnSpPr>
        <p:spPr>
          <a:xfrm>
            <a:off x="2555928" y="2674885"/>
            <a:ext cx="0" cy="16046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2" name="Connecteur droit avec flèche 11"/>
          <p:cNvCxnSpPr>
            <a:stCxn id="5" idx="2"/>
          </p:cNvCxnSpPr>
          <p:nvPr/>
        </p:nvCxnSpPr>
        <p:spPr>
          <a:xfrm>
            <a:off x="2555928" y="3367659"/>
            <a:ext cx="0" cy="35119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Connecteur droit avec flèche 15"/>
          <p:cNvCxnSpPr>
            <a:stCxn id="6" idx="2"/>
            <a:endCxn id="7" idx="0"/>
          </p:cNvCxnSpPr>
          <p:nvPr/>
        </p:nvCxnSpPr>
        <p:spPr>
          <a:xfrm>
            <a:off x="2555928" y="4172638"/>
            <a:ext cx="0" cy="325269"/>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9" name="Connecteur droit avec flèche 18"/>
          <p:cNvCxnSpPr/>
          <p:nvPr/>
        </p:nvCxnSpPr>
        <p:spPr>
          <a:xfrm>
            <a:off x="2555928" y="4957514"/>
            <a:ext cx="0" cy="34863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2" name="Connecteur droit avec flèche 21"/>
          <p:cNvCxnSpPr/>
          <p:nvPr/>
        </p:nvCxnSpPr>
        <p:spPr>
          <a:xfrm>
            <a:off x="4499208" y="2463204"/>
            <a:ext cx="673414"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7" name="Rectangle à coins arrondis 26"/>
          <p:cNvSpPr/>
          <p:nvPr/>
        </p:nvSpPr>
        <p:spPr>
          <a:xfrm>
            <a:off x="5130657" y="2251521"/>
            <a:ext cx="2238415" cy="481095"/>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dirty="0">
                <a:solidFill>
                  <a:srgbClr val="000000"/>
                </a:solidFill>
                <a:latin typeface="Times New Roman"/>
                <a:cs typeface="Times New Roman"/>
              </a:rPr>
              <a:t>Facture, chèque…</a:t>
            </a:r>
          </a:p>
        </p:txBody>
      </p:sp>
      <p:sp>
        <p:nvSpPr>
          <p:cNvPr id="29" name="Accolade fermante 28"/>
          <p:cNvSpPr/>
          <p:nvPr/>
        </p:nvSpPr>
        <p:spPr>
          <a:xfrm>
            <a:off x="4713898" y="3021271"/>
            <a:ext cx="423288" cy="942945"/>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dirty="0"/>
          </a:p>
        </p:txBody>
      </p:sp>
      <p:sp>
        <p:nvSpPr>
          <p:cNvPr id="30" name="Rectangle à coins arrondis 29"/>
          <p:cNvSpPr/>
          <p:nvPr/>
        </p:nvSpPr>
        <p:spPr>
          <a:xfrm>
            <a:off x="5228578" y="3101507"/>
            <a:ext cx="2140494" cy="731264"/>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dirty="0">
                <a:solidFill>
                  <a:srgbClr val="000000"/>
                </a:solidFill>
                <a:latin typeface="Times New Roman"/>
                <a:cs typeface="Times New Roman"/>
              </a:rPr>
              <a:t>Travail quotidien</a:t>
            </a:r>
          </a:p>
        </p:txBody>
      </p:sp>
      <p:sp>
        <p:nvSpPr>
          <p:cNvPr id="31" name="Accolade fermante 30"/>
          <p:cNvSpPr/>
          <p:nvPr/>
        </p:nvSpPr>
        <p:spPr>
          <a:xfrm>
            <a:off x="6769138" y="4838257"/>
            <a:ext cx="423288" cy="942945"/>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fr-FR" dirty="0"/>
          </a:p>
        </p:txBody>
      </p:sp>
      <p:sp>
        <p:nvSpPr>
          <p:cNvPr id="32" name="Rectangle à coins arrondis 31"/>
          <p:cNvSpPr/>
          <p:nvPr/>
        </p:nvSpPr>
        <p:spPr>
          <a:xfrm>
            <a:off x="5013691" y="5096669"/>
            <a:ext cx="1462271" cy="923702"/>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a:p>
            <a:pPr algn="ctr"/>
            <a:endParaRPr lang="fr-FR" dirty="0"/>
          </a:p>
          <a:p>
            <a:pPr algn="ctr"/>
            <a:r>
              <a:rPr lang="fr-FR" dirty="0">
                <a:solidFill>
                  <a:srgbClr val="000000"/>
                </a:solidFill>
              </a:rPr>
              <a:t>CPC</a:t>
            </a:r>
          </a:p>
          <a:p>
            <a:pPr algn="ctr"/>
            <a:r>
              <a:rPr lang="fr-FR" dirty="0">
                <a:solidFill>
                  <a:srgbClr val="000000"/>
                </a:solidFill>
              </a:rPr>
              <a:t>Bilan </a:t>
            </a:r>
          </a:p>
          <a:p>
            <a:pPr algn="ctr"/>
            <a:endParaRPr lang="fr-FR" dirty="0"/>
          </a:p>
          <a:p>
            <a:pPr algn="ctr"/>
            <a:endParaRPr lang="fr-FR" dirty="0"/>
          </a:p>
        </p:txBody>
      </p:sp>
      <p:sp>
        <p:nvSpPr>
          <p:cNvPr id="33" name="Rectangle à coins arrondis 32"/>
          <p:cNvSpPr/>
          <p:nvPr/>
        </p:nvSpPr>
        <p:spPr>
          <a:xfrm>
            <a:off x="7369072" y="4838257"/>
            <a:ext cx="1621004" cy="731264"/>
          </a:xfrm>
          <a:prstGeom prst="roundRect">
            <a:avLst/>
          </a:prstGeom>
          <a:ln>
            <a:solidFill>
              <a:srgbClr val="FF66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dirty="0">
                <a:latin typeface="Times New Roman"/>
                <a:cs typeface="Times New Roman"/>
              </a:rPr>
              <a:t>W </a:t>
            </a:r>
            <a:r>
              <a:rPr lang="fr-FR" sz="2000" dirty="0">
                <a:solidFill>
                  <a:srgbClr val="000000"/>
                </a:solidFill>
                <a:latin typeface="Times New Roman"/>
                <a:cs typeface="Times New Roman"/>
              </a:rPr>
              <a:t>Périodique</a:t>
            </a:r>
          </a:p>
        </p:txBody>
      </p:sp>
      <p:sp>
        <p:nvSpPr>
          <p:cNvPr id="8" name="PageNumber">
            <a:extLst>
              <a:ext uri="{FF2B5EF4-FFF2-40B4-BE49-F238E27FC236}">
                <a16:creationId xmlns:a16="http://schemas.microsoft.com/office/drawing/2014/main" id="{9B9DFE96-7939-486D-B9F8-A0080AE7AFE9}"/>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60</a:t>
            </a:r>
          </a:p>
        </p:txBody>
      </p:sp>
    </p:spTree>
    <p:extLst>
      <p:ext uri="{BB962C8B-B14F-4D97-AF65-F5344CB8AC3E}">
        <p14:creationId xmlns:p14="http://schemas.microsoft.com/office/powerpoint/2010/main" val="57377557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lnSpcReduction="10000"/>
          </a:bodyPr>
          <a:lstStyle/>
          <a:p>
            <a:pPr marL="514350" indent="-514350" algn="just">
              <a:buFont typeface="+mj-lt"/>
              <a:buAutoNum type="romanUcPeriod"/>
            </a:pPr>
            <a:r>
              <a:rPr lang="fr-FR" sz="2800" b="1" i="1" u="sng" dirty="0">
                <a:latin typeface="Times New Roman"/>
                <a:cs typeface="Times New Roman"/>
              </a:rPr>
              <a:t>Pièces justificatives </a:t>
            </a:r>
          </a:p>
          <a:p>
            <a:pPr marL="0" indent="0" algn="just">
              <a:buNone/>
            </a:pPr>
            <a:endParaRPr lang="fr-FR" sz="2800" b="1" i="1" u="sng" dirty="0">
              <a:latin typeface="Times New Roman"/>
              <a:cs typeface="Times New Roman"/>
            </a:endParaRPr>
          </a:p>
          <a:p>
            <a:pPr marL="0" indent="0" algn="just">
              <a:buNone/>
            </a:pPr>
            <a:r>
              <a:rPr lang="fr-FR" sz="2400" dirty="0">
                <a:latin typeface="Times New Roman"/>
                <a:cs typeface="Times New Roman"/>
              </a:rPr>
              <a:t>Le premier principe comptable veut que chaque écriture soit enregistrée en partant d’une pièce justificative. C’est sur ce document que le raisonnement est plus facile à réaliser.  </a:t>
            </a:r>
          </a:p>
          <a:p>
            <a:pPr marL="0" indent="0" algn="just">
              <a:buNone/>
            </a:pPr>
            <a:endParaRPr lang="fr-FR" sz="2400" dirty="0">
              <a:latin typeface="Times New Roman"/>
              <a:cs typeface="Times New Roman"/>
            </a:endParaRPr>
          </a:p>
          <a:p>
            <a:pPr marL="0" indent="0" algn="just">
              <a:buNone/>
            </a:pPr>
            <a:r>
              <a:rPr lang="fr-FR" sz="2800" b="1" i="1" dirty="0">
                <a:latin typeface="Times New Roman"/>
                <a:cs typeface="Times New Roman"/>
              </a:rPr>
              <a:t>	</a:t>
            </a:r>
            <a:r>
              <a:rPr lang="fr-FR" sz="2800" b="1" i="1" u="sng" dirty="0">
                <a:latin typeface="Times New Roman"/>
                <a:cs typeface="Times New Roman"/>
              </a:rPr>
              <a:t>Exemple </a:t>
            </a:r>
          </a:p>
          <a:p>
            <a:pPr marL="0" indent="0" algn="just">
              <a:buNone/>
            </a:pPr>
            <a:r>
              <a:rPr lang="fr-FR" sz="2400" dirty="0">
                <a:latin typeface="Times New Roman"/>
                <a:cs typeface="Times New Roman"/>
              </a:rPr>
              <a:t>Mr. Talbi décide de créer une entreprise, il apporte 70000 dhs qu’il remet à la banque au nom du maison Talbi. Le reçu du dépôt d’espèce en banque et sa pièce justificative. Elle l’amènera à raisonner quel est l’origine des fonds?  </a:t>
            </a:r>
          </a:p>
        </p:txBody>
      </p:sp>
      <p:sp>
        <p:nvSpPr>
          <p:cNvPr id="2" name="PageNumber">
            <a:extLst>
              <a:ext uri="{FF2B5EF4-FFF2-40B4-BE49-F238E27FC236}">
                <a16:creationId xmlns:a16="http://schemas.microsoft.com/office/drawing/2014/main" id="{F8028DA3-A202-4EF1-9CD6-333A1A3EC06A}"/>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61</a:t>
            </a:r>
          </a:p>
        </p:txBody>
      </p:sp>
    </p:spTree>
    <p:extLst>
      <p:ext uri="{BB962C8B-B14F-4D97-AF65-F5344CB8AC3E}">
        <p14:creationId xmlns:p14="http://schemas.microsoft.com/office/powerpoint/2010/main" val="27695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
                                        <p:tgtEl>
                                          <p:spTgt spid="3">
                                            <p:txEl>
                                              <p:pRg st="5" end="5"/>
                                            </p:txEl>
                                          </p:spTgt>
                                        </p:tgtEl>
                                      </p:cBhvr>
                                    </p:animEffect>
                                    <p:anim calcmode="lin" valueType="num">
                                      <p:cBhvr>
                                        <p:cTn id="35"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just">
              <a:buNone/>
            </a:pPr>
            <a:r>
              <a:rPr lang="fr-FR" sz="2800" b="1" i="1" u="sng" dirty="0">
                <a:latin typeface="Times New Roman"/>
                <a:cs typeface="Times New Roman"/>
              </a:rPr>
              <a:t>II. Le journal</a:t>
            </a:r>
          </a:p>
          <a:p>
            <a:pPr marL="0" indent="0" algn="just">
              <a:buNone/>
            </a:pPr>
            <a:endParaRPr lang="fr-FR" sz="2400" dirty="0">
              <a:latin typeface="Times New Roman"/>
              <a:cs typeface="Times New Roman"/>
            </a:endParaRPr>
          </a:p>
          <a:p>
            <a:pPr marL="0" indent="0" algn="just">
              <a:buNone/>
            </a:pPr>
            <a:r>
              <a:rPr lang="fr-FR" sz="2400" b="1" i="1" dirty="0">
                <a:latin typeface="Times New Roman"/>
                <a:cs typeface="Times New Roman"/>
              </a:rPr>
              <a:t>	A. </a:t>
            </a:r>
            <a:r>
              <a:rPr lang="fr-FR" sz="2400" b="1" i="1" u="sng" dirty="0">
                <a:latin typeface="Times New Roman"/>
                <a:cs typeface="Times New Roman"/>
              </a:rPr>
              <a:t>Les caractéristiques du journal </a:t>
            </a:r>
          </a:p>
          <a:p>
            <a:pPr marL="0" indent="0" algn="just">
              <a:buNone/>
            </a:pPr>
            <a:endParaRPr lang="fr-FR" sz="2400" b="1" i="1" u="sng" dirty="0">
              <a:latin typeface="Times New Roman"/>
              <a:cs typeface="Times New Roman"/>
            </a:endParaRPr>
          </a:p>
          <a:p>
            <a:pPr marL="0" indent="0" algn="just">
              <a:buNone/>
            </a:pPr>
            <a:r>
              <a:rPr lang="fr-FR" sz="2400" dirty="0">
                <a:latin typeface="Times New Roman"/>
                <a:cs typeface="Times New Roman"/>
              </a:rPr>
              <a:t>C’est un livre comptable obligatoire, il permet d’enregistrer au jour au jour toutes les opérations réalisées par une entreprise.  </a:t>
            </a:r>
            <a:endParaRPr lang="fr-FR" sz="2800" dirty="0">
              <a:latin typeface="Times New Roman"/>
              <a:cs typeface="Times New Roman"/>
            </a:endParaRPr>
          </a:p>
        </p:txBody>
      </p:sp>
      <p:sp>
        <p:nvSpPr>
          <p:cNvPr id="2" name="PageNumber">
            <a:extLst>
              <a:ext uri="{FF2B5EF4-FFF2-40B4-BE49-F238E27FC236}">
                <a16:creationId xmlns:a16="http://schemas.microsoft.com/office/drawing/2014/main" id="{631162E5-AAF4-41A7-B6FF-1EC362CC7E32}"/>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62</a:t>
            </a:r>
          </a:p>
        </p:txBody>
      </p:sp>
    </p:spTree>
    <p:extLst>
      <p:ext uri="{BB962C8B-B14F-4D97-AF65-F5344CB8AC3E}">
        <p14:creationId xmlns:p14="http://schemas.microsoft.com/office/powerpoint/2010/main" val="965086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100"/>
                                        <p:tgtEl>
                                          <p:spTgt spid="3">
                                            <p:txEl>
                                              <p:pRg st="4" end="4"/>
                                            </p:txEl>
                                          </p:spTgt>
                                        </p:tgtEl>
                                      </p:cBhvr>
                                    </p:animEffect>
                                    <p:anim calcmode="lin" valueType="num">
                                      <p:cBhvr>
                                        <p:cTn id="26"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just">
              <a:buNone/>
            </a:pPr>
            <a:r>
              <a:rPr lang="fr-FR" sz="2800" b="1" i="1" dirty="0">
                <a:latin typeface="Times New Roman"/>
                <a:cs typeface="Times New Roman"/>
              </a:rPr>
              <a:t>	</a:t>
            </a:r>
            <a:r>
              <a:rPr lang="fr-FR" sz="2400" b="1" i="1" u="sng" dirty="0">
                <a:latin typeface="Times New Roman"/>
                <a:cs typeface="Times New Roman"/>
              </a:rPr>
              <a:t>B. La présentation du journal</a:t>
            </a:r>
          </a:p>
          <a:p>
            <a:pPr marL="0" indent="0" algn="just">
              <a:buNone/>
            </a:pPr>
            <a:endParaRPr lang="fr-FR" sz="2800" b="1" i="1" u="sng" dirty="0">
              <a:latin typeface="Times New Roman"/>
              <a:cs typeface="Times New Roman"/>
            </a:endParaRPr>
          </a:p>
          <a:p>
            <a:pPr marL="0" indent="0" algn="just">
              <a:buNone/>
            </a:pPr>
            <a:r>
              <a:rPr lang="fr-FR" sz="2400" dirty="0">
                <a:latin typeface="Times New Roman"/>
                <a:cs typeface="Times New Roman"/>
              </a:rPr>
              <a:t>Le journal se présente sous la forme d’un cahier dont les dimensions et le nombre de feuillets varient selon les besoins de l’entreprise. </a:t>
            </a:r>
          </a:p>
          <a:p>
            <a:pPr marL="0" indent="0" algn="just">
              <a:buNone/>
            </a:pPr>
            <a:r>
              <a:rPr lang="fr-FR" sz="2400" dirty="0">
                <a:latin typeface="Times New Roman"/>
                <a:cs typeface="Times New Roman"/>
              </a:rPr>
              <a:t>Le tracé est le suivant:  </a:t>
            </a:r>
          </a:p>
          <a:p>
            <a:pPr marL="0" indent="0" algn="just">
              <a:buNone/>
            </a:pPr>
            <a:r>
              <a:rPr lang="fr-FR" sz="2400" dirty="0">
                <a:latin typeface="Times New Roman"/>
                <a:cs typeface="Times New Roman"/>
              </a:rPr>
              <a:t>                                          C1</a:t>
            </a:r>
          </a:p>
          <a:p>
            <a:pPr marL="0" indent="0" algn="just">
              <a:buNone/>
            </a:pPr>
            <a:r>
              <a:rPr lang="fr-FR" sz="2400" dirty="0">
                <a:latin typeface="Times New Roman"/>
                <a:cs typeface="Times New Roman"/>
              </a:rPr>
              <a:t>      A                  C2                                    D</a:t>
            </a:r>
          </a:p>
          <a:p>
            <a:pPr marL="0" indent="0" algn="just">
              <a:buNone/>
            </a:pPr>
            <a:r>
              <a:rPr lang="fr-FR" sz="2400" dirty="0">
                <a:latin typeface="Times New Roman"/>
                <a:cs typeface="Times New Roman"/>
              </a:rPr>
              <a:t>                   B                                    C3                E</a:t>
            </a:r>
          </a:p>
          <a:p>
            <a:pPr marL="0" indent="0" algn="just">
              <a:buNone/>
            </a:pPr>
            <a:r>
              <a:rPr lang="fr-FR" sz="2400" dirty="0">
                <a:latin typeface="Times New Roman"/>
                <a:cs typeface="Times New Roman"/>
              </a:rPr>
              <a:t>                            C4</a:t>
            </a:r>
          </a:p>
          <a:p>
            <a:pPr marL="0" indent="0" algn="just">
              <a:buNone/>
            </a:pPr>
            <a:endParaRPr lang="fr-FR" sz="2400" dirty="0">
              <a:latin typeface="Times New Roman"/>
              <a:cs typeface="Times New Roman"/>
            </a:endParaRPr>
          </a:p>
        </p:txBody>
      </p:sp>
      <p:cxnSp>
        <p:nvCxnSpPr>
          <p:cNvPr id="5" name="Connecteur droit 4"/>
          <p:cNvCxnSpPr/>
          <p:nvPr/>
        </p:nvCxnSpPr>
        <p:spPr>
          <a:xfrm>
            <a:off x="593408" y="4481069"/>
            <a:ext cx="19240" cy="1369038"/>
          </a:xfrm>
          <a:prstGeom prst="line">
            <a:avLst/>
          </a:prstGeom>
        </p:spPr>
        <p:style>
          <a:lnRef idx="2">
            <a:schemeClr val="accent2"/>
          </a:lnRef>
          <a:fillRef idx="0">
            <a:schemeClr val="accent2"/>
          </a:fillRef>
          <a:effectRef idx="1">
            <a:schemeClr val="accent2"/>
          </a:effectRef>
          <a:fontRef idx="minor">
            <a:schemeClr val="tx1"/>
          </a:fontRef>
        </p:style>
      </p:cxnSp>
      <p:cxnSp>
        <p:nvCxnSpPr>
          <p:cNvPr id="6" name="Connecteur droit 5"/>
          <p:cNvCxnSpPr/>
          <p:nvPr/>
        </p:nvCxnSpPr>
        <p:spPr>
          <a:xfrm>
            <a:off x="1497706" y="4481069"/>
            <a:ext cx="19240" cy="1369038"/>
          </a:xfrm>
          <a:prstGeom prst="line">
            <a:avLst/>
          </a:prstGeom>
        </p:spPr>
        <p:style>
          <a:lnRef idx="2">
            <a:schemeClr val="accent2"/>
          </a:lnRef>
          <a:fillRef idx="0">
            <a:schemeClr val="accent2"/>
          </a:fillRef>
          <a:effectRef idx="1">
            <a:schemeClr val="accent2"/>
          </a:effectRef>
          <a:fontRef idx="minor">
            <a:schemeClr val="tx1"/>
          </a:fontRef>
        </p:style>
      </p:cxnSp>
      <p:cxnSp>
        <p:nvCxnSpPr>
          <p:cNvPr id="7" name="Connecteur droit 6"/>
          <p:cNvCxnSpPr/>
          <p:nvPr/>
        </p:nvCxnSpPr>
        <p:spPr>
          <a:xfrm>
            <a:off x="2360477" y="4481069"/>
            <a:ext cx="19240" cy="1369038"/>
          </a:xfrm>
          <a:prstGeom prst="line">
            <a:avLst/>
          </a:prstGeom>
        </p:spPr>
        <p:style>
          <a:lnRef idx="2">
            <a:schemeClr val="accent2"/>
          </a:lnRef>
          <a:fillRef idx="0">
            <a:schemeClr val="accent2"/>
          </a:fillRef>
          <a:effectRef idx="1">
            <a:schemeClr val="accent2"/>
          </a:effectRef>
          <a:fontRef idx="minor">
            <a:schemeClr val="tx1"/>
          </a:fontRef>
        </p:style>
      </p:cxnSp>
      <p:cxnSp>
        <p:nvCxnSpPr>
          <p:cNvPr id="9" name="Connecteur droit 8"/>
          <p:cNvCxnSpPr/>
          <p:nvPr/>
        </p:nvCxnSpPr>
        <p:spPr>
          <a:xfrm>
            <a:off x="2360477" y="4481069"/>
            <a:ext cx="127595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Connecteur droit 9"/>
          <p:cNvCxnSpPr/>
          <p:nvPr/>
        </p:nvCxnSpPr>
        <p:spPr>
          <a:xfrm>
            <a:off x="2360477" y="5850107"/>
            <a:ext cx="127595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1" name="Connecteur droit 10"/>
          <p:cNvCxnSpPr/>
          <p:nvPr/>
        </p:nvCxnSpPr>
        <p:spPr>
          <a:xfrm>
            <a:off x="4052109" y="4481069"/>
            <a:ext cx="127595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2" name="Connecteur droit 11"/>
          <p:cNvCxnSpPr/>
          <p:nvPr/>
        </p:nvCxnSpPr>
        <p:spPr>
          <a:xfrm>
            <a:off x="4052109" y="5850107"/>
            <a:ext cx="127595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Connecteur droit 12"/>
          <p:cNvCxnSpPr/>
          <p:nvPr/>
        </p:nvCxnSpPr>
        <p:spPr>
          <a:xfrm>
            <a:off x="5308828" y="4481069"/>
            <a:ext cx="19240" cy="1369038"/>
          </a:xfrm>
          <a:prstGeom prst="line">
            <a:avLst/>
          </a:prstGeom>
        </p:spPr>
        <p:style>
          <a:lnRef idx="2">
            <a:schemeClr val="accent2"/>
          </a:lnRef>
          <a:fillRef idx="0">
            <a:schemeClr val="accent2"/>
          </a:fillRef>
          <a:effectRef idx="1">
            <a:schemeClr val="accent2"/>
          </a:effectRef>
          <a:fontRef idx="minor">
            <a:schemeClr val="tx1"/>
          </a:fontRef>
        </p:style>
      </p:cxnSp>
      <p:cxnSp>
        <p:nvCxnSpPr>
          <p:cNvPr id="14" name="Connecteur droit 13"/>
          <p:cNvCxnSpPr/>
          <p:nvPr/>
        </p:nvCxnSpPr>
        <p:spPr>
          <a:xfrm>
            <a:off x="6094639" y="4481069"/>
            <a:ext cx="19240" cy="1369038"/>
          </a:xfrm>
          <a:prstGeom prst="line">
            <a:avLst/>
          </a:prstGeom>
        </p:spPr>
        <p:style>
          <a:lnRef idx="2">
            <a:schemeClr val="accent2"/>
          </a:lnRef>
          <a:fillRef idx="0">
            <a:schemeClr val="accent2"/>
          </a:fillRef>
          <a:effectRef idx="1">
            <a:schemeClr val="accent2"/>
          </a:effectRef>
          <a:fontRef idx="minor">
            <a:schemeClr val="tx1"/>
          </a:fontRef>
        </p:style>
      </p:cxnSp>
      <p:cxnSp>
        <p:nvCxnSpPr>
          <p:cNvPr id="15" name="Connecteur droit 14"/>
          <p:cNvCxnSpPr/>
          <p:nvPr/>
        </p:nvCxnSpPr>
        <p:spPr>
          <a:xfrm>
            <a:off x="7075899" y="4481069"/>
            <a:ext cx="19240" cy="1369038"/>
          </a:xfrm>
          <a:prstGeom prst="line">
            <a:avLst/>
          </a:prstGeom>
        </p:spPr>
        <p:style>
          <a:lnRef idx="2">
            <a:schemeClr val="accent2"/>
          </a:lnRef>
          <a:fillRef idx="0">
            <a:schemeClr val="accent2"/>
          </a:fillRef>
          <a:effectRef idx="1">
            <a:schemeClr val="accent2"/>
          </a:effectRef>
          <a:fontRef idx="minor">
            <a:schemeClr val="tx1"/>
          </a:fontRef>
        </p:style>
      </p:cxnSp>
      <p:sp>
        <p:nvSpPr>
          <p:cNvPr id="2" name="PageNumber">
            <a:extLst>
              <a:ext uri="{FF2B5EF4-FFF2-40B4-BE49-F238E27FC236}">
                <a16:creationId xmlns:a16="http://schemas.microsoft.com/office/drawing/2014/main" id="{CF6347B9-5C36-483A-AE65-30BD4A60F3E2}"/>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63</a:t>
            </a:r>
          </a:p>
        </p:txBody>
      </p:sp>
    </p:spTree>
    <p:extLst>
      <p:ext uri="{BB962C8B-B14F-4D97-AF65-F5344CB8AC3E}">
        <p14:creationId xmlns:p14="http://schemas.microsoft.com/office/powerpoint/2010/main" val="132718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
                                        <p:tgtEl>
                                          <p:spTgt spid="3">
                                            <p:txEl>
                                              <p:pRg st="5" end="5"/>
                                            </p:txEl>
                                          </p:spTgt>
                                        </p:tgtEl>
                                      </p:cBhvr>
                                    </p:animEffect>
                                    <p:anim calcmode="lin" valueType="num">
                                      <p:cBhvr>
                                        <p:cTn id="44"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100"/>
                                        <p:tgtEl>
                                          <p:spTgt spid="3">
                                            <p:txEl>
                                              <p:pRg st="6" end="6"/>
                                            </p:txEl>
                                          </p:spTgt>
                                        </p:tgtEl>
                                      </p:cBhvr>
                                    </p:animEffect>
                                    <p:anim calcmode="lin" valueType="num">
                                      <p:cBhvr>
                                        <p:cTn id="53"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animEffect transition="in" filter="fade">
                                      <p:cBhvr>
                                        <p:cTn id="61" dur="100"/>
                                        <p:tgtEl>
                                          <p:spTgt spid="3">
                                            <p:txEl>
                                              <p:pRg st="7" end="7"/>
                                            </p:txEl>
                                          </p:spTgt>
                                        </p:tgtEl>
                                      </p:cBhvr>
                                    </p:animEffect>
                                    <p:anim calcmode="lin" valueType="num">
                                      <p:cBhvr>
                                        <p:cTn id="62" dur="4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7" end="7"/>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7" end="7"/>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7" end="7"/>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2" name="Espace réservé du contenu 1">
            <a:extLst>
              <a:ext uri="{FF2B5EF4-FFF2-40B4-BE49-F238E27FC236}">
                <a16:creationId xmlns:a16="http://schemas.microsoft.com/office/drawing/2014/main" id="{55454F4C-3551-7B0D-2870-CE3AC4433980}"/>
              </a:ext>
            </a:extLst>
          </p:cNvPr>
          <p:cNvSpPr>
            <a:spLocks noGrp="1"/>
          </p:cNvSpPr>
          <p:nvPr>
            <p:ph sz="quarter" idx="1"/>
          </p:nvPr>
        </p:nvSpPr>
        <p:spPr/>
        <p:txBody>
          <a:bodyPr/>
          <a:lstStyle/>
          <a:p>
            <a:endParaRPr lang="fr-FR"/>
          </a:p>
        </p:txBody>
      </p:sp>
      <p:pic>
        <p:nvPicPr>
          <p:cNvPr id="8" name="Image 7"/>
          <p:cNvPicPr>
            <a:picLocks noChangeAspect="1"/>
          </p:cNvPicPr>
          <p:nvPr/>
        </p:nvPicPr>
        <p:blipFill>
          <a:blip r:embed="rId3"/>
          <a:stretch>
            <a:fillRect/>
          </a:stretch>
        </p:blipFill>
        <p:spPr>
          <a:xfrm>
            <a:off x="412356" y="1948797"/>
            <a:ext cx="8353692" cy="4445000"/>
          </a:xfrm>
          <a:prstGeom prst="rect">
            <a:avLst/>
          </a:prstGeom>
        </p:spPr>
      </p:pic>
      <p:sp>
        <p:nvSpPr>
          <p:cNvPr id="3" name="PageNumber">
            <a:extLst>
              <a:ext uri="{FF2B5EF4-FFF2-40B4-BE49-F238E27FC236}">
                <a16:creationId xmlns:a16="http://schemas.microsoft.com/office/drawing/2014/main" id="{70003B70-303B-4CA3-8214-27031593A390}"/>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64</a:t>
            </a:r>
          </a:p>
        </p:txBody>
      </p:sp>
    </p:spTree>
    <p:extLst>
      <p:ext uri="{BB962C8B-B14F-4D97-AF65-F5344CB8AC3E}">
        <p14:creationId xmlns:p14="http://schemas.microsoft.com/office/powerpoint/2010/main" val="5837278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320040" lvl="1" indent="0" algn="just">
              <a:buNone/>
            </a:pPr>
            <a:endParaRPr lang="fr-FR" sz="2400" b="1" i="1" u="sng" dirty="0">
              <a:latin typeface="Times New Roman"/>
              <a:cs typeface="Times New Roman"/>
            </a:endParaRPr>
          </a:p>
          <a:p>
            <a:pPr marL="320040" lvl="1" indent="0" algn="just">
              <a:buNone/>
            </a:pPr>
            <a:r>
              <a:rPr lang="fr-FR" sz="2400" b="1" i="1" u="sng" dirty="0">
                <a:latin typeface="Times New Roman"/>
                <a:cs typeface="Times New Roman"/>
              </a:rPr>
              <a:t>C. L’utilité du journal </a:t>
            </a:r>
          </a:p>
          <a:p>
            <a:pPr marL="0" indent="0" algn="just">
              <a:buNone/>
            </a:pPr>
            <a:endParaRPr lang="fr-FR" sz="2800" b="1" i="1" u="sng" dirty="0">
              <a:latin typeface="Times New Roman"/>
              <a:cs typeface="Times New Roman"/>
            </a:endParaRPr>
          </a:p>
          <a:p>
            <a:pPr marL="0" indent="0" algn="just">
              <a:buNone/>
            </a:pPr>
            <a:r>
              <a:rPr lang="fr-FR" sz="2400" dirty="0">
                <a:latin typeface="Times New Roman"/>
                <a:cs typeface="Times New Roman"/>
              </a:rPr>
              <a:t>Ce livre comptable est pratiquement jamais présenté à l’extérieur de l’entreprise. </a:t>
            </a:r>
          </a:p>
        </p:txBody>
      </p:sp>
      <p:sp>
        <p:nvSpPr>
          <p:cNvPr id="2" name="PageNumber">
            <a:extLst>
              <a:ext uri="{FF2B5EF4-FFF2-40B4-BE49-F238E27FC236}">
                <a16:creationId xmlns:a16="http://schemas.microsoft.com/office/drawing/2014/main" id="{B8BB6471-849B-4421-9F65-C0547A5A70A6}"/>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65</a:t>
            </a:r>
          </a:p>
        </p:txBody>
      </p:sp>
    </p:spTree>
    <p:extLst>
      <p:ext uri="{BB962C8B-B14F-4D97-AF65-F5344CB8AC3E}">
        <p14:creationId xmlns:p14="http://schemas.microsoft.com/office/powerpoint/2010/main" val="260915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
                                        <p:tgtEl>
                                          <p:spTgt spid="3">
                                            <p:txEl>
                                              <p:pRg st="3" end="3"/>
                                            </p:txEl>
                                          </p:spTgt>
                                        </p:tgtEl>
                                      </p:cBhvr>
                                    </p:animEffect>
                                    <p:anim calcmode="lin" valueType="num">
                                      <p:cBhvr>
                                        <p:cTn id="1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just">
              <a:buNone/>
            </a:pPr>
            <a:endParaRPr lang="fr-FR" sz="2400" b="1" i="1" u="sng" dirty="0">
              <a:latin typeface="Times New Roman"/>
              <a:cs typeface="Times New Roman"/>
            </a:endParaRPr>
          </a:p>
          <a:p>
            <a:pPr marL="0" indent="0" algn="just">
              <a:buNone/>
            </a:pPr>
            <a:r>
              <a:rPr lang="fr-FR" sz="2400" b="1" i="1" u="sng" dirty="0">
                <a:latin typeface="Times New Roman"/>
                <a:cs typeface="Times New Roman"/>
              </a:rPr>
              <a:t>III. Le grand livre</a:t>
            </a:r>
            <a:r>
              <a:rPr lang="fr-FR" sz="2400" b="1" i="1" dirty="0">
                <a:latin typeface="Times New Roman"/>
                <a:cs typeface="Times New Roman"/>
              </a:rPr>
              <a:t> ( Document obligatoire)</a:t>
            </a:r>
          </a:p>
          <a:p>
            <a:pPr marL="0" indent="0" algn="just">
              <a:buNone/>
            </a:pPr>
            <a:endParaRPr lang="fr-FR" sz="2400" b="1" i="1" u="sng" dirty="0">
              <a:latin typeface="Times New Roman"/>
              <a:cs typeface="Times New Roman"/>
            </a:endParaRPr>
          </a:p>
          <a:p>
            <a:pPr marL="0" indent="0" algn="just">
              <a:buNone/>
            </a:pPr>
            <a:r>
              <a:rPr lang="fr-FR" sz="2400" dirty="0">
                <a:latin typeface="Times New Roman"/>
                <a:cs typeface="Times New Roman"/>
              </a:rPr>
              <a:t>	Il reprend l’ensemble des comptes tenus dans une comptabilité. Il se présente sous la forme d’un classeur ou d’états mécanographiées dont chaque page (ou fiche) correspond à un compte ouvert par l’entreprise. </a:t>
            </a:r>
          </a:p>
        </p:txBody>
      </p:sp>
      <p:sp>
        <p:nvSpPr>
          <p:cNvPr id="2" name="PageNumber">
            <a:extLst>
              <a:ext uri="{FF2B5EF4-FFF2-40B4-BE49-F238E27FC236}">
                <a16:creationId xmlns:a16="http://schemas.microsoft.com/office/drawing/2014/main" id="{CF447A57-7E4D-4C87-9206-4B0976F85D2A}"/>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66</a:t>
            </a:r>
          </a:p>
        </p:txBody>
      </p:sp>
    </p:spTree>
    <p:extLst>
      <p:ext uri="{BB962C8B-B14F-4D97-AF65-F5344CB8AC3E}">
        <p14:creationId xmlns:p14="http://schemas.microsoft.com/office/powerpoint/2010/main" val="2770847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
                                        <p:tgtEl>
                                          <p:spTgt spid="3">
                                            <p:txEl>
                                              <p:pRg st="3" end="3"/>
                                            </p:txEl>
                                          </p:spTgt>
                                        </p:tgtEl>
                                      </p:cBhvr>
                                    </p:animEffect>
                                    <p:anim calcmode="lin" valueType="num">
                                      <p:cBhvr>
                                        <p:cTn id="1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lnSpcReduction="10000"/>
          </a:bodyPr>
          <a:lstStyle/>
          <a:p>
            <a:pPr marL="0" indent="0" algn="just">
              <a:buNone/>
            </a:pPr>
            <a:r>
              <a:rPr lang="fr-FR" sz="2400" dirty="0">
                <a:latin typeface="Times New Roman"/>
                <a:cs typeface="Times New Roman"/>
              </a:rPr>
              <a:t>Pour l’ouverture des comptes, l’entreprise procède de la manière suivante: </a:t>
            </a:r>
          </a:p>
          <a:p>
            <a:pPr marL="0" indent="0" algn="just">
              <a:buNone/>
            </a:pPr>
            <a:endParaRPr lang="fr-FR" sz="2400" dirty="0">
              <a:latin typeface="Times New Roman"/>
              <a:cs typeface="Times New Roman"/>
            </a:endParaRPr>
          </a:p>
          <a:p>
            <a:pPr lvl="3" algn="just">
              <a:buFont typeface="Wingdings" charset="2"/>
              <a:buChar char="Ø"/>
            </a:pPr>
            <a:r>
              <a:rPr lang="fr-FR" sz="2400" dirty="0">
                <a:latin typeface="Times New Roman"/>
                <a:cs typeface="Times New Roman"/>
              </a:rPr>
              <a:t>Le comptable réfléchit afin de déterminer les comptes dont l’entreprise a besoin. </a:t>
            </a:r>
          </a:p>
          <a:p>
            <a:pPr lvl="3" algn="just">
              <a:buFont typeface="Wingdings" charset="2"/>
              <a:buChar char="Ø"/>
            </a:pPr>
            <a:r>
              <a:rPr lang="fr-FR" sz="2400" dirty="0">
                <a:latin typeface="Times New Roman"/>
                <a:cs typeface="Times New Roman"/>
              </a:rPr>
              <a:t>Il bâtit son plan des comptes </a:t>
            </a:r>
          </a:p>
          <a:p>
            <a:pPr lvl="3" algn="just">
              <a:buFont typeface="Wingdings" charset="2"/>
              <a:buChar char="Ø"/>
            </a:pPr>
            <a:r>
              <a:rPr lang="fr-FR" sz="2400" dirty="0">
                <a:latin typeface="Times New Roman"/>
                <a:cs typeface="Times New Roman"/>
              </a:rPr>
              <a:t>Il ouvre au grand livre, chaque compte qui devra être utilisé pendant l’exercice comptable </a:t>
            </a:r>
          </a:p>
          <a:p>
            <a:pPr marL="0" indent="0" algn="just">
              <a:buNone/>
            </a:pPr>
            <a:endParaRPr lang="fr-FR" sz="3300" dirty="0">
              <a:latin typeface="Times New Roman"/>
              <a:cs typeface="Times New Roman"/>
            </a:endParaRPr>
          </a:p>
          <a:p>
            <a:pPr marL="0" indent="0" algn="just">
              <a:buNone/>
            </a:pPr>
            <a:r>
              <a:rPr lang="fr-FR" sz="2400" dirty="0">
                <a:latin typeface="Times New Roman"/>
                <a:cs typeface="Times New Roman"/>
              </a:rPr>
              <a:t>Le comptable portera dans les comptes de son grand livre toutes les opérations enregistrées sur le journal. </a:t>
            </a:r>
          </a:p>
        </p:txBody>
      </p:sp>
      <p:sp>
        <p:nvSpPr>
          <p:cNvPr id="2" name="PageNumber">
            <a:extLst>
              <a:ext uri="{FF2B5EF4-FFF2-40B4-BE49-F238E27FC236}">
                <a16:creationId xmlns:a16="http://schemas.microsoft.com/office/drawing/2014/main" id="{B025219F-A8ED-43E5-9458-0334905206E9}"/>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67</a:t>
            </a:r>
          </a:p>
        </p:txBody>
      </p:sp>
    </p:spTree>
    <p:extLst>
      <p:ext uri="{BB962C8B-B14F-4D97-AF65-F5344CB8AC3E}">
        <p14:creationId xmlns:p14="http://schemas.microsoft.com/office/powerpoint/2010/main" val="284773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
                                        <p:tgtEl>
                                          <p:spTgt spid="3">
                                            <p:txEl>
                                              <p:pRg st="6" end="6"/>
                                            </p:txEl>
                                          </p:spTgt>
                                        </p:tgtEl>
                                      </p:cBhvr>
                                    </p:animEffect>
                                    <p:anim calcmode="lin" valueType="num">
                                      <p:cBhvr>
                                        <p:cTn id="44"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just">
              <a:buNone/>
            </a:pPr>
            <a:endParaRPr lang="fr-FR" sz="2400" b="1" i="1" u="sng" dirty="0">
              <a:latin typeface="Times New Roman"/>
              <a:cs typeface="Times New Roman"/>
            </a:endParaRPr>
          </a:p>
          <a:p>
            <a:pPr marL="0" indent="0" algn="just">
              <a:buNone/>
            </a:pPr>
            <a:r>
              <a:rPr lang="fr-FR" sz="2400" b="1" i="1" u="sng" dirty="0">
                <a:latin typeface="Times New Roman"/>
                <a:cs typeface="Times New Roman"/>
              </a:rPr>
              <a:t>IV. La balance </a:t>
            </a:r>
          </a:p>
          <a:p>
            <a:pPr marL="0" indent="0" algn="just">
              <a:buNone/>
            </a:pPr>
            <a:endParaRPr lang="fr-FR" sz="2400" b="1" i="1" u="sng" dirty="0">
              <a:latin typeface="Times New Roman"/>
              <a:cs typeface="Times New Roman"/>
            </a:endParaRPr>
          </a:p>
          <a:p>
            <a:pPr marL="0" indent="0" algn="just">
              <a:buNone/>
            </a:pPr>
            <a:r>
              <a:rPr lang="fr-FR" sz="2400" dirty="0">
                <a:latin typeface="Times New Roman"/>
                <a:cs typeface="Times New Roman"/>
              </a:rPr>
              <a:t>Il est indispensable de s’assurer que l’entreprise a bien porté dans ses comptes toutes les opérations enregistrées dans le journal, pour cela à intervalle régulier le comptable établie un document de vérification appelé « Balance » ou « Balance de vérification ». </a:t>
            </a:r>
          </a:p>
        </p:txBody>
      </p:sp>
      <p:sp>
        <p:nvSpPr>
          <p:cNvPr id="2" name="PageNumber">
            <a:extLst>
              <a:ext uri="{FF2B5EF4-FFF2-40B4-BE49-F238E27FC236}">
                <a16:creationId xmlns:a16="http://schemas.microsoft.com/office/drawing/2014/main" id="{64085779-09EF-483A-83C3-43FAA71C053F}"/>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68</a:t>
            </a:r>
          </a:p>
        </p:txBody>
      </p:sp>
    </p:spTree>
    <p:extLst>
      <p:ext uri="{BB962C8B-B14F-4D97-AF65-F5344CB8AC3E}">
        <p14:creationId xmlns:p14="http://schemas.microsoft.com/office/powerpoint/2010/main" val="183246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
                                        <p:tgtEl>
                                          <p:spTgt spid="3">
                                            <p:txEl>
                                              <p:pRg st="1" end="1"/>
                                            </p:txEl>
                                          </p:spTgt>
                                        </p:tgtEl>
                                      </p:cBhvr>
                                    </p:animEffect>
                                    <p:anim calcmode="lin" valueType="num">
                                      <p:cBhvr>
                                        <p:cTn id="8"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0"/>
                                        <p:tgtEl>
                                          <p:spTgt spid="3">
                                            <p:txEl>
                                              <p:pRg st="3" end="3"/>
                                            </p:txEl>
                                          </p:spTgt>
                                        </p:tgtEl>
                                      </p:cBhvr>
                                    </p:animEffect>
                                    <p:anim calcmode="lin" valueType="num">
                                      <p:cBhvr>
                                        <p:cTn id="17"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just">
              <a:buNone/>
            </a:pPr>
            <a:r>
              <a:rPr lang="fr-FR" sz="2400" dirty="0">
                <a:latin typeface="Times New Roman"/>
                <a:cs typeface="Times New Roman"/>
              </a:rPr>
              <a:t>                 </a:t>
            </a:r>
          </a:p>
          <a:p>
            <a:pPr marL="0" indent="0" algn="just">
              <a:buNone/>
            </a:pPr>
            <a:r>
              <a:rPr lang="fr-FR" sz="2400" dirty="0">
                <a:latin typeface="Times New Roman"/>
                <a:cs typeface="Times New Roman"/>
              </a:rPr>
              <a:t>                 </a:t>
            </a:r>
            <a:r>
              <a:rPr lang="fr-FR" sz="2800" b="1" i="1" u="sng" dirty="0">
                <a:latin typeface="Times New Roman"/>
                <a:cs typeface="Times New Roman"/>
              </a:rPr>
              <a:t>Présentation de la balance </a:t>
            </a:r>
          </a:p>
          <a:p>
            <a:pPr marL="0" indent="0" algn="just">
              <a:buNone/>
            </a:pPr>
            <a:endParaRPr lang="fr-FR" sz="2800" b="1" i="1" u="sng" dirty="0">
              <a:latin typeface="Times New Roman"/>
              <a:cs typeface="Times New Roman"/>
            </a:endParaRPr>
          </a:p>
          <a:p>
            <a:pPr marL="0" indent="0" algn="just">
              <a:buNone/>
            </a:pPr>
            <a:endParaRPr lang="fr-FR" sz="2800" b="1" i="1" u="sng" dirty="0">
              <a:latin typeface="Times New Roman"/>
              <a:cs typeface="Times New Roman"/>
            </a:endParaRPr>
          </a:p>
        </p:txBody>
      </p:sp>
      <p:cxnSp>
        <p:nvCxnSpPr>
          <p:cNvPr id="5" name="Connecteur droit avec flèche 4"/>
          <p:cNvCxnSpPr/>
          <p:nvPr/>
        </p:nvCxnSpPr>
        <p:spPr>
          <a:xfrm>
            <a:off x="362522" y="2270766"/>
            <a:ext cx="1269866" cy="1924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graphicFrame>
        <p:nvGraphicFramePr>
          <p:cNvPr id="2" name="Tableau 1"/>
          <p:cNvGraphicFramePr>
            <a:graphicFrameLocks noGrp="1"/>
          </p:cNvGraphicFramePr>
          <p:nvPr/>
        </p:nvGraphicFramePr>
        <p:xfrm>
          <a:off x="612645" y="3263644"/>
          <a:ext cx="8153401" cy="2471000"/>
        </p:xfrm>
        <a:graphic>
          <a:graphicData uri="http://schemas.openxmlformats.org/drawingml/2006/table">
            <a:tbl>
              <a:tblPr firstRow="1" bandRow="1">
                <a:tableStyleId>{FABFCF23-3B69-468F-B69F-88F6DE6A72F2}</a:tableStyleId>
              </a:tblPr>
              <a:tblGrid>
                <a:gridCol w="2038350">
                  <a:extLst>
                    <a:ext uri="{9D8B030D-6E8A-4147-A177-3AD203B41FA5}">
                      <a16:colId xmlns:a16="http://schemas.microsoft.com/office/drawing/2014/main" val="20000"/>
                    </a:ext>
                  </a:extLst>
                </a:gridCol>
                <a:gridCol w="1716576">
                  <a:extLst>
                    <a:ext uri="{9D8B030D-6E8A-4147-A177-3AD203B41FA5}">
                      <a16:colId xmlns:a16="http://schemas.microsoft.com/office/drawing/2014/main" val="20001"/>
                    </a:ext>
                  </a:extLst>
                </a:gridCol>
                <a:gridCol w="1038981">
                  <a:extLst>
                    <a:ext uri="{9D8B030D-6E8A-4147-A177-3AD203B41FA5}">
                      <a16:colId xmlns:a16="http://schemas.microsoft.com/office/drawing/2014/main" val="20002"/>
                    </a:ext>
                  </a:extLst>
                </a:gridCol>
                <a:gridCol w="962020">
                  <a:extLst>
                    <a:ext uri="{9D8B030D-6E8A-4147-A177-3AD203B41FA5}">
                      <a16:colId xmlns:a16="http://schemas.microsoft.com/office/drawing/2014/main" val="20003"/>
                    </a:ext>
                  </a:extLst>
                </a:gridCol>
                <a:gridCol w="1154424">
                  <a:extLst>
                    <a:ext uri="{9D8B030D-6E8A-4147-A177-3AD203B41FA5}">
                      <a16:colId xmlns:a16="http://schemas.microsoft.com/office/drawing/2014/main" val="20004"/>
                    </a:ext>
                  </a:extLst>
                </a:gridCol>
                <a:gridCol w="1243050">
                  <a:extLst>
                    <a:ext uri="{9D8B030D-6E8A-4147-A177-3AD203B41FA5}">
                      <a16:colId xmlns:a16="http://schemas.microsoft.com/office/drawing/2014/main" val="20005"/>
                    </a:ext>
                  </a:extLst>
                </a:gridCol>
              </a:tblGrid>
              <a:tr h="1042154">
                <a:tc>
                  <a:txBody>
                    <a:bodyPr/>
                    <a:lstStyle/>
                    <a:p>
                      <a:pPr algn="ctr"/>
                      <a:r>
                        <a:rPr lang="fr-FR" dirty="0">
                          <a:solidFill>
                            <a:schemeClr val="tx1"/>
                          </a:solidFill>
                          <a:latin typeface="Times New Roman"/>
                          <a:cs typeface="Times New Roman"/>
                        </a:rPr>
                        <a:t>N° des comptes </a:t>
                      </a:r>
                    </a:p>
                  </a:txBody>
                  <a:tcPr/>
                </a:tc>
                <a:tc>
                  <a:txBody>
                    <a:bodyPr/>
                    <a:lstStyle/>
                    <a:p>
                      <a:pPr algn="ctr"/>
                      <a:r>
                        <a:rPr lang="fr-FR" dirty="0">
                          <a:solidFill>
                            <a:schemeClr val="tx1"/>
                          </a:solidFill>
                          <a:latin typeface="Times New Roman"/>
                          <a:cs typeface="Times New Roman"/>
                        </a:rPr>
                        <a:t>Intitulés</a:t>
                      </a:r>
                      <a:r>
                        <a:rPr lang="fr-FR" baseline="0" dirty="0">
                          <a:solidFill>
                            <a:schemeClr val="tx1"/>
                          </a:solidFill>
                          <a:latin typeface="Times New Roman"/>
                          <a:cs typeface="Times New Roman"/>
                        </a:rPr>
                        <a:t> des comptes </a:t>
                      </a:r>
                      <a:endParaRPr lang="fr-FR" dirty="0">
                        <a:solidFill>
                          <a:schemeClr val="tx1"/>
                        </a:solidFill>
                        <a:latin typeface="Times New Roman"/>
                        <a:cs typeface="Times New Roman"/>
                      </a:endParaRPr>
                    </a:p>
                  </a:txBody>
                  <a:tcPr/>
                </a:tc>
                <a:tc>
                  <a:txBody>
                    <a:bodyPr/>
                    <a:lstStyle/>
                    <a:p>
                      <a:pPr algn="ctr"/>
                      <a:r>
                        <a:rPr lang="fr-FR" dirty="0">
                          <a:solidFill>
                            <a:schemeClr val="tx1"/>
                          </a:solidFill>
                          <a:latin typeface="Times New Roman"/>
                          <a:cs typeface="Times New Roman"/>
                        </a:rPr>
                        <a:t> Débit </a:t>
                      </a:r>
                    </a:p>
                  </a:txBody>
                  <a:tcPr/>
                </a:tc>
                <a:tc>
                  <a:txBody>
                    <a:bodyPr/>
                    <a:lstStyle/>
                    <a:p>
                      <a:pPr algn="ctr"/>
                      <a:r>
                        <a:rPr lang="fr-FR" dirty="0">
                          <a:solidFill>
                            <a:schemeClr val="tx1"/>
                          </a:solidFill>
                          <a:latin typeface="Times New Roman"/>
                          <a:cs typeface="Times New Roman"/>
                        </a:rPr>
                        <a:t>Crédit</a:t>
                      </a:r>
                    </a:p>
                  </a:txBody>
                  <a:tcPr/>
                </a:tc>
                <a:tc>
                  <a:txBody>
                    <a:bodyPr/>
                    <a:lstStyle/>
                    <a:p>
                      <a:pPr algn="ctr"/>
                      <a:r>
                        <a:rPr lang="fr-FR" dirty="0">
                          <a:solidFill>
                            <a:schemeClr val="tx1"/>
                          </a:solidFill>
                          <a:latin typeface="Times New Roman"/>
                          <a:cs typeface="Times New Roman"/>
                        </a:rPr>
                        <a:t>Débiteur</a:t>
                      </a:r>
                    </a:p>
                  </a:txBody>
                  <a:tcPr/>
                </a:tc>
                <a:tc>
                  <a:txBody>
                    <a:bodyPr/>
                    <a:lstStyle/>
                    <a:p>
                      <a:pPr algn="ctr"/>
                      <a:r>
                        <a:rPr lang="fr-FR" dirty="0">
                          <a:solidFill>
                            <a:schemeClr val="tx1"/>
                          </a:solidFill>
                          <a:latin typeface="Times New Roman"/>
                          <a:cs typeface="Times New Roman"/>
                        </a:rPr>
                        <a:t>Créditeur</a:t>
                      </a:r>
                    </a:p>
                  </a:txBody>
                  <a:tcPr/>
                </a:tc>
                <a:extLst>
                  <a:ext uri="{0D108BD9-81ED-4DB2-BD59-A6C34878D82A}">
                    <a16:rowId xmlns:a16="http://schemas.microsoft.com/office/drawing/2014/main" val="10000"/>
                  </a:ext>
                </a:extLst>
              </a:tr>
              <a:tr h="714423">
                <a:tc>
                  <a:txBody>
                    <a:bodyPr/>
                    <a:lstStyle/>
                    <a:p>
                      <a:pPr algn="ctr"/>
                      <a:r>
                        <a:rPr lang="fr-FR" b="1" dirty="0">
                          <a:solidFill>
                            <a:schemeClr val="tx1"/>
                          </a:solidFill>
                          <a:latin typeface="Times New Roman"/>
                          <a:cs typeface="Times New Roman"/>
                        </a:rPr>
                        <a:t> A</a:t>
                      </a:r>
                    </a:p>
                  </a:txBody>
                  <a:tcPr/>
                </a:tc>
                <a:tc>
                  <a:txBody>
                    <a:bodyPr/>
                    <a:lstStyle/>
                    <a:p>
                      <a:pPr algn="ctr"/>
                      <a:r>
                        <a:rPr lang="fr-FR" b="1" dirty="0">
                          <a:solidFill>
                            <a:schemeClr val="tx1"/>
                          </a:solidFill>
                          <a:latin typeface="Times New Roman"/>
                          <a:cs typeface="Times New Roman"/>
                        </a:rPr>
                        <a:t>B</a:t>
                      </a:r>
                    </a:p>
                  </a:txBody>
                  <a:tcPr/>
                </a:tc>
                <a:tc>
                  <a:txBody>
                    <a:bodyPr/>
                    <a:lstStyle/>
                    <a:p>
                      <a:pPr algn="ctr"/>
                      <a:r>
                        <a:rPr lang="fr-FR" b="1" dirty="0">
                          <a:solidFill>
                            <a:schemeClr val="tx1"/>
                          </a:solidFill>
                          <a:latin typeface="Times New Roman"/>
                          <a:cs typeface="Times New Roman"/>
                        </a:rPr>
                        <a:t>C</a:t>
                      </a:r>
                    </a:p>
                  </a:txBody>
                  <a:tcPr/>
                </a:tc>
                <a:tc>
                  <a:txBody>
                    <a:bodyPr/>
                    <a:lstStyle/>
                    <a:p>
                      <a:pPr algn="ctr"/>
                      <a:r>
                        <a:rPr lang="fr-FR" b="1" dirty="0">
                          <a:solidFill>
                            <a:schemeClr val="tx1"/>
                          </a:solidFill>
                          <a:latin typeface="Times New Roman"/>
                          <a:cs typeface="Times New Roman"/>
                        </a:rPr>
                        <a:t>D</a:t>
                      </a:r>
                    </a:p>
                  </a:txBody>
                  <a:tcPr/>
                </a:tc>
                <a:tc>
                  <a:txBody>
                    <a:bodyPr/>
                    <a:lstStyle/>
                    <a:p>
                      <a:pPr algn="ctr"/>
                      <a:r>
                        <a:rPr lang="fr-FR" b="1" dirty="0">
                          <a:solidFill>
                            <a:schemeClr val="tx1"/>
                          </a:solidFill>
                          <a:latin typeface="Times New Roman"/>
                          <a:cs typeface="Times New Roman"/>
                        </a:rPr>
                        <a:t>E</a:t>
                      </a:r>
                    </a:p>
                  </a:txBody>
                  <a:tcPr/>
                </a:tc>
                <a:tc>
                  <a:txBody>
                    <a:bodyPr/>
                    <a:lstStyle/>
                    <a:p>
                      <a:pPr algn="ctr"/>
                      <a:r>
                        <a:rPr lang="fr-FR" b="1" dirty="0">
                          <a:solidFill>
                            <a:schemeClr val="tx1"/>
                          </a:solidFill>
                          <a:latin typeface="Times New Roman"/>
                          <a:cs typeface="Times New Roman"/>
                        </a:rPr>
                        <a:t>F</a:t>
                      </a:r>
                    </a:p>
                  </a:txBody>
                  <a:tcPr/>
                </a:tc>
                <a:extLst>
                  <a:ext uri="{0D108BD9-81ED-4DB2-BD59-A6C34878D82A}">
                    <a16:rowId xmlns:a16="http://schemas.microsoft.com/office/drawing/2014/main" val="10001"/>
                  </a:ext>
                </a:extLst>
              </a:tr>
              <a:tr h="714423">
                <a:tc>
                  <a:txBody>
                    <a:bodyPr/>
                    <a:lstStyle/>
                    <a:p>
                      <a:pPr algn="ctr"/>
                      <a:endParaRPr lang="fr-FR" b="1" dirty="0">
                        <a:solidFill>
                          <a:schemeClr val="tx1"/>
                        </a:solidFill>
                        <a:latin typeface="Times New Roman"/>
                        <a:cs typeface="Times New Roman"/>
                      </a:endParaRPr>
                    </a:p>
                  </a:txBody>
                  <a:tcPr/>
                </a:tc>
                <a:tc>
                  <a:txBody>
                    <a:bodyPr/>
                    <a:lstStyle/>
                    <a:p>
                      <a:pPr algn="ctr"/>
                      <a:r>
                        <a:rPr lang="fr-FR" b="1" dirty="0">
                          <a:solidFill>
                            <a:schemeClr val="tx1"/>
                          </a:solidFill>
                          <a:latin typeface="Times New Roman"/>
                          <a:cs typeface="Times New Roman"/>
                        </a:rPr>
                        <a:t>Totaux</a:t>
                      </a:r>
                    </a:p>
                  </a:txBody>
                  <a:tcPr/>
                </a:tc>
                <a:tc>
                  <a:txBody>
                    <a:bodyPr/>
                    <a:lstStyle/>
                    <a:p>
                      <a:pPr algn="ctr"/>
                      <a:r>
                        <a:rPr lang="fr-FR" b="1" dirty="0">
                          <a:solidFill>
                            <a:schemeClr val="tx1"/>
                          </a:solidFill>
                          <a:latin typeface="Times New Roman"/>
                          <a:cs typeface="Times New Roman"/>
                        </a:rPr>
                        <a:t>X  =     </a:t>
                      </a:r>
                      <a:r>
                        <a:rPr lang="fr-FR" b="1" baseline="0" dirty="0">
                          <a:solidFill>
                            <a:schemeClr val="tx1"/>
                          </a:solidFill>
                          <a:latin typeface="Times New Roman"/>
                          <a:cs typeface="Times New Roman"/>
                        </a:rPr>
                        <a:t>         </a:t>
                      </a:r>
                      <a:endParaRPr lang="fr-FR" b="1" dirty="0">
                        <a:solidFill>
                          <a:schemeClr val="tx1"/>
                        </a:solidFill>
                        <a:latin typeface="Times New Roman"/>
                        <a:cs typeface="Times New Roman"/>
                      </a:endParaRPr>
                    </a:p>
                  </a:txBody>
                  <a:tcPr/>
                </a:tc>
                <a:tc>
                  <a:txBody>
                    <a:bodyPr/>
                    <a:lstStyle/>
                    <a:p>
                      <a:pPr algn="ctr"/>
                      <a:r>
                        <a:rPr lang="fr-FR" b="1" dirty="0">
                          <a:solidFill>
                            <a:schemeClr val="tx1"/>
                          </a:solidFill>
                          <a:latin typeface="Times New Roman"/>
                          <a:cs typeface="Times New Roman"/>
                        </a:rPr>
                        <a:t>X</a:t>
                      </a:r>
                    </a:p>
                  </a:txBody>
                  <a:tcPr/>
                </a:tc>
                <a:tc>
                  <a:txBody>
                    <a:bodyPr/>
                    <a:lstStyle/>
                    <a:p>
                      <a:pPr algn="ctr"/>
                      <a:r>
                        <a:rPr lang="fr-FR" b="1" dirty="0">
                          <a:solidFill>
                            <a:schemeClr val="tx1"/>
                          </a:solidFill>
                          <a:latin typeface="Times New Roman"/>
                          <a:cs typeface="Times New Roman"/>
                        </a:rPr>
                        <a:t>X   =</a:t>
                      </a:r>
                    </a:p>
                  </a:txBody>
                  <a:tcPr/>
                </a:tc>
                <a:tc>
                  <a:txBody>
                    <a:bodyPr/>
                    <a:lstStyle/>
                    <a:p>
                      <a:pPr algn="ctr"/>
                      <a:r>
                        <a:rPr lang="fr-FR" b="1" dirty="0">
                          <a:solidFill>
                            <a:schemeClr val="tx1"/>
                          </a:solidFill>
                          <a:latin typeface="Times New Roman"/>
                          <a:cs typeface="Times New Roman"/>
                        </a:rPr>
                        <a:t>X</a:t>
                      </a:r>
                    </a:p>
                  </a:txBody>
                  <a:tcPr/>
                </a:tc>
                <a:extLst>
                  <a:ext uri="{0D108BD9-81ED-4DB2-BD59-A6C34878D82A}">
                    <a16:rowId xmlns:a16="http://schemas.microsoft.com/office/drawing/2014/main" val="10002"/>
                  </a:ext>
                </a:extLst>
              </a:tr>
            </a:tbl>
          </a:graphicData>
        </a:graphic>
      </p:graphicFrame>
      <p:sp>
        <p:nvSpPr>
          <p:cNvPr id="6" name="PageNumber">
            <a:extLst>
              <a:ext uri="{FF2B5EF4-FFF2-40B4-BE49-F238E27FC236}">
                <a16:creationId xmlns:a16="http://schemas.microsoft.com/office/drawing/2014/main" id="{7781A879-4574-4A03-AACA-4FFC221C571E}"/>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69</a:t>
            </a:r>
          </a:p>
        </p:txBody>
      </p:sp>
    </p:spTree>
    <p:extLst>
      <p:ext uri="{BB962C8B-B14F-4D97-AF65-F5344CB8AC3E}">
        <p14:creationId xmlns:p14="http://schemas.microsoft.com/office/powerpoint/2010/main" val="3789777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normAutofit lnSpcReduction="10000"/>
          </a:bodyPr>
          <a:lstStyle/>
          <a:p>
            <a:pPr marL="0" indent="0" algn="just">
              <a:buNone/>
            </a:pPr>
            <a:r>
              <a:rPr lang="fr-FR" i="1" u="sng" dirty="0">
                <a:latin typeface="Times New Roman"/>
                <a:cs typeface="Times New Roman"/>
              </a:rPr>
              <a:t>II. Exemple</a:t>
            </a:r>
          </a:p>
          <a:p>
            <a:pPr marL="0" indent="0" algn="just">
              <a:buNone/>
            </a:pPr>
            <a:r>
              <a:rPr lang="fr-FR" dirty="0">
                <a:latin typeface="Times New Roman"/>
                <a:cs typeface="Times New Roman"/>
              </a:rPr>
              <a:t>A- Le 02/01/89, son employeur partant en retraite, Mr. Alaoui, ouvrier borcher décide de créer son affaire. Il apporte 80000dhs, qu’il répartie de la manière suivante: ouverture d’un compte en banque 75000DHS, le reste est conservé à la disposition de son entreprise. </a:t>
            </a:r>
          </a:p>
          <a:p>
            <a:pPr marL="0" indent="0" algn="just">
              <a:buNone/>
            </a:pPr>
            <a:r>
              <a:rPr lang="fr-FR" dirty="0">
                <a:latin typeface="Times New Roman"/>
                <a:cs typeface="Times New Roman"/>
              </a:rPr>
              <a:t>Le raisonnement de Mr. Alaoui sera le suivant: </a:t>
            </a:r>
          </a:p>
          <a:p>
            <a:pPr marL="0" indent="0" algn="just">
              <a:buNone/>
            </a:pPr>
            <a:r>
              <a:rPr lang="fr-FR" dirty="0">
                <a:latin typeface="Times New Roman"/>
                <a:cs typeface="Times New Roman"/>
              </a:rPr>
              <a:t>	-Quel est l’origine des fonds? </a:t>
            </a:r>
          </a:p>
          <a:p>
            <a:pPr marL="0" indent="0" algn="just">
              <a:buNone/>
            </a:pPr>
            <a:r>
              <a:rPr lang="fr-FR" dirty="0">
                <a:latin typeface="Times New Roman"/>
                <a:cs typeface="Times New Roman"/>
              </a:rPr>
              <a:t>	- Quelle est l’utilisation? </a:t>
            </a:r>
          </a:p>
        </p:txBody>
      </p:sp>
      <p:sp>
        <p:nvSpPr>
          <p:cNvPr id="2" name="PageNumber">
            <a:extLst>
              <a:ext uri="{FF2B5EF4-FFF2-40B4-BE49-F238E27FC236}">
                <a16:creationId xmlns:a16="http://schemas.microsoft.com/office/drawing/2014/main" id="{8490CAA3-BBC4-4208-8145-9119CAAC213B}"/>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a:t>
            </a:r>
          </a:p>
        </p:txBody>
      </p:sp>
    </p:spTree>
    <p:extLst>
      <p:ext uri="{BB962C8B-B14F-4D97-AF65-F5344CB8AC3E}">
        <p14:creationId xmlns:p14="http://schemas.microsoft.com/office/powerpoint/2010/main" val="255051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fontScale="92500" lnSpcReduction="10000"/>
          </a:bodyPr>
          <a:lstStyle/>
          <a:p>
            <a:pPr marL="0" indent="0" algn="just">
              <a:buNone/>
            </a:pPr>
            <a:r>
              <a:rPr lang="fr-FR" sz="2400" dirty="0">
                <a:latin typeface="Times New Roman"/>
                <a:cs typeface="Times New Roman"/>
              </a:rPr>
              <a:t>	</a:t>
            </a:r>
            <a:r>
              <a:rPr lang="fr-FR" sz="2400" b="1" i="1" u="sng" dirty="0">
                <a:latin typeface="Times New Roman"/>
                <a:cs typeface="Times New Roman"/>
              </a:rPr>
              <a:t>Utilité et limites de la balance </a:t>
            </a:r>
          </a:p>
          <a:p>
            <a:pPr marL="0" indent="0" algn="just">
              <a:buNone/>
            </a:pPr>
            <a:endParaRPr lang="fr-FR" sz="2400" b="1" i="1" u="sng" dirty="0">
              <a:latin typeface="Times New Roman"/>
              <a:cs typeface="Times New Roman"/>
            </a:endParaRPr>
          </a:p>
          <a:p>
            <a:pPr marL="0" indent="0" algn="just">
              <a:buNone/>
            </a:pPr>
            <a:r>
              <a:rPr lang="fr-FR" sz="2400" dirty="0">
                <a:latin typeface="Times New Roman"/>
                <a:cs typeface="Times New Roman"/>
              </a:rPr>
              <a:t>Puisque la balance reprend les sommes inscrites dans les comptes de l’entreprise, que ces comptes enregistrent toutes les opérations tracées dans un journal, il en découle à tout moment: </a:t>
            </a:r>
          </a:p>
          <a:p>
            <a:pPr lvl="3" algn="just">
              <a:buFont typeface="Wingdings" charset="2"/>
              <a:buChar char="Ø"/>
            </a:pPr>
            <a:r>
              <a:rPr lang="fr-FR" sz="2400" dirty="0">
                <a:latin typeface="Times New Roman"/>
                <a:cs typeface="Times New Roman"/>
              </a:rPr>
              <a:t>Les totaux des sommes reportées dans une balance, doivent être égaux aux totaux des colonnes du journées arrêtées à la date de la vérification. </a:t>
            </a:r>
          </a:p>
          <a:p>
            <a:pPr lvl="3" algn="just">
              <a:buFont typeface="Wingdings" charset="2"/>
              <a:buChar char="Ø"/>
            </a:pPr>
            <a:r>
              <a:rPr lang="fr-FR" sz="2400" dirty="0">
                <a:latin typeface="Times New Roman"/>
                <a:cs typeface="Times New Roman"/>
              </a:rPr>
              <a:t>Puisque dans le journal le Total des sommes portées au débit, il doit y avoir une égalité entre les sommes débitrices et les sommes créditrices de la balance. </a:t>
            </a:r>
          </a:p>
          <a:p>
            <a:pPr lvl="3" algn="just">
              <a:buFont typeface="Wingdings" charset="2"/>
              <a:buChar char="Ø"/>
            </a:pPr>
            <a:r>
              <a:rPr lang="fr-FR" sz="2400" dirty="0">
                <a:latin typeface="Times New Roman"/>
                <a:cs typeface="Times New Roman"/>
              </a:rPr>
              <a:t>Enfin, les totaux des soldes de la balance doivent être égaux entre eux. </a:t>
            </a:r>
          </a:p>
        </p:txBody>
      </p:sp>
      <p:cxnSp>
        <p:nvCxnSpPr>
          <p:cNvPr id="5" name="Connecteur droit avec flèche 4"/>
          <p:cNvCxnSpPr/>
          <p:nvPr/>
        </p:nvCxnSpPr>
        <p:spPr>
          <a:xfrm>
            <a:off x="612648" y="1885890"/>
            <a:ext cx="637978"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2" name="PageNumber">
            <a:extLst>
              <a:ext uri="{FF2B5EF4-FFF2-40B4-BE49-F238E27FC236}">
                <a16:creationId xmlns:a16="http://schemas.microsoft.com/office/drawing/2014/main" id="{1D778CC7-6BE8-4FC2-87DD-0A28BA033D25}"/>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70</a:t>
            </a:r>
          </a:p>
        </p:txBody>
      </p:sp>
    </p:spTree>
    <p:extLst>
      <p:ext uri="{BB962C8B-B14F-4D97-AF65-F5344CB8AC3E}">
        <p14:creationId xmlns:p14="http://schemas.microsoft.com/office/powerpoint/2010/main" val="3518912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
                                        <p:tgtEl>
                                          <p:spTgt spid="3">
                                            <p:txEl>
                                              <p:pRg st="3" end="3"/>
                                            </p:txEl>
                                          </p:spTgt>
                                        </p:tgtEl>
                                      </p:cBhvr>
                                    </p:animEffect>
                                    <p:anim calcmode="lin" valueType="num">
                                      <p:cBhvr>
                                        <p:cTn id="26"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
                                        <p:tgtEl>
                                          <p:spTgt spid="3">
                                            <p:txEl>
                                              <p:pRg st="4" end="4"/>
                                            </p:txEl>
                                          </p:spTgt>
                                        </p:tgtEl>
                                      </p:cBhvr>
                                    </p:animEffect>
                                    <p:anim calcmode="lin" valueType="num">
                                      <p:cBhvr>
                                        <p:cTn id="35"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Effect transition="in" filter="fade">
                                      <p:cBhvr>
                                        <p:cTn id="43" dur="100"/>
                                        <p:tgtEl>
                                          <p:spTgt spid="3">
                                            <p:txEl>
                                              <p:pRg st="5" end="5"/>
                                            </p:txEl>
                                          </p:spTgt>
                                        </p:tgtEl>
                                      </p:cBhvr>
                                    </p:animEffect>
                                    <p:anim calcmode="lin" valueType="num">
                                      <p:cBhvr>
                                        <p:cTn id="44"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marL="0" indent="0" algn="just">
              <a:buNone/>
            </a:pPr>
            <a:r>
              <a:rPr lang="fr-FR" sz="2400" b="1" i="1" u="sng" dirty="0">
                <a:latin typeface="Times New Roman"/>
                <a:cs typeface="Times New Roman"/>
              </a:rPr>
              <a:t>2. Les limites de la balance </a:t>
            </a:r>
          </a:p>
          <a:p>
            <a:pPr marL="0" indent="0" algn="just">
              <a:buNone/>
            </a:pPr>
            <a:endParaRPr lang="fr-FR" sz="2400" b="1" i="1" u="sng" dirty="0">
              <a:latin typeface="Times New Roman"/>
              <a:cs typeface="Times New Roman"/>
            </a:endParaRPr>
          </a:p>
          <a:p>
            <a:pPr marL="0" indent="0" algn="just">
              <a:buNone/>
            </a:pPr>
            <a:r>
              <a:rPr lang="fr-FR" sz="2400" dirty="0">
                <a:latin typeface="Times New Roman"/>
                <a:cs typeface="Times New Roman"/>
              </a:rPr>
              <a:t>La balance est un instrument de contrôle des erreurs comptables dans l’entreprise. </a:t>
            </a:r>
          </a:p>
        </p:txBody>
      </p:sp>
      <p:sp>
        <p:nvSpPr>
          <p:cNvPr id="2" name="PageNumber">
            <a:extLst>
              <a:ext uri="{FF2B5EF4-FFF2-40B4-BE49-F238E27FC236}">
                <a16:creationId xmlns:a16="http://schemas.microsoft.com/office/drawing/2014/main" id="{E54CB6BE-8504-471F-A6F6-C9F310A8D7B6}"/>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71</a:t>
            </a:r>
          </a:p>
        </p:txBody>
      </p:sp>
    </p:spTree>
    <p:extLst>
      <p:ext uri="{BB962C8B-B14F-4D97-AF65-F5344CB8AC3E}">
        <p14:creationId xmlns:p14="http://schemas.microsoft.com/office/powerpoint/2010/main" val="94690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fade">
                                      <p:cBhvr>
                                        <p:cTn id="16" dur="100"/>
                                        <p:tgtEl>
                                          <p:spTgt spid="3">
                                            <p:txEl>
                                              <p:pRg st="2" end="2"/>
                                            </p:txEl>
                                          </p:spTgt>
                                        </p:tgtEl>
                                      </p:cBhvr>
                                    </p:animEffect>
                                    <p:anim calcmode="lin" valueType="num">
                                      <p:cBhvr>
                                        <p:cTn id="17"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lstStyle/>
          <a:p>
            <a:pPr marL="0" indent="0" algn="just">
              <a:buNone/>
            </a:pPr>
            <a:r>
              <a:rPr lang="fr-FR" sz="2800" dirty="0">
                <a:latin typeface="Times New Roman"/>
                <a:cs typeface="Times New Roman"/>
              </a:rPr>
              <a:t>Les éléments du  patrimoine de l’entreprise Coudert en Dhs, au 1</a:t>
            </a:r>
            <a:r>
              <a:rPr lang="fr-FR" sz="2800" baseline="30000" dirty="0">
                <a:latin typeface="Times New Roman"/>
                <a:cs typeface="Times New Roman"/>
              </a:rPr>
              <a:t>er</a:t>
            </a:r>
            <a:r>
              <a:rPr lang="fr-FR" sz="2800" dirty="0">
                <a:latin typeface="Times New Roman"/>
                <a:cs typeface="Times New Roman"/>
              </a:rPr>
              <a:t> avril, sont les suivants: </a:t>
            </a:r>
          </a:p>
          <a:p>
            <a:pPr marL="0" indent="0" algn="just">
              <a:buNone/>
            </a:pPr>
            <a:r>
              <a:rPr lang="fr-FR" sz="2800" dirty="0">
                <a:latin typeface="Times New Roman"/>
                <a:cs typeface="Times New Roman"/>
              </a:rPr>
              <a:t>	</a:t>
            </a:r>
          </a:p>
          <a:p>
            <a:pPr marL="0" indent="0" algn="just">
              <a:buNone/>
            </a:pPr>
            <a:r>
              <a:rPr lang="fr-FR" sz="2800" dirty="0">
                <a:latin typeface="Times New Roman"/>
                <a:cs typeface="Times New Roman"/>
              </a:rPr>
              <a:t>	Fond de commerce : 172000</a:t>
            </a:r>
          </a:p>
          <a:p>
            <a:pPr marL="0" indent="0" algn="just">
              <a:buNone/>
            </a:pPr>
            <a:r>
              <a:rPr lang="fr-FR" sz="2800" dirty="0">
                <a:latin typeface="Times New Roman"/>
                <a:cs typeface="Times New Roman"/>
              </a:rPr>
              <a:t>	Matériel et outillage: 158000  </a:t>
            </a:r>
          </a:p>
          <a:p>
            <a:pPr marL="0" indent="0" algn="just">
              <a:buNone/>
            </a:pPr>
            <a:r>
              <a:rPr lang="fr-FR" sz="2800" dirty="0">
                <a:latin typeface="Times New Roman"/>
                <a:cs typeface="Times New Roman"/>
              </a:rPr>
              <a:t>	Dépôt sur le compte bancaire: 55000</a:t>
            </a:r>
          </a:p>
          <a:p>
            <a:pPr marL="0" indent="0" algn="just">
              <a:buNone/>
            </a:pPr>
            <a:r>
              <a:rPr lang="fr-FR" sz="2800" dirty="0">
                <a:latin typeface="Times New Roman"/>
                <a:cs typeface="Times New Roman"/>
              </a:rPr>
              <a:t>	Espèces : 15000 </a:t>
            </a:r>
          </a:p>
          <a:p>
            <a:pPr marL="0" indent="0" algn="just">
              <a:buNone/>
            </a:pPr>
            <a:r>
              <a:rPr lang="fr-FR" sz="2800" dirty="0">
                <a:latin typeface="Times New Roman"/>
                <a:cs typeface="Times New Roman"/>
              </a:rPr>
              <a:t>	Emprunt auprès de la banque: 150000</a:t>
            </a:r>
          </a:p>
          <a:p>
            <a:pPr marL="0" indent="0" algn="just">
              <a:buNone/>
            </a:pPr>
            <a:endParaRPr lang="fr-FR" dirty="0">
              <a:latin typeface="Times New Roman"/>
              <a:cs typeface="Times New Roman"/>
            </a:endParaRPr>
          </a:p>
        </p:txBody>
      </p:sp>
      <p:sp>
        <p:nvSpPr>
          <p:cNvPr id="2" name="PageNumber">
            <a:extLst>
              <a:ext uri="{FF2B5EF4-FFF2-40B4-BE49-F238E27FC236}">
                <a16:creationId xmlns:a16="http://schemas.microsoft.com/office/drawing/2014/main" id="{7DFCC29B-2E5C-4C81-8224-9F5535CE3CDF}"/>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72</a:t>
            </a:r>
          </a:p>
        </p:txBody>
      </p:sp>
    </p:spTree>
    <p:extLst>
      <p:ext uri="{BB962C8B-B14F-4D97-AF65-F5344CB8AC3E}">
        <p14:creationId xmlns:p14="http://schemas.microsoft.com/office/powerpoint/2010/main" val="964144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fade">
                                      <p:cBhvr>
                                        <p:cTn id="61" dur="100"/>
                                        <p:tgtEl>
                                          <p:spTgt spid="3">
                                            <p:txEl>
                                              <p:pRg st="6" end="6"/>
                                            </p:txEl>
                                          </p:spTgt>
                                        </p:tgtEl>
                                      </p:cBhvr>
                                    </p:animEffect>
                                    <p:anim calcmode="lin" valueType="num">
                                      <p:cBhvr>
                                        <p:cTn id="6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algn="just"/>
            <a:r>
              <a:rPr lang="fr-FR" sz="2400" dirty="0">
                <a:latin typeface="Times New Roman"/>
                <a:cs typeface="Times New Roman"/>
              </a:rPr>
              <a:t>Les opérations effectuées par l’entreprise Coudert, au cours du mois d’avril, sont :  </a:t>
            </a:r>
          </a:p>
          <a:p>
            <a:pPr algn="just"/>
            <a:r>
              <a:rPr lang="fr-FR" sz="2400" dirty="0">
                <a:latin typeface="Times New Roman"/>
                <a:cs typeface="Times New Roman"/>
              </a:rPr>
              <a:t>3/4: Achats à crédit de marchandises pour 10000 dhs à  Scot et 6700 Kontlert; </a:t>
            </a:r>
          </a:p>
          <a:p>
            <a:pPr algn="just"/>
            <a:r>
              <a:rPr lang="fr-FR" sz="2400" dirty="0">
                <a:latin typeface="Times New Roman"/>
                <a:cs typeface="Times New Roman"/>
              </a:rPr>
              <a:t>10/4: Règlement par chèque bancaire pour un dépôt de garantie de 1200 dhs et 400 dhs pour le loyer du mois relatifs au garage ; </a:t>
            </a:r>
          </a:p>
          <a:p>
            <a:pPr algn="just"/>
            <a:r>
              <a:rPr lang="fr-FR" sz="2400" dirty="0">
                <a:latin typeface="Times New Roman"/>
                <a:cs typeface="Times New Roman"/>
              </a:rPr>
              <a:t>13/04 ventes à crédit de marchandises pour 12500 dhs à Dauxerre et 22000 dhs à Fournier ; </a:t>
            </a:r>
          </a:p>
          <a:p>
            <a:pPr algn="just"/>
            <a:r>
              <a:rPr lang="fr-FR" sz="2400" dirty="0">
                <a:latin typeface="Times New Roman"/>
                <a:cs typeface="Times New Roman"/>
              </a:rPr>
              <a:t>16/04 L’entreprise règle en espèce 8O dhs de produits d’entretien et 50 dhs de fournitures de bureau ; </a:t>
            </a:r>
          </a:p>
          <a:p>
            <a:pPr marL="0" indent="0" algn="just">
              <a:buNone/>
            </a:pPr>
            <a:endParaRPr lang="fr-FR" sz="2400" dirty="0">
              <a:latin typeface="Times New Roman"/>
              <a:cs typeface="Times New Roman"/>
            </a:endParaRPr>
          </a:p>
        </p:txBody>
      </p:sp>
      <p:sp>
        <p:nvSpPr>
          <p:cNvPr id="2" name="PageNumber">
            <a:extLst>
              <a:ext uri="{FF2B5EF4-FFF2-40B4-BE49-F238E27FC236}">
                <a16:creationId xmlns:a16="http://schemas.microsoft.com/office/drawing/2014/main" id="{FEF97CBF-4F0D-4D77-B2B7-49BDA2726FE3}"/>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73</a:t>
            </a:r>
          </a:p>
        </p:txBody>
      </p:sp>
    </p:spTree>
    <p:extLst>
      <p:ext uri="{BB962C8B-B14F-4D97-AF65-F5344CB8AC3E}">
        <p14:creationId xmlns:p14="http://schemas.microsoft.com/office/powerpoint/2010/main" val="2965356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algn="just"/>
            <a:r>
              <a:rPr lang="fr-FR" sz="2400" dirty="0">
                <a:latin typeface="Times New Roman"/>
                <a:cs typeface="Times New Roman"/>
              </a:rPr>
              <a:t>20/4: Achats de marchandises à crédit au fournisseur Layat pour 14100 et au fournisseur Coste pour 15300 dhs;</a:t>
            </a:r>
          </a:p>
          <a:p>
            <a:pPr algn="just"/>
            <a:r>
              <a:rPr lang="fr-FR" sz="2400" dirty="0">
                <a:latin typeface="Times New Roman"/>
                <a:cs typeface="Times New Roman"/>
              </a:rPr>
              <a:t>22/4:Règlement au comptant de la compagne publicitaire par chèque bancaire : 17500 dhs ; </a:t>
            </a:r>
          </a:p>
          <a:p>
            <a:pPr algn="just"/>
            <a:r>
              <a:rPr lang="fr-FR" sz="2400" dirty="0">
                <a:latin typeface="Times New Roman"/>
                <a:cs typeface="Times New Roman"/>
              </a:rPr>
              <a:t>24/4: L’entreprise vend des marchandises à crédit à Barantin pour 10700 dhs et à saguez pour 12100 ; </a:t>
            </a:r>
          </a:p>
          <a:p>
            <a:pPr algn="just"/>
            <a:r>
              <a:rPr lang="fr-FR" sz="2400" dirty="0">
                <a:latin typeface="Times New Roman"/>
                <a:cs typeface="Times New Roman"/>
              </a:rPr>
              <a:t>26/4: Les clients Dauxerre et Saguez adressent un chèque bancaire pour règlement de leur dette ; </a:t>
            </a:r>
          </a:p>
          <a:p>
            <a:pPr marL="0" indent="0" algn="just">
              <a:buNone/>
            </a:pPr>
            <a:endParaRPr lang="fr-FR" sz="2400" dirty="0">
              <a:latin typeface="Times New Roman"/>
              <a:cs typeface="Times New Roman"/>
            </a:endParaRPr>
          </a:p>
        </p:txBody>
      </p:sp>
      <p:sp>
        <p:nvSpPr>
          <p:cNvPr id="2" name="PageNumber">
            <a:extLst>
              <a:ext uri="{FF2B5EF4-FFF2-40B4-BE49-F238E27FC236}">
                <a16:creationId xmlns:a16="http://schemas.microsoft.com/office/drawing/2014/main" id="{865F788C-8A95-4D6E-8625-0ED5C39940C7}"/>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74</a:t>
            </a:r>
          </a:p>
        </p:txBody>
      </p:sp>
    </p:spTree>
    <p:extLst>
      <p:ext uri="{BB962C8B-B14F-4D97-AF65-F5344CB8AC3E}">
        <p14:creationId xmlns:p14="http://schemas.microsoft.com/office/powerpoint/2010/main" val="3157524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algn="just"/>
            <a:r>
              <a:rPr lang="fr-FR" sz="2400" dirty="0">
                <a:latin typeface="Times New Roman"/>
                <a:cs typeface="Times New Roman"/>
              </a:rPr>
              <a:t>28/4: L’entreprise retourne respectivement à Layat et à Kontlert des marchandises pour 870 dhs et 1780 dhs. </a:t>
            </a:r>
          </a:p>
          <a:p>
            <a:pPr algn="just"/>
            <a:r>
              <a:rPr lang="fr-FR" sz="2400" dirty="0">
                <a:latin typeface="Times New Roman"/>
                <a:cs typeface="Times New Roman"/>
              </a:rPr>
              <a:t>30/4: L’entreprise effectue un virement bancaire pour solder les comptes des fournisseurs Layat et Kontlert. </a:t>
            </a:r>
          </a:p>
          <a:p>
            <a:r>
              <a:rPr lang="fr-FR" sz="2400" dirty="0"/>
              <a:t>Ce même jour, elle vend à crédit des marchandises aux clients suivant : </a:t>
            </a:r>
          </a:p>
          <a:p>
            <a:pPr marL="0" indent="0">
              <a:buNone/>
            </a:pPr>
            <a:r>
              <a:rPr lang="fr-FR" sz="2400" dirty="0"/>
              <a:t>	-Guignat :7100</a:t>
            </a:r>
          </a:p>
          <a:p>
            <a:pPr marL="0" indent="0">
              <a:buNone/>
            </a:pPr>
            <a:r>
              <a:rPr lang="fr-FR" sz="2400" dirty="0"/>
              <a:t>	-Krap : 14500 </a:t>
            </a:r>
          </a:p>
          <a:p>
            <a:pPr marL="0" indent="0">
              <a:buNone/>
            </a:pPr>
            <a:r>
              <a:rPr lang="fr-FR" sz="2400" dirty="0"/>
              <a:t>	-Michelon : 8300 </a:t>
            </a:r>
          </a:p>
          <a:p>
            <a:pPr marL="0" indent="0">
              <a:buNone/>
            </a:pPr>
            <a:r>
              <a:rPr lang="fr-FR" sz="2400" dirty="0"/>
              <a:t>	-Pidancier : 13800 </a:t>
            </a:r>
          </a:p>
          <a:p>
            <a:pPr marL="0" indent="0" algn="just">
              <a:buNone/>
            </a:pPr>
            <a:endParaRPr lang="fr-FR" sz="2400" dirty="0">
              <a:latin typeface="Times New Roman"/>
              <a:cs typeface="Times New Roman"/>
            </a:endParaRPr>
          </a:p>
        </p:txBody>
      </p:sp>
      <p:sp>
        <p:nvSpPr>
          <p:cNvPr id="2" name="PageNumber">
            <a:extLst>
              <a:ext uri="{FF2B5EF4-FFF2-40B4-BE49-F238E27FC236}">
                <a16:creationId xmlns:a16="http://schemas.microsoft.com/office/drawing/2014/main" id="{0E50FA2A-1DCC-45E8-BCE3-1DA5C3186DE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75</a:t>
            </a:r>
          </a:p>
        </p:txBody>
      </p:sp>
    </p:spTree>
    <p:extLst>
      <p:ext uri="{BB962C8B-B14F-4D97-AF65-F5344CB8AC3E}">
        <p14:creationId xmlns:p14="http://schemas.microsoft.com/office/powerpoint/2010/main" val="2702832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3" presetClass="entr" presetSubtype="0"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fade">
                                      <p:cBhvr>
                                        <p:cTn id="16" dur="100"/>
                                        <p:tgtEl>
                                          <p:spTgt spid="3">
                                            <p:txEl>
                                              <p:pRg st="1" end="1"/>
                                            </p:txEl>
                                          </p:spTgt>
                                        </p:tgtEl>
                                      </p:cBhvr>
                                    </p:animEffect>
                                    <p:anim calcmode="lin" valueType="num">
                                      <p:cBhvr>
                                        <p:cTn id="17" dur="4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8" dur="400" fill="hold"/>
                                        <p:tgtEl>
                                          <p:spTgt spid="3">
                                            <p:txEl>
                                              <p:pRg st="1" end="1"/>
                                            </p:txEl>
                                          </p:spTgt>
                                        </p:tgtEl>
                                        <p:attrNameLst>
                                          <p:attrName>ppt_y</p:attrName>
                                        </p:attrNameLst>
                                      </p:cBhvr>
                                      <p:tavLst>
                                        <p:tav tm="0">
                                          <p:val>
                                            <p:strVal val="#ppt_y+0.31"/>
                                          </p:val>
                                        </p:tav>
                                        <p:tav tm="100000">
                                          <p:val>
                                            <p:strVal val="#ppt_y+0.31"/>
                                          </p:val>
                                        </p:tav>
                                      </p:tavLst>
                                    </p:anim>
                                    <p:anim calcmode="lin" valueType="num">
                                      <p:cBhvr>
                                        <p:cTn id="19" dur="600" decel="50000" fill="hold">
                                          <p:stCondLst>
                                            <p:cond delay="400"/>
                                          </p:stCondLst>
                                        </p:cTn>
                                        <p:tgtEl>
                                          <p:spTgt spid="3">
                                            <p:txEl>
                                              <p:pRg st="1" end="1"/>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 dur="600" decel="50000" fill="hold">
                                          <p:stCondLst>
                                            <p:cond delay="400"/>
                                          </p:stCondLst>
                                        </p:cTn>
                                        <p:tgtEl>
                                          <p:spTgt spid="3">
                                            <p:txEl>
                                              <p:pRg st="1" end="1"/>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
                                        <p:tgtEl>
                                          <p:spTgt spid="3">
                                            <p:txEl>
                                              <p:pRg st="2" end="2"/>
                                            </p:txEl>
                                          </p:spTgt>
                                        </p:tgtEl>
                                      </p:cBhvr>
                                    </p:animEffect>
                                    <p:anim calcmode="lin" valueType="num">
                                      <p:cBhvr>
                                        <p:cTn id="26"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28"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3"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
                                        <p:tgtEl>
                                          <p:spTgt spid="3">
                                            <p:txEl>
                                              <p:pRg st="3" end="3"/>
                                            </p:txEl>
                                          </p:spTgt>
                                        </p:tgtEl>
                                      </p:cBhvr>
                                    </p:animEffect>
                                    <p:anim calcmode="lin" valueType="num">
                                      <p:cBhvr>
                                        <p:cTn id="35"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37"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3"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
                                        <p:tgtEl>
                                          <p:spTgt spid="3">
                                            <p:txEl>
                                              <p:pRg st="4" end="4"/>
                                            </p:txEl>
                                          </p:spTgt>
                                        </p:tgtEl>
                                      </p:cBhvr>
                                    </p:animEffect>
                                    <p:anim calcmode="lin" valueType="num">
                                      <p:cBhvr>
                                        <p:cTn id="44"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46"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3" presetClass="entr" presetSubtype="0" fill="hold" grpId="0" nodeType="click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Effect transition="in" filter="fade">
                                      <p:cBhvr>
                                        <p:cTn id="52" dur="100"/>
                                        <p:tgtEl>
                                          <p:spTgt spid="3">
                                            <p:txEl>
                                              <p:pRg st="5" end="5"/>
                                            </p:txEl>
                                          </p:spTgt>
                                        </p:tgtEl>
                                      </p:cBhvr>
                                    </p:animEffect>
                                    <p:anim calcmode="lin" valueType="num">
                                      <p:cBhvr>
                                        <p:cTn id="53" dur="4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4" dur="400" fill="hold"/>
                                        <p:tgtEl>
                                          <p:spTgt spid="3">
                                            <p:txEl>
                                              <p:pRg st="5" end="5"/>
                                            </p:txEl>
                                          </p:spTgt>
                                        </p:tgtEl>
                                        <p:attrNameLst>
                                          <p:attrName>ppt_y</p:attrName>
                                        </p:attrNameLst>
                                      </p:cBhvr>
                                      <p:tavLst>
                                        <p:tav tm="0">
                                          <p:val>
                                            <p:strVal val="#ppt_y+0.31"/>
                                          </p:val>
                                        </p:tav>
                                        <p:tav tm="100000">
                                          <p:val>
                                            <p:strVal val="#ppt_y+0.31"/>
                                          </p:val>
                                        </p:tav>
                                      </p:tavLst>
                                    </p:anim>
                                    <p:anim calcmode="lin" valueType="num">
                                      <p:cBhvr>
                                        <p:cTn id="55" dur="600" decel="50000" fill="hold">
                                          <p:stCondLst>
                                            <p:cond delay="400"/>
                                          </p:stCondLst>
                                        </p:cTn>
                                        <p:tgtEl>
                                          <p:spTgt spid="3">
                                            <p:txEl>
                                              <p:pRg st="5" end="5"/>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 dur="600" decel="50000" fill="hold">
                                          <p:stCondLst>
                                            <p:cond delay="400"/>
                                          </p:stCondLst>
                                        </p:cTn>
                                        <p:tgtEl>
                                          <p:spTgt spid="3">
                                            <p:txEl>
                                              <p:pRg st="5" end="5"/>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43" presetClass="entr" presetSubtype="0" fill="hold" grpId="0" nodeType="clickEffect">
                                  <p:stCondLst>
                                    <p:cond delay="0"/>
                                  </p:stCondLst>
                                  <p:childTnLst>
                                    <p:set>
                                      <p:cBhvr>
                                        <p:cTn id="60" dur="1" fill="hold">
                                          <p:stCondLst>
                                            <p:cond delay="0"/>
                                          </p:stCondLst>
                                        </p:cTn>
                                        <p:tgtEl>
                                          <p:spTgt spid="3">
                                            <p:txEl>
                                              <p:pRg st="6" end="6"/>
                                            </p:txEl>
                                          </p:spTgt>
                                        </p:tgtEl>
                                        <p:attrNameLst>
                                          <p:attrName>style.visibility</p:attrName>
                                        </p:attrNameLst>
                                      </p:cBhvr>
                                      <p:to>
                                        <p:strVal val="visible"/>
                                      </p:to>
                                    </p:set>
                                    <p:animEffect transition="in" filter="fade">
                                      <p:cBhvr>
                                        <p:cTn id="61" dur="100"/>
                                        <p:tgtEl>
                                          <p:spTgt spid="3">
                                            <p:txEl>
                                              <p:pRg st="6" end="6"/>
                                            </p:txEl>
                                          </p:spTgt>
                                        </p:tgtEl>
                                      </p:cBhvr>
                                    </p:animEffect>
                                    <p:anim calcmode="lin" valueType="num">
                                      <p:cBhvr>
                                        <p:cTn id="62" dur="4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63" dur="400" fill="hold"/>
                                        <p:tgtEl>
                                          <p:spTgt spid="3">
                                            <p:txEl>
                                              <p:pRg st="6" end="6"/>
                                            </p:txEl>
                                          </p:spTgt>
                                        </p:tgtEl>
                                        <p:attrNameLst>
                                          <p:attrName>ppt_y</p:attrName>
                                        </p:attrNameLst>
                                      </p:cBhvr>
                                      <p:tavLst>
                                        <p:tav tm="0">
                                          <p:val>
                                            <p:strVal val="#ppt_y+0.31"/>
                                          </p:val>
                                        </p:tav>
                                        <p:tav tm="100000">
                                          <p:val>
                                            <p:strVal val="#ppt_y+0.31"/>
                                          </p:val>
                                        </p:tav>
                                      </p:tavLst>
                                    </p:anim>
                                    <p:anim calcmode="lin" valueType="num">
                                      <p:cBhvr>
                                        <p:cTn id="64" dur="600" decel="50000" fill="hold">
                                          <p:stCondLst>
                                            <p:cond delay="400"/>
                                          </p:stCondLst>
                                        </p:cTn>
                                        <p:tgtEl>
                                          <p:spTgt spid="3">
                                            <p:txEl>
                                              <p:pRg st="6" end="6"/>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 dur="600" decel="50000" fill="hold">
                                          <p:stCondLst>
                                            <p:cond delay="400"/>
                                          </p:stCondLst>
                                        </p:cTn>
                                        <p:tgtEl>
                                          <p:spTgt spid="3">
                                            <p:txEl>
                                              <p:pRg st="6" end="6"/>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normAutofit fontScale="90000"/>
          </a:bodyPr>
          <a:lstStyle/>
          <a:p>
            <a:pPr algn="ctr"/>
            <a:r>
              <a:rPr lang="fr-FR" sz="3200" dirty="0">
                <a:latin typeface="Times New Roman"/>
                <a:cs typeface="Times New Roman"/>
              </a:rPr>
              <a:t>Les présentations des opérations dans les livres comptables </a:t>
            </a:r>
          </a:p>
        </p:txBody>
      </p:sp>
      <p:sp>
        <p:nvSpPr>
          <p:cNvPr id="3" name="Espace réservé du contenu 2"/>
          <p:cNvSpPr>
            <a:spLocks noGrp="1"/>
          </p:cNvSpPr>
          <p:nvPr>
            <p:ph sz="quarter" idx="1"/>
          </p:nvPr>
        </p:nvSpPr>
        <p:spPr/>
        <p:txBody>
          <a:bodyPr>
            <a:normAutofit/>
          </a:bodyPr>
          <a:lstStyle/>
          <a:p>
            <a:pPr algn="just"/>
            <a:r>
              <a:rPr lang="fr-FR" i="1" u="sng" dirty="0">
                <a:latin typeface="Times New Roman"/>
                <a:cs typeface="Times New Roman"/>
              </a:rPr>
              <a:t>Travail à faire: </a:t>
            </a:r>
          </a:p>
          <a:p>
            <a:pPr marL="1196975" lvl="2" indent="-457200" algn="just">
              <a:buFont typeface="+mj-lt"/>
              <a:buAutoNum type="arabicPeriod"/>
            </a:pPr>
            <a:endParaRPr lang="fr-FR" i="1" u="sng" dirty="0">
              <a:latin typeface="Times New Roman"/>
              <a:cs typeface="Times New Roman"/>
            </a:endParaRPr>
          </a:p>
          <a:p>
            <a:pPr marL="1196975" lvl="2" indent="-457200" algn="just">
              <a:buFont typeface="+mj-lt"/>
              <a:buAutoNum type="arabicPeriod"/>
            </a:pPr>
            <a:r>
              <a:rPr lang="fr-FR" sz="2400" dirty="0">
                <a:latin typeface="Times New Roman"/>
                <a:cs typeface="Times New Roman"/>
              </a:rPr>
              <a:t>Enregistrer les opérations au journal classique </a:t>
            </a:r>
          </a:p>
          <a:p>
            <a:pPr marL="1196975" lvl="2" indent="-457200" algn="just">
              <a:buFont typeface="+mj-lt"/>
              <a:buAutoNum type="arabicPeriod"/>
            </a:pPr>
            <a:r>
              <a:rPr lang="fr-FR" sz="2400" dirty="0">
                <a:latin typeface="Times New Roman"/>
                <a:cs typeface="Times New Roman"/>
              </a:rPr>
              <a:t>Etablir le grand livre, les grands livres auxiliaires FRS  et clients </a:t>
            </a:r>
          </a:p>
          <a:p>
            <a:pPr marL="1196975" lvl="2" indent="-457200" algn="just">
              <a:buFont typeface="+mj-lt"/>
              <a:buAutoNum type="arabicPeriod"/>
            </a:pPr>
            <a:r>
              <a:rPr lang="fr-FR" sz="2400" dirty="0">
                <a:latin typeface="Times New Roman"/>
                <a:cs typeface="Times New Roman"/>
              </a:rPr>
              <a:t>Présenter la balance générale et auxiliaire </a:t>
            </a:r>
          </a:p>
          <a:p>
            <a:pPr marL="0" indent="0" algn="just">
              <a:buNone/>
            </a:pPr>
            <a:endParaRPr lang="fr-FR" sz="2400" dirty="0">
              <a:latin typeface="Times New Roman"/>
              <a:cs typeface="Times New Roman"/>
            </a:endParaRPr>
          </a:p>
        </p:txBody>
      </p:sp>
      <p:sp>
        <p:nvSpPr>
          <p:cNvPr id="2" name="PageNumber">
            <a:extLst>
              <a:ext uri="{FF2B5EF4-FFF2-40B4-BE49-F238E27FC236}">
                <a16:creationId xmlns:a16="http://schemas.microsoft.com/office/drawing/2014/main" id="{8FFD5027-E5F2-4C1B-80DA-C52AC896A1DF}"/>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76</a:t>
            </a:r>
          </a:p>
        </p:txBody>
      </p:sp>
    </p:spTree>
    <p:extLst>
      <p:ext uri="{BB962C8B-B14F-4D97-AF65-F5344CB8AC3E}">
        <p14:creationId xmlns:p14="http://schemas.microsoft.com/office/powerpoint/2010/main" val="1737034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
                                        <p:tgtEl>
                                          <p:spTgt spid="3">
                                            <p:txEl>
                                              <p:pRg st="0" end="0"/>
                                            </p:txEl>
                                          </p:spTgt>
                                        </p:tgtEl>
                                      </p:cBhvr>
                                    </p:animEffect>
                                    <p:anim calcmode="lin" valueType="num">
                                      <p:cBhvr>
                                        <p:cTn id="8" dur="4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400" fill="hold"/>
                                        <p:tgtEl>
                                          <p:spTgt spid="3">
                                            <p:txEl>
                                              <p:pRg st="0" end="0"/>
                                            </p:txEl>
                                          </p:spTgt>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3">
                                            <p:txEl>
                                              <p:pRg st="0" end="0"/>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3">
                                            <p:txEl>
                                              <p:pRg st="0" end="0"/>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2" presetID="43" presetClass="entr" presetSubtype="0" fill="hold" grpId="0" nodeType="with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
                                        <p:tgtEl>
                                          <p:spTgt spid="3">
                                            <p:txEl>
                                              <p:pRg st="2" end="2"/>
                                            </p:txEl>
                                          </p:spTgt>
                                        </p:tgtEl>
                                      </p:cBhvr>
                                    </p:animEffect>
                                    <p:anim calcmode="lin" valueType="num">
                                      <p:cBhvr>
                                        <p:cTn id="15" dur="4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400" fill="hold"/>
                                        <p:tgtEl>
                                          <p:spTgt spid="3">
                                            <p:txEl>
                                              <p:pRg st="2" end="2"/>
                                            </p:txEl>
                                          </p:spTgt>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3">
                                            <p:txEl>
                                              <p:pRg st="2" end="2"/>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3">
                                            <p:txEl>
                                              <p:pRg st="2" end="2"/>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19" presetID="43"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
                                        <p:tgtEl>
                                          <p:spTgt spid="3">
                                            <p:txEl>
                                              <p:pRg st="3" end="3"/>
                                            </p:txEl>
                                          </p:spTgt>
                                        </p:tgtEl>
                                      </p:cBhvr>
                                    </p:animEffect>
                                    <p:anim calcmode="lin" valueType="num">
                                      <p:cBhvr>
                                        <p:cTn id="22" dur="4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400" fill="hold"/>
                                        <p:tgtEl>
                                          <p:spTgt spid="3">
                                            <p:txEl>
                                              <p:pRg st="3" end="3"/>
                                            </p:txEl>
                                          </p:spTgt>
                                        </p:tgtEl>
                                        <p:attrNameLst>
                                          <p:attrName>ppt_y</p:attrName>
                                        </p:attrNameLst>
                                      </p:cBhvr>
                                      <p:tavLst>
                                        <p:tav tm="0">
                                          <p:val>
                                            <p:strVal val="#ppt_y+0.31"/>
                                          </p:val>
                                        </p:tav>
                                        <p:tav tm="100000">
                                          <p:val>
                                            <p:strVal val="#ppt_y+0.31"/>
                                          </p:val>
                                        </p:tav>
                                      </p:tavLst>
                                    </p:anim>
                                    <p:anim calcmode="lin" valueType="num">
                                      <p:cBhvr>
                                        <p:cTn id="24" dur="600" decel="50000" fill="hold">
                                          <p:stCondLst>
                                            <p:cond delay="400"/>
                                          </p:stCondLst>
                                        </p:cTn>
                                        <p:tgtEl>
                                          <p:spTgt spid="3">
                                            <p:txEl>
                                              <p:pRg st="3" end="3"/>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 dur="600" decel="50000" fill="hold">
                                          <p:stCondLst>
                                            <p:cond delay="400"/>
                                          </p:stCondLst>
                                        </p:cTn>
                                        <p:tgtEl>
                                          <p:spTgt spid="3">
                                            <p:txEl>
                                              <p:pRg st="3" end="3"/>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par>
                                <p:cTn id="26" presetID="43" presetClass="entr" presetSubtype="0" fill="hold" grpId="0" nodeType="with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
                                        <p:tgtEl>
                                          <p:spTgt spid="3">
                                            <p:txEl>
                                              <p:pRg st="4" end="4"/>
                                            </p:txEl>
                                          </p:spTgt>
                                        </p:tgtEl>
                                      </p:cBhvr>
                                    </p:animEffect>
                                    <p:anim calcmode="lin" valueType="num">
                                      <p:cBhvr>
                                        <p:cTn id="29" dur="4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400" fill="hold"/>
                                        <p:tgtEl>
                                          <p:spTgt spid="3">
                                            <p:txEl>
                                              <p:pRg st="4" end="4"/>
                                            </p:txEl>
                                          </p:spTgt>
                                        </p:tgtEl>
                                        <p:attrNameLst>
                                          <p:attrName>ppt_y</p:attrName>
                                        </p:attrNameLst>
                                      </p:cBhvr>
                                      <p:tavLst>
                                        <p:tav tm="0">
                                          <p:val>
                                            <p:strVal val="#ppt_y+0.31"/>
                                          </p:val>
                                        </p:tav>
                                        <p:tav tm="100000">
                                          <p:val>
                                            <p:strVal val="#ppt_y+0.31"/>
                                          </p:val>
                                        </p:tav>
                                      </p:tavLst>
                                    </p:anim>
                                    <p:anim calcmode="lin" valueType="num">
                                      <p:cBhvr>
                                        <p:cTn id="31" dur="600" decel="50000" fill="hold">
                                          <p:stCondLst>
                                            <p:cond delay="400"/>
                                          </p:stCondLst>
                                        </p:cTn>
                                        <p:tgtEl>
                                          <p:spTgt spid="3">
                                            <p:txEl>
                                              <p:pRg st="4" end="4"/>
                                            </p:txEl>
                                          </p:spTgt>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 dur="600" decel="50000" fill="hold">
                                          <p:stCondLst>
                                            <p:cond delay="400"/>
                                          </p:stCondLst>
                                        </p:cTn>
                                        <p:tgtEl>
                                          <p:spTgt spid="3">
                                            <p:txEl>
                                              <p:pRg st="4" end="4"/>
                                            </p:txEl>
                                          </p:spTgt>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p:cNvSpPr>
            <a:spLocks noGrp="1"/>
          </p:cNvSpPr>
          <p:nvPr>
            <p:ph sz="quarter" idx="1"/>
          </p:nvPr>
        </p:nvSpPr>
        <p:spPr/>
        <p:txBody>
          <a:bodyPr/>
          <a:lstStyle/>
          <a:p>
            <a:pPr algn="just"/>
            <a:r>
              <a:rPr lang="fr-FR" b="0" dirty="0">
                <a:latin typeface="Times New Roman"/>
                <a:cs typeface="Times New Roman"/>
              </a:rPr>
              <a:t>Le 2/01, Mr. Alaoui établit son bilan: </a:t>
            </a:r>
          </a:p>
          <a:p>
            <a:pPr algn="just"/>
            <a:endParaRPr lang="fr-FR" b="0" dirty="0">
              <a:latin typeface="Times New Roman"/>
              <a:cs typeface="Times New Roman"/>
            </a:endParaRPr>
          </a:p>
        </p:txBody>
      </p:sp>
      <p:graphicFrame>
        <p:nvGraphicFramePr>
          <p:cNvPr id="5" name="Tableau 4"/>
          <p:cNvGraphicFramePr>
            <a:graphicFrameLocks noGrp="1"/>
          </p:cNvGraphicFramePr>
          <p:nvPr>
            <p:extLst>
              <p:ext uri="{D42A27DB-BD31-4B8C-83A1-F6EECF244321}">
                <p14:modId xmlns:p14="http://schemas.microsoft.com/office/powerpoint/2010/main" val="2368932191"/>
              </p:ext>
            </p:extLst>
          </p:nvPr>
        </p:nvGraphicFramePr>
        <p:xfrm>
          <a:off x="1322649" y="2791059"/>
          <a:ext cx="6375115" cy="3022600"/>
        </p:xfrm>
        <a:graphic>
          <a:graphicData uri="http://schemas.openxmlformats.org/drawingml/2006/table">
            <a:tbl>
              <a:tblPr firstRow="1" bandRow="1">
                <a:tableStyleId>{073A0DAA-6AF3-43AB-8588-CEC1D06C72B9}</a:tableStyleId>
              </a:tblPr>
              <a:tblGrid>
                <a:gridCol w="2099280">
                  <a:extLst>
                    <a:ext uri="{9D8B030D-6E8A-4147-A177-3AD203B41FA5}">
                      <a16:colId xmlns:a16="http://schemas.microsoft.com/office/drawing/2014/main" val="20000"/>
                    </a:ext>
                  </a:extLst>
                </a:gridCol>
                <a:gridCol w="1088278">
                  <a:extLst>
                    <a:ext uri="{9D8B030D-6E8A-4147-A177-3AD203B41FA5}">
                      <a16:colId xmlns:a16="http://schemas.microsoft.com/office/drawing/2014/main" val="20001"/>
                    </a:ext>
                  </a:extLst>
                </a:gridCol>
                <a:gridCol w="2199840">
                  <a:extLst>
                    <a:ext uri="{9D8B030D-6E8A-4147-A177-3AD203B41FA5}">
                      <a16:colId xmlns:a16="http://schemas.microsoft.com/office/drawing/2014/main" val="20002"/>
                    </a:ext>
                  </a:extLst>
                </a:gridCol>
                <a:gridCol w="987717">
                  <a:extLst>
                    <a:ext uri="{9D8B030D-6E8A-4147-A177-3AD203B41FA5}">
                      <a16:colId xmlns:a16="http://schemas.microsoft.com/office/drawing/2014/main" val="20003"/>
                    </a:ext>
                  </a:extLst>
                </a:gridCol>
              </a:tblGrid>
              <a:tr h="370840">
                <a:tc gridSpan="4">
                  <a:txBody>
                    <a:bodyPr/>
                    <a:lstStyle/>
                    <a:p>
                      <a:pPr algn="ctr"/>
                      <a:r>
                        <a:rPr lang="fr-FR" dirty="0">
                          <a:latin typeface="Times New Roman"/>
                          <a:cs typeface="Times New Roman"/>
                        </a:rPr>
                        <a:t>Entreprise Mr. Alaoui</a:t>
                      </a:r>
                    </a:p>
                    <a:p>
                      <a:pPr algn="ctr"/>
                      <a:r>
                        <a:rPr lang="fr-FR" dirty="0">
                          <a:latin typeface="Times New Roman"/>
                          <a:cs typeface="Times New Roman"/>
                        </a:rPr>
                        <a:t>Bilan au 02/01/1989</a:t>
                      </a:r>
                    </a:p>
                  </a:txBody>
                  <a:tcPr/>
                </a:tc>
                <a:tc hMerge="1">
                  <a:txBody>
                    <a:bodyPr/>
                    <a:lstStyle/>
                    <a:p>
                      <a:endParaRPr lang="fr-FR"/>
                    </a:p>
                  </a:txBody>
                  <a:tcPr/>
                </a:tc>
                <a:tc hMerge="1">
                  <a:txBody>
                    <a:bodyPr/>
                    <a:lstStyle/>
                    <a:p>
                      <a:endParaRPr lang="fr-FR" dirty="0"/>
                    </a:p>
                  </a:txBody>
                  <a:tcPr/>
                </a:tc>
                <a:tc hMerge="1">
                  <a:txBody>
                    <a:bodyPr/>
                    <a:lstStyle/>
                    <a:p>
                      <a:endParaRPr lang="fr-FR"/>
                    </a:p>
                  </a:txBody>
                  <a:tcPr/>
                </a:tc>
                <a:extLst>
                  <a:ext uri="{0D108BD9-81ED-4DB2-BD59-A6C34878D82A}">
                    <a16:rowId xmlns:a16="http://schemas.microsoft.com/office/drawing/2014/main" val="10000"/>
                  </a:ext>
                </a:extLst>
              </a:tr>
              <a:tr h="370840">
                <a:tc>
                  <a:txBody>
                    <a:bodyPr/>
                    <a:lstStyle/>
                    <a:p>
                      <a:pPr algn="ctr"/>
                      <a:r>
                        <a:rPr lang="fr-FR" dirty="0">
                          <a:latin typeface="Times New Roman"/>
                          <a:cs typeface="Times New Roman"/>
                        </a:rPr>
                        <a:t>Actif</a:t>
                      </a:r>
                    </a:p>
                  </a:txBody>
                  <a:tcPr/>
                </a:tc>
                <a:tc>
                  <a:txBody>
                    <a:bodyPr/>
                    <a:lstStyle/>
                    <a:p>
                      <a:pPr algn="ctr"/>
                      <a:r>
                        <a:rPr lang="fr-FR" dirty="0">
                          <a:latin typeface="Times New Roman"/>
                          <a:cs typeface="Times New Roman"/>
                        </a:rPr>
                        <a:t>Montant</a:t>
                      </a:r>
                    </a:p>
                  </a:txBody>
                  <a:tcPr/>
                </a:tc>
                <a:tc>
                  <a:txBody>
                    <a:bodyPr/>
                    <a:lstStyle/>
                    <a:p>
                      <a:pPr algn="ctr"/>
                      <a:r>
                        <a:rPr lang="fr-FR" dirty="0">
                          <a:latin typeface="Times New Roman"/>
                          <a:cs typeface="Times New Roman"/>
                        </a:rPr>
                        <a:t>Passif</a:t>
                      </a:r>
                    </a:p>
                  </a:txBody>
                  <a:tcPr/>
                </a:tc>
                <a:tc>
                  <a:txBody>
                    <a:bodyPr/>
                    <a:lstStyle/>
                    <a:p>
                      <a:pPr algn="ctr"/>
                      <a:r>
                        <a:rPr lang="fr-FR" dirty="0">
                          <a:latin typeface="Times New Roman"/>
                          <a:cs typeface="Times New Roman"/>
                        </a:rPr>
                        <a:t>Montant</a:t>
                      </a:r>
                    </a:p>
                  </a:txBody>
                  <a:tcPr/>
                </a:tc>
                <a:extLst>
                  <a:ext uri="{0D108BD9-81ED-4DB2-BD59-A6C34878D82A}">
                    <a16:rowId xmlns:a16="http://schemas.microsoft.com/office/drawing/2014/main" val="10001"/>
                  </a:ext>
                </a:extLst>
              </a:tr>
              <a:tr h="370840">
                <a:tc>
                  <a:txBody>
                    <a:bodyPr/>
                    <a:lstStyle/>
                    <a:p>
                      <a:pPr algn="ctr"/>
                      <a:r>
                        <a:rPr lang="fr-FR" dirty="0">
                          <a:latin typeface="Times New Roman"/>
                          <a:cs typeface="Times New Roman"/>
                        </a:rPr>
                        <a:t>Banque, Trésorerie générale, chèques postaux</a:t>
                      </a:r>
                    </a:p>
                    <a:p>
                      <a:pPr algn="ctr"/>
                      <a:r>
                        <a:rPr lang="fr-FR" dirty="0">
                          <a:latin typeface="Times New Roman"/>
                          <a:cs typeface="Times New Roman"/>
                        </a:rPr>
                        <a:t>Caisses, régies d’avance et accréditifs</a:t>
                      </a:r>
                    </a:p>
                  </a:txBody>
                  <a:tcPr/>
                </a:tc>
                <a:tc>
                  <a:txBody>
                    <a:bodyPr/>
                    <a:lstStyle/>
                    <a:p>
                      <a:pPr algn="ctr"/>
                      <a:r>
                        <a:rPr lang="fr-FR" dirty="0">
                          <a:latin typeface="Times New Roman"/>
                          <a:cs typeface="Times New Roman"/>
                        </a:rPr>
                        <a:t>75000</a:t>
                      </a: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5000</a:t>
                      </a:r>
                    </a:p>
                    <a:p>
                      <a:pPr algn="ctr"/>
                      <a:endParaRPr lang="fr-FR" dirty="0">
                        <a:latin typeface="Times New Roman"/>
                        <a:cs typeface="Times New Roman"/>
                      </a:endParaRPr>
                    </a:p>
                    <a:p>
                      <a:pPr algn="ctr"/>
                      <a:r>
                        <a:rPr lang="fr-FR" dirty="0">
                          <a:latin typeface="Times New Roman"/>
                          <a:cs typeface="Times New Roman"/>
                        </a:rPr>
                        <a:t>80000</a:t>
                      </a:r>
                    </a:p>
                  </a:txBody>
                  <a:tcPr/>
                </a:tc>
                <a:tc>
                  <a:txBody>
                    <a:bodyPr/>
                    <a:lstStyle/>
                    <a:p>
                      <a:pPr algn="ctr"/>
                      <a:r>
                        <a:rPr lang="fr-FR" dirty="0">
                          <a:latin typeface="Times New Roman"/>
                          <a:cs typeface="Times New Roman"/>
                        </a:rPr>
                        <a:t>Capital social ou personnel</a:t>
                      </a:r>
                    </a:p>
                  </a:txBody>
                  <a:tcPr/>
                </a:tc>
                <a:tc>
                  <a:txBody>
                    <a:bodyPr/>
                    <a:lstStyle/>
                    <a:p>
                      <a:pPr algn="ctr"/>
                      <a:r>
                        <a:rPr lang="fr-FR" dirty="0">
                          <a:latin typeface="Times New Roman"/>
                          <a:cs typeface="Times New Roman"/>
                        </a:rPr>
                        <a:t>80000</a:t>
                      </a: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80000</a:t>
                      </a:r>
                    </a:p>
                  </a:txBody>
                  <a:tcPr/>
                </a:tc>
                <a:extLst>
                  <a:ext uri="{0D108BD9-81ED-4DB2-BD59-A6C34878D82A}">
                    <a16:rowId xmlns:a16="http://schemas.microsoft.com/office/drawing/2014/main" val="10002"/>
                  </a:ext>
                </a:extLst>
              </a:tr>
            </a:tbl>
          </a:graphicData>
        </a:graphic>
      </p:graphicFrame>
      <p:cxnSp>
        <p:nvCxnSpPr>
          <p:cNvPr id="7" name="Connecteur droit 6"/>
          <p:cNvCxnSpPr/>
          <p:nvPr/>
        </p:nvCxnSpPr>
        <p:spPr>
          <a:xfrm flipV="1">
            <a:off x="3438438" y="5374875"/>
            <a:ext cx="1099681" cy="15490"/>
          </a:xfrm>
          <a:prstGeom prst="line">
            <a:avLst/>
          </a:prstGeom>
        </p:spPr>
        <p:style>
          <a:lnRef idx="2">
            <a:schemeClr val="accent1"/>
          </a:lnRef>
          <a:fillRef idx="0">
            <a:schemeClr val="accent1"/>
          </a:fillRef>
          <a:effectRef idx="1">
            <a:schemeClr val="accent1"/>
          </a:effectRef>
          <a:fontRef idx="minor">
            <a:schemeClr val="tx1"/>
          </a:fontRef>
        </p:style>
      </p:cxnSp>
      <p:cxnSp>
        <p:nvCxnSpPr>
          <p:cNvPr id="8" name="Connecteur droit 7"/>
          <p:cNvCxnSpPr/>
          <p:nvPr/>
        </p:nvCxnSpPr>
        <p:spPr>
          <a:xfrm flipV="1">
            <a:off x="6768457" y="5354394"/>
            <a:ext cx="929307" cy="17985"/>
          </a:xfrm>
          <a:prstGeom prst="line">
            <a:avLst/>
          </a:prstGeom>
        </p:spPr>
        <p:style>
          <a:lnRef idx="2">
            <a:schemeClr val="accent1"/>
          </a:lnRef>
          <a:fillRef idx="0">
            <a:schemeClr val="accent1"/>
          </a:fillRef>
          <a:effectRef idx="1">
            <a:schemeClr val="accent1"/>
          </a:effectRef>
          <a:fontRef idx="minor">
            <a:schemeClr val="tx1"/>
          </a:fontRef>
        </p:style>
      </p:cxnSp>
      <p:sp>
        <p:nvSpPr>
          <p:cNvPr id="2" name="PageNumber">
            <a:extLst>
              <a:ext uri="{FF2B5EF4-FFF2-40B4-BE49-F238E27FC236}">
                <a16:creationId xmlns:a16="http://schemas.microsoft.com/office/drawing/2014/main" id="{A1DCB61E-9122-4205-A6EA-3DF669A78921}"/>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8</a:t>
            </a:r>
          </a:p>
        </p:txBody>
      </p:sp>
    </p:spTree>
    <p:extLst>
      <p:ext uri="{BB962C8B-B14F-4D97-AF65-F5344CB8AC3E}">
        <p14:creationId xmlns:p14="http://schemas.microsoft.com/office/powerpoint/2010/main" val="110548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a:lstStyle/>
          <a:p>
            <a:r>
              <a:rPr lang="fr-FR" sz="4400" dirty="0">
                <a:latin typeface="Times New Roman"/>
                <a:cs typeface="Times New Roman"/>
              </a:rPr>
              <a:t>Le bilan </a:t>
            </a:r>
          </a:p>
        </p:txBody>
      </p:sp>
      <p:sp>
        <p:nvSpPr>
          <p:cNvPr id="3" name="Espace réservé du contenu 2">
            <a:extLst>
              <a:ext uri="{FF2B5EF4-FFF2-40B4-BE49-F238E27FC236}">
                <a16:creationId xmlns:a16="http://schemas.microsoft.com/office/drawing/2014/main" id="{75EA75CF-D950-5BB3-E113-A48B99DC5E47}"/>
              </a:ext>
            </a:extLst>
          </p:cNvPr>
          <p:cNvSpPr>
            <a:spLocks noGrp="1"/>
          </p:cNvSpPr>
          <p:nvPr>
            <p:ph sz="quarter" idx="1"/>
          </p:nvPr>
        </p:nvSpPr>
        <p:spPr/>
        <p:txBody>
          <a:bodyPr/>
          <a:lstStyle/>
          <a:p>
            <a:endParaRPr lang="fr-FR"/>
          </a:p>
        </p:txBody>
      </p:sp>
      <p:graphicFrame>
        <p:nvGraphicFramePr>
          <p:cNvPr id="5" name="Tableau 4"/>
          <p:cNvGraphicFramePr>
            <a:graphicFrameLocks noGrp="1"/>
          </p:cNvGraphicFramePr>
          <p:nvPr>
            <p:extLst>
              <p:ext uri="{D42A27DB-BD31-4B8C-83A1-F6EECF244321}">
                <p14:modId xmlns:p14="http://schemas.microsoft.com/office/powerpoint/2010/main" val="1453072598"/>
              </p:ext>
            </p:extLst>
          </p:nvPr>
        </p:nvGraphicFramePr>
        <p:xfrm>
          <a:off x="1322649" y="2155987"/>
          <a:ext cx="6375115" cy="4009640"/>
        </p:xfrm>
        <a:graphic>
          <a:graphicData uri="http://schemas.openxmlformats.org/drawingml/2006/table">
            <a:tbl>
              <a:tblPr firstRow="1" bandRow="1">
                <a:tableStyleId>{073A0DAA-6AF3-43AB-8588-CEC1D06C72B9}</a:tableStyleId>
              </a:tblPr>
              <a:tblGrid>
                <a:gridCol w="2099280">
                  <a:extLst>
                    <a:ext uri="{9D8B030D-6E8A-4147-A177-3AD203B41FA5}">
                      <a16:colId xmlns:a16="http://schemas.microsoft.com/office/drawing/2014/main" val="20000"/>
                    </a:ext>
                  </a:extLst>
                </a:gridCol>
                <a:gridCol w="1088278">
                  <a:extLst>
                    <a:ext uri="{9D8B030D-6E8A-4147-A177-3AD203B41FA5}">
                      <a16:colId xmlns:a16="http://schemas.microsoft.com/office/drawing/2014/main" val="20001"/>
                    </a:ext>
                  </a:extLst>
                </a:gridCol>
                <a:gridCol w="2199840">
                  <a:extLst>
                    <a:ext uri="{9D8B030D-6E8A-4147-A177-3AD203B41FA5}">
                      <a16:colId xmlns:a16="http://schemas.microsoft.com/office/drawing/2014/main" val="20002"/>
                    </a:ext>
                  </a:extLst>
                </a:gridCol>
                <a:gridCol w="987717">
                  <a:extLst>
                    <a:ext uri="{9D8B030D-6E8A-4147-A177-3AD203B41FA5}">
                      <a16:colId xmlns:a16="http://schemas.microsoft.com/office/drawing/2014/main" val="20003"/>
                    </a:ext>
                  </a:extLst>
                </a:gridCol>
              </a:tblGrid>
              <a:tr h="743970">
                <a:tc gridSpan="4">
                  <a:txBody>
                    <a:bodyPr/>
                    <a:lstStyle/>
                    <a:p>
                      <a:pPr algn="ctr"/>
                      <a:r>
                        <a:rPr lang="fr-FR" dirty="0">
                          <a:latin typeface="Times New Roman"/>
                          <a:cs typeface="Times New Roman"/>
                        </a:rPr>
                        <a:t>Entreprise Mr. Alaoui</a:t>
                      </a:r>
                    </a:p>
                    <a:p>
                      <a:pPr algn="ctr"/>
                      <a:r>
                        <a:rPr lang="fr-FR" dirty="0">
                          <a:latin typeface="Times New Roman"/>
                          <a:cs typeface="Times New Roman"/>
                        </a:rPr>
                        <a:t>Bilan au 03/01/1989</a:t>
                      </a:r>
                    </a:p>
                  </a:txBody>
                  <a:tcPr/>
                </a:tc>
                <a:tc hMerge="1">
                  <a:txBody>
                    <a:bodyPr/>
                    <a:lstStyle/>
                    <a:p>
                      <a:endParaRPr lang="fr-FR"/>
                    </a:p>
                  </a:txBody>
                  <a:tcPr/>
                </a:tc>
                <a:tc hMerge="1">
                  <a:txBody>
                    <a:bodyPr/>
                    <a:lstStyle/>
                    <a:p>
                      <a:endParaRPr lang="fr-FR" dirty="0"/>
                    </a:p>
                  </a:txBody>
                  <a:tcPr/>
                </a:tc>
                <a:tc hMerge="1">
                  <a:txBody>
                    <a:bodyPr/>
                    <a:lstStyle/>
                    <a:p>
                      <a:endParaRPr lang="fr-FR"/>
                    </a:p>
                  </a:txBody>
                  <a:tcPr/>
                </a:tc>
                <a:extLst>
                  <a:ext uri="{0D108BD9-81ED-4DB2-BD59-A6C34878D82A}">
                    <a16:rowId xmlns:a16="http://schemas.microsoft.com/office/drawing/2014/main" val="10000"/>
                  </a:ext>
                </a:extLst>
              </a:tr>
              <a:tr h="431030">
                <a:tc>
                  <a:txBody>
                    <a:bodyPr/>
                    <a:lstStyle/>
                    <a:p>
                      <a:pPr algn="ctr"/>
                      <a:r>
                        <a:rPr lang="fr-FR" dirty="0">
                          <a:latin typeface="Times New Roman"/>
                          <a:cs typeface="Times New Roman"/>
                        </a:rPr>
                        <a:t>Actif</a:t>
                      </a:r>
                    </a:p>
                  </a:txBody>
                  <a:tcPr/>
                </a:tc>
                <a:tc>
                  <a:txBody>
                    <a:bodyPr/>
                    <a:lstStyle/>
                    <a:p>
                      <a:pPr algn="ctr"/>
                      <a:r>
                        <a:rPr lang="fr-FR" dirty="0">
                          <a:latin typeface="Times New Roman"/>
                          <a:cs typeface="Times New Roman"/>
                        </a:rPr>
                        <a:t>Montant</a:t>
                      </a:r>
                    </a:p>
                  </a:txBody>
                  <a:tcPr/>
                </a:tc>
                <a:tc>
                  <a:txBody>
                    <a:bodyPr/>
                    <a:lstStyle/>
                    <a:p>
                      <a:pPr algn="ctr"/>
                      <a:r>
                        <a:rPr lang="fr-FR" dirty="0">
                          <a:latin typeface="Times New Roman"/>
                          <a:cs typeface="Times New Roman"/>
                        </a:rPr>
                        <a:t>Passif</a:t>
                      </a:r>
                    </a:p>
                  </a:txBody>
                  <a:tcPr/>
                </a:tc>
                <a:tc>
                  <a:txBody>
                    <a:bodyPr/>
                    <a:lstStyle/>
                    <a:p>
                      <a:pPr algn="ctr"/>
                      <a:r>
                        <a:rPr lang="fr-FR" dirty="0">
                          <a:latin typeface="Times New Roman"/>
                          <a:cs typeface="Times New Roman"/>
                        </a:rPr>
                        <a:t>Montant</a:t>
                      </a:r>
                    </a:p>
                  </a:txBody>
                  <a:tcPr/>
                </a:tc>
                <a:extLst>
                  <a:ext uri="{0D108BD9-81ED-4DB2-BD59-A6C34878D82A}">
                    <a16:rowId xmlns:a16="http://schemas.microsoft.com/office/drawing/2014/main" val="10001"/>
                  </a:ext>
                </a:extLst>
              </a:tr>
              <a:tr h="2338191">
                <a:tc>
                  <a:txBody>
                    <a:bodyPr/>
                    <a:lstStyle/>
                    <a:p>
                      <a:pPr algn="ctr"/>
                      <a:r>
                        <a:rPr lang="fr-FR" dirty="0">
                          <a:latin typeface="Times New Roman"/>
                          <a:cs typeface="Times New Roman"/>
                        </a:rPr>
                        <a:t>Fond commercial</a:t>
                      </a:r>
                    </a:p>
                    <a:p>
                      <a:pPr algn="ctr"/>
                      <a:endParaRPr lang="fr-FR" dirty="0">
                        <a:latin typeface="Times New Roman"/>
                        <a:cs typeface="Times New Roman"/>
                      </a:endParaRPr>
                    </a:p>
                    <a:p>
                      <a:pPr algn="ctr"/>
                      <a:r>
                        <a:rPr lang="fr-FR" dirty="0">
                          <a:latin typeface="Times New Roman"/>
                          <a:cs typeface="Times New Roman"/>
                        </a:rPr>
                        <a:t>Banque, Trésorerie générale, chèques postaux</a:t>
                      </a:r>
                    </a:p>
                    <a:p>
                      <a:pPr algn="ctr"/>
                      <a:r>
                        <a:rPr lang="fr-FR" dirty="0">
                          <a:latin typeface="Times New Roman"/>
                          <a:cs typeface="Times New Roman"/>
                        </a:rPr>
                        <a:t>Caisses, régies d’avance et accréditifs</a:t>
                      </a:r>
                    </a:p>
                  </a:txBody>
                  <a:tcPr/>
                </a:tc>
                <a:tc>
                  <a:txBody>
                    <a:bodyPr/>
                    <a:lstStyle/>
                    <a:p>
                      <a:pPr algn="ctr"/>
                      <a:r>
                        <a:rPr lang="fr-FR" dirty="0">
                          <a:latin typeface="Times New Roman"/>
                          <a:cs typeface="Times New Roman"/>
                        </a:rPr>
                        <a:t>130000</a:t>
                      </a:r>
                    </a:p>
                    <a:p>
                      <a:pPr algn="ctr"/>
                      <a:endParaRPr lang="fr-FR" dirty="0">
                        <a:latin typeface="Times New Roman"/>
                        <a:cs typeface="Times New Roman"/>
                      </a:endParaRPr>
                    </a:p>
                    <a:p>
                      <a:pPr algn="ctr"/>
                      <a:r>
                        <a:rPr lang="fr-FR" dirty="0">
                          <a:latin typeface="Times New Roman"/>
                          <a:cs typeface="Times New Roman"/>
                        </a:rPr>
                        <a:t>45000</a:t>
                      </a: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5000</a:t>
                      </a: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180000</a:t>
                      </a:r>
                    </a:p>
                  </a:txBody>
                  <a:tcPr/>
                </a:tc>
                <a:tc>
                  <a:txBody>
                    <a:bodyPr/>
                    <a:lstStyle/>
                    <a:p>
                      <a:pPr algn="ctr"/>
                      <a:r>
                        <a:rPr lang="fr-FR" dirty="0">
                          <a:latin typeface="Times New Roman"/>
                          <a:cs typeface="Times New Roman"/>
                        </a:rPr>
                        <a:t>Capital social ou personnel</a:t>
                      </a:r>
                    </a:p>
                    <a:p>
                      <a:pPr algn="ctr"/>
                      <a:r>
                        <a:rPr lang="fr-FR" dirty="0">
                          <a:latin typeface="Times New Roman"/>
                          <a:cs typeface="Times New Roman"/>
                        </a:rPr>
                        <a:t>Autres</a:t>
                      </a:r>
                      <a:r>
                        <a:rPr lang="fr-FR" baseline="0" dirty="0">
                          <a:latin typeface="Times New Roman"/>
                          <a:cs typeface="Times New Roman"/>
                        </a:rPr>
                        <a:t> dettes de financement </a:t>
                      </a:r>
                      <a:endParaRPr lang="fr-FR" dirty="0">
                        <a:latin typeface="Times New Roman"/>
                        <a:cs typeface="Times New Roman"/>
                      </a:endParaRPr>
                    </a:p>
                  </a:txBody>
                  <a:tcPr/>
                </a:tc>
                <a:tc>
                  <a:txBody>
                    <a:bodyPr/>
                    <a:lstStyle/>
                    <a:p>
                      <a:pPr algn="ctr"/>
                      <a:r>
                        <a:rPr lang="fr-FR" dirty="0">
                          <a:latin typeface="Times New Roman"/>
                          <a:cs typeface="Times New Roman"/>
                        </a:rPr>
                        <a:t>80000</a:t>
                      </a: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100000</a:t>
                      </a: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endParaRPr lang="fr-FR" dirty="0">
                        <a:latin typeface="Times New Roman"/>
                        <a:cs typeface="Times New Roman"/>
                      </a:endParaRPr>
                    </a:p>
                    <a:p>
                      <a:pPr algn="ctr"/>
                      <a:r>
                        <a:rPr lang="fr-FR" dirty="0">
                          <a:latin typeface="Times New Roman"/>
                          <a:cs typeface="Times New Roman"/>
                        </a:rPr>
                        <a:t>180000</a:t>
                      </a:r>
                    </a:p>
                  </a:txBody>
                  <a:tcPr/>
                </a:tc>
                <a:extLst>
                  <a:ext uri="{0D108BD9-81ED-4DB2-BD59-A6C34878D82A}">
                    <a16:rowId xmlns:a16="http://schemas.microsoft.com/office/drawing/2014/main" val="10002"/>
                  </a:ext>
                </a:extLst>
              </a:tr>
            </a:tbl>
          </a:graphicData>
        </a:graphic>
      </p:graphicFrame>
      <p:cxnSp>
        <p:nvCxnSpPr>
          <p:cNvPr id="7" name="Connecteur droit 6"/>
          <p:cNvCxnSpPr/>
          <p:nvPr/>
        </p:nvCxnSpPr>
        <p:spPr>
          <a:xfrm>
            <a:off x="3391973" y="5683229"/>
            <a:ext cx="1161634"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Connecteur droit 8"/>
          <p:cNvCxnSpPr/>
          <p:nvPr/>
        </p:nvCxnSpPr>
        <p:spPr>
          <a:xfrm>
            <a:off x="6688530" y="5680734"/>
            <a:ext cx="1009234" cy="2495"/>
          </a:xfrm>
          <a:prstGeom prst="line">
            <a:avLst/>
          </a:prstGeom>
        </p:spPr>
        <p:style>
          <a:lnRef idx="2">
            <a:schemeClr val="accent1"/>
          </a:lnRef>
          <a:fillRef idx="0">
            <a:schemeClr val="accent1"/>
          </a:fillRef>
          <a:effectRef idx="1">
            <a:schemeClr val="accent1"/>
          </a:effectRef>
          <a:fontRef idx="minor">
            <a:schemeClr val="tx1"/>
          </a:fontRef>
        </p:style>
      </p:cxnSp>
      <p:sp>
        <p:nvSpPr>
          <p:cNvPr id="2" name="Rectangle 1"/>
          <p:cNvSpPr/>
          <p:nvPr/>
        </p:nvSpPr>
        <p:spPr>
          <a:xfrm>
            <a:off x="3182567" y="3339821"/>
            <a:ext cx="3292310" cy="183454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3600" dirty="0"/>
              <a:t>Non </a:t>
            </a:r>
          </a:p>
        </p:txBody>
      </p:sp>
      <p:sp>
        <p:nvSpPr>
          <p:cNvPr id="6" name="PageNumber">
            <a:extLst>
              <a:ext uri="{FF2B5EF4-FFF2-40B4-BE49-F238E27FC236}">
                <a16:creationId xmlns:a16="http://schemas.microsoft.com/office/drawing/2014/main" id="{7C2ED99C-663C-4DEE-A5D5-B981431F78D4}"/>
              </a:ext>
            </a:extLst>
          </p:cNvPr>
          <p:cNvSpPr txBox="1"/>
          <p:nvPr/>
        </p:nvSpPr>
        <p:spPr>
          <a:xfrm>
            <a:off x="8204200" y="6375400"/>
            <a:ext cx="762000" cy="355600"/>
          </a:xfrm>
          <a:prstGeom prst="rect">
            <a:avLst/>
          </a:prstGeom>
          <a:noFill/>
        </p:spPr>
        <p:txBody>
          <a:bodyPr vertOverflow="overflow" vert="horz" wrap="none" rtlCol="0" anchor="ctr" anchorCtr="0">
            <a:noAutofit/>
          </a:bodyPr>
          <a:lstStyle/>
          <a:p>
            <a:pPr algn="l"/>
            <a:r>
              <a:rPr lang="fr-FR" sz="1600" b="1">
                <a:solidFill>
                  <a:srgbClr val="775F55"/>
                </a:solidFill>
              </a:rPr>
              <a:t>9</a:t>
            </a:r>
          </a:p>
        </p:txBody>
      </p:sp>
    </p:spTree>
    <p:extLst>
      <p:ext uri="{BB962C8B-B14F-4D97-AF65-F5344CB8AC3E}">
        <p14:creationId xmlns:p14="http://schemas.microsoft.com/office/powerpoint/2010/main" val="109260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édian [1784679573426]">
  <a:themeElements>
    <a:clrScheme name="Mé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édian">
      <a:maj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ＭＳ Ｐゴシック"/>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é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6CA1F93C-32D9-47F9-8765-787CC5037362}">
  <we:reference id="wa200010001" version="1.0.0.1" store="fr-FR" storeType="OMEX"/>
  <we:alternateReferences>
    <we:reference id="wa200010001" version="1.0.0.1" store="wa200010001" storeType="OMEX"/>
  </we:alternateReferences>
  <we:properties>
    <we:property name="claude.fileId" value="&quot;8940c434-9e5d-4d2b-8c73-f3c4974d9836&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Médian.thmx</Template>
  <TotalTime>4216</TotalTime>
  <Words>8498</Words>
  <Application>Microsoft Office PowerPoint</Application>
  <PresentationFormat>Affichage à l'écran (4:3)</PresentationFormat>
  <Paragraphs>958</Paragraphs>
  <Slides>76</Slides>
  <Notes>76</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76</vt:i4>
      </vt:variant>
    </vt:vector>
  </HeadingPairs>
  <TitlesOfParts>
    <vt:vector size="85" baseType="lpstr">
      <vt:lpstr>Arial</vt:lpstr>
      <vt:lpstr>Calibri</vt:lpstr>
      <vt:lpstr>Times New Roman</vt:lpstr>
      <vt:lpstr>Times New Roman </vt:lpstr>
      <vt:lpstr>Tmes </vt:lpstr>
      <vt:lpstr>Tw Cen MT</vt:lpstr>
      <vt:lpstr>Wingdings</vt:lpstr>
      <vt:lpstr>Wingdings 2</vt:lpstr>
      <vt:lpstr>Médian [1784679573426]</vt:lpstr>
      <vt:lpstr>Comptabilité générale </vt:lpstr>
      <vt:lpstr>Plan du cours</vt:lpstr>
      <vt:lpstr>Présentation PowerPoint</vt:lpstr>
      <vt:lpstr>Le bilan </vt:lpstr>
      <vt:lpstr>Le bilan </vt:lpstr>
      <vt:lpstr>Le bilan </vt:lpstr>
      <vt:lpstr>Le bilan </vt:lpstr>
      <vt:lpstr>Le bilan </vt:lpstr>
      <vt:lpstr>Le bilan </vt:lpstr>
      <vt:lpstr>Le bilan </vt:lpstr>
      <vt:lpstr>Le bilan </vt:lpstr>
      <vt:lpstr>Le bilan </vt:lpstr>
      <vt:lpstr>Le bilan </vt:lpstr>
      <vt:lpstr>Le bilan </vt:lpstr>
      <vt:lpstr>Le bilan </vt:lpstr>
      <vt:lpstr>Le bilan </vt:lpstr>
      <vt:lpstr>Le bilan </vt:lpstr>
      <vt:lpstr> Correction  </vt:lpstr>
      <vt:lpstr>Le bilan </vt:lpstr>
      <vt:lpstr>Le bilan </vt:lpstr>
      <vt:lpstr>Le bilan </vt:lpstr>
      <vt:lpstr>Le bilan </vt:lpstr>
      <vt:lpstr>Le bilan </vt:lpstr>
      <vt:lpstr>Le bilan </vt:lpstr>
      <vt:lpstr>Chapitre II: le Compte </vt:lpstr>
      <vt:lpstr>Comptabilité générale </vt:lpstr>
      <vt:lpstr>Chapitre II </vt:lpstr>
      <vt:lpstr>Le compte </vt:lpstr>
      <vt:lpstr>Le compte </vt:lpstr>
      <vt:lpstr>Le compte </vt:lpstr>
      <vt:lpstr>Le compte </vt:lpstr>
      <vt:lpstr>Le compte </vt:lpstr>
      <vt:lpstr>Le compte </vt:lpstr>
      <vt:lpstr>Le compte </vt:lpstr>
      <vt:lpstr>Le compte </vt:lpstr>
      <vt:lpstr>Le compte </vt:lpstr>
      <vt:lpstr>Le compte </vt:lpstr>
      <vt:lpstr>Le compte </vt:lpstr>
      <vt:lpstr>Comptabilité générale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Compte de produits et charges </vt:lpstr>
      <vt:lpstr>Comptabilité générale </vt:lpstr>
      <vt:lpstr>Le Passage du bilan aux comptes, et des comptes au bilan et aux résultats</vt:lpstr>
      <vt:lpstr>Le Passage du bilan aux comptes, et des comptes au bilan et aux résultats</vt:lpstr>
      <vt:lpstr>Le Passage du bilan aux comptes, et des comptes au bilan et aux résultats</vt:lpstr>
      <vt:lpstr>Le Passage du bilan aux comptes, et des comptes au bilan et aux résultats</vt:lpstr>
      <vt:lpstr>Le Passage du bilan aux comptes, et des comptes au bilan et aux résultats</vt:lpstr>
      <vt:lpstr>Comptabilité générale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lpstr>Les présentations des opérations dans les livres comptables </vt:lpstr>
    </vt:vector>
  </TitlesOfParts>
  <Company>ISEM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Comptabilité générale</dc:title>
  <dc:creator>Sarra MRANI ZENTAR</dc:creator>
  <cp:lastModifiedBy>mouaad khalil</cp:lastModifiedBy>
  <cp:revision>169</cp:revision>
  <cp:lastPrinted>2026-07-22T00:29:14Z</cp:lastPrinted>
  <dcterms:created xsi:type="dcterms:W3CDTF">2016-09-23T09:37:31Z</dcterms:created>
  <dcterms:modified xsi:type="dcterms:W3CDTF">2026-07-22T00:54:28Z</dcterms:modified>
</cp:coreProperties>
</file>